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307" r:id="rId4"/>
    <p:sldId id="272" r:id="rId5"/>
    <p:sldId id="273" r:id="rId6"/>
    <p:sldId id="274" r:id="rId7"/>
    <p:sldId id="310" r:id="rId8"/>
    <p:sldId id="308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315" r:id="rId20"/>
    <p:sldId id="316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BA57-47FB-4D06-BDC0-9B454F75EE3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C46F-818F-4DF2-B19D-77799DCB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untains-blue-landscap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0"/>
            <a:ext cx="91746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28926" y="928670"/>
            <a:ext cx="5715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Анализ работы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 автономной некоммерческой организации дополнительного профессионального образования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«Институт непрерывного образования»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23603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79564" y="5643578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357298"/>
          <a:ext cx="8429685" cy="5159439"/>
        </p:xfrm>
        <a:graphic>
          <a:graphicData uri="http://schemas.openxmlformats.org/drawingml/2006/table">
            <a:tbl>
              <a:tblPr/>
              <a:tblGrid>
                <a:gridCol w="4294368"/>
                <a:gridCol w="556678"/>
                <a:gridCol w="2862912"/>
                <a:gridCol w="715727"/>
              </a:tblGrid>
              <a:tr h="29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курсовой подготовки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Целевая аудитория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Информационно-коммуникационные технологии как средство реализации требований ФГОС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руководители образовательных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Обучение иностранным языкам в современной школе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иностранного языка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Преподавание математики в современной школе: содержательный и технологический аспекты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математики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Проектирование и организация образовательной деятельности в начальной школе в условиях реализации ФГОС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начальной школы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138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Преподавание русского языка и литературы в современной школе: содержательный и технологический аспекты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русского языка и литературы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Теория и организация адаптивной физической культуры и спорта.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тренеры-преподаватели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00364" y="285728"/>
            <a:ext cx="3860800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Краткосрочные курсы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000364" y="214290"/>
            <a:ext cx="3650871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Авторские курсы ПК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8429685" cy="5861304"/>
        </p:xfrm>
        <a:graphic>
          <a:graphicData uri="http://schemas.openxmlformats.org/drawingml/2006/table">
            <a:tbl>
              <a:tblPr/>
              <a:tblGrid>
                <a:gridCol w="2286019"/>
                <a:gridCol w="1714512"/>
                <a:gridCol w="1571636"/>
                <a:gridCol w="642942"/>
                <a:gridCol w="1537908"/>
                <a:gridCol w="676668"/>
              </a:tblGrid>
              <a:tr h="28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курсовой подготовки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 курса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Целевая аудитория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Дидактика ХХ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века: актуальные профессиональные компетенции учителя математики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Смыковская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Татьяна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Константиновна,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д.п.н., профессор ФГБОУ ВПО «ВГСПУ»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(г. Волгоград)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математики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 и технология преподавания в современном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мультимедийном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пространстве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Годунова Елена Александровна, </a:t>
                      </a: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эксперт портала «Новатор»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(Новосибирск)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 всех категорий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Спорные вопросы нашей истории в формировании историко-культурных представлений у учащихся: Холокост 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ГУЛАГ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Годунова Елена Александровна,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эксперт портала «Новатор»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(Новосибирск)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 всех категорий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38088" t="16778" r="22557" b="27487"/>
          <a:stretch>
            <a:fillRect/>
          </a:stretch>
        </p:blipFill>
        <p:spPr bwMode="auto">
          <a:xfrm>
            <a:off x="4714876" y="1643050"/>
            <a:ext cx="107157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857760"/>
            <a:ext cx="8572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9091" b="-2583"/>
          <a:stretch>
            <a:fillRect/>
          </a:stretch>
        </p:blipFill>
        <p:spPr bwMode="auto">
          <a:xfrm>
            <a:off x="4500562" y="3286124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786710" cy="18158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2019-2020 учебном году удостоверения о повышении квалификации получили 468 педагогов Новокузнецка, Осинников, Калтана, Новокузнецкого района.   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74009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00364" y="285728"/>
            <a:ext cx="3642664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Авторские семинары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928670"/>
            <a:ext cx="7929618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педагогов из школ Новокузнецка, Междуреченска, Прокопьевска, Калтана, Осинников, Таштагола посетили авторские семинары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2622367"/>
          <a:ext cx="5143535" cy="3364992"/>
        </p:xfrm>
        <a:graphic>
          <a:graphicData uri="http://schemas.openxmlformats.org/drawingml/2006/table">
            <a:tbl>
              <a:tblPr/>
              <a:tblGrid>
                <a:gridCol w="1680558"/>
                <a:gridCol w="2587611"/>
                <a:gridCol w="8753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семинара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Лектор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аналитических способностей и метапредметных умений и навыков учащихся в процессе подготовки к ГИА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Егораева</a:t>
                      </a:r>
                      <a:r>
                        <a:rPr lang="ru-RU" sz="1600" b="1" i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Г.Т.,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 пособий по подготовке к ОГЭ и ЕГЭ по русскому языку, руководитель Департамента методологии «Национального центра инноваций в образовании» (г. Москва).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14678" y="1785926"/>
            <a:ext cx="274472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Учителя русского языка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53511" t="14811" r="622" b="1257"/>
          <a:stretch>
            <a:fillRect/>
          </a:stretch>
        </p:blipFill>
        <p:spPr bwMode="auto">
          <a:xfrm>
            <a:off x="6858016" y="2071678"/>
            <a:ext cx="17145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000364" y="500042"/>
            <a:ext cx="3405419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Авторские семинары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8072494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педагогов из школ Новокузнецка, Междуреченска, Прокопьевска, Калтана, Осинников, Таштагола посетили авторские семинары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285992"/>
            <a:ext cx="2405723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математики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14810" y="2786058"/>
          <a:ext cx="4648825" cy="3925824"/>
        </p:xfrm>
        <a:graphic>
          <a:graphicData uri="http://schemas.openxmlformats.org/drawingml/2006/table">
            <a:tbl>
              <a:tblPr/>
              <a:tblGrid>
                <a:gridCol w="1643074"/>
                <a:gridCol w="2214578"/>
                <a:gridCol w="79117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семинара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Лектор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Методические рекомендации по подготовке учащихся к ОГЭ и ЕГЭ по математике. О степени обоснованности получения верных ответов и доказательств в заданиях с полным развёрнутым ответом.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Коновалов Е.А.,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 пособий по математике, методист отдела развития содержания образования и педагогических измерений центра педагогического мастерства г.Москвы, член экспертной комиссии по проверке работ ОГЭ и ЕГЭ, член конфликтной комиссии (апелляция); г. Москва.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5690" t="23438" r="-25"/>
          <a:stretch>
            <a:fillRect/>
          </a:stretch>
        </p:blipFill>
        <p:spPr bwMode="auto">
          <a:xfrm>
            <a:off x="428596" y="3500438"/>
            <a:ext cx="33655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643174" y="285728"/>
            <a:ext cx="3642664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Авторские семинары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8501122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педагогов из школ Новокузнецка, Междуреченска, Прокопьевска, Калтана, Осинников, Таштагола посетили авторские семинары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928802"/>
            <a:ext cx="30712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начальной школы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428868"/>
          <a:ext cx="8358246" cy="3925824"/>
        </p:xfrm>
        <a:graphic>
          <a:graphicData uri="http://schemas.openxmlformats.org/drawingml/2006/table">
            <a:tbl>
              <a:tblPr/>
              <a:tblGrid>
                <a:gridCol w="4500594"/>
                <a:gridCol w="2786082"/>
                <a:gridCol w="107157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семинара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Лектор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Современный урок в начальной школе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Формирование и развитие УУД у обучающихся. Подготовка и проведение В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ероссийских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проверочных работ (ВПР) и  ВСОКО в начальной школе.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Иванова  И. В , 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методист-лектор  АНО «НЦИО» (г. Москва)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Функциональная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грамотность  как приоритетный  планируемый результат обучения в начальной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Ерофеева Т.Н.</a:t>
                      </a:r>
                      <a:r>
                        <a:rPr lang="ru-RU" sz="1400" i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ведущий методист  центра  дошкольного и начального образования  корпорации «Российский учебник»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(г. Москва).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Преемственность дошкольного и начального образования: слагаемые успеха будущего первоклассника.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Когнитивное развитие детей старшего дошкольного возраста в период подготовки ребенка к школе.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Ерофеева Т.Н.</a:t>
                      </a:r>
                      <a:r>
                        <a:rPr lang="ru-RU" sz="1400" i="1" u="sng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ведущий методист  центра  дошкольного и начального образования  корпорации «Российский учебник»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(г. Москва).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00826" y="3643314"/>
            <a:ext cx="15782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1668142" cy="234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28596" y="4786322"/>
            <a:ext cx="3459377" cy="15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t="32371" r="1152" b="9823"/>
          <a:stretch>
            <a:fillRect/>
          </a:stretch>
        </p:blipFill>
        <p:spPr bwMode="auto">
          <a:xfrm>
            <a:off x="4857752" y="1357298"/>
            <a:ext cx="40719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14678" y="500042"/>
            <a:ext cx="3642664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Авторские семинары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571876"/>
            <a:ext cx="3071290" cy="3906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Учителя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начальной школы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071802" y="357166"/>
            <a:ext cx="3642664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Авторские семинары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071546"/>
            <a:ext cx="1931939" cy="3906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Учителя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физики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67" y="2071678"/>
          <a:ext cx="5286413" cy="4416552"/>
        </p:xfrm>
        <a:graphic>
          <a:graphicData uri="http://schemas.openxmlformats.org/drawingml/2006/table">
            <a:tbl>
              <a:tblPr/>
              <a:tblGrid>
                <a:gridCol w="2306879"/>
                <a:gridCol w="2435039"/>
                <a:gridCol w="544495"/>
              </a:tblGrid>
              <a:tr h="2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семинара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92" marR="33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Лектор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92" marR="33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92" marR="33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Проектная и учебно-исследовательская деятельность на уроках физики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92" marR="33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Пешкова А.В.,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к.п.н., методист по физике и астрономии корпорации "Российский учебник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(г. Москва).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92" marR="33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92" marR="33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Приемы актуализации знаний и рефлексии по математике в основной и средней школе для развития познавательной активности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Сунцова</a:t>
                      </a:r>
                      <a:r>
                        <a:rPr lang="ru-RU" sz="1400" b="1" i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С.В.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методист по математике корпорации «Российский учебник» (г. Москва)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Новая модель по физике 2020 г и перспективная модель 2022 г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Опаловский</a:t>
                      </a:r>
                      <a:r>
                        <a:rPr lang="ru-RU" sz="1400" b="1" i="1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В.А.,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к.т.н., методист по физике и астрономии корпорация «Российский учебник»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C:\Users\Дяденька\Desktop\К Анализу 2020\6MS_qazIF9o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9461" t="42637" r="32954"/>
          <a:stretch>
            <a:fillRect/>
          </a:stretch>
        </p:blipFill>
        <p:spPr bwMode="auto">
          <a:xfrm>
            <a:off x="428596" y="2143116"/>
            <a:ext cx="293098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785786" y="1857364"/>
            <a:ext cx="7715304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директоров школ, сотрудничающих с АНО ДПО «Институт  непрерывного образования», прошла стажировку «Как построить «Школу будущего»: ценности, принципы, этапы» в посёлке Большое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Исаково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Калининградской области.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785794"/>
            <a:ext cx="2212144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Стажировка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vogazeta.ru/uploads/jsredactor/images/4eb33d994af896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4500594" cy="2994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2287036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Партнёрство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4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Национальный центр инноваций в образовании» (г. Москва)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ДПО «Институт развития образования» (г. Санкт-Петербург)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ДПО «Институт современного образования» (г. Калининград)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Гёте-Институт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(г. Новосибирск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ГУ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ДПО «Институт развития образования Забайкальского края» (г. Чита)</a:t>
            </a:r>
            <a:endParaRPr lang="ru-RU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Издательство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«Экзамен» (г. Москва)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Корпорация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"Российский учебник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(г. Москва)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ФГБОУ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ВПО «Волгоградский государственный социально-        педагогический университет» (г. Волгоград)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71472" y="928670"/>
            <a:ext cx="2857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Главным ресурсом развивающегося общества являются люди, не столько подготовленные,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развивающиеся непрерывно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</p:txBody>
      </p:sp>
      <p:pic>
        <p:nvPicPr>
          <p:cNvPr id="5" name="Picture 2" descr="https://i.ytimg.com/vi/4o0_gvol7_E/maxresdefault.jpg"/>
          <p:cNvPicPr>
            <a:picLocks noChangeAspect="1" noChangeArrowheads="1"/>
          </p:cNvPicPr>
          <p:nvPr/>
        </p:nvPicPr>
        <p:blipFill>
          <a:blip r:embed="rId3" cstate="print"/>
          <a:srcRect l="25781" r="13281" b="-2778"/>
          <a:stretch>
            <a:fillRect/>
          </a:stretch>
        </p:blipFill>
        <p:spPr bwMode="auto">
          <a:xfrm>
            <a:off x="4643438" y="428603"/>
            <a:ext cx="4046878" cy="38393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4357694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Георгий Петрович Щедровицкий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— советский и российский философ и методолог, общественный и культурный деятель.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3108" y="785794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коллеги из ГУ ДПО «Институт развития образования Забайкальского края» (г. Чита) провели для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 учителей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Новокузнецка курсы повышения квалификации по теме «Создание фонда оценочных средств как эффективный способ достижения результатов обучения по предметам гуманитарного цикла».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5158" t="16982" r="19494" b="9430"/>
          <a:stretch>
            <a:fillRect/>
          </a:stretch>
        </p:blipFill>
        <p:spPr bwMode="auto">
          <a:xfrm>
            <a:off x="428596" y="928670"/>
            <a:ext cx="15716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Дяденька\Desktop\К Анализу 2020\ySlSJ97ixUE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b="24242"/>
          <a:stretch>
            <a:fillRect/>
          </a:stretch>
        </p:blipFill>
        <p:spPr bwMode="auto">
          <a:xfrm>
            <a:off x="5715008" y="642918"/>
            <a:ext cx="3143272" cy="1785950"/>
          </a:xfrm>
          <a:prstGeom prst="rect">
            <a:avLst/>
          </a:prstGeom>
          <a:noFill/>
        </p:spPr>
      </p:pic>
      <p:pic>
        <p:nvPicPr>
          <p:cNvPr id="9" name="Picture 5" descr="https://sun9-36.userapi.com/c851220/v851220557/1ccb20/mwjjbu6ng0A.jpg"/>
          <p:cNvPicPr>
            <a:picLocks noChangeAspect="1" noChangeArrowheads="1"/>
          </p:cNvPicPr>
          <p:nvPr/>
        </p:nvPicPr>
        <p:blipFill>
          <a:blip r:embed="rId5" cstate="print"/>
          <a:srcRect l="11677" t="25000" r="33052" b="3571"/>
          <a:stretch>
            <a:fillRect/>
          </a:stretch>
        </p:blipFill>
        <p:spPr bwMode="auto">
          <a:xfrm>
            <a:off x="1785918" y="4786322"/>
            <a:ext cx="608651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43108" y="500042"/>
            <a:ext cx="4627101" cy="523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одарёнными детьми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214422"/>
            <a:ext cx="5143536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2019-2020 учебном году было проведено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714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олимпиад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конкурсов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викторина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веб-квест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интеллектуальная игра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286124"/>
            <a:ext cx="450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213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победителей и призёров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7204" t="4335" r="-862" b="21961"/>
          <a:stretch>
            <a:fillRect/>
          </a:stretch>
        </p:blipFill>
        <p:spPr bwMode="auto">
          <a:xfrm>
            <a:off x="2000232" y="4071942"/>
            <a:ext cx="55721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85852" y="142873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за сотрудничество!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встречи в новом учебном году!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937429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нужно повышение квалификации?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214554"/>
            <a:ext cx="3214694" cy="34163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Закону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образовании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педагогические работники имеют право повышать квалификацию по профилю деятельности не реже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раз в 3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14554"/>
            <a:ext cx="3643338" cy="34163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обновления читаемых дисциплин и создания новых курсов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фундаментальных и прикладных научных исследований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повышения педагогического мастерства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Picture 2" descr="https://novostipmr.com/sites/default/files/filefield_paths/56326ebacf4d2c158c558e50195267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00232" y="357166"/>
            <a:ext cx="5572164" cy="37133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357694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Педагог, регулярно повышающий свою квалификацию с учетом постоянно обновляемых требований к базовым компетенциям, безусловно, выше котируется на рынке труда, особенно в условиях образовательной реформы.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928662" y="2357430"/>
            <a:ext cx="71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целенаправленный процесс, ориентированный на постоянное совершенствование профессионализма, развитие мастерства и формирование новых навыков педагогической деятельности.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71480"/>
            <a:ext cx="6858048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педагогических работников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71472" y="928670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компетенции;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применения инновационных средств в организации педагогического процесса;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расширение объема теоретических и практических знаний в той или иной предметной области преподавания;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условий, обеспечивающих структурную целостность педагогической деятельности всего педагогического состава учебного заведения и образовательной системы в целом;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новшествами, инновациями методик и форм обучения, применение прогрессивных технологий в образовательной сфере;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моделирования.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1405" y="571480"/>
            <a:ext cx="6603090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повышения квалификации: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00100" y="571480"/>
            <a:ext cx="6858048" cy="10772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повышения квалификации учителей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714884"/>
            <a:ext cx="69294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Недостаточная укомплектованность кадров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357430"/>
            <a:ext cx="397089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Уменьшение количества учащихся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000372"/>
            <a:ext cx="414549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численности педагогов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714752"/>
            <a:ext cx="23526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Перегрузка учителя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357430"/>
            <a:ext cx="393235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Увеличение пенсионного возраста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571736" y="2786058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643174" y="3357562"/>
            <a:ext cx="7143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643174" y="4071942"/>
            <a:ext cx="45719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58016" y="2714620"/>
            <a:ext cx="45719" cy="200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Picture 3" descr="https://glagol38.ru/public/images/upload/image2268721343.jpg"/>
          <p:cNvPicPr>
            <a:picLocks noChangeAspect="1" noChangeArrowheads="1"/>
          </p:cNvPicPr>
          <p:nvPr/>
        </p:nvPicPr>
        <p:blipFill>
          <a:blip r:embed="rId3" cstate="print"/>
          <a:srcRect r="1043" b="5508"/>
          <a:stretch>
            <a:fillRect/>
          </a:stretch>
        </p:blipFill>
        <p:spPr bwMode="auto">
          <a:xfrm>
            <a:off x="428596" y="571480"/>
            <a:ext cx="4143404" cy="29747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785794"/>
            <a:ext cx="3357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повышение квалификации педагогов в 2020 году направят более 360 миллионов рублей.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143380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«Наши учителя всегда были и будут в центре образовательной системы, и нынешняя ситуация – учёба в режиме самоизоляции – ещё раз отчетливо это подчеркивает. Поэтому существенные ресурсы в рамках национального проекта направлены на помощь и поддержку учителей через качественные и доступные программы повышения квалификаций, через удобные инструменты методического сопровождения» 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Басюк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 Стефанович, заместитель Министра просвещения РФ).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untains-blue-landscape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42910" y="2357430"/>
            <a:ext cx="8143932" cy="22467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организованного стороннего профессионального обучения: 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тажировки;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раткосрочные курсы – до 72 часов;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истанционные курсы, удаленное обучение;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акопительная система повышения уровня квалификации (мастер-классы, научные конференции, проблемные семинары, индивидуальное самообразование).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8001056" cy="13849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сновные формы повышения квалификации педагогов,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применяемые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АНО ДПО «Институт непрерывного образования»: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286388"/>
            <a:ext cx="8143932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самообразования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изучение теоретического и практического материала, самосовершенствование своих навыков и способностей).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1187</Words>
  <Application>Microsoft Office PowerPoint</Application>
  <PresentationFormat>Экран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Дяденька</dc:creator>
  <cp:lastModifiedBy>Дяденька</cp:lastModifiedBy>
  <cp:revision>69</cp:revision>
  <dcterms:created xsi:type="dcterms:W3CDTF">2020-06-17T09:15:56Z</dcterms:created>
  <dcterms:modified xsi:type="dcterms:W3CDTF">2020-06-18T03:41:10Z</dcterms:modified>
</cp:coreProperties>
</file>