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81" r:id="rId7"/>
    <p:sldId id="263" r:id="rId8"/>
    <p:sldId id="264" r:id="rId9"/>
    <p:sldId id="265" r:id="rId10"/>
    <p:sldId id="276" r:id="rId11"/>
    <p:sldId id="266" r:id="rId12"/>
    <p:sldId id="267" r:id="rId13"/>
    <p:sldId id="274" r:id="rId14"/>
    <p:sldId id="275" r:id="rId15"/>
    <p:sldId id="268" r:id="rId16"/>
    <p:sldId id="269" r:id="rId17"/>
    <p:sldId id="278" r:id="rId18"/>
    <p:sldId id="279" r:id="rId19"/>
    <p:sldId id="280" r:id="rId20"/>
    <p:sldId id="283" r:id="rId21"/>
    <p:sldId id="284" r:id="rId22"/>
    <p:sldId id="282" r:id="rId23"/>
    <p:sldId id="27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FF0066"/>
    <a:srgbClr val="CC9900"/>
    <a:srgbClr val="FFCCFF"/>
    <a:srgbClr val="CCFF99"/>
    <a:srgbClr val="FFFF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73D7-37BE-44B8-829F-3020514AF952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B7CE-22A8-4C66-B682-BCEC273B2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9659-7D41-4952-BF5D-D7212F528083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9C33-BA6F-4422-9A30-1C6FA0377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4A3C-4DEC-4EC5-990F-2DBEC7C6FCA1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B7A2-43E6-4B63-B3E2-00FC1E3EF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9617-B2B4-4AC8-B6D6-F0BF403B7825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ACA1-ADA2-42C8-A3EA-97AA3869B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9560-1C8E-41C6-BE1F-8B4AC31066E3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A328-EA46-4F0A-AFD0-0CEDED1D9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CE5B-D6D3-4A9F-BCF1-9F1A737967B8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9863-8105-452E-B6C6-98B2E7D49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3130-A3E4-4B48-8053-1BAF84BE2AF5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2060F-17F9-470A-96A9-4AFC7398E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9069-6C21-4B48-8305-CDCD01BF535F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BBD6-8CD1-436F-ADDD-AD90F7425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8846-4833-42DB-B95B-543522EF2FA8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E573-4A8E-44A6-94BD-E8AD21BD3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6158-24AA-46A4-867D-34B1DA8A9220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DA22-59C1-4278-99A5-CE6F356AB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FCE8-8DEA-43B4-9EC3-138789214D88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E475-0A0D-4E77-BA08-7569D25C9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D4ECD-E83B-480E-8315-E5B82A1C4784}" type="datetimeFigureOut">
              <a:rPr lang="ru-RU"/>
              <a:pPr>
                <a:defRPr/>
              </a:pPr>
              <a:t>04.08.2017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CA95E-5779-4FB2-BDBF-AA0034AE4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User\Desktop\shutterstock_605964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908050"/>
            <a:ext cx="1852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5292725" y="1196975"/>
            <a:ext cx="17256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ОГЭ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2051050" y="4005263"/>
            <a:ext cx="48291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Устный экзамен.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Задание 1. Чтение вслух.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Склоняем числительные</a:t>
            </a:r>
          </a:p>
        </p:txBody>
      </p:sp>
      <p:pic>
        <p:nvPicPr>
          <p:cNvPr id="13316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76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9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93503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НЦИО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67691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Национальный  центр  инноваций  в образовании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10600" cy="9937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Склоняем порядковые числительные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 склонении составных порядковых числительных изменяется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только последнее слово.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И.п.     </a:t>
            </a:r>
            <a:r>
              <a:rPr lang="ru-RU" b="1" dirty="0"/>
              <a:t>т</a:t>
            </a:r>
            <a:r>
              <a:rPr lang="ru-RU" b="1" dirty="0" smtClean="0"/>
              <a:t>ысяча  восемьсот третий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Р.п.       </a:t>
            </a:r>
            <a:r>
              <a:rPr lang="ru-RU" b="1" dirty="0"/>
              <a:t>т</a:t>
            </a:r>
            <a:r>
              <a:rPr lang="ru-RU" b="1" dirty="0" smtClean="0"/>
              <a:t>ысяча восемьсот треть</a:t>
            </a:r>
            <a:r>
              <a:rPr lang="ru-RU" b="1" dirty="0" smtClean="0">
                <a:solidFill>
                  <a:srgbClr val="C00000"/>
                </a:solidFill>
              </a:rPr>
              <a:t>его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Д.п.      тысяча восемьсот треть</a:t>
            </a:r>
            <a:r>
              <a:rPr lang="ru-RU" b="1" dirty="0" smtClean="0">
                <a:solidFill>
                  <a:srgbClr val="C00000"/>
                </a:solidFill>
              </a:rPr>
              <a:t>ему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В.п.      </a:t>
            </a:r>
            <a:r>
              <a:rPr lang="ru-RU" b="1" dirty="0"/>
              <a:t>т</a:t>
            </a:r>
            <a:r>
              <a:rPr lang="ru-RU" b="1" dirty="0" smtClean="0"/>
              <a:t>ысяча восемьсот трети</a:t>
            </a:r>
            <a:r>
              <a:rPr lang="ru-RU" b="1" dirty="0" smtClean="0">
                <a:solidFill>
                  <a:srgbClr val="C00000"/>
                </a:solidFill>
              </a:rPr>
              <a:t>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Т.п.       </a:t>
            </a:r>
            <a:r>
              <a:rPr lang="ru-RU" b="1" dirty="0"/>
              <a:t>т</a:t>
            </a:r>
            <a:r>
              <a:rPr lang="ru-RU" b="1" dirty="0" smtClean="0"/>
              <a:t>ысяча восемьсот треть</a:t>
            </a:r>
            <a:r>
              <a:rPr lang="ru-RU" b="1" dirty="0" smtClean="0">
                <a:solidFill>
                  <a:srgbClr val="C00000"/>
                </a:solidFill>
              </a:rPr>
              <a:t>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П.п.      о тысяча восемьсот треть</a:t>
            </a:r>
            <a:r>
              <a:rPr lang="ru-RU" b="1" dirty="0" smtClean="0">
                <a:solidFill>
                  <a:srgbClr val="C00000"/>
                </a:solidFill>
              </a:rPr>
              <a:t>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531" name="Picture 4" descr="C:\Users\User\Desktop\картинки с шаттерстока\shutterstock_11118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425" y="2492375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10600" cy="10668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Склоняем числительные </a:t>
            </a:r>
            <a:r>
              <a:rPr lang="ru-RU" sz="3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полтора</a:t>
            </a:r>
            <a:r>
              <a:rPr lang="ru-RU" sz="3200" b="1" smtClean="0">
                <a:latin typeface="Arial" charset="0"/>
                <a:cs typeface="Arial" charset="0"/>
              </a:rPr>
              <a:t> и </a:t>
            </a:r>
            <a:r>
              <a:rPr lang="ru-RU" sz="32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полтораста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313" y="1700213"/>
            <a:ext cx="6307137" cy="4752975"/>
          </a:xfrm>
        </p:spPr>
        <p:txBody>
          <a:bodyPr/>
          <a:lstStyle/>
          <a:p>
            <a:pPr eaLnBrk="1" hangingPunct="1"/>
            <a:r>
              <a:rPr lang="ru-RU" sz="2800" smtClean="0"/>
              <a:t> </a:t>
            </a:r>
            <a:r>
              <a:rPr lang="ru-RU" sz="2800" smtClean="0">
                <a:latin typeface="Arial" charset="0"/>
                <a:cs typeface="Arial" charset="0"/>
              </a:rPr>
              <a:t>К количественным числительным относятся слова 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полтора</a:t>
            </a:r>
            <a:r>
              <a:rPr lang="ru-RU" sz="2800" smtClean="0">
                <a:latin typeface="Arial" charset="0"/>
                <a:cs typeface="Arial" charset="0"/>
              </a:rPr>
              <a:t> и 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полтораста.</a:t>
            </a:r>
          </a:p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Числительное 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полтора </a:t>
            </a:r>
            <a:r>
              <a:rPr lang="ru-RU" sz="2800" smtClean="0">
                <a:latin typeface="Arial" charset="0"/>
                <a:cs typeface="Arial" charset="0"/>
              </a:rPr>
              <a:t>обозначает количество, равное единице и половине единицы (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1,5</a:t>
            </a:r>
            <a:r>
              <a:rPr lang="ru-RU" sz="2800" smtClean="0">
                <a:latin typeface="Arial" charset="0"/>
                <a:cs typeface="Arial" charset="0"/>
              </a:rPr>
              <a:t>).</a:t>
            </a:r>
          </a:p>
          <a:p>
            <a:pPr eaLnBrk="1" hangingPunct="1"/>
            <a:r>
              <a:rPr lang="ru-RU" sz="2800" smtClean="0">
                <a:latin typeface="Arial" charset="0"/>
                <a:cs typeface="Arial" charset="0"/>
              </a:rPr>
              <a:t>Числительное 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полтораста </a:t>
            </a:r>
            <a:r>
              <a:rPr lang="ru-RU" sz="2800" smtClean="0">
                <a:latin typeface="Arial" charset="0"/>
                <a:cs typeface="Arial" charset="0"/>
              </a:rPr>
              <a:t>обозначает количество предметов равное 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ста пятидесяти</a:t>
            </a:r>
            <a:r>
              <a:rPr lang="ru-RU" sz="280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3555" name="Picture 2" descr="C:\Users\User\Desktop\картинки с шаттерстока\shutterstock_185263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549275"/>
            <a:ext cx="7343775" cy="5699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4000" b="1" smtClean="0">
                <a:latin typeface="Arial" charset="0"/>
                <a:cs typeface="Arial" charset="0"/>
              </a:rPr>
              <a:t>И.п</a:t>
            </a:r>
            <a:r>
              <a:rPr lang="ru-RU" b="1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  <a:cs typeface="Arial" charset="0"/>
              </a:rPr>
              <a:t>В.п.   полтора, полтораста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Р.п.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Д.п.         полутора, полутораста</a:t>
            </a:r>
            <a:endParaRPr lang="ru-RU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Т.п.     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П.п.          </a:t>
            </a:r>
          </a:p>
        </p:txBody>
      </p:sp>
      <p:pic>
        <p:nvPicPr>
          <p:cNvPr id="24578" name="Picture 2" descr="C:\Users\User\Desktop\картинки с шаттерстока\shutterstock_166689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038" y="0"/>
            <a:ext cx="20716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Склонение собирательных числительных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575" y="1628775"/>
            <a:ext cx="5730875" cy="46196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Собирательные числительные изменяются по падежам, но рода не имеют (за исключением числительных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косвенных падежах собирательные числительные имеют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такие же окончания, как и прилагательные во множественном числе.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Например: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 семер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ыми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котят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ами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2" descr="C:\Users\User\Desktop\картинки с шаттерстока\shutterstock_148655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30480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418262" cy="1858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Склоняем собирательные  числительные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оба, обе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738"/>
            <a:ext cx="8753475" cy="4005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И.п.        оба (щенка), обе (птицы)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Р.п.         об</a:t>
            </a:r>
            <a:r>
              <a:rPr lang="ru-RU" b="1" smtClean="0">
                <a:solidFill>
                  <a:srgbClr val="FF0000"/>
                </a:solidFill>
              </a:rPr>
              <a:t>оих</a:t>
            </a:r>
            <a:r>
              <a:rPr lang="ru-RU" b="1" smtClean="0"/>
              <a:t> (щенков), об</a:t>
            </a:r>
            <a:r>
              <a:rPr lang="ru-RU" b="1" smtClean="0">
                <a:solidFill>
                  <a:srgbClr val="FF0000"/>
                </a:solidFill>
              </a:rPr>
              <a:t>еих</a:t>
            </a:r>
            <a:r>
              <a:rPr lang="ru-RU" b="1" smtClean="0"/>
              <a:t> (птиц)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Д.п.        об</a:t>
            </a:r>
            <a:r>
              <a:rPr lang="ru-RU" b="1" smtClean="0">
                <a:solidFill>
                  <a:srgbClr val="FF0000"/>
                </a:solidFill>
              </a:rPr>
              <a:t>оим</a:t>
            </a:r>
            <a:r>
              <a:rPr lang="ru-RU" b="1" smtClean="0"/>
              <a:t> (щенкам), об</a:t>
            </a:r>
            <a:r>
              <a:rPr lang="ru-RU" b="1" smtClean="0">
                <a:solidFill>
                  <a:srgbClr val="FF0000"/>
                </a:solidFill>
              </a:rPr>
              <a:t>еим </a:t>
            </a:r>
            <a:r>
              <a:rPr lang="ru-RU" b="1" smtClean="0"/>
              <a:t>(птицам)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В.п.         об</a:t>
            </a:r>
            <a:r>
              <a:rPr lang="ru-RU" b="1" smtClean="0">
                <a:solidFill>
                  <a:srgbClr val="FF0000"/>
                </a:solidFill>
              </a:rPr>
              <a:t>оих</a:t>
            </a:r>
            <a:r>
              <a:rPr lang="ru-RU" b="1" smtClean="0"/>
              <a:t> (щенков), об</a:t>
            </a:r>
            <a:r>
              <a:rPr lang="ru-RU" b="1" smtClean="0">
                <a:solidFill>
                  <a:srgbClr val="FF0000"/>
                </a:solidFill>
              </a:rPr>
              <a:t>еих </a:t>
            </a:r>
            <a:r>
              <a:rPr lang="ru-RU" b="1" smtClean="0"/>
              <a:t>(птиц)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Т.п.         об</a:t>
            </a:r>
            <a:r>
              <a:rPr lang="ru-RU" b="1" smtClean="0">
                <a:solidFill>
                  <a:srgbClr val="FF0000"/>
                </a:solidFill>
              </a:rPr>
              <a:t>оими</a:t>
            </a:r>
            <a:r>
              <a:rPr lang="ru-RU" b="1" smtClean="0"/>
              <a:t> (щенками), об</a:t>
            </a:r>
            <a:r>
              <a:rPr lang="ru-RU" b="1" smtClean="0">
                <a:solidFill>
                  <a:srgbClr val="FF0000"/>
                </a:solidFill>
              </a:rPr>
              <a:t>еими</a:t>
            </a:r>
            <a:r>
              <a:rPr lang="ru-RU" b="1" smtClean="0"/>
              <a:t> (птицами)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П.п.        об об</a:t>
            </a:r>
            <a:r>
              <a:rPr lang="ru-RU" b="1" smtClean="0">
                <a:solidFill>
                  <a:srgbClr val="FF0000"/>
                </a:solidFill>
              </a:rPr>
              <a:t>оих</a:t>
            </a:r>
            <a:r>
              <a:rPr lang="ru-RU" b="1" smtClean="0"/>
              <a:t> (щенках), об об</a:t>
            </a:r>
            <a:r>
              <a:rPr lang="ru-RU" b="1" smtClean="0">
                <a:solidFill>
                  <a:srgbClr val="FF0000"/>
                </a:solidFill>
              </a:rPr>
              <a:t>еих </a:t>
            </a:r>
            <a:r>
              <a:rPr lang="ru-RU" b="1" smtClean="0"/>
              <a:t>(птицах)</a:t>
            </a:r>
          </a:p>
        </p:txBody>
      </p:sp>
      <p:pic>
        <p:nvPicPr>
          <p:cNvPr id="26627" name="Picture 2" descr="C:\Users\User\Desktop\картинки с шаттерстока\shutterstock_147339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22494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Склонение дробных числительных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2138" y="1484313"/>
            <a:ext cx="5802312" cy="47640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склонении дробных числительных изменяются обе части: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часть (числитель) склоняется как количественное числительное обозначающее целое число,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вторая (знаменатель) – как порядковое числительное.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Например: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седьм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к дв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седьм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ым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2" descr="C:\Users\User\Desktop\картинки с шаттерстока\shutterstock_155992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2555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Склоняем числительное три пятых </a:t>
            </a:r>
            <a:br>
              <a:rPr lang="ru-RU" dirty="0" smtClean="0"/>
            </a:br>
            <a:r>
              <a:rPr lang="ru-RU" dirty="0" smtClean="0"/>
              <a:t>(яблока)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773238"/>
            <a:ext cx="8250237" cy="4475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/>
              <a:t>И.п.    три пятых яблока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Р.п.     тр</a:t>
            </a:r>
            <a:r>
              <a:rPr lang="ru-RU" sz="4000" smtClean="0">
                <a:solidFill>
                  <a:srgbClr val="C00000"/>
                </a:solidFill>
              </a:rPr>
              <a:t>ёх</a:t>
            </a:r>
            <a:r>
              <a:rPr lang="ru-RU" sz="4000" smtClean="0"/>
              <a:t> пят</a:t>
            </a:r>
            <a:r>
              <a:rPr lang="ru-RU" sz="4000" smtClean="0">
                <a:solidFill>
                  <a:srgbClr val="C00000"/>
                </a:solidFill>
              </a:rPr>
              <a:t>ых</a:t>
            </a:r>
            <a:r>
              <a:rPr lang="ru-RU" sz="4000" smtClean="0"/>
              <a:t> яблока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Д.п.    тр</a:t>
            </a:r>
            <a:r>
              <a:rPr lang="ru-RU" sz="4000" smtClean="0">
                <a:solidFill>
                  <a:srgbClr val="C00000"/>
                </a:solidFill>
              </a:rPr>
              <a:t>ём</a:t>
            </a:r>
            <a:r>
              <a:rPr lang="ru-RU" sz="4000" smtClean="0"/>
              <a:t> пят</a:t>
            </a:r>
            <a:r>
              <a:rPr lang="ru-RU" sz="4000" smtClean="0">
                <a:solidFill>
                  <a:srgbClr val="C00000"/>
                </a:solidFill>
              </a:rPr>
              <a:t>ым </a:t>
            </a:r>
            <a:r>
              <a:rPr lang="ru-RU" sz="4000" smtClean="0"/>
              <a:t>яблока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В.п.    три пятых яблока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Т.п.     тре</a:t>
            </a:r>
            <a:r>
              <a:rPr lang="ru-RU" sz="4000" smtClean="0">
                <a:solidFill>
                  <a:srgbClr val="C00000"/>
                </a:solidFill>
              </a:rPr>
              <a:t>мя</a:t>
            </a:r>
            <a:r>
              <a:rPr lang="ru-RU" sz="4000" smtClean="0"/>
              <a:t> пят</a:t>
            </a:r>
            <a:r>
              <a:rPr lang="ru-RU" sz="4000" smtClean="0">
                <a:solidFill>
                  <a:srgbClr val="C00000"/>
                </a:solidFill>
              </a:rPr>
              <a:t>ыми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/>
              <a:t>яблока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П.п.     о тр</a:t>
            </a:r>
            <a:r>
              <a:rPr lang="ru-RU" sz="4000" smtClean="0">
                <a:solidFill>
                  <a:srgbClr val="C00000"/>
                </a:solidFill>
              </a:rPr>
              <a:t>ёх</a:t>
            </a:r>
            <a:r>
              <a:rPr lang="ru-RU" sz="4000" smtClean="0"/>
              <a:t> пят</a:t>
            </a:r>
            <a:r>
              <a:rPr lang="ru-RU" sz="4000" smtClean="0">
                <a:solidFill>
                  <a:srgbClr val="C00000"/>
                </a:solidFill>
              </a:rPr>
              <a:t>ых</a:t>
            </a:r>
            <a:r>
              <a:rPr lang="ru-RU" sz="4000" smtClean="0"/>
              <a:t> яблока</a:t>
            </a:r>
          </a:p>
        </p:txBody>
      </p:sp>
      <p:pic>
        <p:nvPicPr>
          <p:cNvPr id="28675" name="Picture 2" descr="C:\Users\User\Desktop\картинки с шаттерстока\shutterstock_152205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00213"/>
            <a:ext cx="18605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hutterstock_297154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86000"/>
            <a:ext cx="56896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3635375" y="3716338"/>
            <a:ext cx="280828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Тренировочные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упражнения</a:t>
            </a:r>
          </a:p>
        </p:txBody>
      </p:sp>
      <p:pic>
        <p:nvPicPr>
          <p:cNvPr id="29700" name="Picture 4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        </a:t>
            </a:r>
            <a:r>
              <a:rPr lang="ru-RU" sz="1600" b="1" smtClean="0">
                <a:latin typeface="Arial" charset="0"/>
              </a:rPr>
              <a:t>Запишите числительные прописью. Раскройте скобки, поставьте числительные и существительные в нужную форму. Обоснуйте выбор формы.</a:t>
            </a:r>
            <a:r>
              <a:rPr lang="ru-RU" sz="1600" smtClean="0"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Наш город с 8760 жителями расположен на берегу Волги.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С (тысяча рублей) в кармане в этот элитный магазин заходить не стоит.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Мой родной город расположен по (оба) стороны реки.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Отряд противника насчитывал около 660 штыков и около (полтораста лошадей).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Свет с этой звезды идёт около (10 тысяч лет).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Из продуктов у нас осталось только 2 (яблоко), 5 (галета) и не более (полтора литра) воды.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Если к 25367 прибавить 46838, то получится 72205.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 банк я вошёл с 45858 (рубль).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Ближайший телефон находился в деревне, то есть в (полтора километра) от станции.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 1961 году человек впервые преодолел земное притяжение и вырвался в космическое пространство.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Вышел в свет новый анатомический атлас человека с 2647 (иллюстрация).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(Оба) дочерям удалось поступить в университет в этом году.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 (оба) государствах приняты законы по охране авторских прав.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У (оба) стран есть проблемы с выплатой долгов международным финансовым организациям.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На сборы в поход у нас ушло (полтора) суток.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Строительство завода должно завершиться к 2023 году. </a:t>
            </a:r>
          </a:p>
        </p:txBody>
      </p:sp>
      <p:pic>
        <p:nvPicPr>
          <p:cNvPr id="30722" name="Picture 2" descr="C:\Users\User\Desktop\shutterstock_49202845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186363"/>
            <a:ext cx="26749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Задание. </a:t>
            </a:r>
            <a:r>
              <a:rPr lang="ru-RU" sz="1800" b="1" i="1" smtClean="0">
                <a:solidFill>
                  <a:srgbClr val="FF0066"/>
                </a:solidFill>
                <a:latin typeface="Arial" charset="0"/>
              </a:rPr>
              <a:t>Директору одной школы, в которой было 863 ученика, приходилось постоянно писать всякие отчеты, следовательно, употреблять составное числительное </a:t>
            </a:r>
            <a:r>
              <a:rPr lang="ru-RU" sz="1800" b="1" i="1" smtClean="0">
                <a:solidFill>
                  <a:schemeClr val="tx2"/>
                </a:solidFill>
                <a:latin typeface="Arial" charset="0"/>
              </a:rPr>
              <a:t>восемьсот шестьдесят три</a:t>
            </a:r>
            <a:r>
              <a:rPr lang="ru-RU" sz="1800" b="1" i="1" smtClean="0">
                <a:solidFill>
                  <a:srgbClr val="FF0066"/>
                </a:solidFill>
                <a:latin typeface="Arial" charset="0"/>
              </a:rPr>
              <a:t> в разных падежах. Посмотрите, как он это делал.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smtClean="0">
              <a:solidFill>
                <a:srgbClr val="FF006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И.п. Восемьсот шестьдесят три</a:t>
            </a:r>
            <a:r>
              <a:rPr lang="ru-RU" sz="1800" smtClean="0">
                <a:latin typeface="Arial" charset="0"/>
              </a:rPr>
              <a:t> – количество учеников на 2017/18 учебный год.</a:t>
            </a:r>
            <a:endParaRPr lang="ru-RU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Р.п. </a:t>
            </a:r>
            <a:r>
              <a:rPr lang="ru-RU" sz="1800" smtClean="0">
                <a:latin typeface="Arial" charset="0"/>
              </a:rPr>
              <a:t>У всех </a:t>
            </a:r>
            <a:r>
              <a:rPr lang="ru-RU" sz="1800" b="1" smtClean="0">
                <a:latin typeface="Arial" charset="0"/>
              </a:rPr>
              <a:t>восьмисот шестидесяти трех</a:t>
            </a:r>
            <a:r>
              <a:rPr lang="ru-RU" sz="1800" smtClean="0">
                <a:latin typeface="Arial" charset="0"/>
              </a:rPr>
              <a:t> учеников имеется форма.</a:t>
            </a:r>
            <a:endParaRPr lang="ru-RU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Д.п. </a:t>
            </a:r>
            <a:r>
              <a:rPr lang="ru-RU" sz="1800" smtClean="0">
                <a:latin typeface="Arial" charset="0"/>
              </a:rPr>
              <a:t>Всем </a:t>
            </a:r>
            <a:r>
              <a:rPr lang="ru-RU" sz="1800" b="1" smtClean="0">
                <a:latin typeface="Arial" charset="0"/>
              </a:rPr>
              <a:t>восьмистам шестидесяти трем</a:t>
            </a:r>
            <a:r>
              <a:rPr lang="ru-RU" sz="1800" smtClean="0">
                <a:latin typeface="Arial" charset="0"/>
              </a:rPr>
              <a:t> ученикам объявлена благодарность.</a:t>
            </a:r>
            <a:endParaRPr lang="ru-RU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В.п. </a:t>
            </a:r>
            <a:r>
              <a:rPr lang="ru-RU" sz="1800" smtClean="0">
                <a:latin typeface="Arial" charset="0"/>
              </a:rPr>
              <a:t>Я обязан наградить </a:t>
            </a:r>
            <a:r>
              <a:rPr lang="ru-RU" sz="1800" b="1" smtClean="0">
                <a:latin typeface="Arial" charset="0"/>
              </a:rPr>
              <a:t>восемьсот шестьдесят трех</a:t>
            </a:r>
            <a:r>
              <a:rPr lang="ru-RU" sz="1800" smtClean="0">
                <a:latin typeface="Arial" charset="0"/>
              </a:rPr>
              <a:t> учеников (числительные </a:t>
            </a:r>
            <a:r>
              <a:rPr lang="ru-RU" sz="1800" i="1" smtClean="0">
                <a:latin typeface="Arial" charset="0"/>
              </a:rPr>
              <a:t>два, три, четыре</a:t>
            </a:r>
            <a:r>
              <a:rPr lang="ru-RU" sz="1800" smtClean="0">
                <a:latin typeface="Arial" charset="0"/>
              </a:rPr>
              <a:t> имеют разные формы в.п., когда сочетаются с одуш. или неодуш. существительными: </a:t>
            </a:r>
            <a:r>
              <a:rPr lang="ru-RU" sz="1800" i="1" smtClean="0">
                <a:latin typeface="Arial" charset="0"/>
              </a:rPr>
              <a:t>трех учеников, </a:t>
            </a:r>
            <a:r>
              <a:rPr lang="ru-RU" sz="1800" smtClean="0">
                <a:latin typeface="Arial" charset="0"/>
              </a:rPr>
              <a:t>но</a:t>
            </a:r>
            <a:r>
              <a:rPr lang="ru-RU" sz="1800" i="1" smtClean="0">
                <a:latin typeface="Arial" charset="0"/>
              </a:rPr>
              <a:t> три стола</a:t>
            </a:r>
            <a:r>
              <a:rPr lang="ru-RU" sz="1800" smtClean="0">
                <a:latin typeface="Arial" charset="0"/>
              </a:rPr>
              <a:t>).</a:t>
            </a:r>
            <a:endParaRPr lang="ru-RU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Т.п. </a:t>
            </a:r>
            <a:r>
              <a:rPr lang="ru-RU" sz="1800" smtClean="0">
                <a:latin typeface="Arial" charset="0"/>
              </a:rPr>
              <a:t>Я как директор школы горжусь всеми моими </a:t>
            </a:r>
            <a:r>
              <a:rPr lang="ru-RU" sz="1800" b="1" smtClean="0">
                <a:latin typeface="Arial" charset="0"/>
              </a:rPr>
              <a:t>восьмьюстами (восемьюстами) шестьюдесятью тремя</a:t>
            </a:r>
            <a:r>
              <a:rPr lang="ru-RU" sz="1800" smtClean="0">
                <a:latin typeface="Arial" charset="0"/>
              </a:rPr>
              <a:t> учениками.</a:t>
            </a:r>
            <a:endParaRPr lang="ru-RU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П.п.</a:t>
            </a:r>
            <a:r>
              <a:rPr lang="ru-RU" sz="1800" smtClean="0">
                <a:latin typeface="Arial" charset="0"/>
              </a:rPr>
              <a:t> Учителя ежедневно и еженощно думают о </a:t>
            </a:r>
            <a:r>
              <a:rPr lang="ru-RU" sz="1800" b="1" smtClean="0">
                <a:latin typeface="Arial" charset="0"/>
              </a:rPr>
              <a:t>восьмистах шестидесяти трех</a:t>
            </a:r>
            <a:r>
              <a:rPr lang="ru-RU" sz="1800" smtClean="0">
                <a:latin typeface="Arial" charset="0"/>
              </a:rPr>
              <a:t> учениках.</a:t>
            </a:r>
          </a:p>
          <a:p>
            <a:pPr>
              <a:lnSpc>
                <a:spcPct val="80000"/>
              </a:lnSpc>
            </a:pPr>
            <a:endParaRPr lang="ru-RU" sz="18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Arial" charset="0"/>
              </a:rPr>
              <a:t>        </a:t>
            </a:r>
            <a:r>
              <a:rPr lang="ru-RU" sz="1800" b="1" smtClean="0">
                <a:solidFill>
                  <a:srgbClr val="FF0000"/>
                </a:solidFill>
                <a:latin typeface="Arial" charset="0"/>
              </a:rPr>
              <a:t>А теперь представьте себе, что учеников в этой школе было не 863, а 974, и составьте с этим числительным аналогичные предложения.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Склонение количественных числительных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  Простые количественные числительные от </a:t>
            </a: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пяти</a:t>
            </a:r>
            <a:r>
              <a:rPr lang="ru-RU" smtClean="0">
                <a:latin typeface="Arial" charset="0"/>
                <a:cs typeface="Arial" charset="0"/>
              </a:rPr>
              <a:t> до </a:t>
            </a: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двадцати </a:t>
            </a:r>
            <a:r>
              <a:rPr lang="ru-RU" smtClean="0">
                <a:latin typeface="Arial" charset="0"/>
                <a:cs typeface="Arial" charset="0"/>
              </a:rPr>
              <a:t>и </a:t>
            </a: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тридцать</a:t>
            </a:r>
            <a:r>
              <a:rPr lang="ru-RU" smtClean="0">
                <a:latin typeface="Arial" charset="0"/>
                <a:cs typeface="Arial" charset="0"/>
              </a:rPr>
              <a:t> склоняются как существительные третьего склонения. </a:t>
            </a:r>
          </a:p>
        </p:txBody>
      </p:sp>
      <p:pic>
        <p:nvPicPr>
          <p:cNvPr id="14339" name="Picture 2" descr="C:\Users\User\Desktop\shutterstock_556327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916113"/>
            <a:ext cx="2508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975" y="577850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i="1" smtClean="0">
                <a:latin typeface="Arial" charset="0"/>
              </a:rPr>
              <a:t>Запишите цифры словами и прочитайте запись</a:t>
            </a:r>
            <a:r>
              <a:rPr lang="ru-RU" sz="2000" i="1" smtClean="0">
                <a:latin typeface="Arial" charset="0"/>
              </a:rPr>
              <a:t>.</a:t>
            </a:r>
            <a:endParaRPr lang="ru-RU" sz="20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3/4 территории; 7/8 коллектива; 1,5 миллиарда; 2/3 сочинения; 1/6 океана; 5/6 трассы; 1/2 рассказа; 0,9 процента.</a:t>
            </a:r>
            <a:endParaRPr lang="ru-RU" sz="2000" i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i="1" smtClean="0">
                <a:latin typeface="Arial" charset="0"/>
              </a:rPr>
              <a:t>Просклоняйте числительные, подобрав к ним существительные.</a:t>
            </a: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Полтораста; 3 2/7; 1/16.</a:t>
            </a:r>
            <a:endParaRPr lang="ru-RU" sz="2000" b="1" i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0,001 секунды длится вспышка молнии.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За 0,1 секунды космический корабль пролетает 1 километр.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i="1" smtClean="0"/>
              <a:t>Запишите, раскрывая скобки. Замените цифры порядковыми числительными. Укажите падеж числительных.</a:t>
            </a:r>
            <a:endParaRPr lang="ru-RU" sz="2400" b="1" smtClean="0"/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(342) поезд, (13) номер, (15) участник, к (8) пациенту, в (603) школу, к (2006) году, (1) января, в день (8) Марта, (90) рейс, на (105) километре, на (714) маршруте.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8229600" cy="4525962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2000" b="1" i="1" smtClean="0">
                <a:latin typeface="Arial" charset="0"/>
              </a:rPr>
              <a:t>Исправьте ошибки в употреблении числительных. Отредактированный вариант запишите.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В Москве более восемьсот уличных часов.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 2) Около триста миллионов лет назад наша Земля была совсем не такой, как теперь. Некоторые деревья достигали почти сорок метров.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 В древнегреческом языке словом </a:t>
            </a:r>
            <a:r>
              <a:rPr lang="ru-RU" sz="2000" i="1" smtClean="0">
                <a:latin typeface="Arial" charset="0"/>
              </a:rPr>
              <a:t>стадион</a:t>
            </a:r>
            <a:r>
              <a:rPr lang="ru-RU" sz="2000" smtClean="0">
                <a:latin typeface="Arial" charset="0"/>
              </a:rPr>
              <a:t> чаще всего называли меру длины, равную шестиста греческим футам, иначе – сто двадцать пяти шагам, или расстоянию, которое человек проходит за две минуты.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 Взрослое растение кукурузы за сутки испаряет около восемьсот граммов воды.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 Интересно, что банан достигает высоты шесть-семь метров, а бамбук – сорок метров.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 Сосны живут до триста пятидесяти – четыреста лет и достигают тридцать – сорок пять метров высоты. </a:t>
            </a:r>
          </a:p>
          <a:p>
            <a:pPr marL="381000" indent="-381000">
              <a:lnSpc>
                <a:spcPct val="80000"/>
              </a:lnSpc>
              <a:buFont typeface="Arial" charset="0"/>
              <a:buAutoNum type="arabicParenR"/>
            </a:pPr>
            <a:r>
              <a:rPr lang="ru-RU" sz="2000" smtClean="0">
                <a:latin typeface="Arial" charset="0"/>
              </a:rPr>
              <a:t> Первые микроскопы давали увеличение до двести семьдесят раз, а современные световые микроскопы – до три тысячи шестьсот раз.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r>
              <a:rPr lang="ru-RU" sz="2800" smtClean="0">
                <a:latin typeface="Arial" charset="0"/>
              </a:rPr>
              <a:t>Прочитайте текст вслух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           Загадка Атлантиды волнует человечество вот уже 10 000 лет. Впервые об Атлантиде и об очень древней цивилизации атлантов рассказал античный философ Платон в своих знаменитых «Диалогах». Атлантида находилась якобы к западу от Геркулесовых столпов (пролива Гибралтар), в Атлантическом океане. Материк погиб более 9000 лет назад в результате сильнейших землетрясений и наводнений.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        Платон сообщал, что источником ему послужили работы афинского ученого по имени Солон, который, в свою очередь, получил сведения об исчезнувшем материке во время поездки в Египет около 600 года до н.э., беседуя со жрецами и исследуя архивы.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         За миллионы лет своего существования Атлантида пережила четыре катастрофы, после каждой из которых материк уменьшался и дробился. За 90–100 веков до н.э. Атлантида погибла, погрузившись в пучину вод.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          Сказание Платона, изложенное в диалогах «Тимэй» и «Критий», поражает воображение. Оно повествует о могучем народе атлантов, об их прекрасном острове и о великом и достойном удивления союзе царей, чья власть простиралась на весь остров, на многие другие острова и на часть материка. Платон описал столицу последнего царства Атлантиды – Город Золотых Врат, – круглую, как диск Солнца, которому поклонялись атланты. Равнина, окружавшая столицу с трех сторон, была преобразована людьми в гладкий правильный прямоугольник длиной 555 километров и шириной 370 километров. Вокруг равнины по периметру был выкопан ров глубиной 32 метра, шириной 85 метров, длина его равнялась 1850 километрам. Вся территория равнины была пересечена с севера на юг 289 каналами, ширина каждого из которых была 30 метров, а длина – 370 метров.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           В стране были развиты письменность, наука, техника, искусство. У атлантов были даже летательные аппараты. В продолжение многих поколений это была страна богатства, изобилия и справедливости. Но атланты постепенно отвернулись от добродетели. Во время последней Атлантиды они являли собой постыдное зрелище. И тогда, рассказывают легенды, Зевс, бог богов, решил наложить на народ Атлантиды кару. Пришел срок для невиданных землетрясений и наводнений... И Атлантида погрузилась в пучину.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           Так описывает Платон Атлантиду, отданную Посейдоном своему первенцу Атланту.</a:t>
            </a:r>
            <a:endParaRPr lang="ru-RU" sz="1400" i="1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i="1" smtClean="0">
                <a:latin typeface="Arial" charset="0"/>
              </a:rPr>
              <a:t>(По Н.Глазкову и В.Ланде)</a:t>
            </a:r>
          </a:p>
        </p:txBody>
      </p:sp>
      <p:pic>
        <p:nvPicPr>
          <p:cNvPr id="34820" name="Picture 4" descr="978-5-377-12490-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User\Desktop\shutterstock_593940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85693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2916238" y="2997200"/>
            <a:ext cx="5229225" cy="11525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Book Antiqua"/>
              </a:rPr>
              <a:t>Удачи на экзамене!</a:t>
            </a:r>
          </a:p>
        </p:txBody>
      </p:sp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2555875" y="6597650"/>
            <a:ext cx="64484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Егораева Г.Т., руководитель департамента методологии АНО НЦИО, Москва</a:t>
            </a:r>
          </a:p>
        </p:txBody>
      </p:sp>
      <p:pic>
        <p:nvPicPr>
          <p:cNvPr id="35845" name="Picture 5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851650" cy="4525963"/>
          </a:xfrm>
        </p:spPr>
        <p:txBody>
          <a:bodyPr/>
          <a:lstStyle/>
          <a:p>
            <a:endParaRPr lang="ru-RU" sz="2400" b="1" smtClean="0"/>
          </a:p>
          <a:p>
            <a:r>
              <a:rPr lang="ru-RU" sz="1800" b="1" i="1" smtClean="0"/>
              <a:t>Арсирий  А.Т.</a:t>
            </a:r>
            <a:r>
              <a:rPr lang="ru-RU" sz="1800" b="1" smtClean="0"/>
              <a:t> Занимательные материалы по русскому языку. М.: Просвещение, 1994.</a:t>
            </a:r>
          </a:p>
          <a:p>
            <a:r>
              <a:rPr lang="ru-RU" sz="1800" b="1" i="1" smtClean="0"/>
              <a:t>Волина  В.В.</a:t>
            </a:r>
            <a:r>
              <a:rPr lang="ru-RU" sz="1800" b="1" smtClean="0"/>
              <a:t> Веселая грамматика. М.: Знание, 1995.</a:t>
            </a:r>
          </a:p>
          <a:p>
            <a:r>
              <a:rPr lang="ru-RU" sz="1800" b="1" i="1" smtClean="0"/>
              <a:t>Граник  Г.Г. и др.</a:t>
            </a:r>
            <a:r>
              <a:rPr lang="ru-RU" sz="1800" b="1" smtClean="0"/>
              <a:t> Имя числительное. Газета «Русский язык»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       № 8/2004.</a:t>
            </a:r>
          </a:p>
          <a:p>
            <a:r>
              <a:rPr lang="ru-RU" sz="1800" b="1" smtClean="0"/>
              <a:t>Л.Н.Досова   Система уроков по теме </a:t>
            </a:r>
            <a:br>
              <a:rPr lang="ru-RU" sz="1800" b="1" smtClean="0"/>
            </a:br>
            <a:r>
              <a:rPr lang="ru-RU" sz="1800" b="1" smtClean="0"/>
              <a:t>«Имя числительное». Газета «Русский язык», №14, 2007</a:t>
            </a:r>
          </a:p>
          <a:p>
            <a:r>
              <a:rPr lang="ru-RU" sz="1800" b="1" smtClean="0"/>
              <a:t>Материалы сайта http://licey.net</a:t>
            </a:r>
          </a:p>
          <a:p>
            <a:endParaRPr lang="ru-RU" sz="1800" smtClean="0"/>
          </a:p>
        </p:txBody>
      </p:sp>
      <p:pic>
        <p:nvPicPr>
          <p:cNvPr id="36867" name="Picture 4" descr="Новое изображени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765175"/>
            <a:ext cx="16748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Arial" charset="0"/>
                <a:cs typeface="Arial" charset="0"/>
              </a:rPr>
              <a:t>Склонение простых количественных числительных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637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И.п.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тридцать          дочь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Р.п.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тридцат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дочер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Д.п.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тридцат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дочер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В.п.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тридцать           дочь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Т.п.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тридцат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дочер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П.п.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тридцат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дочер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2" descr="C:\Users\User\Desktop\shutterstock_554451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789363"/>
            <a:ext cx="27003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Arial" charset="0"/>
                <a:cs typeface="Arial" charset="0"/>
              </a:rPr>
              <a:t>Склонение простых </a:t>
            </a:r>
            <a:br>
              <a:rPr lang="ru-RU" sz="2800" b="1" smtClean="0">
                <a:latin typeface="Arial" charset="0"/>
                <a:cs typeface="Arial" charset="0"/>
              </a:rPr>
            </a:br>
            <a:r>
              <a:rPr lang="ru-RU" sz="2800" b="1" smtClean="0">
                <a:latin typeface="Arial" charset="0"/>
                <a:cs typeface="Arial" charset="0"/>
              </a:rPr>
              <a:t>количественных числительных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У числительных </a:t>
            </a:r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40, 90, 100 </a:t>
            </a:r>
            <a:r>
              <a:rPr lang="ru-RU" smtClean="0">
                <a:latin typeface="Arial" charset="0"/>
                <a:cs typeface="Arial" charset="0"/>
              </a:rPr>
              <a:t>две формы.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1050" y="2420938"/>
          <a:ext cx="6840538" cy="40147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8152"/>
                <a:gridCol w="1728192"/>
                <a:gridCol w="2628292"/>
                <a:gridCol w="1116124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И.,</a:t>
                      </a:r>
                      <a:r>
                        <a:rPr lang="ru-RU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сорок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девяност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Р.,</a:t>
                      </a:r>
                      <a:r>
                        <a:rPr lang="ru-RU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Д., Т.,</a:t>
                      </a:r>
                    </a:p>
                    <a:p>
                      <a:r>
                        <a:rPr lang="ru-RU" sz="3600" b="1" baseline="0" dirty="0" smtClean="0">
                          <a:latin typeface="Arial" pitchFamily="34" charset="0"/>
                          <a:cs typeface="Arial" pitchFamily="34" charset="0"/>
                        </a:rPr>
                        <a:t> П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сорок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девяност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ст</a:t>
                      </a:r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16404" name="Picture 2" descr="C:\Users\User\Desktop\shutterstock_6326772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19796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Arial" charset="0"/>
                <a:cs typeface="Arial" charset="0"/>
              </a:rPr>
              <a:t>Повторяем склонение сложных количественных числительных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2138" y="1600200"/>
            <a:ext cx="5832475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dirty="0" smtClean="0">
                <a:latin typeface="Arial" pitchFamily="34" charset="0"/>
                <a:cs typeface="Arial" pitchFamily="34" charset="0"/>
              </a:rPr>
              <a:t>     При склонении сложных количественных числительных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50 до 80,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500 до 900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от 200 до 300 </a:t>
            </a:r>
            <a:r>
              <a:rPr lang="ru-RU" sz="43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изменяются обе их части.</a:t>
            </a:r>
            <a:endParaRPr lang="ru-RU" sz="43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2" descr="C:\Users\User\Desktop\картинки с шаттерстока\shutterstock_3648997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66"/>
                </a:solidFill>
              </a:rPr>
              <a:t>Узелок на память!</a:t>
            </a:r>
            <a:r>
              <a:rPr lang="ru-RU" sz="4000" smtClean="0">
                <a:solidFill>
                  <a:srgbClr val="FF0066"/>
                </a:solidFill>
              </a:rPr>
              <a:t/>
            </a:r>
            <a:br>
              <a:rPr lang="ru-RU" sz="4000" smtClean="0">
                <a:solidFill>
                  <a:srgbClr val="FF0066"/>
                </a:solidFill>
              </a:rPr>
            </a:br>
            <a:endParaRPr lang="ru-RU" sz="4000" smtClean="0">
              <a:solidFill>
                <a:srgbClr val="FF0066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Труднее всего склоняются числительные с сотнями: </a:t>
            </a:r>
            <a:r>
              <a:rPr lang="ru-RU" sz="2800" i="1" smtClean="0">
                <a:latin typeface="Arial" charset="0"/>
              </a:rPr>
              <a:t>триста, шестьсот, восемьсот.</a:t>
            </a:r>
            <a:endParaRPr lang="ru-RU" sz="2800" b="1" i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Воспользуйтесь подсказкой</a:t>
            </a:r>
            <a:r>
              <a:rPr lang="ru-RU" sz="2800" smtClean="0">
                <a:latin typeface="Arial" charset="0"/>
              </a:rPr>
              <a:t> Т.Л. Служевской из книги «Уроки русской словесности» (СПб., 1994, стр. 125). Она предлагает в случае затруднения подставить вместо второй части сложного числительного, оканчивающегося на </a:t>
            </a:r>
            <a:r>
              <a:rPr lang="ru-RU" sz="2800" i="1" smtClean="0">
                <a:latin typeface="Arial" charset="0"/>
              </a:rPr>
              <a:t>-сот</a:t>
            </a:r>
            <a:r>
              <a:rPr lang="ru-RU" sz="2800" smtClean="0">
                <a:latin typeface="Arial" charset="0"/>
              </a:rPr>
              <a:t>, слово </a:t>
            </a:r>
            <a:r>
              <a:rPr lang="ru-RU" sz="2800" i="1" smtClean="0">
                <a:latin typeface="Arial" charset="0"/>
              </a:rPr>
              <a:t>нота</a:t>
            </a:r>
            <a:r>
              <a:rPr lang="ru-RU" sz="2800" smtClean="0">
                <a:latin typeface="Arial" charset="0"/>
              </a:rPr>
              <a:t> (оно того же склонения).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И.п. семьсот – семь </a:t>
            </a:r>
            <a:r>
              <a:rPr lang="ru-RU" sz="2800" b="1" smtClean="0">
                <a:solidFill>
                  <a:srgbClr val="FF0066"/>
                </a:solidFill>
                <a:latin typeface="Arial" charset="0"/>
              </a:rPr>
              <a:t>нот.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Т.п. сем</a:t>
            </a:r>
            <a:r>
              <a:rPr lang="ru-RU" sz="2800" b="1" smtClean="0">
                <a:latin typeface="Arial" charset="0"/>
              </a:rPr>
              <a:t>ью</a:t>
            </a:r>
            <a:r>
              <a:rPr lang="ru-RU" sz="2800" smtClean="0">
                <a:latin typeface="Arial" charset="0"/>
              </a:rPr>
              <a:t>ст</a:t>
            </a:r>
            <a:r>
              <a:rPr lang="ru-RU" sz="2800" b="1" smtClean="0">
                <a:latin typeface="Arial" charset="0"/>
              </a:rPr>
              <a:t>ам</a:t>
            </a:r>
            <a:r>
              <a:rPr lang="ru-RU" sz="2800" smtClean="0">
                <a:latin typeface="Arial" charset="0"/>
              </a:rPr>
              <a:t>и – сем</a:t>
            </a:r>
            <a:r>
              <a:rPr lang="ru-RU" sz="2800" b="1" smtClean="0">
                <a:solidFill>
                  <a:srgbClr val="FF0066"/>
                </a:solidFill>
                <a:latin typeface="Arial" charset="0"/>
              </a:rPr>
              <a:t>ью</a:t>
            </a:r>
            <a:r>
              <a:rPr lang="ru-RU" sz="2800" smtClean="0">
                <a:latin typeface="Arial" charset="0"/>
              </a:rPr>
              <a:t> нот</a:t>
            </a:r>
            <a:r>
              <a:rPr lang="ru-RU" sz="2800" b="1" smtClean="0">
                <a:solidFill>
                  <a:srgbClr val="FF0066"/>
                </a:solidFill>
                <a:latin typeface="Arial" charset="0"/>
              </a:rPr>
              <a:t>ами</a:t>
            </a:r>
            <a:r>
              <a:rPr lang="ru-RU" sz="2800" b="1" smtClean="0">
                <a:latin typeface="Arial" charset="0"/>
              </a:rPr>
              <a:t>.</a:t>
            </a:r>
          </a:p>
        </p:txBody>
      </p:sp>
      <p:pic>
        <p:nvPicPr>
          <p:cNvPr id="18436" name="Picture 4" descr="978-5-377-12490-0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  <a:cs typeface="Arial" charset="0"/>
              </a:rPr>
              <a:t>Склонение сложных количественных числительных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882015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078"/>
                <a:gridCol w="2680814"/>
                <a:gridCol w="2599577"/>
                <a:gridCol w="2484003"/>
              </a:tblGrid>
              <a:tr h="110999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Падежи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пятидесяти до восьмидесяти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 двухсот до четырехсот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 пятисот до девятисот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43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И.п.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семьдесят</a:t>
                      </a:r>
                      <a:endParaRPr lang="ru-RU" sz="28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dk1"/>
                          </a:solidFill>
                        </a:rPr>
                        <a:t>четыр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800" dirty="0" smtClean="0">
                          <a:solidFill>
                            <a:schemeClr val="dk1"/>
                          </a:solidFill>
                        </a:rPr>
                        <a:t>ст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восемьсот</a:t>
                      </a:r>
                      <a:endParaRPr lang="ru-RU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43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Р.п.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dk1"/>
                          </a:solidFill>
                        </a:rPr>
                        <a:t>сем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десят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dk1"/>
                          </a:solidFill>
                        </a:rPr>
                        <a:t>четыр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ёх</a:t>
                      </a:r>
                      <a:r>
                        <a:rPr lang="ru-RU" sz="2800" dirty="0" smtClean="0"/>
                        <a:t>сот</a:t>
                      </a:r>
                      <a:endParaRPr lang="ru-RU" sz="28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восьм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сот</a:t>
                      </a:r>
                      <a:endParaRPr lang="ru-RU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43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Д.п.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dk1"/>
                          </a:solidFill>
                        </a:rPr>
                        <a:t>сем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десят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четыр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ём</a:t>
                      </a:r>
                      <a:r>
                        <a:rPr lang="ru-RU" sz="2800" dirty="0" smtClean="0"/>
                        <a:t>ст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ам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восьм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dirty="0" smtClean="0"/>
                        <a:t>ст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ам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43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В.п.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семьдесят</a:t>
                      </a:r>
                      <a:endParaRPr lang="ru-RU" sz="2800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четыр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восемьсот</a:t>
                      </a:r>
                      <a:endParaRPr lang="ru-RU" sz="28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43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Т.п.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семь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r>
                        <a:rPr lang="ru-RU" sz="2800" dirty="0" smtClean="0"/>
                        <a:t>десять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четырь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мя</a:t>
                      </a:r>
                      <a:r>
                        <a:rPr lang="ru-RU" sz="2800" dirty="0" smtClean="0"/>
                        <a:t>ст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ами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восемь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r>
                        <a:rPr lang="ru-RU" sz="2800" dirty="0" smtClean="0"/>
                        <a:t>ст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ами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43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П.п.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r>
                        <a:rPr lang="ru-RU" sz="2800" baseline="0" dirty="0" smtClean="0"/>
                        <a:t> сем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aseline="0" dirty="0" smtClean="0"/>
                        <a:t>десят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r>
                        <a:rPr lang="ru-RU" sz="2800" baseline="0" dirty="0" smtClean="0"/>
                        <a:t> четыр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ёх</a:t>
                      </a:r>
                      <a:r>
                        <a:rPr lang="ru-RU" sz="2800" baseline="0" dirty="0" smtClean="0"/>
                        <a:t>ст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ах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r>
                        <a:rPr lang="ru-RU" sz="2800" baseline="0" dirty="0" smtClean="0"/>
                        <a:t> восьм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800" baseline="0" dirty="0" smtClean="0"/>
                        <a:t>ст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ах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latin typeface="Arial" charset="0"/>
                <a:cs typeface="Arial" charset="0"/>
              </a:rPr>
              <a:t>Склонение составных количественных числительных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203575" y="1989138"/>
            <a:ext cx="4608513" cy="4259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/>
              <a:t> У составных количественных числительных </a:t>
            </a:r>
            <a:r>
              <a:rPr lang="ru-RU" sz="4400" b="1" i="1" smtClean="0">
                <a:solidFill>
                  <a:srgbClr val="C00000"/>
                </a:solidFill>
              </a:rPr>
              <a:t>изменяется каждое слово.</a:t>
            </a:r>
          </a:p>
          <a:p>
            <a:pPr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20483" name="Picture 2" descr="C:\Users\User\Desktop\картинки с шаттерстока\shutterstock_199772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978-5-377-12490-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50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Склоняем числительное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шестьсот девяносто шесть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6624637" cy="4548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Arial" charset="0"/>
                <a:cs typeface="Arial" charset="0"/>
              </a:rPr>
              <a:t>И.п</a:t>
            </a:r>
            <a:r>
              <a:rPr lang="ru-RU" sz="2600" smtClean="0">
                <a:latin typeface="Arial" charset="0"/>
                <a:cs typeface="Arial" charset="0"/>
              </a:rPr>
              <a:t>.       шестьсот девяност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о</a:t>
            </a:r>
            <a:r>
              <a:rPr lang="ru-RU" sz="26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600" smtClean="0">
                <a:latin typeface="Arial" charset="0"/>
                <a:cs typeface="Arial" charset="0"/>
              </a:rPr>
              <a:t>пять</a:t>
            </a:r>
          </a:p>
          <a:p>
            <a:pPr eaLnBrk="1" hangingPunct="1">
              <a:buFont typeface="Arial" charset="0"/>
              <a:buNone/>
            </a:pPr>
            <a:r>
              <a:rPr lang="ru-RU" sz="2600" smtClean="0">
                <a:latin typeface="Arial" charset="0"/>
                <a:cs typeface="Arial" charset="0"/>
              </a:rPr>
              <a:t>Р.п.        шест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  <a:r>
              <a:rPr lang="ru-RU" sz="2600" smtClean="0">
                <a:latin typeface="Arial" charset="0"/>
                <a:cs typeface="Arial" charset="0"/>
              </a:rPr>
              <a:t>сот девяност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</a:t>
            </a:r>
            <a:r>
              <a:rPr lang="ru-RU" sz="2600" smtClean="0">
                <a:latin typeface="Arial" charset="0"/>
                <a:cs typeface="Arial" charset="0"/>
              </a:rPr>
              <a:t> пят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</a:p>
          <a:p>
            <a:pPr eaLnBrk="1" hangingPunct="1">
              <a:buFont typeface="Arial" charset="0"/>
              <a:buNone/>
            </a:pPr>
            <a:r>
              <a:rPr lang="ru-RU" sz="2600" smtClean="0">
                <a:latin typeface="Arial" charset="0"/>
                <a:cs typeface="Arial" charset="0"/>
              </a:rPr>
              <a:t>Д.п.       шест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  <a:r>
              <a:rPr lang="ru-RU" sz="2600" smtClean="0">
                <a:latin typeface="Arial" charset="0"/>
                <a:cs typeface="Arial" charset="0"/>
              </a:rPr>
              <a:t>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ам</a:t>
            </a:r>
            <a:r>
              <a:rPr lang="ru-RU" sz="2600" smtClean="0">
                <a:latin typeface="Arial" charset="0"/>
                <a:cs typeface="Arial" charset="0"/>
              </a:rPr>
              <a:t> девяност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</a:t>
            </a:r>
            <a:r>
              <a:rPr lang="ru-RU" sz="2600" smtClean="0">
                <a:latin typeface="Arial" charset="0"/>
                <a:cs typeface="Arial" charset="0"/>
              </a:rPr>
              <a:t> пят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</a:p>
          <a:p>
            <a:pPr eaLnBrk="1" hangingPunct="1">
              <a:buFont typeface="Arial" charset="0"/>
              <a:buNone/>
            </a:pPr>
            <a:r>
              <a:rPr lang="ru-RU" sz="2600" smtClean="0">
                <a:latin typeface="Arial" charset="0"/>
                <a:cs typeface="Arial" charset="0"/>
              </a:rPr>
              <a:t>В.п.        шестьсот девяносто пять</a:t>
            </a:r>
          </a:p>
          <a:p>
            <a:pPr eaLnBrk="1" hangingPunct="1">
              <a:buFont typeface="Arial" charset="0"/>
              <a:buNone/>
            </a:pPr>
            <a:r>
              <a:rPr lang="ru-RU" sz="2600" smtClean="0">
                <a:latin typeface="Arial" charset="0"/>
                <a:cs typeface="Arial" charset="0"/>
              </a:rPr>
              <a:t>Т.п.         шесть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ю</a:t>
            </a:r>
            <a:r>
              <a:rPr lang="ru-RU" sz="2600" smtClean="0">
                <a:latin typeface="Arial" charset="0"/>
                <a:cs typeface="Arial" charset="0"/>
              </a:rPr>
              <a:t>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ами</a:t>
            </a:r>
            <a:r>
              <a:rPr lang="ru-RU" sz="2600" smtClean="0">
                <a:latin typeface="Arial" charset="0"/>
                <a:cs typeface="Arial" charset="0"/>
              </a:rPr>
              <a:t> девяност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</a:t>
            </a:r>
            <a:r>
              <a:rPr lang="ru-RU" sz="2600" smtClean="0">
                <a:latin typeface="Arial" charset="0"/>
                <a:cs typeface="Arial" charset="0"/>
              </a:rPr>
              <a:t> пять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ю</a:t>
            </a:r>
          </a:p>
          <a:p>
            <a:pPr eaLnBrk="1" hangingPunct="1">
              <a:buFont typeface="Arial" charset="0"/>
              <a:buNone/>
            </a:pPr>
            <a:r>
              <a:rPr lang="ru-RU" sz="2600" smtClean="0">
                <a:latin typeface="Arial" charset="0"/>
                <a:cs typeface="Arial" charset="0"/>
              </a:rPr>
              <a:t>П.п.        о шест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  <a:r>
              <a:rPr lang="ru-RU" sz="2600" smtClean="0">
                <a:latin typeface="Arial" charset="0"/>
                <a:cs typeface="Arial" charset="0"/>
              </a:rPr>
              <a:t>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ах</a:t>
            </a:r>
            <a:r>
              <a:rPr lang="ru-RU" sz="2600" smtClean="0">
                <a:latin typeface="Arial" charset="0"/>
                <a:cs typeface="Arial" charset="0"/>
              </a:rPr>
              <a:t> девяност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а</a:t>
            </a:r>
            <a:r>
              <a:rPr lang="ru-RU" sz="2600" smtClean="0">
                <a:latin typeface="Arial" charset="0"/>
                <a:cs typeface="Arial" charset="0"/>
              </a:rPr>
              <a:t> пят</a:t>
            </a:r>
            <a:r>
              <a:rPr lang="ru-RU" sz="2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</a:t>
            </a:r>
          </a:p>
        </p:txBody>
      </p:sp>
      <p:pic>
        <p:nvPicPr>
          <p:cNvPr id="21507" name="Picture 2" descr="C:\Users\User\Desktop\картинки с шаттерстока\shutterstock_188389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292600"/>
            <a:ext cx="1873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1299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Слайд 1</vt:lpstr>
      <vt:lpstr>Слайд 2</vt:lpstr>
      <vt:lpstr>Склонение простых количественных числительных</vt:lpstr>
      <vt:lpstr>Склонение простых  количественных числительных</vt:lpstr>
      <vt:lpstr>Повторяем склонение сложных количественных числительных</vt:lpstr>
      <vt:lpstr>Узелок на память! </vt:lpstr>
      <vt:lpstr>Склонение сложных количественных числительных</vt:lpstr>
      <vt:lpstr>Склонение составных количественных числительных</vt:lpstr>
      <vt:lpstr>Склоняем числительное шестьсот девяносто шесть</vt:lpstr>
      <vt:lpstr>Склоняем порядковые числительные</vt:lpstr>
      <vt:lpstr>Склоняем числительные полтора и полтораста</vt:lpstr>
      <vt:lpstr>Слайд 12</vt:lpstr>
      <vt:lpstr>Склонение собирательных числительных</vt:lpstr>
      <vt:lpstr>Склоняем собирательные  числительные оба, обе</vt:lpstr>
      <vt:lpstr>Склонение дробных числительных</vt:lpstr>
      <vt:lpstr>Склоняем числительное три пятых  (яблока)</vt:lpstr>
      <vt:lpstr>Слайд 17</vt:lpstr>
      <vt:lpstr>Слайд 18</vt:lpstr>
      <vt:lpstr>Слайд 19</vt:lpstr>
      <vt:lpstr>Слайд 20</vt:lpstr>
      <vt:lpstr>Слайд 21</vt:lpstr>
      <vt:lpstr>Прочитайте текст вслух</vt:lpstr>
      <vt:lpstr>Слайд 23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g.egoraeva</cp:lastModifiedBy>
  <cp:revision>7</cp:revision>
  <dcterms:created xsi:type="dcterms:W3CDTF">2017-05-08T12:19:54Z</dcterms:created>
  <dcterms:modified xsi:type="dcterms:W3CDTF">2017-08-04T09:38:46Z</dcterms:modified>
</cp:coreProperties>
</file>