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4"/>
  </p:notesMasterIdLst>
  <p:handoutMasterIdLst>
    <p:handoutMasterId r:id="rId65"/>
  </p:handoutMasterIdLst>
  <p:sldIdLst>
    <p:sldId id="260" r:id="rId2"/>
    <p:sldId id="261" r:id="rId3"/>
    <p:sldId id="263" r:id="rId4"/>
    <p:sldId id="264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20" r:id="rId41"/>
    <p:sldId id="321" r:id="rId42"/>
    <p:sldId id="322" r:id="rId43"/>
    <p:sldId id="319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265" r:id="rId52"/>
    <p:sldId id="266" r:id="rId53"/>
    <p:sldId id="267" r:id="rId54"/>
    <p:sldId id="268" r:id="rId55"/>
    <p:sldId id="269" r:id="rId56"/>
    <p:sldId id="330" r:id="rId57"/>
    <p:sldId id="274" r:id="rId58"/>
    <p:sldId id="275" r:id="rId59"/>
    <p:sldId id="276" r:id="rId60"/>
    <p:sldId id="277" r:id="rId61"/>
    <p:sldId id="281" r:id="rId62"/>
    <p:sldId id="27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B"/>
    <a:srgbClr val="ED106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6661" autoAdjust="0"/>
  </p:normalViewPr>
  <p:slideViewPr>
    <p:cSldViewPr showGuides="1">
      <p:cViewPr varScale="1">
        <p:scale>
          <a:sx n="67" d="100"/>
          <a:sy n="67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FB-422C-A9E1-1EC715AAEC7D}"/>
            </c:ext>
          </c:extLst>
        </c:ser>
        <c:gapWidth val="100"/>
        <c:overlap val="100"/>
        <c:axId val="57963648"/>
        <c:axId val="57965184"/>
      </c:barChart>
      <c:catAx>
        <c:axId val="57963648"/>
        <c:scaling>
          <c:orientation val="minMax"/>
        </c:scaling>
        <c:axPos val="b"/>
        <c:numFmt formatCode="General" sourceLinked="0"/>
        <c:tickLblPos val="nextTo"/>
        <c:crossAx val="57965184"/>
        <c:crosses val="autoZero"/>
        <c:auto val="1"/>
        <c:lblAlgn val="ctr"/>
        <c:lblOffset val="100"/>
      </c:catAx>
      <c:valAx>
        <c:axId val="57965184"/>
        <c:scaling>
          <c:orientation val="minMax"/>
        </c:scaling>
        <c:axPos val="l"/>
        <c:majorGridlines/>
        <c:numFmt formatCode="General" sourceLinked="1"/>
        <c:tickLblPos val="nextTo"/>
        <c:crossAx val="5796364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46-4EFB-ADF6-9E1096A1283E}"/>
            </c:ext>
          </c:extLst>
        </c:ser>
        <c:gapWidth val="100"/>
        <c:overlap val="100"/>
        <c:axId val="58968704"/>
        <c:axId val="58970496"/>
      </c:barChart>
      <c:catAx>
        <c:axId val="58968704"/>
        <c:scaling>
          <c:orientation val="minMax"/>
        </c:scaling>
        <c:axPos val="b"/>
        <c:numFmt formatCode="General" sourceLinked="0"/>
        <c:tickLblPos val="nextTo"/>
        <c:crossAx val="58970496"/>
        <c:crosses val="autoZero"/>
        <c:auto val="1"/>
        <c:lblAlgn val="ctr"/>
        <c:lblOffset val="100"/>
      </c:catAx>
      <c:valAx>
        <c:axId val="58970496"/>
        <c:scaling>
          <c:orientation val="minMax"/>
        </c:scaling>
        <c:axPos val="l"/>
        <c:majorGridlines/>
        <c:numFmt formatCode="General" sourceLinked="1"/>
        <c:tickLblPos val="nextTo"/>
        <c:crossAx val="58968704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Зависимость расстояния от времени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7.0124671916010503E-2"/>
          <c:y val="0.13848478213365864"/>
          <c:w val="0.84325495771361914"/>
          <c:h val="0.7165111601663557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l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0E-4DEE-AA1D-64327DAB7A47}"/>
            </c:ext>
          </c:extLst>
        </c:ser>
        <c:marker val="1"/>
        <c:axId val="71843840"/>
        <c:axId val="71845376"/>
      </c:lineChart>
      <c:catAx>
        <c:axId val="71843840"/>
        <c:scaling>
          <c:orientation val="minMax"/>
        </c:scaling>
        <c:axPos val="b"/>
        <c:numFmt formatCode="General" sourceLinked="1"/>
        <c:tickLblPos val="nextTo"/>
        <c:crossAx val="71845376"/>
        <c:crosses val="autoZero"/>
        <c:auto val="1"/>
        <c:lblAlgn val="ctr"/>
        <c:lblOffset val="100"/>
      </c:catAx>
      <c:valAx>
        <c:axId val="71845376"/>
        <c:scaling>
          <c:orientation val="minMax"/>
        </c:scaling>
        <c:axPos val="l"/>
        <c:majorGridlines/>
        <c:numFmt formatCode="General" sourceLinked="1"/>
        <c:tickLblPos val="nextTo"/>
        <c:crossAx val="7184384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0.15875</cdr:x>
      <cdr:y>0.70636</cdr:y>
    </cdr:from>
    <cdr:to>
      <cdr:x>0.185</cdr:x>
      <cdr:y>0.73818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306488" y="3196952"/>
          <a:ext cx="216024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25A0-E84E-4736-9A0A-DFDC8FE12993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111F4-4D46-4212-B928-60622AD3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111F4-4D46-4212-B928-60622AD3EA2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64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Тезис блока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Тезис блока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Тезис блока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1" r:id="rId24"/>
    <p:sldLayoutId id="2147483732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8QqfytAjJo" TargetMode="External"/><Relationship Id="rId2" Type="http://schemas.openxmlformats.org/officeDocument/2006/relationships/hyperlink" Target="https://www.youtube.com/watch?v=ACIx8Rk7Jo4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852936"/>
            <a:ext cx="8568952" cy="1296144"/>
          </a:xfrm>
        </p:spPr>
        <p:txBody>
          <a:bodyPr>
            <a:noAutofit/>
          </a:bodyPr>
          <a:lstStyle/>
          <a:p>
            <a:r>
              <a:rPr lang="ru-RU" sz="3600" dirty="0"/>
              <a:t>Организация проектной и учебно- исследовательской деятельности </a:t>
            </a:r>
            <a:br>
              <a:rPr lang="ru-RU" sz="3600" dirty="0"/>
            </a:br>
            <a:r>
              <a:rPr lang="ru-RU" sz="3600" dirty="0"/>
              <a:t>по физике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3928" y="429309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Опаловский</a:t>
            </a:r>
            <a:r>
              <a:rPr lang="ru-RU" sz="2000" dirty="0" smtClean="0">
                <a:solidFill>
                  <a:schemeClr val="bg1"/>
                </a:solidFill>
              </a:rPr>
              <a:t> Владимир Александрович, </a:t>
            </a:r>
            <a:r>
              <a:rPr lang="ru-RU" sz="2000" dirty="0" err="1" smtClean="0">
                <a:solidFill>
                  <a:schemeClr val="bg1"/>
                </a:solidFill>
              </a:rPr>
              <a:t>к.т.н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Пешкова </a:t>
            </a:r>
            <a:r>
              <a:rPr lang="ru-RU" sz="2000" dirty="0">
                <a:solidFill>
                  <a:schemeClr val="bg1"/>
                </a:solidFill>
              </a:rPr>
              <a:t>Анна </a:t>
            </a:r>
            <a:r>
              <a:rPr lang="ru-RU" sz="2000" dirty="0" smtClean="0">
                <a:solidFill>
                  <a:schemeClr val="bg1"/>
                </a:solidFill>
              </a:rPr>
              <a:t>Вячеславовна, </a:t>
            </a:r>
            <a:r>
              <a:rPr lang="ru-RU" sz="2000" dirty="0" err="1" smtClean="0">
                <a:solidFill>
                  <a:schemeClr val="bg1"/>
                </a:solidFill>
              </a:rPr>
              <a:t>к.п.н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Методисты </a:t>
            </a:r>
            <a:r>
              <a:rPr lang="ru-RU" sz="2000" dirty="0">
                <a:solidFill>
                  <a:schemeClr val="bg1"/>
                </a:solidFill>
              </a:rPr>
              <a:t>по физике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Корпорации «Российский учебник»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88685C-7D2D-4D2F-8655-D29A23646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8421949-7670-4B62-9E52-4A2E09ED8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058" t="7955" r="14732" b="5353"/>
          <a:stretch/>
        </p:blipFill>
        <p:spPr>
          <a:xfrm>
            <a:off x="0" y="-99391"/>
            <a:ext cx="9144000" cy="7056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40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B50188-3FF1-40F0-B451-1F367433E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EE9F32D-B8CA-42CC-B118-EA20AA84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9" r="13208" b="7089"/>
          <a:stretch/>
        </p:blipFill>
        <p:spPr>
          <a:xfrm>
            <a:off x="0" y="180000"/>
            <a:ext cx="9144000" cy="5913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50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C6EC4A-A5A9-48C9-BC64-9E9FA2FA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F97ECFD-21D4-4849-BD9D-7BE76B1DA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0" y="0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4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E9A1B3-EE3E-43AA-9005-1ADD2051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4096DD3-74B7-42BF-8722-320F36D16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9" r="13208" b="5499"/>
          <a:stretch/>
        </p:blipFill>
        <p:spPr>
          <a:xfrm>
            <a:off x="0" y="1"/>
            <a:ext cx="9110856" cy="6093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5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8741B8-8BDB-47A6-9D38-3B0C74E7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C03963-055B-49CF-828F-FBA806FDC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3208" t="10179" r="12214" b="5499"/>
          <a:stretch/>
        </p:blipFill>
        <p:spPr>
          <a:xfrm>
            <a:off x="25163" y="116632"/>
            <a:ext cx="9118838" cy="6527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0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4E92B8-8F57-4C63-8AD4-97F7C8EC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A5492B8-3B1C-46DE-A800-CBB65FB83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0" y="-171400"/>
            <a:ext cx="9144000" cy="6352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04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62FD7A-CF23-4AA7-A206-099F27FC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F98C67-1D75-404F-AF1D-E3847AB8E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-19452" y="0"/>
            <a:ext cx="9163452" cy="6149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99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F7F273-8587-4442-92EA-A5692AFB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A6C856C-420E-4A3D-B82D-918A1650F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493" t="9797" r="12287" b="4837"/>
          <a:stretch/>
        </p:blipFill>
        <p:spPr>
          <a:xfrm>
            <a:off x="1" y="116633"/>
            <a:ext cx="9144000" cy="6726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7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CF04E5-84F2-41AD-BA1B-1E30820E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F7F18D4-4F1F-45D1-BD3B-6B39479ED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512" t="10105" r="13126" b="5760"/>
          <a:stretch/>
        </p:blipFill>
        <p:spPr>
          <a:xfrm>
            <a:off x="-2292" y="0"/>
            <a:ext cx="9146292" cy="6165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6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67986F-7243-4559-AA57-E9E85803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3E03FA8-B609-40A4-9237-5B4538D1E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0" y="-22871"/>
            <a:ext cx="9144000" cy="6188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47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Преимущества </a:t>
            </a:r>
            <a:r>
              <a:rPr lang="ru-RU" sz="3600" dirty="0" err="1"/>
              <a:t>деятельностного</a:t>
            </a:r>
            <a:r>
              <a:rPr lang="ru-RU" sz="3600" dirty="0"/>
              <a:t> подхода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/>
              <a:t>Четкие определения понятий об изучаемых элементах физического знания дают возможность учащимся самостоятельно формулировать определения физических величин, законы и понятия </a:t>
            </a:r>
            <a:r>
              <a:rPr lang="ru-RU"/>
              <a:t>о явлениях;</a:t>
            </a:r>
            <a:endParaRPr lang="ru-RU" dirty="0"/>
          </a:p>
          <a:p>
            <a:pPr lvl="0"/>
            <a:r>
              <a:rPr lang="ru-RU" dirty="0"/>
              <a:t>Одинаковые подходы к изучению каждого элемента знаний дают необходимую при изучении физики систему взглядов и понятий, позволяющих обобщить и систематизировать материал;</a:t>
            </a:r>
          </a:p>
          <a:p>
            <a:pPr lvl="0"/>
            <a:r>
              <a:rPr lang="ru-RU" dirty="0"/>
              <a:t>Многие сложные темы усваиваются лучше не только из-за поэтапной отработки материала, но и из-за наличия системы;</a:t>
            </a:r>
          </a:p>
          <a:p>
            <a:r>
              <a:rPr lang="ru-RU" dirty="0"/>
              <a:t>Обучение методам физики также приводится в систему, при этом методологические знания усваиваются в ходе изучения самого курса физики.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9E8CFF-57E4-4689-9FBD-15997207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04B4770-A684-4962-A87A-EEEBFA38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3208" b="5499"/>
          <a:stretch/>
        </p:blipFill>
        <p:spPr>
          <a:xfrm>
            <a:off x="0" y="5710"/>
            <a:ext cx="9144000" cy="6087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9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F79103-1BEB-4E6C-AB78-EBF9AE70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FF243B9-EBBC-487D-A886-A1582D70E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-6856" y="10274"/>
            <a:ext cx="9150856" cy="6083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5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9AF955-5E3D-45DD-A753-966C7DF9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8D42267-35F3-4870-87D7-D793875A3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8" r="12214" b="6558"/>
          <a:stretch/>
        </p:blipFill>
        <p:spPr>
          <a:xfrm>
            <a:off x="0" y="20567"/>
            <a:ext cx="9144000" cy="6296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12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9AEE25-462E-472D-945C-A8D300E9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8ADEDCB-C084-47CE-91EC-BA2F10626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0" y="10273"/>
            <a:ext cx="9144000" cy="6227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45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C2D185-06A1-48A3-91B4-9BFF1AB5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4B8CF99-6E68-4369-A77A-2961395D3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-10284" y="29705"/>
            <a:ext cx="9154284" cy="6063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0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28F6D0-15A7-43B8-9D64-9F687A7A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2F4CCB-6170-46FD-AC87-9E2BE3967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43ACAF8-2702-4E25-99BE-3C52D0BC2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988" t="9680" r="12988" b="5900"/>
          <a:stretch/>
        </p:blipFill>
        <p:spPr>
          <a:xfrm>
            <a:off x="0" y="0"/>
            <a:ext cx="9154960" cy="6126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0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BB212C-A6A7-4CF1-BAEB-E85492ED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3214A3E-6708-463C-B0C4-697415A46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9" r="12213" b="5499"/>
          <a:stretch/>
        </p:blipFill>
        <p:spPr>
          <a:xfrm>
            <a:off x="0" y="116632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5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47DF1A-7995-44B3-B80E-16B2C719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09FABCA-ADFB-4AEC-B419-2005C084E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1137" r="13208" b="10904"/>
          <a:stretch/>
        </p:blipFill>
        <p:spPr>
          <a:xfrm>
            <a:off x="0" y="30852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66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A888D4-1AF5-4203-A70D-28517168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66DFCEC-BF62-4693-91E5-E43469E7B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1769" r="13208" b="5500"/>
          <a:stretch/>
        </p:blipFill>
        <p:spPr>
          <a:xfrm>
            <a:off x="-9148" y="-1"/>
            <a:ext cx="9153148" cy="6021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87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3A07A6-18B2-4364-A89B-1272B64D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BB6861C3-1A25-4810-8929-31C594970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913" t="17333" r="12597" b="6387"/>
          <a:stretch/>
        </p:blipFill>
        <p:spPr>
          <a:xfrm>
            <a:off x="0" y="33164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22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/>
              <a:t>Виды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Создавать физические знания;</a:t>
            </a:r>
          </a:p>
          <a:p>
            <a:pPr lvl="0"/>
            <a:r>
              <a:rPr lang="ru-RU" dirty="0"/>
              <a:t>Распознавать конкретные ситуации, соответствующие тем или иным физическим знаниям;</a:t>
            </a:r>
          </a:p>
          <a:p>
            <a:pPr lvl="0"/>
            <a:r>
              <a:rPr lang="ru-RU" dirty="0"/>
              <a:t>Воспроизводить конкретные ситуации, соответствующие тем или иным физическим знаниям;</a:t>
            </a:r>
          </a:p>
          <a:p>
            <a:pPr lvl="0"/>
            <a:r>
              <a:rPr lang="ru-RU" dirty="0"/>
              <a:t>Создавать приборы и технические устройства;</a:t>
            </a:r>
          </a:p>
          <a:p>
            <a:pPr lvl="0"/>
            <a:r>
              <a:rPr lang="ru-RU" dirty="0"/>
              <a:t>Эксплуатировать приборы и технические устройства;</a:t>
            </a:r>
          </a:p>
          <a:p>
            <a:pPr lvl="0"/>
            <a:r>
              <a:rPr lang="ru-RU" dirty="0"/>
              <a:t>Монтировать экспериментальные установки;</a:t>
            </a:r>
          </a:p>
          <a:p>
            <a:pPr lvl="0"/>
            <a:r>
              <a:rPr lang="ru-RU" dirty="0"/>
              <a:t>Решать физические задачи;</a:t>
            </a:r>
          </a:p>
          <a:p>
            <a:pPr lvl="0"/>
            <a:r>
              <a:rPr lang="ru-RU" dirty="0"/>
              <a:t>Классифицировать, обобщать, систематизировать, готовить обзоры научной информации;</a:t>
            </a:r>
          </a:p>
          <a:p>
            <a:pPr lvl="0"/>
            <a:r>
              <a:rPr lang="ru-RU" dirty="0"/>
              <a:t>Строить ответы на поставленные вопросы.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089883A-EFEF-4943-BB72-DFF73E404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Оборудование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FD510732-389B-4999-B09A-E623CB773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01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9ABEDC-7C10-4C3D-80F5-F10D97B7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AFEE84D-B5D0-4896-9037-9B15D8C62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926" t="9546" r="12495" b="6131"/>
          <a:stretch/>
        </p:blipFill>
        <p:spPr>
          <a:xfrm>
            <a:off x="0" y="0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3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67D5CF-6940-4CAA-B005-0362BA83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A7920F-AFFF-49DF-9B3E-559DBEB23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4E2756-95E6-456A-9448-5FFB25F35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988" t="9680" r="12988" b="6639"/>
          <a:stretch/>
        </p:blipFill>
        <p:spPr>
          <a:xfrm>
            <a:off x="0" y="2292"/>
            <a:ext cx="9036496" cy="6123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89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E6B913-732C-4E5E-865D-3A34AFCF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1F305B6-9BFC-4B05-8BC7-96E4483A9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8587" r="12214" b="7090"/>
          <a:stretch/>
        </p:blipFill>
        <p:spPr>
          <a:xfrm>
            <a:off x="6856" y="0"/>
            <a:ext cx="9137144" cy="613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31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242B41-18A5-481E-A8A8-60688914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6A643D-DC5F-4ABD-8A50-58B9A1249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ECE1B0-4596-4F23-9532-A53EB3130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600" t="10206" r="12589" b="5375"/>
          <a:stretch/>
        </p:blipFill>
        <p:spPr>
          <a:xfrm>
            <a:off x="1" y="482"/>
            <a:ext cx="9154968" cy="6125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98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ACB566-257B-4B12-BE7C-AE90CE6A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A3A9A81-E8EA-4C75-94ED-1386B4787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7" r="13208" b="5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47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9B3769-8EF0-4166-8608-5B95B8E9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07F0899-F5F1-4F84-B37C-37846B50E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9" r="13208" b="7089"/>
          <a:stretch/>
        </p:blipFill>
        <p:spPr>
          <a:xfrm>
            <a:off x="0" y="-34280"/>
            <a:ext cx="9146292" cy="6055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59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BED02A-6401-458F-B18F-F14A05E7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4366221-DE36-44A6-AE08-100DDDBB2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8" r="12214" b="5498"/>
          <a:stretch/>
        </p:blipFill>
        <p:spPr>
          <a:xfrm>
            <a:off x="0" y="-18296"/>
            <a:ext cx="9144000" cy="6876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17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228E16-8C32-4589-B607-2C753FE0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01C223-AD8C-4360-87A2-274F09F8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659A13-D2A9-4074-8266-0F835E47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988" t="9680" r="12988" b="5900"/>
          <a:stretch/>
        </p:blipFill>
        <p:spPr>
          <a:xfrm>
            <a:off x="0" y="-12576"/>
            <a:ext cx="9172604" cy="6870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45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D335F9B-0639-4452-92B7-606D80F07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Примеры экспериментов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80488A50-2281-425A-A7A3-688F8BDA3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9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Определяем понятия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r>
              <a:rPr lang="ru-RU" dirty="0"/>
              <a:t>          Термин           - это      родовое                          видовые </a:t>
            </a:r>
          </a:p>
          <a:p>
            <a:pPr>
              <a:buNone/>
            </a:pPr>
            <a:r>
              <a:rPr lang="ru-RU" dirty="0"/>
              <a:t>                                                  понятие                           отличия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Плотность – это физическая величина, равная отношению массы тела к его объему</a:t>
            </a:r>
          </a:p>
          <a:p>
            <a:r>
              <a:rPr lang="ru-RU" dirty="0"/>
              <a:t>Механическая работа прямо пропорциональна пройденному пути…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420888"/>
            <a:ext cx="1728192" cy="792088"/>
          </a:xfrm>
          <a:prstGeom prst="rect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420888"/>
            <a:ext cx="1728192" cy="792088"/>
          </a:xfrm>
          <a:prstGeom prst="rect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2420888"/>
            <a:ext cx="1728192" cy="792088"/>
          </a:xfrm>
          <a:prstGeom prst="rect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69F8A3-AD8D-492D-95F6-CB894091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653CC67-975A-4B90-BF1A-014DF91DD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7A880BB-171D-4D38-B3B3-9CFAA2234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075" t="9680" r="20863" b="7160"/>
          <a:stretch/>
        </p:blipFill>
        <p:spPr>
          <a:xfrm>
            <a:off x="1350819" y="0"/>
            <a:ext cx="779318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3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E72945-97A8-4886-A2B3-C6D633C9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CBBF470-5B5E-4ADE-B5CF-52AD3676C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-59084" y="28580"/>
            <a:ext cx="9203084" cy="6064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11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D05990-7B88-4514-AD5C-2F8BBD484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DCA2016-A997-4CD9-98A9-014EA95EF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169" t="10177" r="21163" b="5501"/>
          <a:stretch/>
        </p:blipFill>
        <p:spPr>
          <a:xfrm>
            <a:off x="3039244" y="214290"/>
            <a:ext cx="6084168" cy="5465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2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07363E-3494-4DB5-BD3A-F1022B8F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59F9CE0-03B0-4629-A4E7-0B7D85DBC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3208" b="7089"/>
          <a:stretch/>
        </p:blipFill>
        <p:spPr>
          <a:xfrm>
            <a:off x="0" y="0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3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AEAB72-CEA1-41CE-A0F6-034723CE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68D290A-C03A-453F-A426-8FFC28BD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168" t="10178" r="21164" b="10272"/>
          <a:stretch/>
        </p:blipFill>
        <p:spPr>
          <a:xfrm>
            <a:off x="2411760" y="-30"/>
            <a:ext cx="6765276" cy="5733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2E54CD-64D0-4AB3-A6A8-DC3AB625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FB2B3D6-2A7D-43C9-AAE3-44E02C469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9" r="13208" b="7089"/>
          <a:stretch/>
        </p:blipFill>
        <p:spPr>
          <a:xfrm>
            <a:off x="457200" y="692696"/>
            <a:ext cx="7416824" cy="52118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03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155E6A-3AB9-40D6-BE25-2809CC6B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F93A7A-EF6A-4DE3-875D-8ACBE5A1B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0794DE-0773-4CCC-937E-3CB613B5F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988" t="9680" r="12988" b="5900"/>
          <a:stretch/>
        </p:blipFill>
        <p:spPr>
          <a:xfrm>
            <a:off x="683568" y="0"/>
            <a:ext cx="8346751" cy="5949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5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6BDD67-45BB-4A76-94C5-27F11A16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9BE1978-8E6E-4B93-8D75-91AFD9F41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519" r="13208" b="5157"/>
          <a:stretch/>
        </p:blipFill>
        <p:spPr>
          <a:xfrm>
            <a:off x="6846" y="0"/>
            <a:ext cx="9137154" cy="6216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95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D6B957-2200-4D33-AD1C-38B9D20B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D6E4B03-2FE9-4D64-8B39-A98D7DDB8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7129" t="10178" r="25141" b="5498"/>
          <a:stretch/>
        </p:blipFill>
        <p:spPr>
          <a:xfrm>
            <a:off x="2950156" y="10119"/>
            <a:ext cx="6192688" cy="6837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9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88EE83-584D-4F1A-B580-64462F87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B1D8A6D-C305-41D7-B185-1EDA2544D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4" t="10178" r="13208" b="8680"/>
          <a:stretch/>
        </p:blipFill>
        <p:spPr>
          <a:xfrm>
            <a:off x="0" y="0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85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6EE7C4-0696-4B34-A055-B4846A6C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DC2339-68BC-4F61-9128-1A4D68459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80" t="9863" r="12313" b="6518"/>
          <a:stretch/>
        </p:blipFill>
        <p:spPr>
          <a:xfrm>
            <a:off x="0" y="44624"/>
            <a:ext cx="9144000" cy="6810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26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4CF5D6E-54A8-45F2-83B4-D729E28E9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Открытие законов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23437F2C-64AC-4943-9AD0-F1436C557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26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Открываем закон Ома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Исходная ситуация: Обнаружено, что сила тока, протекающего через резистор, может принимать различные значения</a:t>
            </a:r>
          </a:p>
          <a:p>
            <a:r>
              <a:rPr lang="ru-RU" dirty="0"/>
              <a:t>Познавательная задача: От каких физических величин, описывающих  электрическое поле в проводнике, зависит сила тока, протекающего через резистор?</a:t>
            </a:r>
          </a:p>
          <a:p>
            <a:r>
              <a:rPr lang="ru-RU" dirty="0"/>
              <a:t>Гипотеза: сила тока в проводнике может зависеть</a:t>
            </a:r>
          </a:p>
          <a:p>
            <a:pPr lvl="1"/>
            <a:r>
              <a:rPr lang="ru-RU" dirty="0"/>
              <a:t>От напряжения</a:t>
            </a:r>
          </a:p>
          <a:p>
            <a:pPr lvl="1"/>
            <a:r>
              <a:rPr lang="ru-RU" dirty="0"/>
              <a:t>От материала проводника</a:t>
            </a:r>
          </a:p>
          <a:p>
            <a:pPr lvl="1"/>
            <a:r>
              <a:rPr lang="ru-RU" dirty="0"/>
              <a:t>От его длины</a:t>
            </a:r>
          </a:p>
          <a:p>
            <a:pPr lvl="1"/>
            <a:r>
              <a:rPr lang="ru-RU" dirty="0"/>
              <a:t>От его толщины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Интернет-материалы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https://www.youtube.com/watch?v=ACIx8Rk7Jo4</a:t>
            </a:r>
            <a:r>
              <a:rPr lang="ru-RU" dirty="0"/>
              <a:t> – опыты по закону Кулона</a:t>
            </a:r>
          </a:p>
          <a:p>
            <a:r>
              <a:rPr lang="en-US" dirty="0">
                <a:hlinkClick r:id="rId3"/>
              </a:rPr>
              <a:t>https://www.youtube.com/watch?v=T8QqfytAjJo</a:t>
            </a:r>
            <a:r>
              <a:rPr lang="ru-RU" dirty="0"/>
              <a:t> – опыты по магнетизму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Пример получения закона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Исходная ситуация: обнаружено, что разные математические маятники имеют различные значения периода колебаний;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Формулирование познавательной задачи: от каких физических величин, характеризующих маятник, зависит период его колебаний?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Гипотезы: </a:t>
            </a:r>
          </a:p>
          <a:p>
            <a:pPr lvl="1"/>
            <a:r>
              <a:rPr lang="ru-RU" dirty="0"/>
              <a:t>от массы груза, </a:t>
            </a:r>
          </a:p>
          <a:p>
            <a:pPr lvl="1"/>
            <a:r>
              <a:rPr lang="ru-RU" dirty="0"/>
              <a:t>от длины нити,</a:t>
            </a:r>
          </a:p>
          <a:p>
            <a:pPr lvl="1"/>
            <a:r>
              <a:rPr lang="ru-RU" dirty="0"/>
              <a:t>от амплитуды колебаний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Формулирование задачи под каждую гипотезу: зависит ли?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Пример получения закона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ru-RU" dirty="0"/>
              <a:t>Идея экспериментов под каждую задачу. Эксперименты выполняются группами учащихся.</a:t>
            </a:r>
          </a:p>
          <a:p>
            <a:pPr marL="1019175" lvl="1" indent="-457200">
              <a:buFont typeface="+mj-lt"/>
              <a:buAutoNum type="arabicPeriod"/>
            </a:pPr>
            <a:r>
              <a:rPr lang="ru-RU" dirty="0"/>
              <a:t>Зависимость от массы груза: не меняя длину нити, меняем массу подвешенных грузов</a:t>
            </a:r>
          </a:p>
          <a:p>
            <a:pPr marL="1019175" lvl="1" indent="-457200">
              <a:buFont typeface="+mj-lt"/>
              <a:buAutoNum type="arabicPeriod"/>
            </a:pPr>
            <a:r>
              <a:rPr lang="ru-RU" dirty="0"/>
              <a:t>От длины нити:</a:t>
            </a:r>
          </a:p>
          <a:p>
            <a:pPr marL="1019175" lvl="1" indent="-457200">
              <a:buFont typeface="+mj-lt"/>
              <a:buAutoNum type="arabicPeriod" startAt="5"/>
            </a:pPr>
            <a:r>
              <a:rPr lang="ru-RU" dirty="0"/>
              <a:t>От амплитуды: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dirty="0"/>
              <a:t>Реализация эксперимента под каждую задачу: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dirty="0"/>
              <a:t>Формулирование частных выводов. Например: при длине нити 15 см период колебаний не зависит от массы груза.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Пример получения закона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ru-RU" dirty="0"/>
              <a:t>Уточнение познавательной задачи Каков вид зависимости периода колебаний от длины нити? Перестраиваем график в координатах  Т от 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ru-RU" dirty="0"/>
              <a:t>Вывод: для данного маятника период колебаний пропорционален корню из его длины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ru-RU" dirty="0"/>
              <a:t>Общий вывод: период колебаний нитяного маятника прямо пропорционален корню из его длины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660232" y="2348880"/>
          <a:ext cx="504056" cy="533706"/>
        </p:xfrm>
        <a:graphic>
          <a:graphicData uri="http://schemas.openxmlformats.org/presentationml/2006/ole">
            <p:oleObj spid="_x0000_s1070" name="Формула" r:id="rId3" imgW="5181600" imgH="548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839EAF8-F1B8-49FC-A06C-79C0B326BD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Проводим эксперимент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97790A8F-5C94-4B9E-B9FB-993E6A540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66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деятельности  при обработке экспериментальных данных: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Снятие показаний приборов</a:t>
            </a:r>
          </a:p>
          <a:p>
            <a:r>
              <a:rPr lang="ru-RU" dirty="0"/>
              <a:t>Определение погрешности результата прямых измерений</a:t>
            </a:r>
          </a:p>
          <a:p>
            <a:r>
              <a:rPr lang="ru-RU" dirty="0"/>
              <a:t>Сравнение величин с использованием погрешности</a:t>
            </a:r>
          </a:p>
          <a:p>
            <a:r>
              <a:rPr lang="ru-RU" dirty="0"/>
              <a:t>Построение графика с использованием погрешности</a:t>
            </a:r>
          </a:p>
          <a:p>
            <a:r>
              <a:rPr lang="ru-RU" dirty="0"/>
              <a:t>Уменьшение случайной погрешности методом многократных измерений</a:t>
            </a:r>
          </a:p>
          <a:p>
            <a:r>
              <a:rPr lang="ru-RU" dirty="0"/>
              <a:t>Определение погрешности результата косвенных измерений</a:t>
            </a:r>
          </a:p>
          <a:p>
            <a:r>
              <a:rPr lang="ru-RU" dirty="0"/>
              <a:t>Определение коэффициента пропорциональности по графику прямой пропорциональности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максимальной абсолютной погрешности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Определите, каким прибором вы пользуетесь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Определите инструментальную погрешность прибора (по таблице)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Определите погрешность отсчета как половину цены деления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Найдите систематическую погрешность результата.</a:t>
            </a:r>
          </a:p>
          <a:p>
            <a:pPr marL="457200" indent="-457200">
              <a:buNone/>
            </a:pPr>
            <a:r>
              <a:rPr lang="ru-RU" dirty="0"/>
              <a:t>            Запишите: </a:t>
            </a:r>
            <a:r>
              <a:rPr lang="el-GR" dirty="0"/>
              <a:t>Δ</a:t>
            </a:r>
            <a:r>
              <a:rPr lang="ru-RU" dirty="0"/>
              <a:t>Х=</a:t>
            </a:r>
            <a:r>
              <a:rPr lang="el-GR" dirty="0"/>
              <a:t>Δ</a:t>
            </a:r>
            <a:r>
              <a:rPr lang="ru-RU" dirty="0" err="1"/>
              <a:t>иХ+</a:t>
            </a:r>
            <a:r>
              <a:rPr lang="el-GR" dirty="0"/>
              <a:t>Δ</a:t>
            </a:r>
            <a:r>
              <a:rPr lang="ru-RU" dirty="0" err="1"/>
              <a:t>оХ</a:t>
            </a:r>
            <a:endParaRPr lang="ru-RU" dirty="0"/>
          </a:p>
          <a:p>
            <a:pPr marL="457200" indent="-457200">
              <a:buNone/>
            </a:pPr>
            <a:r>
              <a:rPr lang="ru-RU" dirty="0"/>
              <a:t>5.    Запишите результат измерения в </a:t>
            </a:r>
            <a:r>
              <a:rPr lang="ru-RU" dirty="0" err="1"/>
              <a:t>виде:Х=Хо±</a:t>
            </a:r>
            <a:r>
              <a:rPr lang="el-GR" dirty="0"/>
              <a:t>Δ</a:t>
            </a:r>
            <a:r>
              <a:rPr lang="ru-RU" dirty="0"/>
              <a:t>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графика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Составьте сводную таблицу результатов, внеся в нее экспериментальные данные и их погрешности.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Начертите оси и подпишите их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Выберите масштаб для каждой из осей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Постройте точки с координатами из сводной таблицы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Вычислите значения погрешностей величин и отложите их по обе стороны от существующих точек, если это позволяет масштаб. Если масштаб не позволяет, измените его.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Проведите линию через полученные области. Экспериментальные точки, лежащие далеко от графика, перепроверяются.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BA7FDA-36A5-4BB0-A2F6-A8625E88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DA7533D-9046-4F14-AB7A-D75D207F1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213" t="10179" r="12214" b="5499"/>
          <a:stretch/>
        </p:blipFill>
        <p:spPr>
          <a:xfrm>
            <a:off x="-31998" y="2313"/>
            <a:ext cx="9175998" cy="623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4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150017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59832" y="3717032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3356992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60232" y="2564904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Изображение 3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267"/>
            <a:ext cx="9144000" cy="18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94884"/>
          </a:xfrm>
        </p:spPr>
        <p:txBody>
          <a:bodyPr>
            <a:normAutofit/>
          </a:bodyPr>
          <a:lstStyle/>
          <a:p>
            <a:pPr algn="ctr"/>
            <a:r>
              <a:rPr lang="ru-RU" altLang="ru-RU" sz="4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Школа </a:t>
            </a:r>
            <a:r>
              <a:rPr lang="ru-RU" altLang="ru-RU" sz="4400" b="1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Знаника</a:t>
            </a:r>
            <a:endParaRPr lang="ru-RU" altLang="ru-RU" sz="4400" b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93135" y="1609801"/>
            <a:ext cx="8275131" cy="1247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6"/>
              </a:buClr>
              <a:buNone/>
            </a:pP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Всероссийская 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неделя мониторинга</a:t>
            </a: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 – бесплатное диагностическое мероприятие для 2-11 классов по математике и русскому языку.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3134" y="2856929"/>
            <a:ext cx="8275131" cy="15285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6"/>
              </a:buClr>
              <a:buNone/>
            </a:pP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Всероссийский многопредметный мониторинг 9 классов "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Горизонталь</a:t>
            </a: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" - это срез уровня </a:t>
            </a:r>
            <a:r>
              <a:rPr lang="ru-RU" sz="2000" dirty="0" err="1">
                <a:latin typeface="Century Gothic" charset="0"/>
                <a:ea typeface="Century Gothic" charset="0"/>
                <a:cs typeface="Century Gothic" charset="0"/>
              </a:rPr>
              <a:t>сформированности</a:t>
            </a: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ru-RU" sz="2000" dirty="0" err="1">
                <a:latin typeface="Century Gothic" charset="0"/>
                <a:ea typeface="Century Gothic" charset="0"/>
                <a:cs typeface="Century Gothic" charset="0"/>
              </a:rPr>
              <a:t>общеучебных</a:t>
            </a: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 умений и навыков для школьников 9 классов по физике, химии, биологии, географии, истории, обществознанию и литературе</a:t>
            </a:r>
          </a:p>
        </p:txBody>
      </p:sp>
    </p:spTree>
    <p:extLst>
      <p:ext uri="{BB962C8B-B14F-4D97-AF65-F5344CB8AC3E}">
        <p14:creationId xmlns="" xmlns:p14="http://schemas.microsoft.com/office/powerpoint/2010/main" val="530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Методическая служба по физике :</a:t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8892480" cy="1752600"/>
          </a:xfrm>
        </p:spPr>
        <p:txBody>
          <a:bodyPr>
            <a:normAutofit/>
          </a:bodyPr>
          <a:lstStyle/>
          <a:p>
            <a:pPr lvl="0"/>
            <a:r>
              <a:rPr lang="ru-RU" sz="2200" b="1" dirty="0" err="1"/>
              <a:t>Опаловский</a:t>
            </a:r>
            <a:r>
              <a:rPr lang="ru-RU" sz="2200" b="1" dirty="0"/>
              <a:t> Владимир Александрович      Пешкова Анна Вячеславовна</a:t>
            </a:r>
          </a:p>
          <a:p>
            <a:r>
              <a:rPr lang="en-US" b="1" u="sng" dirty="0">
                <a:solidFill>
                  <a:schemeClr val="bg2"/>
                </a:solidFill>
              </a:rPr>
              <a:t>Opalovskiy.VA@rosuchebnik.ru</a:t>
            </a:r>
            <a:r>
              <a:rPr lang="en-US" b="1" dirty="0">
                <a:solidFill>
                  <a:schemeClr val="bg2"/>
                </a:solidFill>
              </a:rPr>
              <a:t>              </a:t>
            </a:r>
            <a:r>
              <a:rPr lang="en-US" b="1" u="sng" dirty="0">
                <a:solidFill>
                  <a:schemeClr val="bg2"/>
                </a:solidFill>
              </a:rPr>
              <a:t>Peshkova.AV@rosuchebnik.ru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pPr lvl="0"/>
            <a:endParaRPr lang="en-US" b="1" u="sng" dirty="0">
              <a:solidFill>
                <a:srgbClr val="ED1064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46A9C5-F2A8-4AED-B131-3B1F6856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F5E9F01-F956-40B9-855B-7C06AF14D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926" t="9546" r="12495" b="6130"/>
          <a:stretch/>
        </p:blipFill>
        <p:spPr>
          <a:xfrm>
            <a:off x="0" y="34059"/>
            <a:ext cx="9144000" cy="6059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88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3F44D0-F982-4A49-AF3E-44835FAF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630B83E-6EDA-446E-BE3B-22117B955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921" t="9546" r="13489" b="6131"/>
          <a:stretch/>
        </p:blipFill>
        <p:spPr>
          <a:xfrm>
            <a:off x="-24108" y="-12588"/>
            <a:ext cx="9168108" cy="6105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0CFA1C-F137-416B-ADCD-B89E7DB0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AA644B1-5C7E-44B5-A43E-0F989A891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208" t="10178" r="13208" b="11862"/>
          <a:stretch/>
        </p:blipFill>
        <p:spPr>
          <a:xfrm>
            <a:off x="0" y="0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7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693</Words>
  <Application>Microsoft Office PowerPoint</Application>
  <PresentationFormat>Экран (4:3)</PresentationFormat>
  <Paragraphs>94</Paragraphs>
  <Slides>62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Формула</vt:lpstr>
      <vt:lpstr>Организация проектной и учебно- исследовательской деятельности  по физике</vt:lpstr>
      <vt:lpstr>Преимущества деятельностного подхода</vt:lpstr>
      <vt:lpstr>Виды деятельности</vt:lpstr>
      <vt:lpstr>Определяем понятия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Оборудование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Примеры экспериментов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Открытие законов</vt:lpstr>
      <vt:lpstr>Открываем закон Ома</vt:lpstr>
      <vt:lpstr>Интернет-материалы</vt:lpstr>
      <vt:lpstr>Пример получения закона</vt:lpstr>
      <vt:lpstr>Пример получения закона</vt:lpstr>
      <vt:lpstr>Пример получения закона</vt:lpstr>
      <vt:lpstr>Проводим эксперимент</vt:lpstr>
      <vt:lpstr>Виды деятельности  при обработке экспериментальных данных:</vt:lpstr>
      <vt:lpstr>Определение максимальной абсолютной погрешности</vt:lpstr>
      <vt:lpstr>Построение графика</vt:lpstr>
      <vt:lpstr>Слайд 60</vt:lpstr>
      <vt:lpstr>Школа Знаника</vt:lpstr>
      <vt:lpstr>Методическая служба по физике : 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З.</dc:creator>
  <cp:lastModifiedBy>Marina</cp:lastModifiedBy>
  <cp:revision>266</cp:revision>
  <dcterms:created xsi:type="dcterms:W3CDTF">2017-05-24T14:24:06Z</dcterms:created>
  <dcterms:modified xsi:type="dcterms:W3CDTF">2019-09-27T08:50:58Z</dcterms:modified>
</cp:coreProperties>
</file>