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99" r:id="rId2"/>
    <p:sldId id="378" r:id="rId3"/>
    <p:sldId id="384" r:id="rId4"/>
    <p:sldId id="385" r:id="rId5"/>
    <p:sldId id="386" r:id="rId6"/>
    <p:sldId id="380" r:id="rId7"/>
    <p:sldId id="300" r:id="rId8"/>
    <p:sldId id="279" r:id="rId9"/>
    <p:sldId id="372" r:id="rId10"/>
    <p:sldId id="373" r:id="rId11"/>
    <p:sldId id="374" r:id="rId12"/>
    <p:sldId id="375" r:id="rId13"/>
    <p:sldId id="329" r:id="rId14"/>
    <p:sldId id="347" r:id="rId15"/>
    <p:sldId id="397" r:id="rId16"/>
    <p:sldId id="376" r:id="rId17"/>
    <p:sldId id="348" r:id="rId18"/>
    <p:sldId id="387" r:id="rId19"/>
    <p:sldId id="272" r:id="rId20"/>
    <p:sldId id="258" r:id="rId21"/>
    <p:sldId id="257" r:id="rId22"/>
    <p:sldId id="282" r:id="rId23"/>
    <p:sldId id="283" r:id="rId24"/>
    <p:sldId id="284" r:id="rId25"/>
    <p:sldId id="286" r:id="rId26"/>
    <p:sldId id="287" r:id="rId27"/>
    <p:sldId id="288" r:id="rId28"/>
    <p:sldId id="350" r:id="rId29"/>
    <p:sldId id="345" r:id="rId30"/>
    <p:sldId id="291" r:id="rId31"/>
    <p:sldId id="313" r:id="rId32"/>
    <p:sldId id="402" r:id="rId33"/>
    <p:sldId id="364" r:id="rId34"/>
    <p:sldId id="401" r:id="rId35"/>
    <p:sldId id="294" r:id="rId36"/>
    <p:sldId id="363" r:id="rId37"/>
    <p:sldId id="296" r:id="rId38"/>
    <p:sldId id="365" r:id="rId39"/>
    <p:sldId id="369" r:id="rId40"/>
    <p:sldId id="360" r:id="rId41"/>
    <p:sldId id="323" r:id="rId42"/>
    <p:sldId id="324" r:id="rId43"/>
    <p:sldId id="325" r:id="rId44"/>
    <p:sldId id="326" r:id="rId45"/>
    <p:sldId id="381" r:id="rId46"/>
    <p:sldId id="361" r:id="rId47"/>
    <p:sldId id="301" r:id="rId48"/>
    <p:sldId id="303" r:id="rId49"/>
    <p:sldId id="394" r:id="rId50"/>
    <p:sldId id="395" r:id="rId51"/>
    <p:sldId id="396" r:id="rId52"/>
    <p:sldId id="293" r:id="rId53"/>
    <p:sldId id="309" r:id="rId54"/>
    <p:sldId id="331" r:id="rId55"/>
    <p:sldId id="332" r:id="rId56"/>
    <p:sldId id="333" r:id="rId57"/>
    <p:sldId id="334" r:id="rId58"/>
    <p:sldId id="335" r:id="rId59"/>
    <p:sldId id="336" r:id="rId60"/>
    <p:sldId id="340" r:id="rId61"/>
    <p:sldId id="341" r:id="rId62"/>
    <p:sldId id="398" r:id="rId63"/>
    <p:sldId id="382" r:id="rId64"/>
    <p:sldId id="352" r:id="rId65"/>
    <p:sldId id="353" r:id="rId66"/>
    <p:sldId id="355" r:id="rId67"/>
    <p:sldId id="383" r:id="rId68"/>
    <p:sldId id="310" r:id="rId69"/>
    <p:sldId id="358" r:id="rId7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66"/>
    <a:srgbClr val="FFFFCC"/>
    <a:srgbClr val="CCFFCC"/>
    <a:srgbClr val="CCFFFF"/>
    <a:srgbClr val="660066"/>
    <a:srgbClr val="FFFFFF"/>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47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06/relationships/legacyDocTextInfo" Target="legacyDocTextInfo.bin"/><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D06AC-55CB-4CE5-8ADC-B3C119B9C0B2}" type="doc">
      <dgm:prSet loTypeId="urn:microsoft.com/office/officeart/2005/8/layout/target3" loCatId="relationship" qsTypeId="urn:microsoft.com/office/officeart/2005/8/quickstyle/simple4" qsCatId="simple" csTypeId="urn:microsoft.com/office/officeart/2005/8/colors/colorful2" csCatId="colorful" phldr="1"/>
      <dgm:spPr/>
      <dgm:t>
        <a:bodyPr/>
        <a:lstStyle/>
        <a:p>
          <a:endParaRPr lang="ru-RU"/>
        </a:p>
      </dgm:t>
    </dgm:pt>
    <dgm:pt modelId="{FAC398CB-0BF4-47C6-9E1C-31C7C9276718}">
      <dgm:prSet phldrT="[Текст]" custT="1"/>
      <dgm:spPr/>
      <dgm:t>
        <a:bodyPr/>
        <a:lstStyle/>
        <a:p>
          <a:pPr algn="l"/>
          <a:r>
            <a:rPr lang="ru-RU" sz="2000" b="1" dirty="0" smtClean="0">
              <a:latin typeface="Arial" pitchFamily="34" charset="0"/>
              <a:cs typeface="Arial" pitchFamily="34" charset="0"/>
            </a:rPr>
            <a:t>1. Вводит систему координат модели мира, созданного автором </a:t>
          </a:r>
          <a:endParaRPr lang="ru-RU" sz="2000" b="1" dirty="0">
            <a:latin typeface="Arial" pitchFamily="34" charset="0"/>
            <a:cs typeface="Arial" pitchFamily="34" charset="0"/>
          </a:endParaRPr>
        </a:p>
      </dgm:t>
    </dgm:pt>
    <dgm:pt modelId="{24222B95-B534-4CBF-8828-EC1D1199A094}" type="parTrans" cxnId="{AB3CCD22-A29A-4753-A4E8-D37E75904CEC}">
      <dgm:prSet/>
      <dgm:spPr/>
      <dgm:t>
        <a:bodyPr/>
        <a:lstStyle/>
        <a:p>
          <a:endParaRPr lang="ru-RU"/>
        </a:p>
      </dgm:t>
    </dgm:pt>
    <dgm:pt modelId="{E191D623-9319-435F-A5BD-B783205E2E39}" type="sibTrans" cxnId="{AB3CCD22-A29A-4753-A4E8-D37E75904CEC}">
      <dgm:prSet/>
      <dgm:spPr/>
      <dgm:t>
        <a:bodyPr/>
        <a:lstStyle/>
        <a:p>
          <a:endParaRPr lang="ru-RU"/>
        </a:p>
      </dgm:t>
    </dgm:pt>
    <dgm:pt modelId="{C142199D-0E8B-45F7-B430-218B2197DB92}">
      <dgm:prSet phldrT="[Текст]" custT="1"/>
      <dgm:spPr/>
      <dgm:t>
        <a:bodyPr/>
        <a:lstStyle/>
        <a:p>
          <a:endParaRPr lang="ru-RU" sz="2000" b="1" dirty="0">
            <a:latin typeface="Arial Black" pitchFamily="34" charset="0"/>
          </a:endParaRPr>
        </a:p>
      </dgm:t>
    </dgm:pt>
    <dgm:pt modelId="{79BA597C-DE97-4F2A-A23F-0EDC8EF7E184}" type="parTrans" cxnId="{E05C9787-3868-41BB-8AF0-2A5062850CFB}">
      <dgm:prSet/>
      <dgm:spPr/>
      <dgm:t>
        <a:bodyPr/>
        <a:lstStyle/>
        <a:p>
          <a:endParaRPr lang="ru-RU"/>
        </a:p>
      </dgm:t>
    </dgm:pt>
    <dgm:pt modelId="{4E295831-CCF9-4993-A45E-415EC768E431}" type="sibTrans" cxnId="{E05C9787-3868-41BB-8AF0-2A5062850CFB}">
      <dgm:prSet/>
      <dgm:spPr/>
      <dgm:t>
        <a:bodyPr/>
        <a:lstStyle/>
        <a:p>
          <a:endParaRPr lang="ru-RU"/>
        </a:p>
      </dgm:t>
    </dgm:pt>
    <dgm:pt modelId="{D0C03E88-0DD4-4D5E-98EC-A76648E5DF32}">
      <dgm:prSet phldrT="[Текст]" custT="1"/>
      <dgm:spPr/>
      <dgm:t>
        <a:bodyPr/>
        <a:lstStyle/>
        <a:p>
          <a:pPr algn="l"/>
          <a:r>
            <a:rPr lang="ru-RU" sz="2000" b="1" dirty="0" smtClean="0">
              <a:latin typeface="Arial" pitchFamily="34" charset="0"/>
              <a:cs typeface="Arial" pitchFamily="34" charset="0"/>
            </a:rPr>
            <a:t>4. Заключает в сжатом виде основное содержание текста или его части.</a:t>
          </a:r>
          <a:endParaRPr lang="ru-RU" sz="2000" b="1" dirty="0">
            <a:latin typeface="Arial" pitchFamily="34" charset="0"/>
            <a:cs typeface="Arial" pitchFamily="34" charset="0"/>
          </a:endParaRPr>
        </a:p>
      </dgm:t>
    </dgm:pt>
    <dgm:pt modelId="{E84C3925-9F47-41DD-BA78-8CD120F2D804}" type="parTrans" cxnId="{8FFBB35B-F5CA-46F1-895E-F84680B2180E}">
      <dgm:prSet/>
      <dgm:spPr/>
      <dgm:t>
        <a:bodyPr/>
        <a:lstStyle/>
        <a:p>
          <a:endParaRPr lang="ru-RU"/>
        </a:p>
      </dgm:t>
    </dgm:pt>
    <dgm:pt modelId="{673B4CE0-D536-4E10-AD1A-4F95CB7AD490}" type="sibTrans" cxnId="{8FFBB35B-F5CA-46F1-895E-F84680B2180E}">
      <dgm:prSet/>
      <dgm:spPr/>
      <dgm:t>
        <a:bodyPr/>
        <a:lstStyle/>
        <a:p>
          <a:endParaRPr lang="ru-RU"/>
        </a:p>
      </dgm:t>
    </dgm:pt>
    <dgm:pt modelId="{58B1FF27-FB0A-4828-B4C6-16B8EFE27372}">
      <dgm:prSet custT="1"/>
      <dgm:spPr/>
      <dgm:t>
        <a:bodyPr/>
        <a:lstStyle/>
        <a:p>
          <a:pPr algn="ctr"/>
          <a:endParaRPr lang="ru-RU" sz="2000" dirty="0" smtClean="0"/>
        </a:p>
        <a:p>
          <a:pPr algn="l"/>
          <a:endParaRPr lang="ru-RU" sz="2000" b="1" dirty="0" smtClean="0">
            <a:latin typeface="Arial" pitchFamily="34" charset="0"/>
            <a:cs typeface="Arial" pitchFamily="34" charset="0"/>
          </a:endParaRPr>
        </a:p>
        <a:p>
          <a:pPr algn="l"/>
          <a:r>
            <a:rPr lang="ru-RU" sz="2000" b="1" dirty="0" smtClean="0">
              <a:latin typeface="Arial" pitchFamily="34" charset="0"/>
              <a:cs typeface="Arial" pitchFamily="34" charset="0"/>
            </a:rPr>
            <a:t>3. Участвует</a:t>
          </a:r>
          <a:r>
            <a:rPr lang="ru-RU" sz="2000" b="1" baseline="0" dirty="0" smtClean="0">
              <a:latin typeface="Arial" pitchFamily="34" charset="0"/>
              <a:cs typeface="Arial" pitchFamily="34" charset="0"/>
            </a:rPr>
            <a:t> в создании характеристик как главных, так и второстепенных персонажей</a:t>
          </a:r>
          <a:endParaRPr lang="ru-RU" sz="2000" b="1" dirty="0">
            <a:latin typeface="Arial" pitchFamily="34" charset="0"/>
            <a:cs typeface="Arial" pitchFamily="34" charset="0"/>
          </a:endParaRPr>
        </a:p>
      </dgm:t>
    </dgm:pt>
    <dgm:pt modelId="{F6E0AB33-EC10-4B7B-8B2F-611D8C6C7065}" type="parTrans" cxnId="{AEFD70CD-77AC-463D-A4AF-8652AF041021}">
      <dgm:prSet/>
      <dgm:spPr/>
      <dgm:t>
        <a:bodyPr/>
        <a:lstStyle/>
        <a:p>
          <a:endParaRPr lang="ru-RU"/>
        </a:p>
      </dgm:t>
    </dgm:pt>
    <dgm:pt modelId="{84BC17BB-A248-4403-8E2B-255279608C49}" type="sibTrans" cxnId="{AEFD70CD-77AC-463D-A4AF-8652AF041021}">
      <dgm:prSet/>
      <dgm:spPr/>
      <dgm:t>
        <a:bodyPr/>
        <a:lstStyle/>
        <a:p>
          <a:endParaRPr lang="ru-RU"/>
        </a:p>
      </dgm:t>
    </dgm:pt>
    <dgm:pt modelId="{A6535E53-2196-4B4D-B99D-48F33A2C587A}">
      <dgm:prSet/>
      <dgm:spPr/>
      <dgm:t>
        <a:bodyPr/>
        <a:lstStyle/>
        <a:p>
          <a:pPr algn="l"/>
          <a:r>
            <a:rPr lang="ru-RU" b="1" dirty="0" smtClean="0">
              <a:latin typeface="Arial" pitchFamily="34" charset="0"/>
              <a:cs typeface="Arial" pitchFamily="34" charset="0"/>
            </a:rPr>
            <a:t>2. Выполняет функцию фонового           описания</a:t>
          </a:r>
          <a:endParaRPr lang="ru-RU" b="1" dirty="0">
            <a:latin typeface="Arial" pitchFamily="34" charset="0"/>
            <a:cs typeface="Arial" pitchFamily="34" charset="0"/>
          </a:endParaRPr>
        </a:p>
      </dgm:t>
    </dgm:pt>
    <dgm:pt modelId="{7BA32239-5384-4F31-9951-DC4345476AF1}" type="parTrans" cxnId="{1FDCAA5C-BF9D-4357-8261-9B8A77DF0BD3}">
      <dgm:prSet/>
      <dgm:spPr/>
      <dgm:t>
        <a:bodyPr/>
        <a:lstStyle/>
        <a:p>
          <a:endParaRPr lang="ru-RU"/>
        </a:p>
      </dgm:t>
    </dgm:pt>
    <dgm:pt modelId="{A3DCE0E8-AB93-4DE7-BEF9-5A25C3991CED}" type="sibTrans" cxnId="{1FDCAA5C-BF9D-4357-8261-9B8A77DF0BD3}">
      <dgm:prSet/>
      <dgm:spPr/>
      <dgm:t>
        <a:bodyPr/>
        <a:lstStyle/>
        <a:p>
          <a:endParaRPr lang="ru-RU"/>
        </a:p>
      </dgm:t>
    </dgm:pt>
    <dgm:pt modelId="{30B8672B-2142-4FB1-A9E5-2A9798DB516B}" type="pres">
      <dgm:prSet presAssocID="{A1ED06AC-55CB-4CE5-8ADC-B3C119B9C0B2}" presName="Name0" presStyleCnt="0">
        <dgm:presLayoutVars>
          <dgm:chMax val="7"/>
          <dgm:dir/>
          <dgm:animLvl val="lvl"/>
          <dgm:resizeHandles val="exact"/>
        </dgm:presLayoutVars>
      </dgm:prSet>
      <dgm:spPr/>
      <dgm:t>
        <a:bodyPr/>
        <a:lstStyle/>
        <a:p>
          <a:endParaRPr lang="ru-RU"/>
        </a:p>
      </dgm:t>
    </dgm:pt>
    <dgm:pt modelId="{69C0A309-D9C6-4AA6-A62A-296C4FF1D913}" type="pres">
      <dgm:prSet presAssocID="{FAC398CB-0BF4-47C6-9E1C-31C7C9276718}" presName="circle1" presStyleLbl="node1" presStyleIdx="0" presStyleCnt="4" custScaleY="101389"/>
      <dgm:spPr/>
    </dgm:pt>
    <dgm:pt modelId="{9D35AD9F-C1FB-495F-B990-1A513C68CE2C}" type="pres">
      <dgm:prSet presAssocID="{FAC398CB-0BF4-47C6-9E1C-31C7C9276718}" presName="space" presStyleCnt="0"/>
      <dgm:spPr/>
    </dgm:pt>
    <dgm:pt modelId="{E94DA5CA-9648-4B78-AF9F-9BD4E5A52EEE}" type="pres">
      <dgm:prSet presAssocID="{FAC398CB-0BF4-47C6-9E1C-31C7C9276718}" presName="rect1" presStyleLbl="alignAcc1" presStyleIdx="0" presStyleCnt="4" custScaleY="101389" custLinFactNeighborY="0"/>
      <dgm:spPr/>
      <dgm:t>
        <a:bodyPr/>
        <a:lstStyle/>
        <a:p>
          <a:endParaRPr lang="ru-RU"/>
        </a:p>
      </dgm:t>
    </dgm:pt>
    <dgm:pt modelId="{B54B89CE-45D5-47D6-900F-3DCCB57F1D14}" type="pres">
      <dgm:prSet presAssocID="{A6535E53-2196-4B4D-B99D-48F33A2C587A}" presName="vertSpace2" presStyleLbl="node1" presStyleIdx="0" presStyleCnt="4"/>
      <dgm:spPr/>
    </dgm:pt>
    <dgm:pt modelId="{00EF78BE-48A8-4301-A530-8413B440DE40}" type="pres">
      <dgm:prSet presAssocID="{A6535E53-2196-4B4D-B99D-48F33A2C587A}" presName="circle2" presStyleLbl="node1" presStyleIdx="1" presStyleCnt="4"/>
      <dgm:spPr/>
    </dgm:pt>
    <dgm:pt modelId="{781288D7-148A-4E41-B13E-C2236B0FA0F4}" type="pres">
      <dgm:prSet presAssocID="{A6535E53-2196-4B4D-B99D-48F33A2C587A}" presName="rect2" presStyleLbl="alignAcc1" presStyleIdx="1" presStyleCnt="4" custLinFactNeighborY="2260"/>
      <dgm:spPr/>
      <dgm:t>
        <a:bodyPr/>
        <a:lstStyle/>
        <a:p>
          <a:endParaRPr lang="ru-RU"/>
        </a:p>
      </dgm:t>
    </dgm:pt>
    <dgm:pt modelId="{6C458FFB-8B08-4D87-AE92-EE95AF5FA640}" type="pres">
      <dgm:prSet presAssocID="{58B1FF27-FB0A-4828-B4C6-16B8EFE27372}" presName="vertSpace3" presStyleLbl="node1" presStyleIdx="1" presStyleCnt="4"/>
      <dgm:spPr/>
    </dgm:pt>
    <dgm:pt modelId="{44FBACA3-3626-4DE7-988F-1EC5C8511FBF}" type="pres">
      <dgm:prSet presAssocID="{58B1FF27-FB0A-4828-B4C6-16B8EFE27372}" presName="circle3" presStyleLbl="node1" presStyleIdx="2" presStyleCnt="4"/>
      <dgm:spPr/>
    </dgm:pt>
    <dgm:pt modelId="{1ED7FA3B-EDF0-4D29-B0CC-018BB854DBA1}" type="pres">
      <dgm:prSet presAssocID="{58B1FF27-FB0A-4828-B4C6-16B8EFE27372}" presName="rect3" presStyleLbl="alignAcc1" presStyleIdx="2" presStyleCnt="4" custScaleX="100000" custScaleY="83890" custLinFactNeighborY="-5423"/>
      <dgm:spPr/>
      <dgm:t>
        <a:bodyPr/>
        <a:lstStyle/>
        <a:p>
          <a:endParaRPr lang="ru-RU"/>
        </a:p>
      </dgm:t>
    </dgm:pt>
    <dgm:pt modelId="{62ED1B31-B29C-4A4E-AF62-2F4357ACB592}" type="pres">
      <dgm:prSet presAssocID="{D0C03E88-0DD4-4D5E-98EC-A76648E5DF32}" presName="vertSpace4" presStyleLbl="node1" presStyleIdx="2" presStyleCnt="4"/>
      <dgm:spPr/>
    </dgm:pt>
    <dgm:pt modelId="{EE3BC04E-13A2-4E3A-8117-35E6A41D1B5E}" type="pres">
      <dgm:prSet presAssocID="{D0C03E88-0DD4-4D5E-98EC-A76648E5DF32}" presName="circle4" presStyleLbl="node1" presStyleIdx="3" presStyleCnt="4"/>
      <dgm:spPr/>
    </dgm:pt>
    <dgm:pt modelId="{F8E44F96-9449-4694-9753-3CE2576CA6C2}" type="pres">
      <dgm:prSet presAssocID="{D0C03E88-0DD4-4D5E-98EC-A76648E5DF32}" presName="rect4" presStyleLbl="alignAcc1" presStyleIdx="3" presStyleCnt="4" custScaleY="97580" custLinFactNeighborX="1190" custLinFactNeighborY="70145"/>
      <dgm:spPr/>
      <dgm:t>
        <a:bodyPr/>
        <a:lstStyle/>
        <a:p>
          <a:endParaRPr lang="ru-RU"/>
        </a:p>
      </dgm:t>
    </dgm:pt>
    <dgm:pt modelId="{816E5714-8A85-46CA-B515-C9311B0A8F70}" type="pres">
      <dgm:prSet presAssocID="{FAC398CB-0BF4-47C6-9E1C-31C7C9276718}" presName="rect1ParTx" presStyleLbl="alignAcc1" presStyleIdx="3" presStyleCnt="4">
        <dgm:presLayoutVars>
          <dgm:chMax val="1"/>
          <dgm:bulletEnabled val="1"/>
        </dgm:presLayoutVars>
      </dgm:prSet>
      <dgm:spPr/>
      <dgm:t>
        <a:bodyPr/>
        <a:lstStyle/>
        <a:p>
          <a:endParaRPr lang="ru-RU"/>
        </a:p>
      </dgm:t>
    </dgm:pt>
    <dgm:pt modelId="{FD7172CE-18B9-4322-B9A7-1A22C2F16E25}" type="pres">
      <dgm:prSet presAssocID="{FAC398CB-0BF4-47C6-9E1C-31C7C9276718}" presName="rect1ChTx" presStyleLbl="alignAcc1" presStyleIdx="3" presStyleCnt="4">
        <dgm:presLayoutVars>
          <dgm:bulletEnabled val="1"/>
        </dgm:presLayoutVars>
      </dgm:prSet>
      <dgm:spPr/>
      <dgm:t>
        <a:bodyPr/>
        <a:lstStyle/>
        <a:p>
          <a:endParaRPr lang="ru-RU"/>
        </a:p>
      </dgm:t>
    </dgm:pt>
    <dgm:pt modelId="{C6DDADA4-AEA5-4676-A8A2-937FF2E78350}" type="pres">
      <dgm:prSet presAssocID="{A6535E53-2196-4B4D-B99D-48F33A2C587A}" presName="rect2ParTx" presStyleLbl="alignAcc1" presStyleIdx="3" presStyleCnt="4">
        <dgm:presLayoutVars>
          <dgm:chMax val="1"/>
          <dgm:bulletEnabled val="1"/>
        </dgm:presLayoutVars>
      </dgm:prSet>
      <dgm:spPr/>
      <dgm:t>
        <a:bodyPr/>
        <a:lstStyle/>
        <a:p>
          <a:endParaRPr lang="ru-RU"/>
        </a:p>
      </dgm:t>
    </dgm:pt>
    <dgm:pt modelId="{D6B390F4-D735-42EF-9DEA-8A848C49CE6A}" type="pres">
      <dgm:prSet presAssocID="{A6535E53-2196-4B4D-B99D-48F33A2C587A}" presName="rect2ChTx" presStyleLbl="alignAcc1" presStyleIdx="3" presStyleCnt="4">
        <dgm:presLayoutVars>
          <dgm:bulletEnabled val="1"/>
        </dgm:presLayoutVars>
      </dgm:prSet>
      <dgm:spPr/>
    </dgm:pt>
    <dgm:pt modelId="{258ADFC7-B7FA-4DD9-8265-D34ACC4A7C91}" type="pres">
      <dgm:prSet presAssocID="{58B1FF27-FB0A-4828-B4C6-16B8EFE27372}" presName="rect3ParTx" presStyleLbl="alignAcc1" presStyleIdx="3" presStyleCnt="4">
        <dgm:presLayoutVars>
          <dgm:chMax val="1"/>
          <dgm:bulletEnabled val="1"/>
        </dgm:presLayoutVars>
      </dgm:prSet>
      <dgm:spPr/>
      <dgm:t>
        <a:bodyPr/>
        <a:lstStyle/>
        <a:p>
          <a:endParaRPr lang="ru-RU"/>
        </a:p>
      </dgm:t>
    </dgm:pt>
    <dgm:pt modelId="{16E7DDB6-2B47-4494-94F9-046663090B31}" type="pres">
      <dgm:prSet presAssocID="{58B1FF27-FB0A-4828-B4C6-16B8EFE27372}" presName="rect3ChTx" presStyleLbl="alignAcc1" presStyleIdx="3" presStyleCnt="4">
        <dgm:presLayoutVars>
          <dgm:bulletEnabled val="1"/>
        </dgm:presLayoutVars>
      </dgm:prSet>
      <dgm:spPr/>
    </dgm:pt>
    <dgm:pt modelId="{82D1541F-23A6-4D3A-A0D1-E41530028958}" type="pres">
      <dgm:prSet presAssocID="{D0C03E88-0DD4-4D5E-98EC-A76648E5DF32}" presName="rect4ParTx" presStyleLbl="alignAcc1" presStyleIdx="3" presStyleCnt="4">
        <dgm:presLayoutVars>
          <dgm:chMax val="1"/>
          <dgm:bulletEnabled val="1"/>
        </dgm:presLayoutVars>
      </dgm:prSet>
      <dgm:spPr/>
      <dgm:t>
        <a:bodyPr/>
        <a:lstStyle/>
        <a:p>
          <a:endParaRPr lang="ru-RU"/>
        </a:p>
      </dgm:t>
    </dgm:pt>
    <dgm:pt modelId="{5D078EAB-A25A-4EC9-931E-DF41156202D8}" type="pres">
      <dgm:prSet presAssocID="{D0C03E88-0DD4-4D5E-98EC-A76648E5DF32}" presName="rect4ChTx" presStyleLbl="alignAcc1" presStyleIdx="3" presStyleCnt="4" custScaleX="104762" custScaleY="109151" custLinFactY="-92157" custLinFactNeighborX="-2381" custLinFactNeighborY="-100000">
        <dgm:presLayoutVars>
          <dgm:bulletEnabled val="1"/>
        </dgm:presLayoutVars>
      </dgm:prSet>
      <dgm:spPr/>
      <dgm:t>
        <a:bodyPr/>
        <a:lstStyle/>
        <a:p>
          <a:endParaRPr lang="ru-RU"/>
        </a:p>
      </dgm:t>
    </dgm:pt>
  </dgm:ptLst>
  <dgm:cxnLst>
    <dgm:cxn modelId="{915CE2F5-2228-482C-B6D4-7E58B21E1BA2}" type="presOf" srcId="{D0C03E88-0DD4-4D5E-98EC-A76648E5DF32}" destId="{F8E44F96-9449-4694-9753-3CE2576CA6C2}" srcOrd="0" destOrd="0" presId="urn:microsoft.com/office/officeart/2005/8/layout/target3"/>
    <dgm:cxn modelId="{9799CA20-2102-4DF5-9362-89A2D0CDCD56}" type="presOf" srcId="{C142199D-0E8B-45F7-B430-218B2197DB92}" destId="{FD7172CE-18B9-4322-B9A7-1A22C2F16E25}" srcOrd="0" destOrd="0" presId="urn:microsoft.com/office/officeart/2005/8/layout/target3"/>
    <dgm:cxn modelId="{B0156CA1-22CC-43FA-A3E0-47F5895F41FD}" type="presOf" srcId="{58B1FF27-FB0A-4828-B4C6-16B8EFE27372}" destId="{1ED7FA3B-EDF0-4D29-B0CC-018BB854DBA1}" srcOrd="0" destOrd="0" presId="urn:microsoft.com/office/officeart/2005/8/layout/target3"/>
    <dgm:cxn modelId="{AEFD70CD-77AC-463D-A4AF-8652AF041021}" srcId="{A1ED06AC-55CB-4CE5-8ADC-B3C119B9C0B2}" destId="{58B1FF27-FB0A-4828-B4C6-16B8EFE27372}" srcOrd="2" destOrd="0" parTransId="{F6E0AB33-EC10-4B7B-8B2F-611D8C6C7065}" sibTransId="{84BC17BB-A248-4403-8E2B-255279608C49}"/>
    <dgm:cxn modelId="{ACC5E0D2-EB2B-4FAF-B3E4-9B73A03BEA1B}" type="presOf" srcId="{D0C03E88-0DD4-4D5E-98EC-A76648E5DF32}" destId="{82D1541F-23A6-4D3A-A0D1-E41530028958}" srcOrd="1" destOrd="0" presId="urn:microsoft.com/office/officeart/2005/8/layout/target3"/>
    <dgm:cxn modelId="{1FDCAA5C-BF9D-4357-8261-9B8A77DF0BD3}" srcId="{A1ED06AC-55CB-4CE5-8ADC-B3C119B9C0B2}" destId="{A6535E53-2196-4B4D-B99D-48F33A2C587A}" srcOrd="1" destOrd="0" parTransId="{7BA32239-5384-4F31-9951-DC4345476AF1}" sibTransId="{A3DCE0E8-AB93-4DE7-BEF9-5A25C3991CED}"/>
    <dgm:cxn modelId="{917ABE29-9BFE-4383-B5A0-C7C17D9A573A}" type="presOf" srcId="{A6535E53-2196-4B4D-B99D-48F33A2C587A}" destId="{781288D7-148A-4E41-B13E-C2236B0FA0F4}" srcOrd="0" destOrd="0" presId="urn:microsoft.com/office/officeart/2005/8/layout/target3"/>
    <dgm:cxn modelId="{62CEF342-BC5D-423B-A9F2-3A5212C12FF6}" type="presOf" srcId="{A1ED06AC-55CB-4CE5-8ADC-B3C119B9C0B2}" destId="{30B8672B-2142-4FB1-A9E5-2A9798DB516B}" srcOrd="0" destOrd="0" presId="urn:microsoft.com/office/officeart/2005/8/layout/target3"/>
    <dgm:cxn modelId="{9310C037-49B1-45BD-A1D3-C46E1741BC55}" type="presOf" srcId="{FAC398CB-0BF4-47C6-9E1C-31C7C9276718}" destId="{E94DA5CA-9648-4B78-AF9F-9BD4E5A52EEE}" srcOrd="0" destOrd="0" presId="urn:microsoft.com/office/officeart/2005/8/layout/target3"/>
    <dgm:cxn modelId="{E496B148-DA63-4DA3-BE05-DEBB5A29F8C7}" type="presOf" srcId="{A6535E53-2196-4B4D-B99D-48F33A2C587A}" destId="{C6DDADA4-AEA5-4676-A8A2-937FF2E78350}" srcOrd="1" destOrd="0" presId="urn:microsoft.com/office/officeart/2005/8/layout/target3"/>
    <dgm:cxn modelId="{8FFBB35B-F5CA-46F1-895E-F84680B2180E}" srcId="{A1ED06AC-55CB-4CE5-8ADC-B3C119B9C0B2}" destId="{D0C03E88-0DD4-4D5E-98EC-A76648E5DF32}" srcOrd="3" destOrd="0" parTransId="{E84C3925-9F47-41DD-BA78-8CD120F2D804}" sibTransId="{673B4CE0-D536-4E10-AD1A-4F95CB7AD490}"/>
    <dgm:cxn modelId="{881018A2-5B52-4384-AD3E-8A79D2724B6E}" type="presOf" srcId="{58B1FF27-FB0A-4828-B4C6-16B8EFE27372}" destId="{258ADFC7-B7FA-4DD9-8265-D34ACC4A7C91}" srcOrd="1" destOrd="0" presId="urn:microsoft.com/office/officeart/2005/8/layout/target3"/>
    <dgm:cxn modelId="{AB3CCD22-A29A-4753-A4E8-D37E75904CEC}" srcId="{A1ED06AC-55CB-4CE5-8ADC-B3C119B9C0B2}" destId="{FAC398CB-0BF4-47C6-9E1C-31C7C9276718}" srcOrd="0" destOrd="0" parTransId="{24222B95-B534-4CBF-8828-EC1D1199A094}" sibTransId="{E191D623-9319-435F-A5BD-B783205E2E39}"/>
    <dgm:cxn modelId="{E05C9787-3868-41BB-8AF0-2A5062850CFB}" srcId="{FAC398CB-0BF4-47C6-9E1C-31C7C9276718}" destId="{C142199D-0E8B-45F7-B430-218B2197DB92}" srcOrd="0" destOrd="0" parTransId="{79BA597C-DE97-4F2A-A23F-0EDC8EF7E184}" sibTransId="{4E295831-CCF9-4993-A45E-415EC768E431}"/>
    <dgm:cxn modelId="{0D6B5277-915B-4A7E-9C8F-AD200C0FBD15}" type="presOf" srcId="{FAC398CB-0BF4-47C6-9E1C-31C7C9276718}" destId="{816E5714-8A85-46CA-B515-C9311B0A8F70}" srcOrd="1" destOrd="0" presId="urn:microsoft.com/office/officeart/2005/8/layout/target3"/>
    <dgm:cxn modelId="{7FBE8097-85A6-4047-B36F-7B67E0AA96CB}" type="presParOf" srcId="{30B8672B-2142-4FB1-A9E5-2A9798DB516B}" destId="{69C0A309-D9C6-4AA6-A62A-296C4FF1D913}" srcOrd="0" destOrd="0" presId="urn:microsoft.com/office/officeart/2005/8/layout/target3"/>
    <dgm:cxn modelId="{0B6F2C84-67BB-4AAE-A788-813979739A94}" type="presParOf" srcId="{30B8672B-2142-4FB1-A9E5-2A9798DB516B}" destId="{9D35AD9F-C1FB-495F-B990-1A513C68CE2C}" srcOrd="1" destOrd="0" presId="urn:microsoft.com/office/officeart/2005/8/layout/target3"/>
    <dgm:cxn modelId="{8CF95A51-6944-49CA-A4F6-2FF8AE36F083}" type="presParOf" srcId="{30B8672B-2142-4FB1-A9E5-2A9798DB516B}" destId="{E94DA5CA-9648-4B78-AF9F-9BD4E5A52EEE}" srcOrd="2" destOrd="0" presId="urn:microsoft.com/office/officeart/2005/8/layout/target3"/>
    <dgm:cxn modelId="{72BA5840-0CD6-4C79-AE47-52A745CD7449}" type="presParOf" srcId="{30B8672B-2142-4FB1-A9E5-2A9798DB516B}" destId="{B54B89CE-45D5-47D6-900F-3DCCB57F1D14}" srcOrd="3" destOrd="0" presId="urn:microsoft.com/office/officeart/2005/8/layout/target3"/>
    <dgm:cxn modelId="{530C0722-E690-4C43-9FC5-81D952972302}" type="presParOf" srcId="{30B8672B-2142-4FB1-A9E5-2A9798DB516B}" destId="{00EF78BE-48A8-4301-A530-8413B440DE40}" srcOrd="4" destOrd="0" presId="urn:microsoft.com/office/officeart/2005/8/layout/target3"/>
    <dgm:cxn modelId="{F7F982D3-62EE-4C77-8301-3D3E8FC043B6}" type="presParOf" srcId="{30B8672B-2142-4FB1-A9E5-2A9798DB516B}" destId="{781288D7-148A-4E41-B13E-C2236B0FA0F4}" srcOrd="5" destOrd="0" presId="urn:microsoft.com/office/officeart/2005/8/layout/target3"/>
    <dgm:cxn modelId="{65563887-BEB2-4B78-8C9D-B69B354C0F14}" type="presParOf" srcId="{30B8672B-2142-4FB1-A9E5-2A9798DB516B}" destId="{6C458FFB-8B08-4D87-AE92-EE95AF5FA640}" srcOrd="6" destOrd="0" presId="urn:microsoft.com/office/officeart/2005/8/layout/target3"/>
    <dgm:cxn modelId="{DA47521D-37CF-44E5-85CB-8E2092AB4BA8}" type="presParOf" srcId="{30B8672B-2142-4FB1-A9E5-2A9798DB516B}" destId="{44FBACA3-3626-4DE7-988F-1EC5C8511FBF}" srcOrd="7" destOrd="0" presId="urn:microsoft.com/office/officeart/2005/8/layout/target3"/>
    <dgm:cxn modelId="{B75780BA-7BCC-48A2-8336-D591CA09AB1B}" type="presParOf" srcId="{30B8672B-2142-4FB1-A9E5-2A9798DB516B}" destId="{1ED7FA3B-EDF0-4D29-B0CC-018BB854DBA1}" srcOrd="8" destOrd="0" presId="urn:microsoft.com/office/officeart/2005/8/layout/target3"/>
    <dgm:cxn modelId="{11BF5502-AAAC-4186-A02C-9F35AD8D9511}" type="presParOf" srcId="{30B8672B-2142-4FB1-A9E5-2A9798DB516B}" destId="{62ED1B31-B29C-4A4E-AF62-2F4357ACB592}" srcOrd="9" destOrd="0" presId="urn:microsoft.com/office/officeart/2005/8/layout/target3"/>
    <dgm:cxn modelId="{12277452-CD00-423A-87C3-4408E42E768B}" type="presParOf" srcId="{30B8672B-2142-4FB1-A9E5-2A9798DB516B}" destId="{EE3BC04E-13A2-4E3A-8117-35E6A41D1B5E}" srcOrd="10" destOrd="0" presId="urn:microsoft.com/office/officeart/2005/8/layout/target3"/>
    <dgm:cxn modelId="{EFF200BB-7084-4157-ADEA-2EA37822D2E3}" type="presParOf" srcId="{30B8672B-2142-4FB1-A9E5-2A9798DB516B}" destId="{F8E44F96-9449-4694-9753-3CE2576CA6C2}" srcOrd="11" destOrd="0" presId="urn:microsoft.com/office/officeart/2005/8/layout/target3"/>
    <dgm:cxn modelId="{AFB05DB3-C418-4F8D-A881-ED097E145CF0}" type="presParOf" srcId="{30B8672B-2142-4FB1-A9E5-2A9798DB516B}" destId="{816E5714-8A85-46CA-B515-C9311B0A8F70}" srcOrd="12" destOrd="0" presId="urn:microsoft.com/office/officeart/2005/8/layout/target3"/>
    <dgm:cxn modelId="{20EC3442-5348-4A42-BEC1-7037B84652B4}" type="presParOf" srcId="{30B8672B-2142-4FB1-A9E5-2A9798DB516B}" destId="{FD7172CE-18B9-4322-B9A7-1A22C2F16E25}" srcOrd="13" destOrd="0" presId="urn:microsoft.com/office/officeart/2005/8/layout/target3"/>
    <dgm:cxn modelId="{428F0ADA-E3D0-4F5A-BC5E-02EFB91DBA81}" type="presParOf" srcId="{30B8672B-2142-4FB1-A9E5-2A9798DB516B}" destId="{C6DDADA4-AEA5-4676-A8A2-937FF2E78350}" srcOrd="14" destOrd="0" presId="urn:microsoft.com/office/officeart/2005/8/layout/target3"/>
    <dgm:cxn modelId="{BC535C5C-9A8D-40C9-8B77-2C702160D758}" type="presParOf" srcId="{30B8672B-2142-4FB1-A9E5-2A9798DB516B}" destId="{D6B390F4-D735-42EF-9DEA-8A848C49CE6A}" srcOrd="15" destOrd="0" presId="urn:microsoft.com/office/officeart/2005/8/layout/target3"/>
    <dgm:cxn modelId="{6098A75A-8A8F-455C-A1C4-D0AC36D6B33A}" type="presParOf" srcId="{30B8672B-2142-4FB1-A9E5-2A9798DB516B}" destId="{258ADFC7-B7FA-4DD9-8265-D34ACC4A7C91}" srcOrd="16" destOrd="0" presId="urn:microsoft.com/office/officeart/2005/8/layout/target3"/>
    <dgm:cxn modelId="{CE1E96B0-0788-4D07-A387-9A6F3FA0D153}" type="presParOf" srcId="{30B8672B-2142-4FB1-A9E5-2A9798DB516B}" destId="{16E7DDB6-2B47-4494-94F9-046663090B31}" srcOrd="17" destOrd="0" presId="urn:microsoft.com/office/officeart/2005/8/layout/target3"/>
    <dgm:cxn modelId="{2F84FD92-9523-4481-BCFC-95321001C1B3}" type="presParOf" srcId="{30B8672B-2142-4FB1-A9E5-2A9798DB516B}" destId="{82D1541F-23A6-4D3A-A0D1-E41530028958}" srcOrd="18" destOrd="0" presId="urn:microsoft.com/office/officeart/2005/8/layout/target3"/>
    <dgm:cxn modelId="{0067A973-DC6E-49B7-8FEF-F6D3764AD169}" type="presParOf" srcId="{30B8672B-2142-4FB1-A9E5-2A9798DB516B}" destId="{5D078EAB-A25A-4EC9-931E-DF41156202D8}" srcOrd="1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854E24-07E5-4BA8-A240-5EBCD3E1D105}" type="doc">
      <dgm:prSet loTypeId="urn:microsoft.com/office/officeart/2005/8/layout/orgChart1" loCatId="hierarchy" qsTypeId="urn:microsoft.com/office/officeart/2005/8/quickstyle/simple1#1" qsCatId="simple" csTypeId="urn:microsoft.com/office/officeart/2005/8/colors/accent1_2#1" csCatId="accent1" phldr="1"/>
      <dgm:spPr/>
      <dgm:t>
        <a:bodyPr/>
        <a:lstStyle/>
        <a:p>
          <a:endParaRPr lang="ru-RU"/>
        </a:p>
      </dgm:t>
    </dgm:pt>
    <dgm:pt modelId="{2E22996A-EBDD-4F5B-887E-D38373CFBE9D}">
      <dgm:prSet phldrT="[Текст]" custT="1"/>
      <dgm:spPr>
        <a:solidFill>
          <a:srgbClr val="FFFF00"/>
        </a:solidFill>
        <a:ln>
          <a:solidFill>
            <a:schemeClr val="tx1"/>
          </a:solidFill>
        </a:ln>
      </dgm:spPr>
      <dgm:t>
        <a:bodyPr/>
        <a:lstStyle/>
        <a:p>
          <a:r>
            <a:rPr lang="ru-RU" sz="2200" b="1" dirty="0" smtClean="0">
              <a:solidFill>
                <a:schemeClr val="tx1"/>
              </a:solidFill>
            </a:rPr>
            <a:t>Как оформить цитаты?</a:t>
          </a:r>
          <a:endParaRPr lang="ru-RU" sz="2200" b="1" dirty="0">
            <a:solidFill>
              <a:schemeClr val="tx1"/>
            </a:solidFill>
          </a:endParaRPr>
        </a:p>
      </dgm:t>
    </dgm:pt>
    <dgm:pt modelId="{3884A279-C5D6-47C3-B452-CE93289495D2}" type="parTrans" cxnId="{8C3E4BEB-667E-4547-977A-36E37560DBDF}">
      <dgm:prSet/>
      <dgm:spPr/>
      <dgm:t>
        <a:bodyPr/>
        <a:lstStyle/>
        <a:p>
          <a:endParaRPr lang="ru-RU" sz="2200"/>
        </a:p>
      </dgm:t>
    </dgm:pt>
    <dgm:pt modelId="{CACCB0B7-2744-46A4-9BA5-B4370549C950}" type="sibTrans" cxnId="{8C3E4BEB-667E-4547-977A-36E37560DBDF}">
      <dgm:prSet/>
      <dgm:spPr/>
      <dgm:t>
        <a:bodyPr/>
        <a:lstStyle/>
        <a:p>
          <a:endParaRPr lang="ru-RU" sz="2200"/>
        </a:p>
      </dgm:t>
    </dgm:pt>
    <dgm:pt modelId="{BBEE7A71-E279-4B81-8AA1-528E30C81835}">
      <dgm:prSet phldrT="[Текст]" custT="1"/>
      <dgm:spPr>
        <a:solidFill>
          <a:srgbClr val="FFCCFF"/>
        </a:solidFill>
        <a:ln>
          <a:solidFill>
            <a:schemeClr val="tx1"/>
          </a:solidFill>
        </a:ln>
      </dgm:spPr>
      <dgm:t>
        <a:bodyPr/>
        <a:lstStyle/>
        <a:p>
          <a:r>
            <a:rPr lang="ru-RU" sz="2200" b="1" dirty="0" smtClean="0">
              <a:solidFill>
                <a:schemeClr val="tx1"/>
              </a:solidFill>
            </a:rPr>
            <a:t>Прямая речь</a:t>
          </a:r>
          <a:endParaRPr lang="ru-RU" sz="2200" b="1" dirty="0">
            <a:solidFill>
              <a:schemeClr val="tx1"/>
            </a:solidFill>
          </a:endParaRPr>
        </a:p>
      </dgm:t>
    </dgm:pt>
    <dgm:pt modelId="{04C41B63-F150-4739-BB92-35F9AD8FFF1C}" type="parTrans" cxnId="{ADCDA42A-BC71-4AC6-B2F0-348D131E2DCF}">
      <dgm:prSet/>
      <dgm:spPr>
        <a:ln>
          <a:solidFill>
            <a:schemeClr val="tx1"/>
          </a:solidFill>
        </a:ln>
      </dgm:spPr>
      <dgm:t>
        <a:bodyPr/>
        <a:lstStyle/>
        <a:p>
          <a:endParaRPr lang="ru-RU" sz="2200"/>
        </a:p>
      </dgm:t>
    </dgm:pt>
    <dgm:pt modelId="{DAEFAB6B-5DD4-40C5-8FB6-B70CDAD5F9CB}" type="sibTrans" cxnId="{ADCDA42A-BC71-4AC6-B2F0-348D131E2DCF}">
      <dgm:prSet/>
      <dgm:spPr/>
      <dgm:t>
        <a:bodyPr/>
        <a:lstStyle/>
        <a:p>
          <a:endParaRPr lang="ru-RU" sz="2200"/>
        </a:p>
      </dgm:t>
    </dgm:pt>
    <dgm:pt modelId="{937BB746-3DB0-415C-A3C0-9AA46A1F95A1}">
      <dgm:prSet phldrT="[Текст]" custT="1"/>
      <dgm:spPr>
        <a:solidFill>
          <a:schemeClr val="accent5">
            <a:lumMod val="75000"/>
          </a:schemeClr>
        </a:solidFill>
        <a:ln>
          <a:solidFill>
            <a:schemeClr val="tx1"/>
          </a:solidFill>
        </a:ln>
      </dgm:spPr>
      <dgm:t>
        <a:bodyPr/>
        <a:lstStyle/>
        <a:p>
          <a:r>
            <a:rPr lang="ru-RU" sz="2200" b="1" dirty="0" smtClean="0">
              <a:solidFill>
                <a:schemeClr val="tx1"/>
              </a:solidFill>
            </a:rPr>
            <a:t>Косвенная речь</a:t>
          </a:r>
          <a:endParaRPr lang="ru-RU" sz="2200" b="1" dirty="0">
            <a:solidFill>
              <a:schemeClr val="tx1"/>
            </a:solidFill>
          </a:endParaRPr>
        </a:p>
      </dgm:t>
    </dgm:pt>
    <dgm:pt modelId="{8210D19E-3629-4B00-A25A-B28CD00A49F1}" type="parTrans" cxnId="{26DE7820-47E0-4C1E-8950-50B58A45226A}">
      <dgm:prSet/>
      <dgm:spPr>
        <a:ln>
          <a:solidFill>
            <a:schemeClr val="tx1"/>
          </a:solidFill>
        </a:ln>
      </dgm:spPr>
      <dgm:t>
        <a:bodyPr/>
        <a:lstStyle/>
        <a:p>
          <a:endParaRPr lang="ru-RU" sz="2200"/>
        </a:p>
      </dgm:t>
    </dgm:pt>
    <dgm:pt modelId="{9F8F0F83-F99B-481B-8E8C-26C870D71074}" type="sibTrans" cxnId="{26DE7820-47E0-4C1E-8950-50B58A45226A}">
      <dgm:prSet/>
      <dgm:spPr/>
      <dgm:t>
        <a:bodyPr/>
        <a:lstStyle/>
        <a:p>
          <a:endParaRPr lang="ru-RU" sz="2200"/>
        </a:p>
      </dgm:t>
    </dgm:pt>
    <dgm:pt modelId="{792B270B-9463-48FA-B0D4-E463FFA4F2BA}">
      <dgm:prSet phldrT="[Текст]" custT="1"/>
      <dgm:spPr>
        <a:solidFill>
          <a:schemeClr val="accent5">
            <a:lumMod val="75000"/>
          </a:schemeClr>
        </a:solidFill>
        <a:ln>
          <a:solidFill>
            <a:schemeClr val="tx1"/>
          </a:solidFill>
        </a:ln>
      </dgm:spPr>
      <dgm:t>
        <a:bodyPr/>
        <a:lstStyle/>
        <a:p>
          <a:r>
            <a:rPr lang="ru-RU" sz="2200" b="1" dirty="0" smtClean="0">
              <a:solidFill>
                <a:schemeClr val="tx1"/>
              </a:solidFill>
            </a:rPr>
            <a:t>Вводные </a:t>
          </a:r>
        </a:p>
        <a:p>
          <a:r>
            <a:rPr lang="ru-RU" sz="2200" b="1" dirty="0" smtClean="0">
              <a:solidFill>
                <a:schemeClr val="tx1"/>
              </a:solidFill>
            </a:rPr>
            <a:t>конструкции</a:t>
          </a:r>
          <a:endParaRPr lang="ru-RU" sz="2200" b="1" dirty="0">
            <a:solidFill>
              <a:schemeClr val="tx1"/>
            </a:solidFill>
          </a:endParaRPr>
        </a:p>
      </dgm:t>
    </dgm:pt>
    <dgm:pt modelId="{6B089923-424A-4167-BFF9-DB1B6AC33622}" type="parTrans" cxnId="{6A8B16BF-FD7E-4BC2-81CC-221581D3F0D5}">
      <dgm:prSet/>
      <dgm:spPr>
        <a:ln>
          <a:solidFill>
            <a:schemeClr val="tx1"/>
          </a:solidFill>
        </a:ln>
      </dgm:spPr>
      <dgm:t>
        <a:bodyPr/>
        <a:lstStyle/>
        <a:p>
          <a:endParaRPr lang="ru-RU" sz="2200"/>
        </a:p>
      </dgm:t>
    </dgm:pt>
    <dgm:pt modelId="{578A56EF-99AE-4DCB-92CC-C0A5B1EFE0C2}" type="sibTrans" cxnId="{6A8B16BF-FD7E-4BC2-81CC-221581D3F0D5}">
      <dgm:prSet/>
      <dgm:spPr/>
      <dgm:t>
        <a:bodyPr/>
        <a:lstStyle/>
        <a:p>
          <a:endParaRPr lang="ru-RU" sz="2200"/>
        </a:p>
      </dgm:t>
    </dgm:pt>
    <dgm:pt modelId="{D9C1D0A4-A9CF-490F-81B5-54D5352B496C}" type="pres">
      <dgm:prSet presAssocID="{BE854E24-07E5-4BA8-A240-5EBCD3E1D105}" presName="hierChild1" presStyleCnt="0">
        <dgm:presLayoutVars>
          <dgm:orgChart val="1"/>
          <dgm:chPref val="1"/>
          <dgm:dir/>
          <dgm:animOne val="branch"/>
          <dgm:animLvl val="lvl"/>
          <dgm:resizeHandles/>
        </dgm:presLayoutVars>
      </dgm:prSet>
      <dgm:spPr/>
      <dgm:t>
        <a:bodyPr/>
        <a:lstStyle/>
        <a:p>
          <a:endParaRPr lang="ru-RU"/>
        </a:p>
      </dgm:t>
    </dgm:pt>
    <dgm:pt modelId="{381D9633-A2F9-47B9-9D7F-6FC0893E2B53}" type="pres">
      <dgm:prSet presAssocID="{2E22996A-EBDD-4F5B-887E-D38373CFBE9D}" presName="hierRoot1" presStyleCnt="0">
        <dgm:presLayoutVars>
          <dgm:hierBranch val="init"/>
        </dgm:presLayoutVars>
      </dgm:prSet>
      <dgm:spPr/>
    </dgm:pt>
    <dgm:pt modelId="{A0B49F85-7461-49CD-837D-9FE516340E24}" type="pres">
      <dgm:prSet presAssocID="{2E22996A-EBDD-4F5B-887E-D38373CFBE9D}" presName="rootComposite1" presStyleCnt="0"/>
      <dgm:spPr/>
    </dgm:pt>
    <dgm:pt modelId="{C8FF5A1F-8607-4378-ABF9-1C8016F758B9}" type="pres">
      <dgm:prSet presAssocID="{2E22996A-EBDD-4F5B-887E-D38373CFBE9D}" presName="rootText1" presStyleLbl="node0" presStyleIdx="0" presStyleCnt="1">
        <dgm:presLayoutVars>
          <dgm:chPref val="3"/>
        </dgm:presLayoutVars>
      </dgm:prSet>
      <dgm:spPr/>
      <dgm:t>
        <a:bodyPr/>
        <a:lstStyle/>
        <a:p>
          <a:endParaRPr lang="ru-RU"/>
        </a:p>
      </dgm:t>
    </dgm:pt>
    <dgm:pt modelId="{E4F9AD9C-226D-4714-8642-C2A5396E6F3F}" type="pres">
      <dgm:prSet presAssocID="{2E22996A-EBDD-4F5B-887E-D38373CFBE9D}" presName="rootConnector1" presStyleLbl="node1" presStyleIdx="0" presStyleCnt="0"/>
      <dgm:spPr/>
      <dgm:t>
        <a:bodyPr/>
        <a:lstStyle/>
        <a:p>
          <a:endParaRPr lang="ru-RU"/>
        </a:p>
      </dgm:t>
    </dgm:pt>
    <dgm:pt modelId="{A8487F59-889D-4AEE-A05B-9D29277217BC}" type="pres">
      <dgm:prSet presAssocID="{2E22996A-EBDD-4F5B-887E-D38373CFBE9D}" presName="hierChild2" presStyleCnt="0"/>
      <dgm:spPr/>
    </dgm:pt>
    <dgm:pt modelId="{72D2ED6D-884A-4657-8599-F538F360AA32}" type="pres">
      <dgm:prSet presAssocID="{04C41B63-F150-4739-BB92-35F9AD8FFF1C}" presName="Name37" presStyleLbl="parChTrans1D2" presStyleIdx="0" presStyleCnt="3"/>
      <dgm:spPr/>
      <dgm:t>
        <a:bodyPr/>
        <a:lstStyle/>
        <a:p>
          <a:endParaRPr lang="ru-RU"/>
        </a:p>
      </dgm:t>
    </dgm:pt>
    <dgm:pt modelId="{B6AB5E7E-95EC-4923-B050-AD846D73AD18}" type="pres">
      <dgm:prSet presAssocID="{BBEE7A71-E279-4B81-8AA1-528E30C81835}" presName="hierRoot2" presStyleCnt="0">
        <dgm:presLayoutVars>
          <dgm:hierBranch val="init"/>
        </dgm:presLayoutVars>
      </dgm:prSet>
      <dgm:spPr/>
    </dgm:pt>
    <dgm:pt modelId="{B1DE436E-1D89-4798-8CA3-29A75AF602B5}" type="pres">
      <dgm:prSet presAssocID="{BBEE7A71-E279-4B81-8AA1-528E30C81835}" presName="rootComposite" presStyleCnt="0"/>
      <dgm:spPr/>
    </dgm:pt>
    <dgm:pt modelId="{1E0C8EF5-5271-40AC-A128-1A57188667AD}" type="pres">
      <dgm:prSet presAssocID="{BBEE7A71-E279-4B81-8AA1-528E30C81835}" presName="rootText" presStyleLbl="node2" presStyleIdx="0" presStyleCnt="3">
        <dgm:presLayoutVars>
          <dgm:chPref val="3"/>
        </dgm:presLayoutVars>
      </dgm:prSet>
      <dgm:spPr/>
      <dgm:t>
        <a:bodyPr/>
        <a:lstStyle/>
        <a:p>
          <a:endParaRPr lang="ru-RU"/>
        </a:p>
      </dgm:t>
    </dgm:pt>
    <dgm:pt modelId="{027690A6-DCC9-426F-A9E5-97E7E7DBF63F}" type="pres">
      <dgm:prSet presAssocID="{BBEE7A71-E279-4B81-8AA1-528E30C81835}" presName="rootConnector" presStyleLbl="node2" presStyleIdx="0" presStyleCnt="3"/>
      <dgm:spPr/>
      <dgm:t>
        <a:bodyPr/>
        <a:lstStyle/>
        <a:p>
          <a:endParaRPr lang="ru-RU"/>
        </a:p>
      </dgm:t>
    </dgm:pt>
    <dgm:pt modelId="{B3C623CD-21D6-4371-B5EA-C7FF4C4A26AA}" type="pres">
      <dgm:prSet presAssocID="{BBEE7A71-E279-4B81-8AA1-528E30C81835}" presName="hierChild4" presStyleCnt="0"/>
      <dgm:spPr/>
    </dgm:pt>
    <dgm:pt modelId="{5E7B8E2A-A950-45FF-B306-88F727BAD131}" type="pres">
      <dgm:prSet presAssocID="{BBEE7A71-E279-4B81-8AA1-528E30C81835}" presName="hierChild5" presStyleCnt="0"/>
      <dgm:spPr/>
    </dgm:pt>
    <dgm:pt modelId="{95C25242-13C3-42EA-A7E4-B6C90455559C}" type="pres">
      <dgm:prSet presAssocID="{8210D19E-3629-4B00-A25A-B28CD00A49F1}" presName="Name37" presStyleLbl="parChTrans1D2" presStyleIdx="1" presStyleCnt="3"/>
      <dgm:spPr/>
      <dgm:t>
        <a:bodyPr/>
        <a:lstStyle/>
        <a:p>
          <a:endParaRPr lang="ru-RU"/>
        </a:p>
      </dgm:t>
    </dgm:pt>
    <dgm:pt modelId="{77FAEE82-9166-43AC-B16E-4F7DA4BDF3AA}" type="pres">
      <dgm:prSet presAssocID="{937BB746-3DB0-415C-A3C0-9AA46A1F95A1}" presName="hierRoot2" presStyleCnt="0">
        <dgm:presLayoutVars>
          <dgm:hierBranch val="init"/>
        </dgm:presLayoutVars>
      </dgm:prSet>
      <dgm:spPr/>
    </dgm:pt>
    <dgm:pt modelId="{B651D64E-66DF-4A91-B564-A50CB94C8395}" type="pres">
      <dgm:prSet presAssocID="{937BB746-3DB0-415C-A3C0-9AA46A1F95A1}" presName="rootComposite" presStyleCnt="0"/>
      <dgm:spPr/>
    </dgm:pt>
    <dgm:pt modelId="{A138B176-E0A0-41A6-BF86-54B869FB5019}" type="pres">
      <dgm:prSet presAssocID="{937BB746-3DB0-415C-A3C0-9AA46A1F95A1}" presName="rootText" presStyleLbl="node2" presStyleIdx="1" presStyleCnt="3">
        <dgm:presLayoutVars>
          <dgm:chPref val="3"/>
        </dgm:presLayoutVars>
      </dgm:prSet>
      <dgm:spPr/>
      <dgm:t>
        <a:bodyPr/>
        <a:lstStyle/>
        <a:p>
          <a:endParaRPr lang="ru-RU"/>
        </a:p>
      </dgm:t>
    </dgm:pt>
    <dgm:pt modelId="{52CB4946-AE25-46F7-93D9-20C0FCB4D8E5}" type="pres">
      <dgm:prSet presAssocID="{937BB746-3DB0-415C-A3C0-9AA46A1F95A1}" presName="rootConnector" presStyleLbl="node2" presStyleIdx="1" presStyleCnt="3"/>
      <dgm:spPr/>
      <dgm:t>
        <a:bodyPr/>
        <a:lstStyle/>
        <a:p>
          <a:endParaRPr lang="ru-RU"/>
        </a:p>
      </dgm:t>
    </dgm:pt>
    <dgm:pt modelId="{B7984EA6-DCB9-4522-A7CB-95596DA7349D}" type="pres">
      <dgm:prSet presAssocID="{937BB746-3DB0-415C-A3C0-9AA46A1F95A1}" presName="hierChild4" presStyleCnt="0"/>
      <dgm:spPr/>
    </dgm:pt>
    <dgm:pt modelId="{8CCE70A6-57FA-497D-8054-15080F3E722F}" type="pres">
      <dgm:prSet presAssocID="{937BB746-3DB0-415C-A3C0-9AA46A1F95A1}" presName="hierChild5" presStyleCnt="0"/>
      <dgm:spPr/>
    </dgm:pt>
    <dgm:pt modelId="{CAF0FF56-F75C-4F53-B99C-8B5EA43150C7}" type="pres">
      <dgm:prSet presAssocID="{6B089923-424A-4167-BFF9-DB1B6AC33622}" presName="Name37" presStyleLbl="parChTrans1D2" presStyleIdx="2" presStyleCnt="3"/>
      <dgm:spPr/>
      <dgm:t>
        <a:bodyPr/>
        <a:lstStyle/>
        <a:p>
          <a:endParaRPr lang="ru-RU"/>
        </a:p>
      </dgm:t>
    </dgm:pt>
    <dgm:pt modelId="{3AB0989E-CBCC-41D9-843B-D2B9AF643674}" type="pres">
      <dgm:prSet presAssocID="{792B270B-9463-48FA-B0D4-E463FFA4F2BA}" presName="hierRoot2" presStyleCnt="0">
        <dgm:presLayoutVars>
          <dgm:hierBranch val="init"/>
        </dgm:presLayoutVars>
      </dgm:prSet>
      <dgm:spPr/>
    </dgm:pt>
    <dgm:pt modelId="{2C300ECA-6872-491D-BDA1-FAA999CB03A6}" type="pres">
      <dgm:prSet presAssocID="{792B270B-9463-48FA-B0D4-E463FFA4F2BA}" presName="rootComposite" presStyleCnt="0"/>
      <dgm:spPr/>
    </dgm:pt>
    <dgm:pt modelId="{E20CBE7F-AC95-4A76-8A72-322F08564186}" type="pres">
      <dgm:prSet presAssocID="{792B270B-9463-48FA-B0D4-E463FFA4F2BA}" presName="rootText" presStyleLbl="node2" presStyleIdx="2" presStyleCnt="3">
        <dgm:presLayoutVars>
          <dgm:chPref val="3"/>
        </dgm:presLayoutVars>
      </dgm:prSet>
      <dgm:spPr/>
      <dgm:t>
        <a:bodyPr/>
        <a:lstStyle/>
        <a:p>
          <a:endParaRPr lang="ru-RU"/>
        </a:p>
      </dgm:t>
    </dgm:pt>
    <dgm:pt modelId="{ECF01B1D-37D8-43F2-9D25-76081BB83C0E}" type="pres">
      <dgm:prSet presAssocID="{792B270B-9463-48FA-B0D4-E463FFA4F2BA}" presName="rootConnector" presStyleLbl="node2" presStyleIdx="2" presStyleCnt="3"/>
      <dgm:spPr/>
      <dgm:t>
        <a:bodyPr/>
        <a:lstStyle/>
        <a:p>
          <a:endParaRPr lang="ru-RU"/>
        </a:p>
      </dgm:t>
    </dgm:pt>
    <dgm:pt modelId="{D0A5E9AC-BB8A-4F8C-8D48-75FC34212C5D}" type="pres">
      <dgm:prSet presAssocID="{792B270B-9463-48FA-B0D4-E463FFA4F2BA}" presName="hierChild4" presStyleCnt="0"/>
      <dgm:spPr/>
    </dgm:pt>
    <dgm:pt modelId="{3E796131-3B0B-4A12-8122-41B2FB5B408B}" type="pres">
      <dgm:prSet presAssocID="{792B270B-9463-48FA-B0D4-E463FFA4F2BA}" presName="hierChild5" presStyleCnt="0"/>
      <dgm:spPr/>
    </dgm:pt>
    <dgm:pt modelId="{267EFFD0-DC5D-4A47-B5D3-0A128C6885A4}" type="pres">
      <dgm:prSet presAssocID="{2E22996A-EBDD-4F5B-887E-D38373CFBE9D}" presName="hierChild3" presStyleCnt="0"/>
      <dgm:spPr/>
    </dgm:pt>
  </dgm:ptLst>
  <dgm:cxnLst>
    <dgm:cxn modelId="{923BF897-48E4-4BDC-BCF2-C32F11E2B297}" type="presOf" srcId="{04C41B63-F150-4739-BB92-35F9AD8FFF1C}" destId="{72D2ED6D-884A-4657-8599-F538F360AA32}" srcOrd="0" destOrd="0" presId="urn:microsoft.com/office/officeart/2005/8/layout/orgChart1"/>
    <dgm:cxn modelId="{19CC2EBA-BB4A-400B-9B45-BC9E715CA703}" type="presOf" srcId="{2E22996A-EBDD-4F5B-887E-D38373CFBE9D}" destId="{E4F9AD9C-226D-4714-8642-C2A5396E6F3F}" srcOrd="1" destOrd="0" presId="urn:microsoft.com/office/officeart/2005/8/layout/orgChart1"/>
    <dgm:cxn modelId="{7349E7C9-16DE-4520-9A6D-0EC4A1DA4C67}" type="presOf" srcId="{792B270B-9463-48FA-B0D4-E463FFA4F2BA}" destId="{E20CBE7F-AC95-4A76-8A72-322F08564186}" srcOrd="0" destOrd="0" presId="urn:microsoft.com/office/officeart/2005/8/layout/orgChart1"/>
    <dgm:cxn modelId="{FF58CD81-2579-43B3-874D-38E89E5F08A1}" type="presOf" srcId="{937BB746-3DB0-415C-A3C0-9AA46A1F95A1}" destId="{A138B176-E0A0-41A6-BF86-54B869FB5019}" srcOrd="0" destOrd="0" presId="urn:microsoft.com/office/officeart/2005/8/layout/orgChart1"/>
    <dgm:cxn modelId="{26DE7820-47E0-4C1E-8950-50B58A45226A}" srcId="{2E22996A-EBDD-4F5B-887E-D38373CFBE9D}" destId="{937BB746-3DB0-415C-A3C0-9AA46A1F95A1}" srcOrd="1" destOrd="0" parTransId="{8210D19E-3629-4B00-A25A-B28CD00A49F1}" sibTransId="{9F8F0F83-F99B-481B-8E8C-26C870D71074}"/>
    <dgm:cxn modelId="{6A8B16BF-FD7E-4BC2-81CC-221581D3F0D5}" srcId="{2E22996A-EBDD-4F5B-887E-D38373CFBE9D}" destId="{792B270B-9463-48FA-B0D4-E463FFA4F2BA}" srcOrd="2" destOrd="0" parTransId="{6B089923-424A-4167-BFF9-DB1B6AC33622}" sibTransId="{578A56EF-99AE-4DCB-92CC-C0A5B1EFE0C2}"/>
    <dgm:cxn modelId="{0489B824-E2C2-4272-A697-FAD1F1355403}" type="presOf" srcId="{2E22996A-EBDD-4F5B-887E-D38373CFBE9D}" destId="{C8FF5A1F-8607-4378-ABF9-1C8016F758B9}" srcOrd="0" destOrd="0" presId="urn:microsoft.com/office/officeart/2005/8/layout/orgChart1"/>
    <dgm:cxn modelId="{04140A46-068A-4952-9A00-B707F22C2ABF}" type="presOf" srcId="{937BB746-3DB0-415C-A3C0-9AA46A1F95A1}" destId="{52CB4946-AE25-46F7-93D9-20C0FCB4D8E5}" srcOrd="1" destOrd="0" presId="urn:microsoft.com/office/officeart/2005/8/layout/orgChart1"/>
    <dgm:cxn modelId="{423951F5-F8AA-4FF0-8E6E-5916B3E8D568}" type="presOf" srcId="{792B270B-9463-48FA-B0D4-E463FFA4F2BA}" destId="{ECF01B1D-37D8-43F2-9D25-76081BB83C0E}" srcOrd="1" destOrd="0" presId="urn:microsoft.com/office/officeart/2005/8/layout/orgChart1"/>
    <dgm:cxn modelId="{ADCDA42A-BC71-4AC6-B2F0-348D131E2DCF}" srcId="{2E22996A-EBDD-4F5B-887E-D38373CFBE9D}" destId="{BBEE7A71-E279-4B81-8AA1-528E30C81835}" srcOrd="0" destOrd="0" parTransId="{04C41B63-F150-4739-BB92-35F9AD8FFF1C}" sibTransId="{DAEFAB6B-5DD4-40C5-8FB6-B70CDAD5F9CB}"/>
    <dgm:cxn modelId="{2FE6CCB9-752C-4C7E-BA3E-6216CF674C25}" type="presOf" srcId="{6B089923-424A-4167-BFF9-DB1B6AC33622}" destId="{CAF0FF56-F75C-4F53-B99C-8B5EA43150C7}" srcOrd="0" destOrd="0" presId="urn:microsoft.com/office/officeart/2005/8/layout/orgChart1"/>
    <dgm:cxn modelId="{34D2F74F-EA61-43F1-BF94-4D336567D845}" type="presOf" srcId="{8210D19E-3629-4B00-A25A-B28CD00A49F1}" destId="{95C25242-13C3-42EA-A7E4-B6C90455559C}" srcOrd="0" destOrd="0" presId="urn:microsoft.com/office/officeart/2005/8/layout/orgChart1"/>
    <dgm:cxn modelId="{478B9D6E-9C2D-43A6-9FE2-35CB5623B468}" type="presOf" srcId="{BE854E24-07E5-4BA8-A240-5EBCD3E1D105}" destId="{D9C1D0A4-A9CF-490F-81B5-54D5352B496C}" srcOrd="0" destOrd="0" presId="urn:microsoft.com/office/officeart/2005/8/layout/orgChart1"/>
    <dgm:cxn modelId="{B5D0187B-79DE-42E6-8156-304EEF69FA59}" type="presOf" srcId="{BBEE7A71-E279-4B81-8AA1-528E30C81835}" destId="{027690A6-DCC9-426F-A9E5-97E7E7DBF63F}" srcOrd="1" destOrd="0" presId="urn:microsoft.com/office/officeart/2005/8/layout/orgChart1"/>
    <dgm:cxn modelId="{8C3E4BEB-667E-4547-977A-36E37560DBDF}" srcId="{BE854E24-07E5-4BA8-A240-5EBCD3E1D105}" destId="{2E22996A-EBDD-4F5B-887E-D38373CFBE9D}" srcOrd="0" destOrd="0" parTransId="{3884A279-C5D6-47C3-B452-CE93289495D2}" sibTransId="{CACCB0B7-2744-46A4-9BA5-B4370549C950}"/>
    <dgm:cxn modelId="{E0E32B37-C96B-4965-882F-F98F56968C40}" type="presOf" srcId="{BBEE7A71-E279-4B81-8AA1-528E30C81835}" destId="{1E0C8EF5-5271-40AC-A128-1A57188667AD}" srcOrd="0" destOrd="0" presId="urn:microsoft.com/office/officeart/2005/8/layout/orgChart1"/>
    <dgm:cxn modelId="{9CE191E7-D644-4264-8E3F-99485C5CF069}" type="presParOf" srcId="{D9C1D0A4-A9CF-490F-81B5-54D5352B496C}" destId="{381D9633-A2F9-47B9-9D7F-6FC0893E2B53}" srcOrd="0" destOrd="0" presId="urn:microsoft.com/office/officeart/2005/8/layout/orgChart1"/>
    <dgm:cxn modelId="{903E46B2-00ED-4C13-872B-46168FBF8183}" type="presParOf" srcId="{381D9633-A2F9-47B9-9D7F-6FC0893E2B53}" destId="{A0B49F85-7461-49CD-837D-9FE516340E24}" srcOrd="0" destOrd="0" presId="urn:microsoft.com/office/officeart/2005/8/layout/orgChart1"/>
    <dgm:cxn modelId="{1C6037F8-1EC5-48C1-A96B-A9E64AF9AFF3}" type="presParOf" srcId="{A0B49F85-7461-49CD-837D-9FE516340E24}" destId="{C8FF5A1F-8607-4378-ABF9-1C8016F758B9}" srcOrd="0" destOrd="0" presId="urn:microsoft.com/office/officeart/2005/8/layout/orgChart1"/>
    <dgm:cxn modelId="{EFD4F185-AE87-4046-8DDB-6D564F151302}" type="presParOf" srcId="{A0B49F85-7461-49CD-837D-9FE516340E24}" destId="{E4F9AD9C-226D-4714-8642-C2A5396E6F3F}" srcOrd="1" destOrd="0" presId="urn:microsoft.com/office/officeart/2005/8/layout/orgChart1"/>
    <dgm:cxn modelId="{F35417A7-4C39-478F-BCED-CB5493917A8D}" type="presParOf" srcId="{381D9633-A2F9-47B9-9D7F-6FC0893E2B53}" destId="{A8487F59-889D-4AEE-A05B-9D29277217BC}" srcOrd="1" destOrd="0" presId="urn:microsoft.com/office/officeart/2005/8/layout/orgChart1"/>
    <dgm:cxn modelId="{2364FBD9-2C4D-4C75-AD23-DFA03965B8F9}" type="presParOf" srcId="{A8487F59-889D-4AEE-A05B-9D29277217BC}" destId="{72D2ED6D-884A-4657-8599-F538F360AA32}" srcOrd="0" destOrd="0" presId="urn:microsoft.com/office/officeart/2005/8/layout/orgChart1"/>
    <dgm:cxn modelId="{8161C590-0162-4189-B618-C98B4943E521}" type="presParOf" srcId="{A8487F59-889D-4AEE-A05B-9D29277217BC}" destId="{B6AB5E7E-95EC-4923-B050-AD846D73AD18}" srcOrd="1" destOrd="0" presId="urn:microsoft.com/office/officeart/2005/8/layout/orgChart1"/>
    <dgm:cxn modelId="{2258CCF6-B4E0-4CAA-93E1-79E7B922931F}" type="presParOf" srcId="{B6AB5E7E-95EC-4923-B050-AD846D73AD18}" destId="{B1DE436E-1D89-4798-8CA3-29A75AF602B5}" srcOrd="0" destOrd="0" presId="urn:microsoft.com/office/officeart/2005/8/layout/orgChart1"/>
    <dgm:cxn modelId="{36116F27-A958-4F32-8A97-D987370CE077}" type="presParOf" srcId="{B1DE436E-1D89-4798-8CA3-29A75AF602B5}" destId="{1E0C8EF5-5271-40AC-A128-1A57188667AD}" srcOrd="0" destOrd="0" presId="urn:microsoft.com/office/officeart/2005/8/layout/orgChart1"/>
    <dgm:cxn modelId="{7E2FD7A6-8F78-47F1-ADE7-57F043874E14}" type="presParOf" srcId="{B1DE436E-1D89-4798-8CA3-29A75AF602B5}" destId="{027690A6-DCC9-426F-A9E5-97E7E7DBF63F}" srcOrd="1" destOrd="0" presId="urn:microsoft.com/office/officeart/2005/8/layout/orgChart1"/>
    <dgm:cxn modelId="{D123C4B2-0100-4FAD-9BD9-1131FF22C6E3}" type="presParOf" srcId="{B6AB5E7E-95EC-4923-B050-AD846D73AD18}" destId="{B3C623CD-21D6-4371-B5EA-C7FF4C4A26AA}" srcOrd="1" destOrd="0" presId="urn:microsoft.com/office/officeart/2005/8/layout/orgChart1"/>
    <dgm:cxn modelId="{F3EE0E62-31AD-4106-97BB-F0CA1D23CD77}" type="presParOf" srcId="{B6AB5E7E-95EC-4923-B050-AD846D73AD18}" destId="{5E7B8E2A-A950-45FF-B306-88F727BAD131}" srcOrd="2" destOrd="0" presId="urn:microsoft.com/office/officeart/2005/8/layout/orgChart1"/>
    <dgm:cxn modelId="{B0C0C367-AB56-4D5C-B970-A62856BB209A}" type="presParOf" srcId="{A8487F59-889D-4AEE-A05B-9D29277217BC}" destId="{95C25242-13C3-42EA-A7E4-B6C90455559C}" srcOrd="2" destOrd="0" presId="urn:microsoft.com/office/officeart/2005/8/layout/orgChart1"/>
    <dgm:cxn modelId="{3359CBFA-9AF3-4DC2-85A9-9C8A8A1C88FE}" type="presParOf" srcId="{A8487F59-889D-4AEE-A05B-9D29277217BC}" destId="{77FAEE82-9166-43AC-B16E-4F7DA4BDF3AA}" srcOrd="3" destOrd="0" presId="urn:microsoft.com/office/officeart/2005/8/layout/orgChart1"/>
    <dgm:cxn modelId="{30AB2B8D-2E0B-496D-B74B-EDD46D833656}" type="presParOf" srcId="{77FAEE82-9166-43AC-B16E-4F7DA4BDF3AA}" destId="{B651D64E-66DF-4A91-B564-A50CB94C8395}" srcOrd="0" destOrd="0" presId="urn:microsoft.com/office/officeart/2005/8/layout/orgChart1"/>
    <dgm:cxn modelId="{EB68B119-D087-4509-9524-2B6C291955B5}" type="presParOf" srcId="{B651D64E-66DF-4A91-B564-A50CB94C8395}" destId="{A138B176-E0A0-41A6-BF86-54B869FB5019}" srcOrd="0" destOrd="0" presId="urn:microsoft.com/office/officeart/2005/8/layout/orgChart1"/>
    <dgm:cxn modelId="{8860B711-E088-4B19-8D4C-6B80617EF2B7}" type="presParOf" srcId="{B651D64E-66DF-4A91-B564-A50CB94C8395}" destId="{52CB4946-AE25-46F7-93D9-20C0FCB4D8E5}" srcOrd="1" destOrd="0" presId="urn:microsoft.com/office/officeart/2005/8/layout/orgChart1"/>
    <dgm:cxn modelId="{1AA16EEE-D5F1-45FF-A81F-C2E3065F6443}" type="presParOf" srcId="{77FAEE82-9166-43AC-B16E-4F7DA4BDF3AA}" destId="{B7984EA6-DCB9-4522-A7CB-95596DA7349D}" srcOrd="1" destOrd="0" presId="urn:microsoft.com/office/officeart/2005/8/layout/orgChart1"/>
    <dgm:cxn modelId="{3982228D-6E06-4D9A-8A7F-C15ADFFAC571}" type="presParOf" srcId="{77FAEE82-9166-43AC-B16E-4F7DA4BDF3AA}" destId="{8CCE70A6-57FA-497D-8054-15080F3E722F}" srcOrd="2" destOrd="0" presId="urn:microsoft.com/office/officeart/2005/8/layout/orgChart1"/>
    <dgm:cxn modelId="{A04CA6D8-34C6-4A89-BE10-69DEE40E05BE}" type="presParOf" srcId="{A8487F59-889D-4AEE-A05B-9D29277217BC}" destId="{CAF0FF56-F75C-4F53-B99C-8B5EA43150C7}" srcOrd="4" destOrd="0" presId="urn:microsoft.com/office/officeart/2005/8/layout/orgChart1"/>
    <dgm:cxn modelId="{94CD2481-C4AD-47A9-960B-F605504F4A14}" type="presParOf" srcId="{A8487F59-889D-4AEE-A05B-9D29277217BC}" destId="{3AB0989E-CBCC-41D9-843B-D2B9AF643674}" srcOrd="5" destOrd="0" presId="urn:microsoft.com/office/officeart/2005/8/layout/orgChart1"/>
    <dgm:cxn modelId="{A0957E78-CA1E-4E4A-BDDD-FB6603D661BD}" type="presParOf" srcId="{3AB0989E-CBCC-41D9-843B-D2B9AF643674}" destId="{2C300ECA-6872-491D-BDA1-FAA999CB03A6}" srcOrd="0" destOrd="0" presId="urn:microsoft.com/office/officeart/2005/8/layout/orgChart1"/>
    <dgm:cxn modelId="{9D8B241F-4159-4AD6-B529-560F8B2B53CD}" type="presParOf" srcId="{2C300ECA-6872-491D-BDA1-FAA999CB03A6}" destId="{E20CBE7F-AC95-4A76-8A72-322F08564186}" srcOrd="0" destOrd="0" presId="urn:microsoft.com/office/officeart/2005/8/layout/orgChart1"/>
    <dgm:cxn modelId="{CF8C7923-B881-4310-AFEB-EDE5DAA6D8FD}" type="presParOf" srcId="{2C300ECA-6872-491D-BDA1-FAA999CB03A6}" destId="{ECF01B1D-37D8-43F2-9D25-76081BB83C0E}" srcOrd="1" destOrd="0" presId="urn:microsoft.com/office/officeart/2005/8/layout/orgChart1"/>
    <dgm:cxn modelId="{C68D664C-8B9E-4085-891D-7E301ABDCE4F}" type="presParOf" srcId="{3AB0989E-CBCC-41D9-843B-D2B9AF643674}" destId="{D0A5E9AC-BB8A-4F8C-8D48-75FC34212C5D}" srcOrd="1" destOrd="0" presId="urn:microsoft.com/office/officeart/2005/8/layout/orgChart1"/>
    <dgm:cxn modelId="{B7EC92D5-6CA6-4166-9BA9-0A7A2DE22BB2}" type="presParOf" srcId="{3AB0989E-CBCC-41D9-843B-D2B9AF643674}" destId="{3E796131-3B0B-4A12-8122-41B2FB5B408B}" srcOrd="2" destOrd="0" presId="urn:microsoft.com/office/officeart/2005/8/layout/orgChart1"/>
    <dgm:cxn modelId="{41D30B87-84CE-4DDF-A8CA-AA916B44C695}" type="presParOf" srcId="{381D9633-A2F9-47B9-9D7F-6FC0893E2B53}" destId="{267EFFD0-DC5D-4A47-B5D3-0A128C6885A4}"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C0A309-D9C6-4AA6-A62A-296C4FF1D913}">
      <dsp:nvSpPr>
        <dsp:cNvPr id="0" name=""/>
        <dsp:cNvSpPr/>
      </dsp:nvSpPr>
      <dsp:spPr>
        <a:xfrm>
          <a:off x="-36004" y="216021"/>
          <a:ext cx="5184576" cy="5256589"/>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4DA5CA-9648-4B78-AF9F-9BD4E5A52EEE}">
      <dsp:nvSpPr>
        <dsp:cNvPr id="0" name=""/>
        <dsp:cNvSpPr/>
      </dsp:nvSpPr>
      <dsp:spPr>
        <a:xfrm>
          <a:off x="2556283" y="216021"/>
          <a:ext cx="6048672" cy="525658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latin typeface="Arial" pitchFamily="34" charset="0"/>
              <a:cs typeface="Arial" pitchFamily="34" charset="0"/>
            </a:rPr>
            <a:t>1. Вводит систему координат модели мира, созданного автором </a:t>
          </a:r>
          <a:endParaRPr lang="ru-RU" sz="2000" b="1" kern="1200" dirty="0">
            <a:latin typeface="Arial" pitchFamily="34" charset="0"/>
            <a:cs typeface="Arial" pitchFamily="34" charset="0"/>
          </a:endParaRPr>
        </a:p>
      </dsp:txBody>
      <dsp:txXfrm>
        <a:off x="2556283" y="216021"/>
        <a:ext cx="3024336" cy="1117025"/>
      </dsp:txXfrm>
    </dsp:sp>
    <dsp:sp modelId="{00EF78BE-48A8-4301-A530-8413B440DE40}">
      <dsp:nvSpPr>
        <dsp:cNvPr id="0" name=""/>
        <dsp:cNvSpPr/>
      </dsp:nvSpPr>
      <dsp:spPr>
        <a:xfrm>
          <a:off x="644470" y="1353750"/>
          <a:ext cx="3823624" cy="3823624"/>
        </a:xfrm>
        <a:prstGeom prst="pie">
          <a:avLst>
            <a:gd name="adj1" fmla="val 5400000"/>
            <a:gd name="adj2" fmla="val 1620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1288D7-148A-4E41-B13E-C2236B0FA0F4}">
      <dsp:nvSpPr>
        <dsp:cNvPr id="0" name=""/>
        <dsp:cNvSpPr/>
      </dsp:nvSpPr>
      <dsp:spPr>
        <a:xfrm>
          <a:off x="2556283" y="1440164"/>
          <a:ext cx="6048672" cy="3823624"/>
        </a:xfrm>
        <a:prstGeom prst="rect">
          <a:avLst/>
        </a:prstGeom>
        <a:solidFill>
          <a:schemeClr val="lt1">
            <a:alpha val="90000"/>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b="1" kern="1200" dirty="0" smtClean="0">
              <a:latin typeface="Arial" pitchFamily="34" charset="0"/>
              <a:cs typeface="Arial" pitchFamily="34" charset="0"/>
            </a:rPr>
            <a:t>2. Выполняет функцию фонового           описания</a:t>
          </a:r>
          <a:endParaRPr lang="ru-RU" sz="2200" b="1" kern="1200" dirty="0">
            <a:latin typeface="Arial" pitchFamily="34" charset="0"/>
            <a:cs typeface="Arial" pitchFamily="34" charset="0"/>
          </a:endParaRPr>
        </a:p>
      </dsp:txBody>
      <dsp:txXfrm>
        <a:off x="2556283" y="1440164"/>
        <a:ext cx="3024336" cy="1101722"/>
      </dsp:txXfrm>
    </dsp:sp>
    <dsp:sp modelId="{44FBACA3-3626-4DE7-988F-1EC5C8511FBF}">
      <dsp:nvSpPr>
        <dsp:cNvPr id="0" name=""/>
        <dsp:cNvSpPr/>
      </dsp:nvSpPr>
      <dsp:spPr>
        <a:xfrm>
          <a:off x="1324946" y="2455472"/>
          <a:ext cx="2462673" cy="2462673"/>
        </a:xfrm>
        <a:prstGeom prst="pie">
          <a:avLst>
            <a:gd name="adj1" fmla="val 5400000"/>
            <a:gd name="adj2" fmla="val 1620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D7FA3B-EDF0-4D29-B0CC-018BB854DBA1}">
      <dsp:nvSpPr>
        <dsp:cNvPr id="0" name=""/>
        <dsp:cNvSpPr/>
      </dsp:nvSpPr>
      <dsp:spPr>
        <a:xfrm>
          <a:off x="2556283" y="2520290"/>
          <a:ext cx="6048672" cy="2065936"/>
        </a:xfrm>
        <a:prstGeom prst="rect">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ru-RU" sz="2000" kern="1200" dirty="0" smtClean="0"/>
        </a:p>
        <a:p>
          <a:pPr lvl="0" algn="l" defTabSz="889000">
            <a:lnSpc>
              <a:spcPct val="90000"/>
            </a:lnSpc>
            <a:spcBef>
              <a:spcPct val="0"/>
            </a:spcBef>
            <a:spcAft>
              <a:spcPct val="35000"/>
            </a:spcAft>
          </a:pPr>
          <a:endParaRPr lang="ru-RU" sz="2000" b="1" kern="1200" dirty="0" smtClean="0">
            <a:latin typeface="Arial" pitchFamily="34" charset="0"/>
            <a:cs typeface="Arial" pitchFamily="34" charset="0"/>
          </a:endParaRPr>
        </a:p>
        <a:p>
          <a:pPr lvl="0" algn="l" defTabSz="889000">
            <a:lnSpc>
              <a:spcPct val="90000"/>
            </a:lnSpc>
            <a:spcBef>
              <a:spcPct val="0"/>
            </a:spcBef>
            <a:spcAft>
              <a:spcPct val="35000"/>
            </a:spcAft>
          </a:pPr>
          <a:r>
            <a:rPr lang="ru-RU" sz="2000" b="1" kern="1200" dirty="0" smtClean="0">
              <a:latin typeface="Arial" pitchFamily="34" charset="0"/>
              <a:cs typeface="Arial" pitchFamily="34" charset="0"/>
            </a:rPr>
            <a:t>3. Участвует</a:t>
          </a:r>
          <a:r>
            <a:rPr lang="ru-RU" sz="2000" b="1" kern="1200" baseline="0" dirty="0" smtClean="0">
              <a:latin typeface="Arial" pitchFamily="34" charset="0"/>
              <a:cs typeface="Arial" pitchFamily="34" charset="0"/>
            </a:rPr>
            <a:t> в создании характеристик как главных, так и второстепенных персонажей</a:t>
          </a:r>
          <a:endParaRPr lang="ru-RU" sz="2000" b="1" kern="1200" dirty="0">
            <a:latin typeface="Arial" pitchFamily="34" charset="0"/>
            <a:cs typeface="Arial" pitchFamily="34" charset="0"/>
          </a:endParaRPr>
        </a:p>
      </dsp:txBody>
      <dsp:txXfrm>
        <a:off x="2556283" y="2520290"/>
        <a:ext cx="3024336" cy="924234"/>
      </dsp:txXfrm>
    </dsp:sp>
    <dsp:sp modelId="{EE3BC04E-13A2-4E3A-8117-35E6A41D1B5E}">
      <dsp:nvSpPr>
        <dsp:cNvPr id="0" name=""/>
        <dsp:cNvSpPr/>
      </dsp:nvSpPr>
      <dsp:spPr>
        <a:xfrm>
          <a:off x="2005422" y="3557195"/>
          <a:ext cx="1101722" cy="1101722"/>
        </a:xfrm>
        <a:prstGeom prst="pie">
          <a:avLst>
            <a:gd name="adj1" fmla="val 5400000"/>
            <a:gd name="adj2" fmla="val 1620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E44F96-9449-4694-9753-3CE2576CA6C2}">
      <dsp:nvSpPr>
        <dsp:cNvPr id="0" name=""/>
        <dsp:cNvSpPr/>
      </dsp:nvSpPr>
      <dsp:spPr>
        <a:xfrm>
          <a:off x="2592288" y="4343329"/>
          <a:ext cx="6048672" cy="107506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kern="1200" dirty="0" smtClean="0">
              <a:latin typeface="Arial" pitchFamily="34" charset="0"/>
              <a:cs typeface="Arial" pitchFamily="34" charset="0"/>
            </a:rPr>
            <a:t>4. Заключает в сжатом виде основное содержание текста или его части.</a:t>
          </a:r>
          <a:endParaRPr lang="ru-RU" sz="2000" b="1" kern="1200" dirty="0">
            <a:latin typeface="Arial" pitchFamily="34" charset="0"/>
            <a:cs typeface="Arial" pitchFamily="34" charset="0"/>
          </a:endParaRPr>
        </a:p>
      </dsp:txBody>
      <dsp:txXfrm>
        <a:off x="2592288" y="4343329"/>
        <a:ext cx="3024336" cy="1075060"/>
      </dsp:txXfrm>
    </dsp:sp>
    <dsp:sp modelId="{FD7172CE-18B9-4322-B9A7-1A22C2F16E25}">
      <dsp:nvSpPr>
        <dsp:cNvPr id="0" name=""/>
        <dsp:cNvSpPr/>
      </dsp:nvSpPr>
      <dsp:spPr>
        <a:xfrm>
          <a:off x="5580619" y="252027"/>
          <a:ext cx="3024336" cy="110172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endParaRPr lang="ru-RU" sz="2000" b="1" kern="1200" dirty="0">
            <a:latin typeface="Arial Black" pitchFamily="34" charset="0"/>
          </a:endParaRPr>
        </a:p>
      </dsp:txBody>
      <dsp:txXfrm>
        <a:off x="5580619" y="252027"/>
        <a:ext cx="3024336" cy="11017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F0FF56-F75C-4F53-B99C-8B5EA43150C7}">
      <dsp:nvSpPr>
        <dsp:cNvPr id="0" name=""/>
        <dsp:cNvSpPr/>
      </dsp:nvSpPr>
      <dsp:spPr>
        <a:xfrm>
          <a:off x="3602110" y="1435030"/>
          <a:ext cx="2548519" cy="442305"/>
        </a:xfrm>
        <a:custGeom>
          <a:avLst/>
          <a:gdLst/>
          <a:ahLst/>
          <a:cxnLst/>
          <a:rect l="0" t="0" r="0" b="0"/>
          <a:pathLst>
            <a:path>
              <a:moveTo>
                <a:pt x="0" y="0"/>
              </a:moveTo>
              <a:lnTo>
                <a:pt x="0" y="221152"/>
              </a:lnTo>
              <a:lnTo>
                <a:pt x="2548519" y="221152"/>
              </a:lnTo>
              <a:lnTo>
                <a:pt x="2548519" y="44230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5C25242-13C3-42EA-A7E4-B6C90455559C}">
      <dsp:nvSpPr>
        <dsp:cNvPr id="0" name=""/>
        <dsp:cNvSpPr/>
      </dsp:nvSpPr>
      <dsp:spPr>
        <a:xfrm>
          <a:off x="3556390" y="1435030"/>
          <a:ext cx="91440" cy="442305"/>
        </a:xfrm>
        <a:custGeom>
          <a:avLst/>
          <a:gdLst/>
          <a:ahLst/>
          <a:cxnLst/>
          <a:rect l="0" t="0" r="0" b="0"/>
          <a:pathLst>
            <a:path>
              <a:moveTo>
                <a:pt x="45720" y="0"/>
              </a:moveTo>
              <a:lnTo>
                <a:pt x="45720" y="44230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2D2ED6D-884A-4657-8599-F538F360AA32}">
      <dsp:nvSpPr>
        <dsp:cNvPr id="0" name=""/>
        <dsp:cNvSpPr/>
      </dsp:nvSpPr>
      <dsp:spPr>
        <a:xfrm>
          <a:off x="1053590" y="1435030"/>
          <a:ext cx="2548519" cy="442305"/>
        </a:xfrm>
        <a:custGeom>
          <a:avLst/>
          <a:gdLst/>
          <a:ahLst/>
          <a:cxnLst/>
          <a:rect l="0" t="0" r="0" b="0"/>
          <a:pathLst>
            <a:path>
              <a:moveTo>
                <a:pt x="2548519" y="0"/>
              </a:moveTo>
              <a:lnTo>
                <a:pt x="2548519" y="221152"/>
              </a:lnTo>
              <a:lnTo>
                <a:pt x="0" y="221152"/>
              </a:lnTo>
              <a:lnTo>
                <a:pt x="0" y="44230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8FF5A1F-8607-4378-ABF9-1C8016F758B9}">
      <dsp:nvSpPr>
        <dsp:cNvPr id="0" name=""/>
        <dsp:cNvSpPr/>
      </dsp:nvSpPr>
      <dsp:spPr>
        <a:xfrm>
          <a:off x="2549003" y="381923"/>
          <a:ext cx="2106214" cy="1053107"/>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b="1" kern="1200" dirty="0" smtClean="0">
              <a:solidFill>
                <a:schemeClr val="tx1"/>
              </a:solidFill>
            </a:rPr>
            <a:t>Как оформить цитаты?</a:t>
          </a:r>
          <a:endParaRPr lang="ru-RU" sz="2200" b="1" kern="1200" dirty="0">
            <a:solidFill>
              <a:schemeClr val="tx1"/>
            </a:solidFill>
          </a:endParaRPr>
        </a:p>
      </dsp:txBody>
      <dsp:txXfrm>
        <a:off x="2549003" y="381923"/>
        <a:ext cx="2106214" cy="1053107"/>
      </dsp:txXfrm>
    </dsp:sp>
    <dsp:sp modelId="{1E0C8EF5-5271-40AC-A128-1A57188667AD}">
      <dsp:nvSpPr>
        <dsp:cNvPr id="0" name=""/>
        <dsp:cNvSpPr/>
      </dsp:nvSpPr>
      <dsp:spPr>
        <a:xfrm>
          <a:off x="483" y="1877336"/>
          <a:ext cx="2106214" cy="1053107"/>
        </a:xfrm>
        <a:prstGeom prst="rect">
          <a:avLst/>
        </a:prstGeom>
        <a:solidFill>
          <a:srgbClr val="FFCC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b="1" kern="1200" dirty="0" smtClean="0">
              <a:solidFill>
                <a:schemeClr val="tx1"/>
              </a:solidFill>
            </a:rPr>
            <a:t>Прямая речь</a:t>
          </a:r>
          <a:endParaRPr lang="ru-RU" sz="2200" b="1" kern="1200" dirty="0">
            <a:solidFill>
              <a:schemeClr val="tx1"/>
            </a:solidFill>
          </a:endParaRPr>
        </a:p>
      </dsp:txBody>
      <dsp:txXfrm>
        <a:off x="483" y="1877336"/>
        <a:ext cx="2106214" cy="1053107"/>
      </dsp:txXfrm>
    </dsp:sp>
    <dsp:sp modelId="{A138B176-E0A0-41A6-BF86-54B869FB5019}">
      <dsp:nvSpPr>
        <dsp:cNvPr id="0" name=""/>
        <dsp:cNvSpPr/>
      </dsp:nvSpPr>
      <dsp:spPr>
        <a:xfrm>
          <a:off x="2549003" y="1877336"/>
          <a:ext cx="2106214" cy="1053107"/>
        </a:xfrm>
        <a:prstGeom prst="rect">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b="1" kern="1200" dirty="0" smtClean="0">
              <a:solidFill>
                <a:schemeClr val="tx1"/>
              </a:solidFill>
            </a:rPr>
            <a:t>Косвенная речь</a:t>
          </a:r>
          <a:endParaRPr lang="ru-RU" sz="2200" b="1" kern="1200" dirty="0">
            <a:solidFill>
              <a:schemeClr val="tx1"/>
            </a:solidFill>
          </a:endParaRPr>
        </a:p>
      </dsp:txBody>
      <dsp:txXfrm>
        <a:off x="2549003" y="1877336"/>
        <a:ext cx="2106214" cy="1053107"/>
      </dsp:txXfrm>
    </dsp:sp>
    <dsp:sp modelId="{E20CBE7F-AC95-4A76-8A72-322F08564186}">
      <dsp:nvSpPr>
        <dsp:cNvPr id="0" name=""/>
        <dsp:cNvSpPr/>
      </dsp:nvSpPr>
      <dsp:spPr>
        <a:xfrm>
          <a:off x="5097522" y="1877336"/>
          <a:ext cx="2106214" cy="1053107"/>
        </a:xfrm>
        <a:prstGeom prst="rect">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ru-RU" sz="2200" b="1" kern="1200" dirty="0" smtClean="0">
              <a:solidFill>
                <a:schemeClr val="tx1"/>
              </a:solidFill>
            </a:rPr>
            <a:t>Вводные </a:t>
          </a:r>
        </a:p>
        <a:p>
          <a:pPr lvl="0" algn="ctr" defTabSz="977900">
            <a:lnSpc>
              <a:spcPct val="90000"/>
            </a:lnSpc>
            <a:spcBef>
              <a:spcPct val="0"/>
            </a:spcBef>
            <a:spcAft>
              <a:spcPct val="35000"/>
            </a:spcAft>
          </a:pPr>
          <a:r>
            <a:rPr lang="ru-RU" sz="2200" b="1" kern="1200" dirty="0" smtClean="0">
              <a:solidFill>
                <a:schemeClr val="tx1"/>
              </a:solidFill>
            </a:rPr>
            <a:t>конструкции</a:t>
          </a:r>
          <a:endParaRPr lang="ru-RU" sz="2200" b="1" kern="1200" dirty="0">
            <a:solidFill>
              <a:schemeClr val="tx1"/>
            </a:solidFill>
          </a:endParaRPr>
        </a:p>
      </dsp:txBody>
      <dsp:txXfrm>
        <a:off x="5097522" y="1877336"/>
        <a:ext cx="2106214" cy="105310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D732E2E-2404-4208-B552-794B3456307C}" type="datetimeFigureOut">
              <a:rPr lang="ru-RU"/>
              <a:pPr>
                <a:defRPr/>
              </a:pPr>
              <a:t>06.02.2018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E6ECFC6-B26A-4EA1-94F0-12704C7FC2E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noTextEdit="1"/>
          </p:cNvSpPr>
          <p:nvPr>
            <p:ph type="sldImg"/>
          </p:nvPr>
        </p:nvSpPr>
        <p:spPr bwMode="auto">
          <a:noFill/>
          <a:ln>
            <a:solidFill>
              <a:srgbClr val="000000"/>
            </a:solidFill>
            <a:miter lim="800000"/>
            <a:headEnd/>
            <a:tailEnd/>
          </a:ln>
        </p:spPr>
      </p:sp>
      <p:sp>
        <p:nvSpPr>
          <p:cNvPr id="2048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04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37B346-CD69-4E15-B8EF-335D920CBB79}" type="slidenum">
              <a:rPr lang="ru-RU" altLang="ru-RU" smtClean="0">
                <a:latin typeface="Calibri" pitchFamily="34" charset="0"/>
                <a:cs typeface="Arial" charset="0"/>
              </a:rPr>
              <a:pPr/>
              <a:t>2</a:t>
            </a:fld>
            <a:endParaRPr lang="ru-RU" altLang="ru-RU" smtClean="0">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Образ слайда 1"/>
          <p:cNvSpPr>
            <a:spLocks noGrp="1" noRot="1" noChangeAspect="1" noTextEdit="1"/>
          </p:cNvSpPr>
          <p:nvPr>
            <p:ph type="sldImg"/>
          </p:nvPr>
        </p:nvSpPr>
        <p:spPr bwMode="auto">
          <a:noFill/>
          <a:ln>
            <a:solidFill>
              <a:srgbClr val="000000"/>
            </a:solidFill>
            <a:miter lim="800000"/>
            <a:headEnd/>
            <a:tailEnd/>
          </a:ln>
        </p:spPr>
      </p:sp>
      <p:sp>
        <p:nvSpPr>
          <p:cNvPr id="6144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14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01BABB-D6AD-450F-AAAF-2AF0131DBDA8}" type="slidenum">
              <a:rPr lang="ru-RU" altLang="ru-RU" smtClean="0">
                <a:latin typeface="Calibri" pitchFamily="34" charset="0"/>
                <a:cs typeface="Arial" charset="0"/>
              </a:rPr>
              <a:pPr/>
              <a:t>40</a:t>
            </a:fld>
            <a:endParaRPr lang="ru-RU" altLang="ru-RU" smtClean="0">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Образ слайда 1"/>
          <p:cNvSpPr>
            <a:spLocks noGrp="1" noRot="1" noChangeAspect="1" noTextEdit="1"/>
          </p:cNvSpPr>
          <p:nvPr>
            <p:ph type="sldImg"/>
          </p:nvPr>
        </p:nvSpPr>
        <p:spPr bwMode="auto">
          <a:noFill/>
          <a:ln>
            <a:solidFill>
              <a:srgbClr val="000000"/>
            </a:solidFill>
            <a:miter lim="800000"/>
            <a:headEnd/>
            <a:tailEnd/>
          </a:ln>
        </p:spPr>
      </p:sp>
      <p:sp>
        <p:nvSpPr>
          <p:cNvPr id="6861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686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9C5135-F5F2-4103-A6BC-8C4E361C97AB}" type="slidenum">
              <a:rPr lang="ru-RU" altLang="ru-RU" smtClean="0">
                <a:latin typeface="Calibri" pitchFamily="34" charset="0"/>
                <a:cs typeface="Arial" charset="0"/>
              </a:rPr>
              <a:pPr/>
              <a:t>46</a:t>
            </a:fld>
            <a:endParaRPr lang="ru-RU" altLang="ru-RU" smtClean="0">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4FDA31C-979A-4E3E-8574-11D15473E6D0}" type="datetimeFigureOut">
              <a:rPr lang="ru-RU"/>
              <a:pPr>
                <a:defRPr/>
              </a:pPr>
              <a:t>06.02.2018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63A75A6-36CC-42F6-8AF5-8AE5F62AF3A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5A1F37-F4DF-4349-BAD4-5F352A72E7FB}" type="datetimeFigureOut">
              <a:rPr lang="ru-RU"/>
              <a:pPr>
                <a:defRPr/>
              </a:pPr>
              <a:t>06.02.2018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85CE45-F9D7-4ACD-8C08-E900B21A37D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0AE349A-70D0-474C-B4BB-C7C67752C4C1}" type="datetimeFigureOut">
              <a:rPr lang="ru-RU"/>
              <a:pPr>
                <a:defRPr/>
              </a:pPr>
              <a:t>06.02.2018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97D4BE-0325-437F-9604-E8DB3D4247FF}"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DDEF11AB-1F12-42C3-A639-034A86A32BB5}" type="datetimeFigureOut">
              <a:rPr lang="ru-RU"/>
              <a:pPr>
                <a:defRPr/>
              </a:pPr>
              <a:t>06.02.2018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F4CA6A-5211-4465-9CD7-C8C5BEB63DEA}"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14400" y="1722438"/>
            <a:ext cx="8229600" cy="21859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14400" y="4060825"/>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0385020-E3A0-4476-9B03-F07B4AEE63D1}" type="slidenum">
              <a:rPr lang="en-US" altLang="ru-RU"/>
              <a:pPr>
                <a:defRPr/>
              </a:pPr>
              <a:t>‹#›</a:t>
            </a:fld>
            <a:endParaRPr lang="en-US" alt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9525" y="685800"/>
            <a:ext cx="7086600" cy="731838"/>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1279525" y="1600200"/>
            <a:ext cx="5257800" cy="4525963"/>
          </a:xfrm>
        </p:spPr>
        <p:txBody>
          <a:bodyPr/>
          <a:lstStyle/>
          <a:p>
            <a:pPr lvl="0"/>
            <a:endParaRPr lang="ru-RU" noProof="0"/>
          </a:p>
        </p:txBody>
      </p:sp>
      <p:sp>
        <p:nvSpPr>
          <p:cNvPr id="4" name="Дата 3"/>
          <p:cNvSpPr>
            <a:spLocks noGrp="1"/>
          </p:cNvSpPr>
          <p:nvPr>
            <p:ph type="dt" sz="half" idx="10"/>
          </p:nvPr>
        </p:nvSpPr>
        <p:spPr>
          <a:xfrm>
            <a:off x="457200" y="6429375"/>
            <a:ext cx="2133600" cy="323850"/>
          </a:xfrm>
        </p:spPr>
        <p:txBody>
          <a:bodyPr/>
          <a:lstStyle>
            <a:lvl1pPr>
              <a:defRPr/>
            </a:lvl1pPr>
          </a:lstStyle>
          <a:p>
            <a:pPr>
              <a:defRPr/>
            </a:pPr>
            <a:fld id="{65157D59-F1C4-4092-822E-2D4599ADAA19}" type="datetimeFigureOut">
              <a:rPr lang="ru-RU"/>
              <a:pPr>
                <a:defRPr/>
              </a:pPr>
              <a:t>06.02.2018</a:t>
            </a:fld>
            <a:endParaRPr lang="ru-RU"/>
          </a:p>
        </p:txBody>
      </p:sp>
      <p:sp>
        <p:nvSpPr>
          <p:cNvPr id="5" name="Нижний колонтитул 4"/>
          <p:cNvSpPr>
            <a:spLocks noGrp="1"/>
          </p:cNvSpPr>
          <p:nvPr>
            <p:ph type="ftr" sz="quarter" idx="11"/>
          </p:nvPr>
        </p:nvSpPr>
        <p:spPr>
          <a:xfrm>
            <a:off x="3124200" y="6429375"/>
            <a:ext cx="2895600" cy="3238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429375"/>
            <a:ext cx="2133600" cy="323850"/>
          </a:xfrm>
        </p:spPr>
        <p:txBody>
          <a:bodyPr/>
          <a:lstStyle>
            <a:lvl1pPr>
              <a:defRPr/>
            </a:lvl1pPr>
          </a:lstStyle>
          <a:p>
            <a:pPr>
              <a:defRPr/>
            </a:pPr>
            <a:fld id="{E115A113-0630-4134-A822-17A2F440BC3F}" type="slidenum">
              <a:rPr lang="ru-RU" altLang="ru-RU"/>
              <a:pPr>
                <a:defRPr/>
              </a:pPr>
              <a:t>‹#›</a:t>
            </a:fld>
            <a:endParaRPr lang="ru-RU" altLang="ru-RU"/>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Титульный слайд">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0F40883-97E7-4298-86E1-7EA0245B3A1F}" type="datetimeFigureOut">
              <a:rPr lang="ru-RU"/>
              <a:pPr>
                <a:defRPr/>
              </a:pPr>
              <a:t>06.02.2018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172D87B-7C30-4C04-BC8F-67DC3DFA8A0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88FD555-5E5D-4303-9C79-BE00346BB9B1}" type="datetimeFigureOut">
              <a:rPr lang="ru-RU"/>
              <a:pPr>
                <a:defRPr/>
              </a:pPr>
              <a:t>06.02.2018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B839571-464F-46DB-AC17-FAFD1BDDB8F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A8F6C69-BC4F-44FD-8164-CA8670CE27BE}" type="datetimeFigureOut">
              <a:rPr lang="ru-RU"/>
              <a:pPr>
                <a:defRPr/>
              </a:pPr>
              <a:t>06.02.2018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FD7197E-B58C-4B55-B57B-CA0CFD40A82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2CB0D35-CFD2-4C56-B376-07877510DCFE}" type="datetimeFigureOut">
              <a:rPr lang="ru-RU"/>
              <a:pPr>
                <a:defRPr/>
              </a:pPr>
              <a:t>06.02.2018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B158A12-F16E-4223-AE51-328939F339E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D494A23-79B1-4321-89B6-6D081EA41462}" type="datetimeFigureOut">
              <a:rPr lang="ru-RU"/>
              <a:pPr>
                <a:defRPr/>
              </a:pPr>
              <a:t>06.02.2018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7B8115F-FB90-4B85-913F-2F87721996A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DA7F570-11E1-45E4-9883-7A0C66D09925}" type="datetimeFigureOut">
              <a:rPr lang="ru-RU"/>
              <a:pPr>
                <a:defRPr/>
              </a:pPr>
              <a:t>06.02.2018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B033277-1A1B-45B9-A87B-F03313B8BD8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762B3DD-6DF9-404B-8182-B695D9B9FFC4}" type="datetimeFigureOut">
              <a:rPr lang="ru-RU"/>
              <a:pPr>
                <a:defRPr/>
              </a:pPr>
              <a:t>06.02.2018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CE9F204-E7E4-40D6-B480-0A60481F87E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925FB53-F5B4-4284-BEE1-535B5D35AD39}" type="datetimeFigureOut">
              <a:rPr lang="ru-RU"/>
              <a:pPr>
                <a:defRPr/>
              </a:pPr>
              <a:t>06.02.2018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C0FDC9C-1386-47ED-A778-D3CB6499134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834E047-851A-457E-B6C0-6149C9B5F321}" type="datetimeFigureOut">
              <a:rPr lang="ru-RU"/>
              <a:pPr>
                <a:defRPr/>
              </a:pPr>
              <a:t>06.02.2018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4A14D21-26F6-4F6F-BF05-6A4873DF764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64" r:id="rId13"/>
    <p:sldLayoutId id="2147483665" r:id="rId14"/>
    <p:sldLayoutId id="2147483666"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4.xml"/><Relationship Id="rId1" Type="http://schemas.openxmlformats.org/officeDocument/2006/relationships/vmlDrawing" Target="../drawings/vmlDrawing1.v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WordArt 6"/>
          <p:cNvSpPr>
            <a:spLocks noChangeArrowheads="1" noChangeShapeType="1" noTextEdit="1"/>
          </p:cNvSpPr>
          <p:nvPr/>
        </p:nvSpPr>
        <p:spPr bwMode="auto">
          <a:xfrm>
            <a:off x="2268538" y="4868863"/>
            <a:ext cx="5543550" cy="1125537"/>
          </a:xfrm>
          <a:prstGeom prst="rect">
            <a:avLst/>
          </a:prstGeom>
        </p:spPr>
        <p:txBody>
          <a:bodyPr wrap="none" fromWordArt="1">
            <a:prstTxWarp prst="textPlain">
              <a:avLst>
                <a:gd name="adj" fmla="val 50000"/>
              </a:avLst>
            </a:prstTxWarp>
          </a:bodyPr>
          <a:lstStyle/>
          <a:p>
            <a:pPr algn="ctr"/>
            <a:r>
              <a:rPr lang="ru-RU" sz="3600" b="1" kern="10" dirty="0">
                <a:ln w="9525">
                  <a:noFill/>
                  <a:round/>
                  <a:headEnd/>
                  <a:tailEnd/>
                </a:ln>
                <a:latin typeface="Arial"/>
                <a:cs typeface="Arial"/>
              </a:rPr>
              <a:t>Задание </a:t>
            </a:r>
            <a:r>
              <a:rPr lang="ru-RU" sz="3600" b="1" kern="10" dirty="0" smtClean="0">
                <a:ln w="9525">
                  <a:noFill/>
                  <a:round/>
                  <a:headEnd/>
                  <a:tailEnd/>
                </a:ln>
                <a:latin typeface="Arial"/>
                <a:cs typeface="Arial"/>
              </a:rPr>
              <a:t>26. </a:t>
            </a:r>
            <a:endParaRPr lang="ru-RU" sz="3600" b="1" kern="10" dirty="0">
              <a:ln w="9525">
                <a:noFill/>
                <a:round/>
                <a:headEnd/>
                <a:tailEnd/>
              </a:ln>
              <a:latin typeface="Arial"/>
              <a:cs typeface="Arial"/>
            </a:endParaRPr>
          </a:p>
          <a:p>
            <a:pPr algn="ctr"/>
            <a:r>
              <a:rPr lang="ru-RU" sz="3600" b="1" kern="10" dirty="0">
                <a:ln w="9525">
                  <a:noFill/>
                  <a:round/>
                  <a:headEnd/>
                  <a:tailEnd/>
                </a:ln>
                <a:latin typeface="Arial"/>
                <a:cs typeface="Arial"/>
              </a:rPr>
              <a:t>Пишем сочинение</a:t>
            </a:r>
          </a:p>
        </p:txBody>
      </p:sp>
      <p:sp>
        <p:nvSpPr>
          <p:cNvPr id="18434" name="WordArt 6"/>
          <p:cNvSpPr>
            <a:spLocks noChangeArrowheads="1" noChangeShapeType="1" noTextEdit="1"/>
          </p:cNvSpPr>
          <p:nvPr/>
        </p:nvSpPr>
        <p:spPr bwMode="auto">
          <a:xfrm>
            <a:off x="2843213" y="1844675"/>
            <a:ext cx="1944687" cy="720725"/>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chemeClr val="bg1"/>
              </a:extrusionClr>
            </a:sp3d>
          </a:bodyPr>
          <a:lstStyle/>
          <a:p>
            <a:pPr algn="ctr"/>
            <a:r>
              <a:rPr lang="ru-RU" sz="3600" b="1" kern="10">
                <a:ln w="9525">
                  <a:round/>
                  <a:headEnd/>
                  <a:tailEnd/>
                </a:ln>
                <a:solidFill>
                  <a:schemeClr val="bg1"/>
                </a:solidFill>
                <a:latin typeface="Arial"/>
                <a:cs typeface="Arial"/>
              </a:rPr>
              <a:t>ЕГЭ</a:t>
            </a:r>
          </a:p>
        </p:txBody>
      </p:sp>
      <p:pic>
        <p:nvPicPr>
          <p:cNvPr id="18435" name="Picture 7" descr="logo"/>
          <p:cNvPicPr>
            <a:picLocks noChangeAspect="1" noChangeArrowheads="1"/>
          </p:cNvPicPr>
          <p:nvPr/>
        </p:nvPicPr>
        <p:blipFill>
          <a:blip r:embed="rId2" cstate="print"/>
          <a:srcRect/>
          <a:stretch>
            <a:fillRect/>
          </a:stretch>
        </p:blipFill>
        <p:spPr bwMode="auto">
          <a:xfrm>
            <a:off x="0" y="0"/>
            <a:ext cx="1706563" cy="1428750"/>
          </a:xfrm>
          <a:prstGeom prst="rect">
            <a:avLst/>
          </a:prstGeom>
          <a:noFill/>
          <a:ln w="9525">
            <a:noFill/>
            <a:miter lim="800000"/>
            <a:headEnd/>
            <a:tailEnd/>
          </a:ln>
        </p:spPr>
      </p:pic>
      <p:sp>
        <p:nvSpPr>
          <p:cNvPr id="18436" name="WordArt 9"/>
          <p:cNvSpPr>
            <a:spLocks noChangeArrowheads="1" noChangeShapeType="1" noTextEdit="1"/>
          </p:cNvSpPr>
          <p:nvPr/>
        </p:nvSpPr>
        <p:spPr bwMode="auto">
          <a:xfrm>
            <a:off x="323850" y="476250"/>
            <a:ext cx="1152525" cy="504825"/>
          </a:xfrm>
          <a:prstGeom prst="rect">
            <a:avLst/>
          </a:prstGeom>
        </p:spPr>
        <p:txBody>
          <a:bodyPr wrap="none" fromWordArt="1">
            <a:prstTxWarp prst="textPlain">
              <a:avLst>
                <a:gd name="adj" fmla="val 50000"/>
              </a:avLst>
            </a:prstTxWarp>
          </a:bodyPr>
          <a:lstStyle/>
          <a:p>
            <a:pPr algn="ctr"/>
            <a:r>
              <a:rPr lang="ru-RU" sz="3600" b="1" kern="10">
                <a:ln w="9525">
                  <a:solidFill>
                    <a:srgbClr val="000000"/>
                  </a:solidFill>
                  <a:round/>
                  <a:headEnd/>
                  <a:tailEnd/>
                </a:ln>
                <a:latin typeface="Arial"/>
                <a:cs typeface="Arial"/>
              </a:rPr>
              <a:t>НЦИО</a:t>
            </a:r>
          </a:p>
        </p:txBody>
      </p:sp>
      <p:sp>
        <p:nvSpPr>
          <p:cNvPr id="8" name="WordArt 8"/>
          <p:cNvSpPr>
            <a:spLocks noChangeArrowheads="1" noChangeShapeType="1" noTextEdit="1"/>
          </p:cNvSpPr>
          <p:nvPr/>
        </p:nvSpPr>
        <p:spPr bwMode="auto">
          <a:xfrm>
            <a:off x="1763713" y="333375"/>
            <a:ext cx="6769100" cy="358775"/>
          </a:xfrm>
          <a:prstGeom prst="rect">
            <a:avLst/>
          </a:prstGeom>
        </p:spPr>
        <p:txBody>
          <a:bodyPr wrap="none" fromWordArt="1">
            <a:prstTxWarp prst="textPlain">
              <a:avLst>
                <a:gd name="adj" fmla="val 50000"/>
              </a:avLst>
            </a:prstTxWarp>
          </a:bodyPr>
          <a:lstStyle/>
          <a:p>
            <a:pPr algn="ctr"/>
            <a:r>
              <a:rPr lang="ru-RU" sz="2000" kern="10">
                <a:ln w="9525">
                  <a:solidFill>
                    <a:srgbClr val="000000"/>
                  </a:solidFill>
                  <a:round/>
                  <a:headEnd/>
                  <a:tailEnd/>
                </a:ln>
                <a:solidFill>
                  <a:srgbClr val="FFFFFF"/>
                </a:solidFill>
                <a:latin typeface="Arial"/>
                <a:cs typeface="Arial"/>
              </a:rPr>
              <a:t>Национальный  центр  инноваций  в образовании</a:t>
            </a:r>
          </a:p>
        </p:txBody>
      </p:sp>
      <p:pic>
        <p:nvPicPr>
          <p:cNvPr id="18438" name="Picture 8" descr="shutterstock_617415647"/>
          <p:cNvPicPr>
            <a:picLocks noChangeAspect="1" noChangeArrowheads="1"/>
          </p:cNvPicPr>
          <p:nvPr/>
        </p:nvPicPr>
        <p:blipFill>
          <a:blip r:embed="rId3" cstate="print"/>
          <a:srcRect/>
          <a:stretch>
            <a:fillRect/>
          </a:stretch>
        </p:blipFill>
        <p:spPr bwMode="auto">
          <a:xfrm>
            <a:off x="5076825" y="836613"/>
            <a:ext cx="3527425" cy="34083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a:solidFill>
            <a:schemeClr val="bg1"/>
          </a:solidFill>
        </p:spPr>
        <p:txBody>
          <a:bodyPr/>
          <a:lstStyle/>
          <a:p>
            <a:pPr eaLnBrk="1" hangingPunct="1"/>
            <a:r>
              <a:rPr lang="ru-RU" sz="4000" smtClean="0"/>
              <a:t>Три блока проблем</a:t>
            </a:r>
          </a:p>
        </p:txBody>
      </p:sp>
      <p:sp>
        <p:nvSpPr>
          <p:cNvPr id="92165" name="Rectangle 5"/>
          <p:cNvSpPr>
            <a:spLocks noGrp="1"/>
          </p:cNvSpPr>
          <p:nvPr>
            <p:ph type="body" sz="half" idx="4294967295"/>
          </p:nvPr>
        </p:nvSpPr>
        <p:spPr>
          <a:xfrm>
            <a:off x="3635375" y="1219200"/>
            <a:ext cx="5329238" cy="5449888"/>
          </a:xfrm>
          <a:solidFill>
            <a:schemeClr val="bg1"/>
          </a:solidFill>
        </p:spPr>
        <p:txBody>
          <a:bodyPr/>
          <a:lstStyle/>
          <a:p>
            <a:pPr eaLnBrk="1" hangingPunct="1">
              <a:buFont typeface="Wingdings 3" pitchFamily="18" charset="2"/>
              <a:buNone/>
            </a:pPr>
            <a:r>
              <a:rPr lang="ru-RU" sz="2200" smtClean="0">
                <a:solidFill>
                  <a:srgbClr val="FF0000"/>
                </a:solidFill>
              </a:rPr>
              <a:t>    </a:t>
            </a:r>
            <a:r>
              <a:rPr lang="ru-RU" sz="2200" b="1" smtClean="0">
                <a:solidFill>
                  <a:srgbClr val="FF0000"/>
                </a:solidFill>
              </a:rPr>
              <a:t>Проблемы, связанные с духовным развитием человека</a:t>
            </a:r>
          </a:p>
          <a:p>
            <a:pPr eaLnBrk="1" hangingPunct="1">
              <a:buFont typeface="Wingdings 3" pitchFamily="18" charset="2"/>
              <a:buNone/>
            </a:pPr>
            <a:r>
              <a:rPr lang="ru-RU" sz="2000" smtClean="0"/>
              <a:t>     </a:t>
            </a:r>
            <a:r>
              <a:rPr lang="ru-RU" sz="2000" b="1" u="sng" smtClean="0"/>
              <a:t>Предметом осмысления</a:t>
            </a:r>
            <a:r>
              <a:rPr lang="ru-RU" sz="2000" b="1" smtClean="0"/>
              <a:t> в таких текстах выступают </a:t>
            </a:r>
            <a:r>
              <a:rPr lang="ru-RU" sz="2000" b="1" i="1" smtClean="0">
                <a:solidFill>
                  <a:srgbClr val="800000"/>
                </a:solidFill>
              </a:rPr>
              <a:t>факторы, способствующие или препятствующие полноценной социализации человека</a:t>
            </a:r>
            <a:r>
              <a:rPr lang="ru-RU" sz="2000" smtClean="0"/>
              <a:t> </a:t>
            </a:r>
            <a:r>
              <a:rPr lang="ru-RU" sz="2000" b="1" i="1" smtClean="0">
                <a:solidFill>
                  <a:srgbClr val="000066"/>
                </a:solidFill>
                <a:latin typeface="Calibri" pitchFamily="34" charset="0"/>
              </a:rPr>
              <a:t>(семья, школа, цели образования, социально-политические условия, государственная идеология, нравственные идеалы, национальные традиции, герои времени, персонажи произведений и т.д.)</a:t>
            </a:r>
            <a:endParaRPr lang="ru-RU" sz="2000" smtClean="0"/>
          </a:p>
          <a:p>
            <a:pPr eaLnBrk="1" hangingPunct="1">
              <a:buFont typeface="Wingdings 3" pitchFamily="18" charset="2"/>
              <a:buNone/>
            </a:pPr>
            <a:r>
              <a:rPr lang="ru-RU" sz="2000" smtClean="0"/>
              <a:t>      </a:t>
            </a:r>
            <a:r>
              <a:rPr lang="ru-RU" sz="2000" b="1" smtClean="0"/>
              <a:t>Человек рассматривается как </a:t>
            </a:r>
            <a:r>
              <a:rPr lang="ru-RU" sz="2000" b="1" i="1" smtClean="0">
                <a:solidFill>
                  <a:srgbClr val="FF0000"/>
                </a:solidFill>
              </a:rPr>
              <a:t>объект</a:t>
            </a:r>
            <a:r>
              <a:rPr lang="ru-RU" sz="2000" b="1" smtClean="0"/>
              <a:t> различных политических, социальных, культурных, национальных, семейных </a:t>
            </a:r>
            <a:r>
              <a:rPr lang="ru-RU" sz="2000" b="1" i="1" smtClean="0">
                <a:solidFill>
                  <a:srgbClr val="FF0000"/>
                </a:solidFill>
              </a:rPr>
              <a:t>влияний.</a:t>
            </a:r>
          </a:p>
        </p:txBody>
      </p:sp>
      <p:pic>
        <p:nvPicPr>
          <p:cNvPr id="92166" name="Picture 6" descr="shutterstock_99030383"/>
          <p:cNvPicPr>
            <a:picLocks noChangeAspect="1" noChangeArrowheads="1"/>
          </p:cNvPicPr>
          <p:nvPr/>
        </p:nvPicPr>
        <p:blipFill>
          <a:blip r:embed="rId2" cstate="print"/>
          <a:srcRect/>
          <a:stretch>
            <a:fillRect/>
          </a:stretch>
        </p:blipFill>
        <p:spPr bwMode="auto">
          <a:xfrm>
            <a:off x="611188" y="1916113"/>
            <a:ext cx="2700337" cy="375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 calcmode="lin" valueType="num">
                                      <p:cBhvr>
                                        <p:cTn id="7" dur="1000" fill="hold"/>
                                        <p:tgtEl>
                                          <p:spTgt spid="92166"/>
                                        </p:tgtEl>
                                        <p:attrNameLst>
                                          <p:attrName>ppt_w</p:attrName>
                                        </p:attrNameLst>
                                      </p:cBhvr>
                                      <p:tavLst>
                                        <p:tav tm="0">
                                          <p:val>
                                            <p:strVal val="#ppt_w+.3"/>
                                          </p:val>
                                        </p:tav>
                                        <p:tav tm="100000">
                                          <p:val>
                                            <p:strVal val="#ppt_w"/>
                                          </p:val>
                                        </p:tav>
                                      </p:tavLst>
                                    </p:anim>
                                    <p:anim calcmode="lin" valueType="num">
                                      <p:cBhvr>
                                        <p:cTn id="8" dur="1000" fill="hold"/>
                                        <p:tgtEl>
                                          <p:spTgt spid="92166"/>
                                        </p:tgtEl>
                                        <p:attrNameLst>
                                          <p:attrName>ppt_h</p:attrName>
                                        </p:attrNameLst>
                                      </p:cBhvr>
                                      <p:tavLst>
                                        <p:tav tm="0">
                                          <p:val>
                                            <p:strVal val="#ppt_h"/>
                                          </p:val>
                                        </p:tav>
                                        <p:tav tm="100000">
                                          <p:val>
                                            <p:strVal val="#ppt_h"/>
                                          </p:val>
                                        </p:tav>
                                      </p:tavLst>
                                    </p:anim>
                                    <p:animEffect transition="in" filter="fade">
                                      <p:cBhvr>
                                        <p:cTn id="9" dur="1000"/>
                                        <p:tgtEl>
                                          <p:spTgt spid="9216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65">
                                            <p:bg/>
                                          </p:spTgt>
                                        </p:tgtEl>
                                        <p:attrNameLst>
                                          <p:attrName>style.visibility</p:attrName>
                                        </p:attrNameLst>
                                      </p:cBhvr>
                                      <p:to>
                                        <p:strVal val="visible"/>
                                      </p:to>
                                    </p:set>
                                    <p:animEffect transition="in" filter="fade">
                                      <p:cBhvr>
                                        <p:cTn id="14" dur="1000"/>
                                        <p:tgtEl>
                                          <p:spTgt spid="92165">
                                            <p:bg/>
                                          </p:spTgt>
                                        </p:tgtEl>
                                      </p:cBhvr>
                                    </p:animEffect>
                                    <p:anim calcmode="lin" valueType="num">
                                      <p:cBhvr>
                                        <p:cTn id="15" dur="1000" fill="hold"/>
                                        <p:tgtEl>
                                          <p:spTgt spid="92165">
                                            <p:bg/>
                                          </p:spTgt>
                                        </p:tgtEl>
                                        <p:attrNameLst>
                                          <p:attrName>ppt_x</p:attrName>
                                        </p:attrNameLst>
                                      </p:cBhvr>
                                      <p:tavLst>
                                        <p:tav tm="0">
                                          <p:val>
                                            <p:strVal val="#ppt_x"/>
                                          </p:val>
                                        </p:tav>
                                        <p:tav tm="100000">
                                          <p:val>
                                            <p:strVal val="#ppt_x"/>
                                          </p:val>
                                        </p:tav>
                                      </p:tavLst>
                                    </p:anim>
                                    <p:anim calcmode="lin" valueType="num">
                                      <p:cBhvr>
                                        <p:cTn id="16" dur="1000" fill="hold"/>
                                        <p:tgtEl>
                                          <p:spTgt spid="92165">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65">
                                            <p:txEl>
                                              <p:pRg st="0" end="0"/>
                                            </p:txEl>
                                          </p:spTgt>
                                        </p:tgtEl>
                                        <p:attrNameLst>
                                          <p:attrName>style.visibility</p:attrName>
                                        </p:attrNameLst>
                                      </p:cBhvr>
                                      <p:to>
                                        <p:strVal val="visible"/>
                                      </p:to>
                                    </p:set>
                                    <p:animEffect transition="in" filter="fade">
                                      <p:cBhvr>
                                        <p:cTn id="21" dur="1000"/>
                                        <p:tgtEl>
                                          <p:spTgt spid="92165">
                                            <p:txEl>
                                              <p:pRg st="0" end="0"/>
                                            </p:txEl>
                                          </p:spTgt>
                                        </p:tgtEl>
                                      </p:cBhvr>
                                    </p:animEffect>
                                    <p:anim calcmode="lin" valueType="num">
                                      <p:cBhvr>
                                        <p:cTn id="22" dur="1000" fill="hold"/>
                                        <p:tgtEl>
                                          <p:spTgt spid="9216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21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2165">
                                            <p:txEl>
                                              <p:pRg st="1" end="1"/>
                                            </p:txEl>
                                          </p:spTgt>
                                        </p:tgtEl>
                                        <p:attrNameLst>
                                          <p:attrName>style.visibility</p:attrName>
                                        </p:attrNameLst>
                                      </p:cBhvr>
                                      <p:to>
                                        <p:strVal val="visible"/>
                                      </p:to>
                                    </p:set>
                                    <p:animEffect transition="in" filter="fade">
                                      <p:cBhvr>
                                        <p:cTn id="28" dur="1000"/>
                                        <p:tgtEl>
                                          <p:spTgt spid="92165">
                                            <p:txEl>
                                              <p:pRg st="1" end="1"/>
                                            </p:txEl>
                                          </p:spTgt>
                                        </p:tgtEl>
                                      </p:cBhvr>
                                    </p:animEffect>
                                    <p:anim calcmode="lin" valueType="num">
                                      <p:cBhvr>
                                        <p:cTn id="29" dur="1000" fill="hold"/>
                                        <p:tgtEl>
                                          <p:spTgt spid="9216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21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2165">
                                            <p:txEl>
                                              <p:pRg st="2" end="2"/>
                                            </p:txEl>
                                          </p:spTgt>
                                        </p:tgtEl>
                                        <p:attrNameLst>
                                          <p:attrName>style.visibility</p:attrName>
                                        </p:attrNameLst>
                                      </p:cBhvr>
                                      <p:to>
                                        <p:strVal val="visible"/>
                                      </p:to>
                                    </p:set>
                                    <p:animEffect transition="in" filter="fade">
                                      <p:cBhvr>
                                        <p:cTn id="35" dur="1000"/>
                                        <p:tgtEl>
                                          <p:spTgt spid="92165">
                                            <p:txEl>
                                              <p:pRg st="2" end="2"/>
                                            </p:txEl>
                                          </p:spTgt>
                                        </p:tgtEl>
                                      </p:cBhvr>
                                    </p:animEffect>
                                    <p:anim calcmode="lin" valueType="num">
                                      <p:cBhvr>
                                        <p:cTn id="36" dur="1000" fill="hold"/>
                                        <p:tgtEl>
                                          <p:spTgt spid="9216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216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4" name="Rectangle 6"/>
          <p:cNvSpPr>
            <a:spLocks noGrp="1"/>
          </p:cNvSpPr>
          <p:nvPr>
            <p:ph type="body" sz="half" idx="4294967295"/>
          </p:nvPr>
        </p:nvSpPr>
        <p:spPr>
          <a:xfrm>
            <a:off x="2700338" y="260350"/>
            <a:ext cx="5986462" cy="6408738"/>
          </a:xfrm>
          <a:solidFill>
            <a:schemeClr val="bg1"/>
          </a:solidFill>
        </p:spPr>
        <p:txBody>
          <a:bodyPr/>
          <a:lstStyle/>
          <a:p>
            <a:pPr eaLnBrk="1" hangingPunct="1">
              <a:buFont typeface="Wingdings 3" pitchFamily="18" charset="2"/>
              <a:buNone/>
            </a:pPr>
            <a:r>
              <a:rPr lang="ru-RU" sz="2200" smtClean="0">
                <a:latin typeface="Calibri" pitchFamily="34" charset="0"/>
              </a:rPr>
              <a:t>    </a:t>
            </a:r>
            <a:r>
              <a:rPr lang="ru-RU" sz="2200" b="1" smtClean="0">
                <a:solidFill>
                  <a:srgbClr val="FF0000"/>
                </a:solidFill>
              </a:rPr>
              <a:t>Проблема нравственной ответственности человека.</a:t>
            </a:r>
          </a:p>
          <a:p>
            <a:pPr eaLnBrk="1" hangingPunct="1">
              <a:buFont typeface="Wingdings 3" pitchFamily="18" charset="2"/>
              <a:buNone/>
            </a:pPr>
            <a:r>
              <a:rPr lang="ru-RU" sz="1800" b="1" smtClean="0"/>
              <a:t>Ответственность перед</a:t>
            </a:r>
          </a:p>
          <a:p>
            <a:pPr eaLnBrk="1" hangingPunct="1"/>
            <a:r>
              <a:rPr lang="ru-RU" sz="1600" b="1" smtClean="0">
                <a:solidFill>
                  <a:srgbClr val="000066"/>
                </a:solidFill>
              </a:rPr>
              <a:t>личными идеалами</a:t>
            </a:r>
            <a:r>
              <a:rPr lang="ru-RU" sz="1600" b="1" smtClean="0"/>
              <a:t> (мечтами, целями, нравственными принципами);</a:t>
            </a:r>
          </a:p>
          <a:p>
            <a:pPr eaLnBrk="1" hangingPunct="1"/>
            <a:r>
              <a:rPr lang="ru-RU" sz="1600" b="1" smtClean="0"/>
              <a:t> </a:t>
            </a:r>
            <a:r>
              <a:rPr lang="ru-RU" sz="1600" b="1" smtClean="0">
                <a:solidFill>
                  <a:srgbClr val="000066"/>
                </a:solidFill>
              </a:rPr>
              <a:t>близкими людьми</a:t>
            </a:r>
            <a:r>
              <a:rPr lang="ru-RU" sz="1600" b="1" smtClean="0"/>
              <a:t> (родителями, друзьями, соратниками, членами учебного или трудового коллектива);</a:t>
            </a:r>
          </a:p>
          <a:p>
            <a:pPr eaLnBrk="1" hangingPunct="1"/>
            <a:r>
              <a:rPr lang="ru-RU" sz="1600" b="1" smtClean="0">
                <a:solidFill>
                  <a:srgbClr val="000066"/>
                </a:solidFill>
              </a:rPr>
              <a:t>обществом,</a:t>
            </a:r>
            <a:r>
              <a:rPr lang="ru-RU" sz="1600" b="1" smtClean="0"/>
              <a:t> воспринимающим те или иные воздействия социально значимой личности (учёного, политического лидера, писателя, врача, педагога, известного артиста и т.д.)</a:t>
            </a:r>
          </a:p>
          <a:p>
            <a:pPr eaLnBrk="1" hangingPunct="1"/>
            <a:r>
              <a:rPr lang="ru-RU" sz="1600" b="1" smtClean="0">
                <a:solidFill>
                  <a:srgbClr val="000066"/>
                </a:solidFill>
              </a:rPr>
              <a:t>родиной,</a:t>
            </a:r>
            <a:r>
              <a:rPr lang="ru-RU" sz="1600" b="1" smtClean="0"/>
              <a:t> которая рассматривается как историко-культурный феномен, обеспечивающий единство граждан и жизнеспособность народа.</a:t>
            </a:r>
          </a:p>
          <a:p>
            <a:pPr eaLnBrk="1" hangingPunct="1"/>
            <a:r>
              <a:rPr lang="ru-RU" sz="1600" b="1" smtClean="0">
                <a:solidFill>
                  <a:srgbClr val="000066"/>
                </a:solidFill>
              </a:rPr>
              <a:t>природой,</a:t>
            </a:r>
            <a:r>
              <a:rPr lang="ru-RU" sz="1600" b="1" smtClean="0"/>
              <a:t> воплощающей жизнь и красоту, а потому предметом рассмотрения могут быть как </a:t>
            </a:r>
            <a:r>
              <a:rPr lang="ru-RU" sz="1600" b="1" i="1" u="sng" smtClean="0"/>
              <a:t>проблемы собственно биологического существования</a:t>
            </a:r>
            <a:r>
              <a:rPr lang="ru-RU" sz="1600" b="1" smtClean="0"/>
              <a:t> (человечество разрушает земную обитель), так и </a:t>
            </a:r>
            <a:r>
              <a:rPr lang="ru-RU" sz="1600" b="1" i="1" u="sng" smtClean="0"/>
              <a:t>аспекты духовности</a:t>
            </a:r>
            <a:r>
              <a:rPr lang="ru-RU" sz="1600" b="1" smtClean="0"/>
              <a:t> (равнодушие к красоте приводит к духовному оскудению человека, к утрате нравственных начал, без которых существование людей невозможно).</a:t>
            </a:r>
          </a:p>
        </p:txBody>
      </p:sp>
      <p:pic>
        <p:nvPicPr>
          <p:cNvPr id="94215" name="Picture 7" descr="shutterstock_99030371"/>
          <p:cNvPicPr>
            <a:picLocks noChangeAspect="1" noChangeArrowheads="1"/>
          </p:cNvPicPr>
          <p:nvPr/>
        </p:nvPicPr>
        <p:blipFill>
          <a:blip r:embed="rId2" cstate="print"/>
          <a:srcRect/>
          <a:stretch>
            <a:fillRect/>
          </a:stretch>
        </p:blipFill>
        <p:spPr bwMode="auto">
          <a:xfrm>
            <a:off x="468313" y="2205038"/>
            <a:ext cx="2087562" cy="3105150"/>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4215"/>
                                        </p:tgtEl>
                                        <p:attrNameLst>
                                          <p:attrName>style.visibility</p:attrName>
                                        </p:attrNameLst>
                                      </p:cBhvr>
                                      <p:to>
                                        <p:strVal val="visible"/>
                                      </p:to>
                                    </p:set>
                                    <p:anim calcmode="lin" valueType="num">
                                      <p:cBhvr>
                                        <p:cTn id="7" dur="1000" fill="hold"/>
                                        <p:tgtEl>
                                          <p:spTgt spid="94215"/>
                                        </p:tgtEl>
                                        <p:attrNameLst>
                                          <p:attrName>ppt_w</p:attrName>
                                        </p:attrNameLst>
                                      </p:cBhvr>
                                      <p:tavLst>
                                        <p:tav tm="0">
                                          <p:val>
                                            <p:strVal val="#ppt_w+.3"/>
                                          </p:val>
                                        </p:tav>
                                        <p:tav tm="100000">
                                          <p:val>
                                            <p:strVal val="#ppt_w"/>
                                          </p:val>
                                        </p:tav>
                                      </p:tavLst>
                                    </p:anim>
                                    <p:anim calcmode="lin" valueType="num">
                                      <p:cBhvr>
                                        <p:cTn id="8" dur="1000" fill="hold"/>
                                        <p:tgtEl>
                                          <p:spTgt spid="94215"/>
                                        </p:tgtEl>
                                        <p:attrNameLst>
                                          <p:attrName>ppt_h</p:attrName>
                                        </p:attrNameLst>
                                      </p:cBhvr>
                                      <p:tavLst>
                                        <p:tav tm="0">
                                          <p:val>
                                            <p:strVal val="#ppt_h"/>
                                          </p:val>
                                        </p:tav>
                                        <p:tav tm="100000">
                                          <p:val>
                                            <p:strVal val="#ppt_h"/>
                                          </p:val>
                                        </p:tav>
                                      </p:tavLst>
                                    </p:anim>
                                    <p:animEffect transition="in" filter="fade">
                                      <p:cBhvr>
                                        <p:cTn id="9" dur="1000"/>
                                        <p:tgtEl>
                                          <p:spTgt spid="942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4214">
                                            <p:bg/>
                                          </p:spTgt>
                                        </p:tgtEl>
                                        <p:attrNameLst>
                                          <p:attrName>style.visibility</p:attrName>
                                        </p:attrNameLst>
                                      </p:cBhvr>
                                      <p:to>
                                        <p:strVal val="visible"/>
                                      </p:to>
                                    </p:set>
                                    <p:animEffect transition="in" filter="fade">
                                      <p:cBhvr>
                                        <p:cTn id="14" dur="1000"/>
                                        <p:tgtEl>
                                          <p:spTgt spid="94214">
                                            <p:bg/>
                                          </p:spTgt>
                                        </p:tgtEl>
                                      </p:cBhvr>
                                    </p:animEffect>
                                    <p:anim calcmode="lin" valueType="num">
                                      <p:cBhvr>
                                        <p:cTn id="15" dur="1000" fill="hold"/>
                                        <p:tgtEl>
                                          <p:spTgt spid="94214">
                                            <p:bg/>
                                          </p:spTgt>
                                        </p:tgtEl>
                                        <p:attrNameLst>
                                          <p:attrName>ppt_x</p:attrName>
                                        </p:attrNameLst>
                                      </p:cBhvr>
                                      <p:tavLst>
                                        <p:tav tm="0">
                                          <p:val>
                                            <p:strVal val="#ppt_x"/>
                                          </p:val>
                                        </p:tav>
                                        <p:tav tm="100000">
                                          <p:val>
                                            <p:strVal val="#ppt_x"/>
                                          </p:val>
                                        </p:tav>
                                      </p:tavLst>
                                    </p:anim>
                                    <p:anim calcmode="lin" valueType="num">
                                      <p:cBhvr>
                                        <p:cTn id="16" dur="1000" fill="hold"/>
                                        <p:tgtEl>
                                          <p:spTgt spid="94214">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4214">
                                            <p:txEl>
                                              <p:pRg st="0" end="0"/>
                                            </p:txEl>
                                          </p:spTgt>
                                        </p:tgtEl>
                                        <p:attrNameLst>
                                          <p:attrName>style.visibility</p:attrName>
                                        </p:attrNameLst>
                                      </p:cBhvr>
                                      <p:to>
                                        <p:strVal val="visible"/>
                                      </p:to>
                                    </p:set>
                                    <p:animEffect transition="in" filter="fade">
                                      <p:cBhvr>
                                        <p:cTn id="21" dur="1000"/>
                                        <p:tgtEl>
                                          <p:spTgt spid="94214">
                                            <p:txEl>
                                              <p:pRg st="0" end="0"/>
                                            </p:txEl>
                                          </p:spTgt>
                                        </p:tgtEl>
                                      </p:cBhvr>
                                    </p:animEffect>
                                    <p:anim calcmode="lin" valueType="num">
                                      <p:cBhvr>
                                        <p:cTn id="22" dur="1000" fill="hold"/>
                                        <p:tgtEl>
                                          <p:spTgt spid="9421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42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fade">
                                      <p:cBhvr>
                                        <p:cTn id="28" dur="1000"/>
                                        <p:tgtEl>
                                          <p:spTgt spid="94214">
                                            <p:txEl>
                                              <p:pRg st="1" end="1"/>
                                            </p:txEl>
                                          </p:spTgt>
                                        </p:tgtEl>
                                      </p:cBhvr>
                                    </p:animEffect>
                                    <p:anim calcmode="lin" valueType="num">
                                      <p:cBhvr>
                                        <p:cTn id="29" dur="1000" fill="hold"/>
                                        <p:tgtEl>
                                          <p:spTgt spid="9421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42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4214">
                                            <p:txEl>
                                              <p:pRg st="2" end="2"/>
                                            </p:txEl>
                                          </p:spTgt>
                                        </p:tgtEl>
                                        <p:attrNameLst>
                                          <p:attrName>style.visibility</p:attrName>
                                        </p:attrNameLst>
                                      </p:cBhvr>
                                      <p:to>
                                        <p:strVal val="visible"/>
                                      </p:to>
                                    </p:set>
                                    <p:animEffect transition="in" filter="fade">
                                      <p:cBhvr>
                                        <p:cTn id="35" dur="1000"/>
                                        <p:tgtEl>
                                          <p:spTgt spid="94214">
                                            <p:txEl>
                                              <p:pRg st="2" end="2"/>
                                            </p:txEl>
                                          </p:spTgt>
                                        </p:tgtEl>
                                      </p:cBhvr>
                                    </p:animEffect>
                                    <p:anim calcmode="lin" valueType="num">
                                      <p:cBhvr>
                                        <p:cTn id="36" dur="1000" fill="hold"/>
                                        <p:tgtEl>
                                          <p:spTgt spid="9421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42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4214">
                                            <p:txEl>
                                              <p:pRg st="3" end="3"/>
                                            </p:txEl>
                                          </p:spTgt>
                                        </p:tgtEl>
                                        <p:attrNameLst>
                                          <p:attrName>style.visibility</p:attrName>
                                        </p:attrNameLst>
                                      </p:cBhvr>
                                      <p:to>
                                        <p:strVal val="visible"/>
                                      </p:to>
                                    </p:set>
                                    <p:animEffect transition="in" filter="fade">
                                      <p:cBhvr>
                                        <p:cTn id="42" dur="1000"/>
                                        <p:tgtEl>
                                          <p:spTgt spid="94214">
                                            <p:txEl>
                                              <p:pRg st="3" end="3"/>
                                            </p:txEl>
                                          </p:spTgt>
                                        </p:tgtEl>
                                      </p:cBhvr>
                                    </p:animEffect>
                                    <p:anim calcmode="lin" valueType="num">
                                      <p:cBhvr>
                                        <p:cTn id="43" dur="1000" fill="hold"/>
                                        <p:tgtEl>
                                          <p:spTgt spid="9421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42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4214">
                                            <p:txEl>
                                              <p:pRg st="4" end="4"/>
                                            </p:txEl>
                                          </p:spTgt>
                                        </p:tgtEl>
                                        <p:attrNameLst>
                                          <p:attrName>style.visibility</p:attrName>
                                        </p:attrNameLst>
                                      </p:cBhvr>
                                      <p:to>
                                        <p:strVal val="visible"/>
                                      </p:to>
                                    </p:set>
                                    <p:animEffect transition="in" filter="fade">
                                      <p:cBhvr>
                                        <p:cTn id="49" dur="1000"/>
                                        <p:tgtEl>
                                          <p:spTgt spid="94214">
                                            <p:txEl>
                                              <p:pRg st="4" end="4"/>
                                            </p:txEl>
                                          </p:spTgt>
                                        </p:tgtEl>
                                      </p:cBhvr>
                                    </p:animEffect>
                                    <p:anim calcmode="lin" valueType="num">
                                      <p:cBhvr>
                                        <p:cTn id="50" dur="1000" fill="hold"/>
                                        <p:tgtEl>
                                          <p:spTgt spid="9421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942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4214">
                                            <p:txEl>
                                              <p:pRg st="5" end="5"/>
                                            </p:txEl>
                                          </p:spTgt>
                                        </p:tgtEl>
                                        <p:attrNameLst>
                                          <p:attrName>style.visibility</p:attrName>
                                        </p:attrNameLst>
                                      </p:cBhvr>
                                      <p:to>
                                        <p:strVal val="visible"/>
                                      </p:to>
                                    </p:set>
                                    <p:animEffect transition="in" filter="fade">
                                      <p:cBhvr>
                                        <p:cTn id="56" dur="1000"/>
                                        <p:tgtEl>
                                          <p:spTgt spid="94214">
                                            <p:txEl>
                                              <p:pRg st="5" end="5"/>
                                            </p:txEl>
                                          </p:spTgt>
                                        </p:tgtEl>
                                      </p:cBhvr>
                                    </p:animEffect>
                                    <p:anim calcmode="lin" valueType="num">
                                      <p:cBhvr>
                                        <p:cTn id="57" dur="1000" fill="hold"/>
                                        <p:tgtEl>
                                          <p:spTgt spid="94214">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942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4214">
                                            <p:txEl>
                                              <p:pRg st="6" end="6"/>
                                            </p:txEl>
                                          </p:spTgt>
                                        </p:tgtEl>
                                        <p:attrNameLst>
                                          <p:attrName>style.visibility</p:attrName>
                                        </p:attrNameLst>
                                      </p:cBhvr>
                                      <p:to>
                                        <p:strVal val="visible"/>
                                      </p:to>
                                    </p:set>
                                    <p:animEffect transition="in" filter="fade">
                                      <p:cBhvr>
                                        <p:cTn id="63" dur="1000"/>
                                        <p:tgtEl>
                                          <p:spTgt spid="94214">
                                            <p:txEl>
                                              <p:pRg st="6" end="6"/>
                                            </p:txEl>
                                          </p:spTgt>
                                        </p:tgtEl>
                                      </p:cBhvr>
                                    </p:animEffect>
                                    <p:anim calcmode="lin" valueType="num">
                                      <p:cBhvr>
                                        <p:cTn id="64" dur="1000" fill="hold"/>
                                        <p:tgtEl>
                                          <p:spTgt spid="94214">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9421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2" name="Rectangle 6"/>
          <p:cNvSpPr>
            <a:spLocks noGrp="1"/>
          </p:cNvSpPr>
          <p:nvPr>
            <p:ph type="body" sz="half" idx="4294967295"/>
          </p:nvPr>
        </p:nvSpPr>
        <p:spPr>
          <a:xfrm>
            <a:off x="2843213" y="188913"/>
            <a:ext cx="6300787" cy="6669087"/>
          </a:xfrm>
          <a:solidFill>
            <a:schemeClr val="bg1"/>
          </a:solidFill>
        </p:spPr>
        <p:txBody>
          <a:bodyPr/>
          <a:lstStyle/>
          <a:p>
            <a:pPr eaLnBrk="1" hangingPunct="1">
              <a:buFont typeface="Wingdings 3" pitchFamily="18" charset="2"/>
              <a:buNone/>
            </a:pPr>
            <a:r>
              <a:rPr lang="ru-RU" b="1" smtClean="0">
                <a:solidFill>
                  <a:srgbClr val="FF0000"/>
                </a:solidFill>
              </a:rPr>
              <a:t>    Проблемы, связанные с нравственным выбором личности</a:t>
            </a:r>
          </a:p>
          <a:p>
            <a:pPr eaLnBrk="1" hangingPunct="1">
              <a:buFont typeface="Wingdings 3" pitchFamily="18" charset="2"/>
              <a:buNone/>
            </a:pPr>
            <a:r>
              <a:rPr lang="ru-RU" sz="2400" b="1" u="sng" smtClean="0">
                <a:solidFill>
                  <a:srgbClr val="800000"/>
                </a:solidFill>
                <a:cs typeface="Arial" charset="0"/>
              </a:rPr>
              <a:t>Предмет анализа</a:t>
            </a:r>
            <a:r>
              <a:rPr lang="ru-RU" sz="2400" b="1" smtClean="0">
                <a:solidFill>
                  <a:srgbClr val="800000"/>
                </a:solidFill>
                <a:cs typeface="Arial" charset="0"/>
              </a:rPr>
              <a:t> в текстах этой группы</a:t>
            </a:r>
          </a:p>
          <a:p>
            <a:pPr eaLnBrk="1" hangingPunct="1"/>
            <a:r>
              <a:rPr lang="ru-RU" sz="2400" b="1" smtClean="0">
                <a:solidFill>
                  <a:srgbClr val="800000"/>
                </a:solidFill>
                <a:cs typeface="Arial" charset="0"/>
              </a:rPr>
              <a:t> </a:t>
            </a:r>
            <a:r>
              <a:rPr lang="ru-RU" sz="2400" b="1" i="1" smtClean="0">
                <a:solidFill>
                  <a:srgbClr val="000066"/>
                </a:solidFill>
                <a:cs typeface="Arial" charset="0"/>
              </a:rPr>
              <a:t>мотивы, обусловившие принятие того или иного решения;</a:t>
            </a:r>
          </a:p>
          <a:p>
            <a:pPr eaLnBrk="1" hangingPunct="1"/>
            <a:r>
              <a:rPr lang="ru-RU" sz="2400" b="1" i="1" smtClean="0">
                <a:solidFill>
                  <a:srgbClr val="000066"/>
                </a:solidFill>
                <a:cs typeface="Arial" charset="0"/>
              </a:rPr>
              <a:t>последствия сделанного выбора;</a:t>
            </a:r>
          </a:p>
          <a:p>
            <a:pPr eaLnBrk="1" hangingPunct="1"/>
            <a:r>
              <a:rPr lang="ru-RU" sz="2400" b="1" i="1" smtClean="0">
                <a:solidFill>
                  <a:srgbClr val="000066"/>
                </a:solidFill>
                <a:cs typeface="Arial" charset="0"/>
              </a:rPr>
              <a:t>нравственная самооценка с позиций общечеловеческих ценностей.</a:t>
            </a:r>
          </a:p>
          <a:p>
            <a:pPr eaLnBrk="1" hangingPunct="1">
              <a:buFont typeface="Wingdings 3" pitchFamily="18" charset="2"/>
              <a:buNone/>
            </a:pPr>
            <a:r>
              <a:rPr lang="ru-RU" sz="2400" b="1" smtClean="0">
                <a:cs typeface="Arial" charset="0"/>
              </a:rPr>
              <a:t>      Акцент делается не столько на том, </a:t>
            </a:r>
            <a:r>
              <a:rPr lang="ru-RU" sz="2400" b="1" i="1" smtClean="0">
                <a:solidFill>
                  <a:srgbClr val="FF0000"/>
                </a:solidFill>
                <a:cs typeface="Arial" charset="0"/>
              </a:rPr>
              <a:t>как </a:t>
            </a:r>
            <a:r>
              <a:rPr lang="ru-RU" sz="2400" b="1" smtClean="0">
                <a:cs typeface="Arial" charset="0"/>
              </a:rPr>
              <a:t>поступает тот или иной человек, а на том, </a:t>
            </a:r>
            <a:r>
              <a:rPr lang="ru-RU" sz="2400" b="1" i="1" smtClean="0">
                <a:solidFill>
                  <a:srgbClr val="FF0000"/>
                </a:solidFill>
                <a:cs typeface="Arial" charset="0"/>
              </a:rPr>
              <a:t>почему</a:t>
            </a:r>
            <a:r>
              <a:rPr lang="ru-RU" sz="2400" b="1" i="1" smtClean="0">
                <a:cs typeface="Arial" charset="0"/>
              </a:rPr>
              <a:t> </a:t>
            </a:r>
            <a:r>
              <a:rPr lang="ru-RU" sz="2400" b="1" smtClean="0">
                <a:cs typeface="Arial" charset="0"/>
              </a:rPr>
              <a:t>он так поступает</a:t>
            </a:r>
            <a:r>
              <a:rPr lang="ru-RU" sz="1600" b="1" smtClean="0"/>
              <a:t>.</a:t>
            </a:r>
          </a:p>
        </p:txBody>
      </p:sp>
      <p:pic>
        <p:nvPicPr>
          <p:cNvPr id="96263" name="Picture 7" descr="shutterstock_99030389"/>
          <p:cNvPicPr>
            <a:picLocks noChangeAspect="1" noChangeArrowheads="1"/>
          </p:cNvPicPr>
          <p:nvPr/>
        </p:nvPicPr>
        <p:blipFill>
          <a:blip r:embed="rId2" cstate="print"/>
          <a:srcRect/>
          <a:stretch>
            <a:fillRect/>
          </a:stretch>
        </p:blipFill>
        <p:spPr bwMode="auto">
          <a:xfrm>
            <a:off x="684213" y="1341438"/>
            <a:ext cx="1716087" cy="3671887"/>
          </a:xfrm>
          <a:prstGeom prst="rect">
            <a:avLst/>
          </a:prstGeom>
          <a:solidFill>
            <a:schemeClr val="bg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6263"/>
                                        </p:tgtEl>
                                        <p:attrNameLst>
                                          <p:attrName>style.visibility</p:attrName>
                                        </p:attrNameLst>
                                      </p:cBhvr>
                                      <p:to>
                                        <p:strVal val="visible"/>
                                      </p:to>
                                    </p:set>
                                    <p:anim calcmode="lin" valueType="num">
                                      <p:cBhvr>
                                        <p:cTn id="7" dur="1000" fill="hold"/>
                                        <p:tgtEl>
                                          <p:spTgt spid="96263"/>
                                        </p:tgtEl>
                                        <p:attrNameLst>
                                          <p:attrName>ppt_w</p:attrName>
                                        </p:attrNameLst>
                                      </p:cBhvr>
                                      <p:tavLst>
                                        <p:tav tm="0">
                                          <p:val>
                                            <p:strVal val="#ppt_w+.3"/>
                                          </p:val>
                                        </p:tav>
                                        <p:tav tm="100000">
                                          <p:val>
                                            <p:strVal val="#ppt_w"/>
                                          </p:val>
                                        </p:tav>
                                      </p:tavLst>
                                    </p:anim>
                                    <p:anim calcmode="lin" valueType="num">
                                      <p:cBhvr>
                                        <p:cTn id="8" dur="1000" fill="hold"/>
                                        <p:tgtEl>
                                          <p:spTgt spid="96263"/>
                                        </p:tgtEl>
                                        <p:attrNameLst>
                                          <p:attrName>ppt_h</p:attrName>
                                        </p:attrNameLst>
                                      </p:cBhvr>
                                      <p:tavLst>
                                        <p:tav tm="0">
                                          <p:val>
                                            <p:strVal val="#ppt_h"/>
                                          </p:val>
                                        </p:tav>
                                        <p:tav tm="100000">
                                          <p:val>
                                            <p:strVal val="#ppt_h"/>
                                          </p:val>
                                        </p:tav>
                                      </p:tavLst>
                                    </p:anim>
                                    <p:animEffect transition="in" filter="fade">
                                      <p:cBhvr>
                                        <p:cTn id="9" dur="1000"/>
                                        <p:tgtEl>
                                          <p:spTgt spid="9626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6262">
                                            <p:bg/>
                                          </p:spTgt>
                                        </p:tgtEl>
                                        <p:attrNameLst>
                                          <p:attrName>style.visibility</p:attrName>
                                        </p:attrNameLst>
                                      </p:cBhvr>
                                      <p:to>
                                        <p:strVal val="visible"/>
                                      </p:to>
                                    </p:set>
                                    <p:animEffect transition="in" filter="fade">
                                      <p:cBhvr>
                                        <p:cTn id="14" dur="1000"/>
                                        <p:tgtEl>
                                          <p:spTgt spid="96262">
                                            <p:bg/>
                                          </p:spTgt>
                                        </p:tgtEl>
                                      </p:cBhvr>
                                    </p:animEffect>
                                    <p:anim calcmode="lin" valueType="num">
                                      <p:cBhvr>
                                        <p:cTn id="15" dur="1000" fill="hold"/>
                                        <p:tgtEl>
                                          <p:spTgt spid="96262">
                                            <p:bg/>
                                          </p:spTgt>
                                        </p:tgtEl>
                                        <p:attrNameLst>
                                          <p:attrName>ppt_x</p:attrName>
                                        </p:attrNameLst>
                                      </p:cBhvr>
                                      <p:tavLst>
                                        <p:tav tm="0">
                                          <p:val>
                                            <p:strVal val="#ppt_x"/>
                                          </p:val>
                                        </p:tav>
                                        <p:tav tm="100000">
                                          <p:val>
                                            <p:strVal val="#ppt_x"/>
                                          </p:val>
                                        </p:tav>
                                      </p:tavLst>
                                    </p:anim>
                                    <p:anim calcmode="lin" valueType="num">
                                      <p:cBhvr>
                                        <p:cTn id="16" dur="1000" fill="hold"/>
                                        <p:tgtEl>
                                          <p:spTgt spid="96262">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6262">
                                            <p:txEl>
                                              <p:pRg st="0" end="0"/>
                                            </p:txEl>
                                          </p:spTgt>
                                        </p:tgtEl>
                                        <p:attrNameLst>
                                          <p:attrName>style.visibility</p:attrName>
                                        </p:attrNameLst>
                                      </p:cBhvr>
                                      <p:to>
                                        <p:strVal val="visible"/>
                                      </p:to>
                                    </p:set>
                                    <p:animEffect transition="in" filter="fade">
                                      <p:cBhvr>
                                        <p:cTn id="21" dur="1000"/>
                                        <p:tgtEl>
                                          <p:spTgt spid="96262">
                                            <p:txEl>
                                              <p:pRg st="0" end="0"/>
                                            </p:txEl>
                                          </p:spTgt>
                                        </p:tgtEl>
                                      </p:cBhvr>
                                    </p:animEffect>
                                    <p:anim calcmode="lin" valueType="num">
                                      <p:cBhvr>
                                        <p:cTn id="22" dur="1000" fill="hold"/>
                                        <p:tgtEl>
                                          <p:spTgt spid="9626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62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6262">
                                            <p:txEl>
                                              <p:pRg st="1" end="1"/>
                                            </p:txEl>
                                          </p:spTgt>
                                        </p:tgtEl>
                                        <p:attrNameLst>
                                          <p:attrName>style.visibility</p:attrName>
                                        </p:attrNameLst>
                                      </p:cBhvr>
                                      <p:to>
                                        <p:strVal val="visible"/>
                                      </p:to>
                                    </p:set>
                                    <p:animEffect transition="in" filter="fade">
                                      <p:cBhvr>
                                        <p:cTn id="28" dur="1000"/>
                                        <p:tgtEl>
                                          <p:spTgt spid="96262">
                                            <p:txEl>
                                              <p:pRg st="1" end="1"/>
                                            </p:txEl>
                                          </p:spTgt>
                                        </p:tgtEl>
                                      </p:cBhvr>
                                    </p:animEffect>
                                    <p:anim calcmode="lin" valueType="num">
                                      <p:cBhvr>
                                        <p:cTn id="29" dur="1000" fill="hold"/>
                                        <p:tgtEl>
                                          <p:spTgt spid="9626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62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6262">
                                            <p:txEl>
                                              <p:pRg st="2" end="2"/>
                                            </p:txEl>
                                          </p:spTgt>
                                        </p:tgtEl>
                                        <p:attrNameLst>
                                          <p:attrName>style.visibility</p:attrName>
                                        </p:attrNameLst>
                                      </p:cBhvr>
                                      <p:to>
                                        <p:strVal val="visible"/>
                                      </p:to>
                                    </p:set>
                                    <p:animEffect transition="in" filter="fade">
                                      <p:cBhvr>
                                        <p:cTn id="35" dur="1000"/>
                                        <p:tgtEl>
                                          <p:spTgt spid="96262">
                                            <p:txEl>
                                              <p:pRg st="2" end="2"/>
                                            </p:txEl>
                                          </p:spTgt>
                                        </p:tgtEl>
                                      </p:cBhvr>
                                    </p:animEffect>
                                    <p:anim calcmode="lin" valueType="num">
                                      <p:cBhvr>
                                        <p:cTn id="36" dur="1000" fill="hold"/>
                                        <p:tgtEl>
                                          <p:spTgt spid="9626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62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6262">
                                            <p:txEl>
                                              <p:pRg st="3" end="3"/>
                                            </p:txEl>
                                          </p:spTgt>
                                        </p:tgtEl>
                                        <p:attrNameLst>
                                          <p:attrName>style.visibility</p:attrName>
                                        </p:attrNameLst>
                                      </p:cBhvr>
                                      <p:to>
                                        <p:strVal val="visible"/>
                                      </p:to>
                                    </p:set>
                                    <p:animEffect transition="in" filter="fade">
                                      <p:cBhvr>
                                        <p:cTn id="42" dur="1000"/>
                                        <p:tgtEl>
                                          <p:spTgt spid="96262">
                                            <p:txEl>
                                              <p:pRg st="3" end="3"/>
                                            </p:txEl>
                                          </p:spTgt>
                                        </p:tgtEl>
                                      </p:cBhvr>
                                    </p:animEffect>
                                    <p:anim calcmode="lin" valueType="num">
                                      <p:cBhvr>
                                        <p:cTn id="43" dur="1000" fill="hold"/>
                                        <p:tgtEl>
                                          <p:spTgt spid="9626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962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6262">
                                            <p:txEl>
                                              <p:pRg st="4" end="4"/>
                                            </p:txEl>
                                          </p:spTgt>
                                        </p:tgtEl>
                                        <p:attrNameLst>
                                          <p:attrName>style.visibility</p:attrName>
                                        </p:attrNameLst>
                                      </p:cBhvr>
                                      <p:to>
                                        <p:strVal val="visible"/>
                                      </p:to>
                                    </p:set>
                                    <p:animEffect transition="in" filter="fade">
                                      <p:cBhvr>
                                        <p:cTn id="49" dur="1000"/>
                                        <p:tgtEl>
                                          <p:spTgt spid="96262">
                                            <p:txEl>
                                              <p:pRg st="4" end="4"/>
                                            </p:txEl>
                                          </p:spTgt>
                                        </p:tgtEl>
                                      </p:cBhvr>
                                    </p:animEffect>
                                    <p:anim calcmode="lin" valueType="num">
                                      <p:cBhvr>
                                        <p:cTn id="50" dur="1000" fill="hold"/>
                                        <p:tgtEl>
                                          <p:spTgt spid="96262">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962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6262">
                                            <p:txEl>
                                              <p:pRg st="5" end="5"/>
                                            </p:txEl>
                                          </p:spTgt>
                                        </p:tgtEl>
                                        <p:attrNameLst>
                                          <p:attrName>style.visibility</p:attrName>
                                        </p:attrNameLst>
                                      </p:cBhvr>
                                      <p:to>
                                        <p:strVal val="visible"/>
                                      </p:to>
                                    </p:set>
                                    <p:animEffect transition="in" filter="fade">
                                      <p:cBhvr>
                                        <p:cTn id="56" dur="1000"/>
                                        <p:tgtEl>
                                          <p:spTgt spid="96262">
                                            <p:txEl>
                                              <p:pRg st="5" end="5"/>
                                            </p:txEl>
                                          </p:spTgt>
                                        </p:tgtEl>
                                      </p:cBhvr>
                                    </p:animEffect>
                                    <p:anim calcmode="lin" valueType="num">
                                      <p:cBhvr>
                                        <p:cTn id="57" dur="1000" fill="hold"/>
                                        <p:tgtEl>
                                          <p:spTgt spid="96262">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9626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54"/>
          <p:cNvGraphicFramePr>
            <a:graphicFrameLocks/>
          </p:cNvGraphicFramePr>
          <p:nvPr/>
        </p:nvGraphicFramePr>
        <p:xfrm>
          <a:off x="3995738" y="57150"/>
          <a:ext cx="5148064" cy="6800222"/>
        </p:xfrm>
        <a:graphic>
          <a:graphicData uri="http://schemas.openxmlformats.org/drawingml/2006/table">
            <a:tbl>
              <a:tblPr/>
              <a:tblGrid>
                <a:gridCol w="251520"/>
                <a:gridCol w="4392488"/>
                <a:gridCol w="504056"/>
              </a:tblGrid>
              <a:tr h="21788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К1</a:t>
                      </a:r>
                      <a:endParaRPr kumimoji="0" lang="ru-RU"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Формулировка проблем исходного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823">
                <a:tc rowSpan="2">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Arial" charset="0"/>
                        </a:rPr>
                        <a:t>       Экзаменуемый (в той или иной форме в любой из частей сочинения) верно сформулировал </a:t>
                      </a:r>
                      <a:r>
                        <a:rPr kumimoji="0" lang="ru-RU" sz="1000" b="0" i="0" u="none" strike="noStrike" cap="none" normalizeH="0" baseline="0" smtClean="0">
                          <a:ln>
                            <a:noFill/>
                          </a:ln>
                          <a:solidFill>
                            <a:srgbClr val="FF0000"/>
                          </a:solidFill>
                          <a:effectLst/>
                          <a:latin typeface="Arial" charset="0"/>
                        </a:rPr>
                        <a:t>одну из проблем</a:t>
                      </a:r>
                      <a:r>
                        <a:rPr kumimoji="0" lang="ru-RU" sz="1000" b="0" i="0" u="none" strike="noStrike" cap="none" normalizeH="0" baseline="0" smtClean="0">
                          <a:ln>
                            <a:noFill/>
                          </a:ln>
                          <a:solidFill>
                            <a:schemeClr val="tx1"/>
                          </a:solidFill>
                          <a:effectLst/>
                          <a:latin typeface="Arial" charset="0"/>
                        </a:rPr>
                        <a:t> исходного текста.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smtClean="0">
                          <a:ln>
                            <a:noFill/>
                          </a:ln>
                          <a:solidFill>
                            <a:schemeClr val="tx1"/>
                          </a:solidFill>
                          <a:effectLst/>
                          <a:latin typeface="Arial" charset="0"/>
                        </a:rPr>
                        <a:t>Фактических ошибок, связанных с пониманием и формулировкой проблемы, нет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0031">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Экзаменуемый не смог верно сформулировать ни одну из проблем исходного текста.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a:t>
                      </a:r>
                      <a:r>
                        <a:rPr kumimoji="0" lang="ru-RU" sz="1000" b="1" i="0" u="none" strike="noStrike" cap="none" normalizeH="0" baseline="0" dirty="0" smtClean="0">
                          <a:ln>
                            <a:noFill/>
                          </a:ln>
                          <a:solidFill>
                            <a:srgbClr val="FF0000"/>
                          </a:solidFill>
                          <a:effectLst/>
                          <a:latin typeface="Arial" charset="0"/>
                        </a:rPr>
                        <a:t>Если экзаменуемый не сформулировал или</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rgbClr val="FF0000"/>
                          </a:solidFill>
                          <a:effectLst/>
                          <a:latin typeface="Arial" charset="0"/>
                        </a:rPr>
                        <a:t>сформулировал неверно (в той или иной форме в любой из частей сочинения) одну из проблем исходного текста, то такая работа по критериям К1–К4 оценивается 0 баллов</a:t>
                      </a:r>
                      <a:endParaRPr kumimoji="0" lang="ru-RU" sz="10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7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К2</a:t>
                      </a:r>
                      <a:endParaRPr kumimoji="0" lang="ru-RU" sz="1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Комментарий к сформулированной проблеме исходного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Бал-лы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0775">
                <a:tc rowSpan="4">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ru-RU"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Сформулированная экзаменуемым проблема</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прокомментирована </a:t>
                      </a:r>
                      <a:r>
                        <a:rPr kumimoji="0" lang="ru-RU" sz="1000" b="1" i="0" u="sng" strike="noStrike" cap="none" normalizeH="0" baseline="0" dirty="0" smtClean="0">
                          <a:ln>
                            <a:noFill/>
                          </a:ln>
                          <a:solidFill>
                            <a:schemeClr val="tx1"/>
                          </a:solidFill>
                          <a:effectLst/>
                          <a:latin typeface="Arial" charset="0"/>
                        </a:rPr>
                        <a:t>с опорой на исходный текст</a:t>
                      </a:r>
                      <a:r>
                        <a:rPr kumimoji="0" lang="ru-RU" sz="1000" b="1"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Экзаменуемый </a:t>
                      </a:r>
                      <a:r>
                        <a:rPr kumimoji="0" lang="ru-RU" sz="1000" b="1" i="0" u="none" strike="noStrike" cap="none" normalizeH="0" baseline="0" dirty="0" smtClean="0">
                          <a:ln>
                            <a:noFill/>
                          </a:ln>
                          <a:solidFill>
                            <a:srgbClr val="FF0000"/>
                          </a:solidFill>
                          <a:effectLst/>
                          <a:latin typeface="Arial" charset="0"/>
                        </a:rPr>
                        <a:t>привёл не менее 2 примеров из прочитанного текста, важных для понимания проблемы.</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Фактических ошибок, связанных с пониманием проблемы исходного текста, в комментарии нет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1" i="0" u="none" strike="noStrike" cap="none" normalizeH="0" baseline="0" dirty="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4359">
                <a:tc vMerge="1">
                  <a:txBody>
                    <a:bodyPr/>
                    <a:lstStyle/>
                    <a:p>
                      <a:endParaRPr lang="ru-RU"/>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  Сформулированная экзаменуемым проблема прокомментирована с опорой на исходный текст.  Экзаменуемый </a:t>
                      </a:r>
                      <a:r>
                        <a:rPr kumimoji="0" lang="ru-RU" sz="1000" b="0" i="0" u="none" strike="noStrike" cap="none" normalizeH="0" baseline="0" dirty="0" smtClean="0">
                          <a:ln>
                            <a:noFill/>
                          </a:ln>
                          <a:solidFill>
                            <a:srgbClr val="FF0000"/>
                          </a:solidFill>
                          <a:effectLst/>
                          <a:latin typeface="Arial" charset="0"/>
                        </a:rPr>
                        <a:t>привёл 1 пример из прочитанного текста, важный для понимания проблемы. </a:t>
                      </a:r>
                      <a:r>
                        <a:rPr kumimoji="0" lang="ru-RU" sz="1000" b="0" i="0" u="none" strike="noStrike" cap="none" normalizeH="0" baseline="0" dirty="0" smtClean="0">
                          <a:ln>
                            <a:noFill/>
                          </a:ln>
                          <a:solidFill>
                            <a:schemeClr val="tx1"/>
                          </a:solidFill>
                          <a:effectLst/>
                          <a:latin typeface="Arial" charset="0"/>
                        </a:rPr>
                        <a:t>Фактических ошибок, связанных с  пониманием проблемы исходного текста, в комментарии нет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399">
                <a:tc vMerge="1">
                  <a:txBody>
                    <a:bodyPr/>
                    <a:lstStyle/>
                    <a:p>
                      <a:endParaRPr lang="ru-RU"/>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Сформулированная экзаменуемым проблема текста прокомментирована с  опорой на исходный текст, но экзаменуемый не привёл ни одного примера из прочитанного текста, важного для понимания проблемы, или в комментарии  допущена одна фактическая ошибка, связанная с пониманием проблемы исходного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2862">
                <a:tc vMerge="1">
                  <a:txBody>
                    <a:bodyPr/>
                    <a:lstStyle/>
                    <a:p>
                      <a:endParaRPr lang="ru-RU"/>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Сформулированная экзаменуемым проблема не прокомментирована или </a:t>
                      </a:r>
                      <a:r>
                        <a:rPr kumimoji="0" lang="ru-RU" sz="1000" b="0" i="0" u="none" strike="noStrike" cap="none" normalizeH="0" baseline="0" dirty="0" smtClean="0">
                          <a:ln>
                            <a:noFill/>
                          </a:ln>
                          <a:solidFill>
                            <a:srgbClr val="FF0000"/>
                          </a:solidFill>
                          <a:effectLst/>
                          <a:latin typeface="Arial" charset="0"/>
                        </a:rPr>
                        <a:t>прокомментирована без опоры на исходный текст, </a:t>
                      </a:r>
                      <a:r>
                        <a:rPr kumimoji="0" lang="ru-RU" sz="1000" b="0" i="0" u="none" strike="noStrike" cap="none" normalizeH="0" baseline="0" dirty="0" smtClean="0">
                          <a:ln>
                            <a:noFill/>
                          </a:ln>
                          <a:solidFill>
                            <a:schemeClr val="tx1"/>
                          </a:solidFill>
                          <a:effectLst/>
                          <a:latin typeface="Arial" charset="0"/>
                        </a:rPr>
                        <a:t>или в </a:t>
                      </a:r>
                      <a:r>
                        <a:rPr kumimoji="0" lang="ru-RU" sz="1000" b="0" i="0" u="none" strike="noStrike" cap="none" normalizeH="0" baseline="0" dirty="0" smtClean="0">
                          <a:ln>
                            <a:noFill/>
                          </a:ln>
                          <a:solidFill>
                            <a:srgbClr val="FF0000"/>
                          </a:solidFill>
                          <a:effectLst/>
                          <a:latin typeface="Arial" charset="0"/>
                        </a:rPr>
                        <a:t>комментарии  допущено более одной фактической ошибки</a:t>
                      </a:r>
                      <a:r>
                        <a:rPr kumimoji="0" lang="ru-RU" sz="1000" b="0" i="0" u="none" strike="noStrike" cap="none" normalizeH="0" baseline="0" dirty="0" smtClean="0">
                          <a:ln>
                            <a:noFill/>
                          </a:ln>
                          <a:solidFill>
                            <a:schemeClr val="tx1"/>
                          </a:solidFill>
                          <a:effectLst/>
                          <a:latin typeface="Arial" charset="0"/>
                        </a:rPr>
                        <a:t>, связанной с пониманием исходного текста, или </a:t>
                      </a:r>
                      <a:r>
                        <a:rPr kumimoji="0" lang="ru-RU" sz="1000" b="0" i="0" u="none" strike="noStrike" cap="none" normalizeH="0" baseline="0" dirty="0" smtClean="0">
                          <a:ln>
                            <a:noFill/>
                          </a:ln>
                          <a:solidFill>
                            <a:srgbClr val="FF0000"/>
                          </a:solidFill>
                          <a:effectLst/>
                          <a:latin typeface="Arial" charset="0"/>
                        </a:rPr>
                        <a:t>прокомментирована другая</a:t>
                      </a:r>
                      <a:r>
                        <a:rPr kumimoji="0" lang="ru-RU" sz="1000" b="0" i="0" u="none" strike="noStrike" cap="none" normalizeH="0" baseline="0" dirty="0" smtClean="0">
                          <a:ln>
                            <a:noFill/>
                          </a:ln>
                          <a:solidFill>
                            <a:schemeClr val="tx1"/>
                          </a:solidFill>
                          <a:effectLst/>
                          <a:latin typeface="Arial" charset="0"/>
                        </a:rPr>
                        <a:t>, не сформулированная экзаменуемым проблема, или</a:t>
                      </a:r>
                      <a:r>
                        <a:rPr kumimoji="0" lang="ru-RU" sz="1000" b="0" i="0" u="none" strike="noStrike" cap="none" normalizeH="0" baseline="0" dirty="0" smtClean="0">
                          <a:ln>
                            <a:noFill/>
                          </a:ln>
                          <a:solidFill>
                            <a:srgbClr val="FF0000"/>
                          </a:solidFill>
                          <a:effectLst/>
                          <a:latin typeface="Arial" charset="0"/>
                        </a:rPr>
                        <a:t> вместо комментария дан простой пересказ текста </a:t>
                      </a:r>
                      <a:r>
                        <a:rPr kumimoji="0" lang="ru-RU" sz="1000" b="0" i="0" u="none" strike="noStrike" cap="none" normalizeH="0" baseline="0" dirty="0" smtClean="0">
                          <a:ln>
                            <a:noFill/>
                          </a:ln>
                          <a:solidFill>
                            <a:schemeClr val="tx1"/>
                          </a:solidFill>
                          <a:effectLst/>
                          <a:latin typeface="Arial" charset="0"/>
                        </a:rPr>
                        <a:t>или его фрагмента, или </a:t>
                      </a:r>
                      <a:r>
                        <a:rPr kumimoji="0" lang="ru-RU" sz="1000" b="0" i="0" u="none" strike="noStrike" cap="none" normalizeH="0" baseline="0" dirty="0" smtClean="0">
                          <a:ln>
                            <a:noFill/>
                          </a:ln>
                          <a:solidFill>
                            <a:srgbClr val="FF0000"/>
                          </a:solidFill>
                          <a:effectLst/>
                          <a:latin typeface="Arial" charset="0"/>
                        </a:rPr>
                        <a:t>вместо комментария цитируется большой  фрагмент исходного текста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000" b="0"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Содержимое 2"/>
          <p:cNvSpPr>
            <a:spLocks noGrp="1"/>
          </p:cNvSpPr>
          <p:nvPr>
            <p:ph idx="1"/>
          </p:nvPr>
        </p:nvSpPr>
        <p:spPr>
          <a:xfrm>
            <a:off x="0" y="0"/>
            <a:ext cx="3997325" cy="6858000"/>
          </a:xfrm>
          <a:solidFill>
            <a:srgbClr val="FFFFCC"/>
          </a:solidFill>
          <a:ln w="28575">
            <a:solidFill>
              <a:schemeClr val="tx1"/>
            </a:solidFill>
          </a:ln>
        </p:spPr>
        <p:txBody>
          <a:bodyPr/>
          <a:lstStyle/>
          <a:p>
            <a:pPr eaLnBrk="1" hangingPunct="1">
              <a:buFont typeface="Arial" charset="0"/>
              <a:buNone/>
              <a:defRPr/>
            </a:pPr>
            <a:r>
              <a:rPr lang="ru-RU" sz="1200" dirty="0" smtClean="0"/>
              <a:t>    </a:t>
            </a:r>
          </a:p>
          <a:p>
            <a:pPr eaLnBrk="1" hangingPunct="1">
              <a:buFont typeface="Arial" charset="0"/>
              <a:buNone/>
              <a:defRPr/>
            </a:pPr>
            <a:r>
              <a:rPr lang="ru-RU" sz="1200" dirty="0" smtClean="0"/>
              <a:t>   Напишите сочинение по прочитанному тексту.</a:t>
            </a:r>
          </a:p>
          <a:p>
            <a:pPr eaLnBrk="1" hangingPunct="1">
              <a:buFont typeface="Arial" charset="0"/>
              <a:buNone/>
              <a:defRPr/>
            </a:pPr>
            <a:r>
              <a:rPr lang="ru-RU" sz="1200" b="1" dirty="0" smtClean="0">
                <a:solidFill>
                  <a:srgbClr val="C00000"/>
                </a:solidFill>
              </a:rPr>
              <a:t>     Сформулируйте одну из проблем</a:t>
            </a:r>
            <a:r>
              <a:rPr lang="ru-RU" sz="1400" b="1" dirty="0" smtClean="0">
                <a:solidFill>
                  <a:srgbClr val="FF0000"/>
                </a:solidFill>
              </a:rPr>
              <a:t>, </a:t>
            </a:r>
            <a:r>
              <a:rPr lang="ru-RU" sz="1400" b="1" u="sng" dirty="0" smtClean="0">
                <a:solidFill>
                  <a:srgbClr val="FF0000"/>
                </a:solidFill>
              </a:rPr>
              <a:t>поставленных </a:t>
            </a:r>
            <a:r>
              <a:rPr lang="ru-RU" sz="1200" b="1" dirty="0" smtClean="0">
                <a:solidFill>
                  <a:srgbClr val="C00000"/>
                </a:solidFill>
              </a:rPr>
              <a:t>автором текста.</a:t>
            </a:r>
          </a:p>
          <a:p>
            <a:pPr eaLnBrk="1" hangingPunct="1">
              <a:buFont typeface="Arial" charset="0"/>
              <a:buNone/>
              <a:defRPr/>
            </a:pPr>
            <a:r>
              <a:rPr lang="ru-RU" sz="1200" b="1" dirty="0" smtClean="0">
                <a:solidFill>
                  <a:srgbClr val="000066"/>
                </a:solidFill>
              </a:rPr>
              <a:t>       Прокомментируйте сформулированную проблему. Включите в комментарий два примера- иллюстрации из прочитанного текста,  которые, по Вашему мнению, важны для понимания проблемы  исходного текста (избегайте чрезмерного цитирования).</a:t>
            </a:r>
          </a:p>
          <a:p>
            <a:pPr eaLnBrk="1" hangingPunct="1">
              <a:buFont typeface="Arial" charset="0"/>
              <a:buNone/>
              <a:defRPr/>
            </a:pPr>
            <a:r>
              <a:rPr lang="ru-RU" sz="1200" b="1" dirty="0" smtClean="0">
                <a:solidFill>
                  <a:srgbClr val="006600"/>
                </a:solidFill>
              </a:rPr>
              <a:t>      Сформулируйте позицию автора (рассказчика).</a:t>
            </a:r>
            <a:r>
              <a:rPr lang="ru-RU" sz="1200" dirty="0" smtClean="0"/>
              <a:t> </a:t>
            </a:r>
          </a:p>
          <a:p>
            <a:pPr eaLnBrk="1" hangingPunct="1">
              <a:buFont typeface="Arial" charset="0"/>
              <a:buNone/>
              <a:defRPr/>
            </a:pPr>
            <a:r>
              <a:rPr lang="ru-RU" sz="1200" b="1" dirty="0" smtClean="0">
                <a:solidFill>
                  <a:schemeClr val="accent6">
                    <a:lumMod val="50000"/>
                  </a:schemeClr>
                </a:solidFill>
              </a:rPr>
              <a:t>           Напишите, согласны или не согласны Вы с точкой зрения автора  прочитанного текста. Объясните почему. </a:t>
            </a:r>
            <a:r>
              <a:rPr lang="ru-RU" sz="1200" b="1" dirty="0" smtClean="0">
                <a:solidFill>
                  <a:srgbClr val="660066"/>
                </a:solidFill>
              </a:rPr>
              <a:t> Своё  мнение аргументируйте, опираясь в первую очередь на читательский опыт, а  также на знания и жизненные  наблюдения  (учитываются первые два аргумента).</a:t>
            </a:r>
          </a:p>
          <a:p>
            <a:pPr eaLnBrk="1" hangingPunct="1">
              <a:buFont typeface="Arial" charset="0"/>
              <a:buNone/>
              <a:defRPr/>
            </a:pPr>
            <a:r>
              <a:rPr lang="ru-RU" sz="1200" dirty="0" smtClean="0"/>
              <a:t>    Объём сочинения – не менее 150 слов.</a:t>
            </a:r>
          </a:p>
          <a:p>
            <a:pPr eaLnBrk="1" hangingPunct="1">
              <a:buFont typeface="Arial" charset="0"/>
              <a:buNone/>
              <a:defRPr/>
            </a:pPr>
            <a:r>
              <a:rPr lang="ru-RU" sz="1200" dirty="0" smtClean="0"/>
              <a:t>            </a:t>
            </a:r>
            <a:r>
              <a:rPr lang="ru-RU" sz="1200" b="1" dirty="0" smtClean="0"/>
              <a:t>Работа, написанная без опоры на прочитанный текст (не по данному тексту), не оценивается. 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нулём баллов.</a:t>
            </a:r>
          </a:p>
          <a:p>
            <a:pPr eaLnBrk="1" hangingPunct="1">
              <a:buFont typeface="Arial" charset="0"/>
              <a:buNone/>
              <a:defRPr/>
            </a:pPr>
            <a:r>
              <a:rPr lang="ru-RU" sz="1200" b="1" dirty="0" smtClean="0"/>
              <a:t>       Сочинение пишите аккуратно, разборчивым почерком.</a:t>
            </a:r>
          </a:p>
          <a:p>
            <a:pPr eaLnBrk="1" hangingPunct="1">
              <a:defRPr/>
            </a:pPr>
            <a:endParaRPr lang="ru-RU" sz="1200" dirty="0" smtClean="0"/>
          </a:p>
        </p:txBody>
      </p:sp>
      <p:sp>
        <p:nvSpPr>
          <p:cNvPr id="13" name="Скругленный прямоугольник 12"/>
          <p:cNvSpPr/>
          <p:nvPr/>
        </p:nvSpPr>
        <p:spPr>
          <a:xfrm>
            <a:off x="4067175" y="2565400"/>
            <a:ext cx="4930775" cy="1268413"/>
          </a:xfrm>
          <a:prstGeom prst="roundRect">
            <a:avLst/>
          </a:prstGeom>
          <a:noFill/>
          <a:ln w="508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lgn="ctr">
              <a:defRPr/>
            </a:pPr>
            <a:endParaRPr lang="ru-RU"/>
          </a:p>
        </p:txBody>
      </p:sp>
      <p:sp>
        <p:nvSpPr>
          <p:cNvPr id="14" name="Прямоугольник 13"/>
          <p:cNvSpPr/>
          <p:nvPr/>
        </p:nvSpPr>
        <p:spPr>
          <a:xfrm>
            <a:off x="3995738" y="0"/>
            <a:ext cx="5148262" cy="6858000"/>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endParaRPr lang="ru-RU" sz="1400" b="1" dirty="0">
              <a:solidFill>
                <a:schemeClr val="tx1"/>
              </a:solidFill>
            </a:endParaRPr>
          </a:p>
          <a:p>
            <a:pPr algn="ctr">
              <a:defRPr/>
            </a:pPr>
            <a:r>
              <a:rPr lang="ru-RU" sz="1400" b="1" dirty="0">
                <a:solidFill>
                  <a:schemeClr val="tx1"/>
                </a:solidFill>
              </a:rPr>
              <a:t>1. ВНИМАТЕЛЬНО прочитать текст и сформулировать</a:t>
            </a:r>
          </a:p>
          <a:p>
            <a:pPr>
              <a:defRPr/>
            </a:pPr>
            <a:r>
              <a:rPr lang="ru-RU" sz="1400" b="1" dirty="0">
                <a:solidFill>
                  <a:schemeClr val="tx1"/>
                </a:solidFill>
              </a:rPr>
              <a:t>одну из проблем (один из вопросов), над которой  </a:t>
            </a:r>
          </a:p>
          <a:p>
            <a:pPr>
              <a:defRPr/>
            </a:pPr>
            <a:r>
              <a:rPr lang="ru-RU" sz="1400" b="1" dirty="0">
                <a:solidFill>
                  <a:schemeClr val="tx1"/>
                </a:solidFill>
              </a:rPr>
              <a:t>(-ым) размышляет автор .</a:t>
            </a:r>
          </a:p>
          <a:p>
            <a:pPr>
              <a:defRPr/>
            </a:pPr>
            <a:endParaRPr lang="ru-RU" sz="1400" b="1" dirty="0">
              <a:solidFill>
                <a:schemeClr val="tx1"/>
              </a:solidFill>
            </a:endParaRPr>
          </a:p>
          <a:p>
            <a:pPr>
              <a:defRPr/>
            </a:pPr>
            <a:r>
              <a:rPr lang="ru-RU" sz="1400" b="1" dirty="0">
                <a:solidFill>
                  <a:schemeClr val="tx1"/>
                </a:solidFill>
              </a:rPr>
              <a:t>2. Прокомментировать эту проблему,  включив </a:t>
            </a:r>
            <a:r>
              <a:rPr lang="ru-RU" sz="1400" b="1" dirty="0">
                <a:solidFill>
                  <a:srgbClr val="FF0000"/>
                </a:solidFill>
              </a:rPr>
              <a:t>два примера из текста.</a:t>
            </a:r>
          </a:p>
          <a:p>
            <a:pPr>
              <a:defRPr/>
            </a:pPr>
            <a:endParaRPr lang="ru-RU" sz="1400" b="1" dirty="0">
              <a:solidFill>
                <a:schemeClr val="tx1"/>
              </a:solidFill>
            </a:endParaRPr>
          </a:p>
          <a:p>
            <a:pPr>
              <a:defRPr/>
            </a:pPr>
            <a:r>
              <a:rPr lang="ru-RU" sz="1400" b="1" dirty="0">
                <a:solidFill>
                  <a:schemeClr val="tx1"/>
                </a:solidFill>
              </a:rPr>
              <a:t>3. Сформулировать авторскую позицию ( к какому ответу, выводу  автор приходит?).</a:t>
            </a:r>
          </a:p>
          <a:p>
            <a:pPr>
              <a:defRPr/>
            </a:pPr>
            <a:endParaRPr lang="ru-RU" sz="1400" b="1" dirty="0">
              <a:solidFill>
                <a:schemeClr val="tx1"/>
              </a:solidFill>
            </a:endParaRPr>
          </a:p>
          <a:p>
            <a:pPr marL="342900" indent="-342900">
              <a:defRPr/>
            </a:pPr>
            <a:r>
              <a:rPr lang="ru-RU" sz="1400" b="1" dirty="0">
                <a:solidFill>
                  <a:schemeClr val="tx1"/>
                </a:solidFill>
              </a:rPr>
              <a:t>4. Сформулировать собственный тезис по проблеме, привести два примера для его  аргументации.</a:t>
            </a:r>
          </a:p>
          <a:p>
            <a:pPr marL="342900" indent="-342900">
              <a:defRPr/>
            </a:pPr>
            <a:endParaRPr lang="ru-RU" sz="1400" b="1" dirty="0">
              <a:solidFill>
                <a:schemeClr val="tx1"/>
              </a:solidFill>
            </a:endParaRPr>
          </a:p>
          <a:p>
            <a:pPr marL="342900" indent="-342900">
              <a:defRPr/>
            </a:pPr>
            <a:r>
              <a:rPr lang="ru-RU" sz="1400" b="1" dirty="0">
                <a:solidFill>
                  <a:schemeClr val="tx1"/>
                </a:solidFill>
              </a:rPr>
              <a:t>5. Сделать вывод.</a:t>
            </a:r>
          </a:p>
          <a:p>
            <a:pPr marL="342900" indent="-342900">
              <a:buFontTx/>
              <a:buAutoNum type="arabicPeriod" startAt="4"/>
              <a:defRPr/>
            </a:pPr>
            <a:endParaRPr lang="ru-RU" sz="1400" b="1" dirty="0">
              <a:solidFill>
                <a:schemeClr val="tx1"/>
              </a:solidFill>
            </a:endParaRPr>
          </a:p>
          <a:p>
            <a:pPr marL="342900" indent="-342900">
              <a:buFontTx/>
              <a:buAutoNum type="arabicPeriod" startAt="4"/>
              <a:defRPr/>
            </a:pPr>
            <a:endParaRPr lang="ru-RU" sz="1400" b="1" dirty="0">
              <a:solidFill>
                <a:schemeClr val="tx1"/>
              </a:solidFill>
            </a:endParaRPr>
          </a:p>
          <a:p>
            <a:pPr marL="342900" indent="-342900">
              <a:buFontTx/>
              <a:buAutoNum type="arabicPeriod" startAt="4"/>
              <a:defRPr/>
            </a:pPr>
            <a:endParaRPr lang="ru-RU" sz="1400" b="1" dirty="0">
              <a:solidFill>
                <a:schemeClr val="tx1"/>
              </a:solidFill>
            </a:endParaRPr>
          </a:p>
          <a:p>
            <a:pPr marL="342900" indent="-342900">
              <a:buFontTx/>
              <a:buAutoNum type="arabicPeriod" startAt="4"/>
              <a:defRPr/>
            </a:pPr>
            <a:endParaRPr lang="ru-RU" sz="1400" b="1" dirty="0">
              <a:solidFill>
                <a:schemeClr val="tx1"/>
              </a:solidFill>
            </a:endParaRPr>
          </a:p>
          <a:p>
            <a:pPr marL="342900" indent="-342900">
              <a:defRPr/>
            </a:pPr>
            <a:r>
              <a:rPr lang="ru-RU" sz="1400" b="1" dirty="0">
                <a:solidFill>
                  <a:schemeClr val="tx1"/>
                </a:solidFill>
              </a:rPr>
              <a:t>5. Помнить, что </a:t>
            </a:r>
            <a:r>
              <a:rPr lang="ru-RU" sz="1400" b="1" dirty="0">
                <a:solidFill>
                  <a:srgbClr val="FF0000"/>
                </a:solidFill>
              </a:rPr>
              <a:t>нельзя</a:t>
            </a:r>
          </a:p>
          <a:p>
            <a:pPr marL="342900" indent="-342900">
              <a:defRPr/>
            </a:pPr>
            <a:endParaRPr lang="ru-RU" sz="1400" b="1" dirty="0">
              <a:solidFill>
                <a:schemeClr val="tx1"/>
              </a:solidFill>
            </a:endParaRPr>
          </a:p>
          <a:p>
            <a:pPr marL="342900" indent="-342900">
              <a:buFont typeface="Wingdings" pitchFamily="2" charset="2"/>
              <a:buChar char="ü"/>
              <a:defRPr/>
            </a:pPr>
            <a:r>
              <a:rPr lang="ru-RU" sz="1400" b="1" dirty="0">
                <a:solidFill>
                  <a:srgbClr val="FF0000"/>
                </a:solidFill>
              </a:rPr>
              <a:t>пересказывать  или переписывать текст;</a:t>
            </a:r>
          </a:p>
          <a:p>
            <a:pPr marL="342900" indent="-342900">
              <a:buFont typeface="Wingdings" pitchFamily="2" charset="2"/>
              <a:buChar char="ü"/>
              <a:defRPr/>
            </a:pPr>
            <a:r>
              <a:rPr lang="ru-RU" sz="1400" b="1" dirty="0">
                <a:solidFill>
                  <a:srgbClr val="FF0000"/>
                </a:solidFill>
              </a:rPr>
              <a:t>рассуждать  без опоры на него;</a:t>
            </a:r>
          </a:p>
          <a:p>
            <a:pPr marL="342900" indent="-342900">
              <a:buFont typeface="Wingdings" pitchFamily="2" charset="2"/>
              <a:buChar char="ü"/>
              <a:defRPr/>
            </a:pPr>
            <a:r>
              <a:rPr lang="ru-RU" sz="1400" b="1" dirty="0">
                <a:solidFill>
                  <a:srgbClr val="FF0000"/>
                </a:solidFill>
              </a:rPr>
              <a:t>допускать объём сочинения менее 150 слов;</a:t>
            </a:r>
          </a:p>
          <a:p>
            <a:pPr marL="342900" indent="-342900">
              <a:buFont typeface="Wingdings" pitchFamily="2" charset="2"/>
              <a:buChar char="ü"/>
              <a:defRPr/>
            </a:pPr>
            <a:r>
              <a:rPr lang="ru-RU" sz="1400" b="1" dirty="0">
                <a:solidFill>
                  <a:srgbClr val="FF0000"/>
                </a:solidFill>
              </a:rPr>
              <a:t>быть неряшливым в работе.</a:t>
            </a: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a:p>
            <a:pPr>
              <a:defRPr/>
            </a:pPr>
            <a:endParaRPr lang="ru-RU" sz="1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1000"/>
                                        <p:tgtEl>
                                          <p:spTgt spid="10">
                                            <p:bg/>
                                          </p:spTgt>
                                        </p:tgtEl>
                                      </p:cBhvr>
                                    </p:animEffect>
                                    <p:anim calcmode="lin" valueType="num">
                                      <p:cBhvr>
                                        <p:cTn id="8" dur="1000" fill="hold"/>
                                        <p:tgtEl>
                                          <p:spTgt spid="10">
                                            <p:bg/>
                                          </p:spTgt>
                                        </p:tgtEl>
                                        <p:attrNameLst>
                                          <p:attrName>ppt_x</p:attrName>
                                        </p:attrNameLst>
                                      </p:cBhvr>
                                      <p:tavLst>
                                        <p:tav tm="0">
                                          <p:val>
                                            <p:strVal val="#ppt_x"/>
                                          </p:val>
                                        </p:tav>
                                        <p:tav tm="100000">
                                          <p:val>
                                            <p:strVal val="#ppt_x"/>
                                          </p:val>
                                        </p:tav>
                                      </p:tavLst>
                                    </p:anim>
                                    <p:anim calcmode="lin" valueType="num">
                                      <p:cBhvr>
                                        <p:cTn id="9" dur="1000" fill="hold"/>
                                        <p:tgtEl>
                                          <p:spTgt spid="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1000"/>
                                        <p:tgtEl>
                                          <p:spTgt spid="10">
                                            <p:txEl>
                                              <p:pRg st="1" end="1"/>
                                            </p:txEl>
                                          </p:spTgt>
                                        </p:tgtEl>
                                      </p:cBhvr>
                                    </p:animEffect>
                                    <p:anim calcmode="lin" valueType="num">
                                      <p:cBhvr>
                                        <p:cTn id="2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1000"/>
                                        <p:tgtEl>
                                          <p:spTgt spid="10">
                                            <p:txEl>
                                              <p:pRg st="2" end="2"/>
                                            </p:txEl>
                                          </p:spTgt>
                                        </p:tgtEl>
                                      </p:cBhvr>
                                    </p:animEffect>
                                    <p:anim calcmode="lin" valueType="num">
                                      <p:cBhvr>
                                        <p:cTn id="2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1000"/>
                                        <p:tgtEl>
                                          <p:spTgt spid="10">
                                            <p:txEl>
                                              <p:pRg st="4" end="4"/>
                                            </p:txEl>
                                          </p:spTgt>
                                        </p:tgtEl>
                                      </p:cBhvr>
                                    </p:animEffect>
                                    <p:anim calcmode="lin" valueType="num">
                                      <p:cBhvr>
                                        <p:cTn id="4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Effect transition="in" filter="fade">
                                      <p:cBhvr>
                                        <p:cTn id="49" dur="1000"/>
                                        <p:tgtEl>
                                          <p:spTgt spid="10">
                                            <p:txEl>
                                              <p:pRg st="5" end="5"/>
                                            </p:txEl>
                                          </p:spTgt>
                                        </p:tgtEl>
                                      </p:cBhvr>
                                    </p:animEffect>
                                    <p:anim calcmode="lin" valueType="num">
                                      <p:cBhvr>
                                        <p:cTn id="5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fade">
                                      <p:cBhvr>
                                        <p:cTn id="56" dur="1000"/>
                                        <p:tgtEl>
                                          <p:spTgt spid="10">
                                            <p:txEl>
                                              <p:pRg st="6" end="6"/>
                                            </p:txEl>
                                          </p:spTgt>
                                        </p:tgtEl>
                                      </p:cBhvr>
                                    </p:animEffect>
                                    <p:anim calcmode="lin" valueType="num">
                                      <p:cBhvr>
                                        <p:cTn id="57"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0">
                                            <p:txEl>
                                              <p:pRg st="7" end="7"/>
                                            </p:txEl>
                                          </p:spTgt>
                                        </p:tgtEl>
                                        <p:attrNameLst>
                                          <p:attrName>style.visibility</p:attrName>
                                        </p:attrNameLst>
                                      </p:cBhvr>
                                      <p:to>
                                        <p:strVal val="visible"/>
                                      </p:to>
                                    </p:set>
                                    <p:animEffect transition="in" filter="fade">
                                      <p:cBhvr>
                                        <p:cTn id="63" dur="1000"/>
                                        <p:tgtEl>
                                          <p:spTgt spid="10">
                                            <p:txEl>
                                              <p:pRg st="7" end="7"/>
                                            </p:txEl>
                                          </p:spTgt>
                                        </p:tgtEl>
                                      </p:cBhvr>
                                    </p:animEffect>
                                    <p:anim calcmode="lin" valueType="num">
                                      <p:cBhvr>
                                        <p:cTn id="64"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xEl>
                                              <p:pRg st="8" end="8"/>
                                            </p:txEl>
                                          </p:spTgt>
                                        </p:tgtEl>
                                        <p:attrNameLst>
                                          <p:attrName>style.visibility</p:attrName>
                                        </p:attrNameLst>
                                      </p:cBhvr>
                                      <p:to>
                                        <p:strVal val="visible"/>
                                      </p:to>
                                    </p:set>
                                    <p:animEffect transition="in" filter="fade">
                                      <p:cBhvr>
                                        <p:cTn id="70" dur="1000"/>
                                        <p:tgtEl>
                                          <p:spTgt spid="10">
                                            <p:txEl>
                                              <p:pRg st="8" end="8"/>
                                            </p:txEl>
                                          </p:spTgt>
                                        </p:tgtEl>
                                      </p:cBhvr>
                                    </p:animEffect>
                                    <p:anim calcmode="lin" valueType="num">
                                      <p:cBhvr>
                                        <p:cTn id="71"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1000" fill="hold"/>
                                        <p:tgtEl>
                                          <p:spTgt spid="7"/>
                                        </p:tgtEl>
                                        <p:attrNameLst>
                                          <p:attrName>ppt_w</p:attrName>
                                        </p:attrNameLst>
                                      </p:cBhvr>
                                      <p:tavLst>
                                        <p:tav tm="0">
                                          <p:val>
                                            <p:strVal val="#ppt_w+.3"/>
                                          </p:val>
                                        </p:tav>
                                        <p:tav tm="100000">
                                          <p:val>
                                            <p:strVal val="#ppt_w"/>
                                          </p:val>
                                        </p:tav>
                                      </p:tavLst>
                                    </p:anim>
                                    <p:anim calcmode="lin" valueType="num">
                                      <p:cBhvr>
                                        <p:cTn id="78" dur="1000" fill="hold"/>
                                        <p:tgtEl>
                                          <p:spTgt spid="7"/>
                                        </p:tgtEl>
                                        <p:attrNameLst>
                                          <p:attrName>ppt_h</p:attrName>
                                        </p:attrNameLst>
                                      </p:cBhvr>
                                      <p:tavLst>
                                        <p:tav tm="0">
                                          <p:val>
                                            <p:strVal val="#ppt_h"/>
                                          </p:val>
                                        </p:tav>
                                        <p:tav tm="100000">
                                          <p:val>
                                            <p:strVal val="#ppt_h"/>
                                          </p:val>
                                        </p:tav>
                                      </p:tavLst>
                                    </p:anim>
                                    <p:animEffect transition="in" filter="fade">
                                      <p:cBhvr>
                                        <p:cTn id="79" dur="10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25"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87" dur="1000" fill="hold"/>
                                        <p:tgtEl>
                                          <p:spTgt spid="13"/>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50" presetClass="entr" presetSubtype="0" decel="100000" fill="hold" grpId="0" nodeType="click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p:cTn id="96" dur="1000" fill="hold"/>
                                        <p:tgtEl>
                                          <p:spTgt spid="14"/>
                                        </p:tgtEl>
                                        <p:attrNameLst>
                                          <p:attrName>ppt_w</p:attrName>
                                        </p:attrNameLst>
                                      </p:cBhvr>
                                      <p:tavLst>
                                        <p:tav tm="0">
                                          <p:val>
                                            <p:strVal val="#ppt_w+.3"/>
                                          </p:val>
                                        </p:tav>
                                        <p:tav tm="100000">
                                          <p:val>
                                            <p:strVal val="#ppt_w"/>
                                          </p:val>
                                        </p:tav>
                                      </p:tavLst>
                                    </p:anim>
                                    <p:anim calcmode="lin" valueType="num">
                                      <p:cBhvr>
                                        <p:cTn id="97" dur="1000" fill="hold"/>
                                        <p:tgtEl>
                                          <p:spTgt spid="14"/>
                                        </p:tgtEl>
                                        <p:attrNameLst>
                                          <p:attrName>ppt_h</p:attrName>
                                        </p:attrNameLst>
                                      </p:cBhvr>
                                      <p:tavLst>
                                        <p:tav tm="0">
                                          <p:val>
                                            <p:strVal val="#ppt_h"/>
                                          </p:val>
                                        </p:tav>
                                        <p:tav tm="100000">
                                          <p:val>
                                            <p:strVal val="#ppt_h"/>
                                          </p:val>
                                        </p:tav>
                                      </p:tavLst>
                                    </p:anim>
                                    <p:animEffect transition="in" filter="fade">
                                      <p:cBhvr>
                                        <p:cTn id="9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7875"/>
          </a:xfrm>
        </p:spPr>
        <p:txBody>
          <a:bodyPr/>
          <a:lstStyle/>
          <a:p>
            <a:pPr eaLnBrk="1" hangingPunct="1"/>
            <a:r>
              <a:rPr lang="ru-RU" b="1" smtClean="0">
                <a:solidFill>
                  <a:srgbClr val="FF0000"/>
                </a:solidFill>
              </a:rPr>
              <a:t>Обратите внимание!</a:t>
            </a:r>
          </a:p>
        </p:txBody>
      </p:sp>
      <p:sp>
        <p:nvSpPr>
          <p:cNvPr id="3" name="Содержимое 2"/>
          <p:cNvSpPr>
            <a:spLocks noGrp="1"/>
          </p:cNvSpPr>
          <p:nvPr>
            <p:ph idx="1"/>
          </p:nvPr>
        </p:nvSpPr>
        <p:spPr>
          <a:xfrm>
            <a:off x="250825" y="981075"/>
            <a:ext cx="8208963" cy="5543550"/>
          </a:xfrm>
        </p:spPr>
        <p:txBody>
          <a:bodyPr rtlCol="0">
            <a:normAutofit fontScale="92500" lnSpcReduction="10000"/>
          </a:bodyPr>
          <a:lstStyle/>
          <a:p>
            <a:pPr eaLnBrk="1" fontAlgn="auto" hangingPunct="1">
              <a:spcAft>
                <a:spcPts val="0"/>
              </a:spcAft>
              <a:buFont typeface="Arial" pitchFamily="34" charset="0"/>
              <a:buNone/>
              <a:defRPr/>
            </a:pPr>
            <a:r>
              <a:rPr lang="ru-RU" sz="2000" b="1" dirty="0" smtClean="0">
                <a:cs typeface="Arial" pitchFamily="34" charset="0"/>
              </a:rPr>
              <a:t>Необходимо сформулировать и прокомментировать одну из проблем, </a:t>
            </a:r>
            <a:r>
              <a:rPr lang="ru-RU" sz="2000" b="1" dirty="0" smtClean="0">
                <a:solidFill>
                  <a:srgbClr val="FF0000"/>
                </a:solidFill>
                <a:cs typeface="Arial" pitchFamily="34" charset="0"/>
              </a:rPr>
              <a:t>поставленных </a:t>
            </a:r>
            <a:r>
              <a:rPr lang="ru-RU" sz="2000" b="1" dirty="0" smtClean="0">
                <a:cs typeface="Arial" pitchFamily="34" charset="0"/>
              </a:rPr>
              <a:t>автором</a:t>
            </a:r>
            <a:r>
              <a:rPr lang="ru-RU" sz="2000" b="1" dirty="0" smtClean="0">
                <a:solidFill>
                  <a:srgbClr val="FF0000"/>
                </a:solidFill>
                <a:cs typeface="Arial" pitchFamily="34" charset="0"/>
              </a:rPr>
              <a:t> </a:t>
            </a:r>
            <a:r>
              <a:rPr lang="ru-RU" sz="2000" b="1" dirty="0" smtClean="0">
                <a:cs typeface="Arial" pitchFamily="34" charset="0"/>
              </a:rPr>
              <a:t>текста.</a:t>
            </a:r>
          </a:p>
          <a:p>
            <a:pPr eaLnBrk="1" fontAlgn="auto" hangingPunct="1">
              <a:spcAft>
                <a:spcPts val="0"/>
              </a:spcAft>
              <a:buFont typeface="Arial" pitchFamily="34" charset="0"/>
              <a:buNone/>
              <a:defRPr/>
            </a:pPr>
            <a:r>
              <a:rPr lang="ru-RU" sz="2400" b="1" dirty="0" smtClean="0">
                <a:cs typeface="Arial" pitchFamily="34" charset="0"/>
              </a:rPr>
              <a:t>(</a:t>
            </a:r>
            <a:r>
              <a:rPr lang="ru-RU" sz="2400" b="1" dirty="0" smtClean="0">
                <a:solidFill>
                  <a:srgbClr val="FF0000"/>
                </a:solidFill>
                <a:cs typeface="Arial" pitchFamily="34" charset="0"/>
              </a:rPr>
              <a:t>Не</a:t>
            </a:r>
            <a:r>
              <a:rPr lang="ru-RU" sz="2400" b="1" dirty="0" smtClean="0">
                <a:cs typeface="Arial" pitchFamily="34" charset="0"/>
              </a:rPr>
              <a:t> затронутых, </a:t>
            </a:r>
            <a:r>
              <a:rPr lang="ru-RU" sz="2400" b="1" dirty="0" smtClean="0">
                <a:solidFill>
                  <a:srgbClr val="FF0000"/>
                </a:solidFill>
                <a:cs typeface="Arial" pitchFamily="34" charset="0"/>
              </a:rPr>
              <a:t>не</a:t>
            </a:r>
            <a:r>
              <a:rPr lang="ru-RU" sz="2400" b="1" dirty="0" smtClean="0">
                <a:cs typeface="Arial" pitchFamily="34" charset="0"/>
              </a:rPr>
              <a:t> упомянутых, а </a:t>
            </a:r>
            <a:r>
              <a:rPr lang="ru-RU" sz="2400" b="1" dirty="0" smtClean="0">
                <a:solidFill>
                  <a:srgbClr val="FF0000"/>
                </a:solidFill>
                <a:cs typeface="Arial" pitchFamily="34" charset="0"/>
              </a:rPr>
              <a:t>поставленных</a:t>
            </a:r>
            <a:r>
              <a:rPr lang="ru-RU" sz="2400" b="1" dirty="0" smtClean="0">
                <a:cs typeface="Arial" pitchFamily="34" charset="0"/>
              </a:rPr>
              <a:t>!)</a:t>
            </a:r>
          </a:p>
          <a:p>
            <a:pPr eaLnBrk="1" fontAlgn="auto" hangingPunct="1">
              <a:spcAft>
                <a:spcPts val="0"/>
              </a:spcAft>
              <a:buFont typeface="Arial" pitchFamily="34" charset="0"/>
              <a:buNone/>
              <a:defRPr/>
            </a:pPr>
            <a:endParaRPr lang="ru-RU" sz="2400" b="1" u="sng" dirty="0" smtClean="0">
              <a:cs typeface="Arial" pitchFamily="34" charset="0"/>
            </a:endParaRPr>
          </a:p>
          <a:p>
            <a:pPr eaLnBrk="1" fontAlgn="auto" hangingPunct="1">
              <a:spcAft>
                <a:spcPts val="0"/>
              </a:spcAft>
              <a:buFont typeface="Arial" pitchFamily="34" charset="0"/>
              <a:buChar char="•"/>
              <a:defRPr/>
            </a:pPr>
            <a:r>
              <a:rPr lang="ru-RU" sz="1800" b="1" u="sng" dirty="0" smtClean="0">
                <a:solidFill>
                  <a:srgbClr val="000066"/>
                </a:solidFill>
                <a:cs typeface="Arial" pitchFamily="34" charset="0"/>
              </a:rPr>
              <a:t>Ставить</a:t>
            </a:r>
            <a:r>
              <a:rPr lang="ru-RU" sz="1800" b="1" dirty="0" smtClean="0">
                <a:solidFill>
                  <a:srgbClr val="000066"/>
                </a:solidFill>
                <a:cs typeface="Arial" pitchFamily="34" charset="0"/>
              </a:rPr>
              <a:t> </a:t>
            </a:r>
            <a:r>
              <a:rPr lang="ru-RU" sz="1800" b="1" dirty="0" smtClean="0">
                <a:cs typeface="Arial" pitchFamily="34" charset="0"/>
              </a:rPr>
              <a:t>– перен. Выдвигать, предлагать для решения, выполнения, рассмотрения, обсуждения. </a:t>
            </a:r>
            <a:r>
              <a:rPr lang="ru-RU" sz="1800" b="1" i="1" dirty="0" smtClean="0">
                <a:cs typeface="Arial" pitchFamily="34" charset="0"/>
              </a:rPr>
              <a:t>С. задачу перед кем-н. С. твердые сроки. Правильно с. вопрос</a:t>
            </a:r>
            <a:r>
              <a:rPr lang="ru-RU" sz="1800" b="1" dirty="0" smtClean="0">
                <a:cs typeface="Arial" pitchFamily="34" charset="0"/>
              </a:rPr>
              <a:t>. </a:t>
            </a:r>
          </a:p>
          <a:p>
            <a:pPr eaLnBrk="1" fontAlgn="auto" hangingPunct="1">
              <a:spcAft>
                <a:spcPts val="0"/>
              </a:spcAft>
              <a:buFont typeface="Arial" pitchFamily="34" charset="0"/>
              <a:buChar char="•"/>
              <a:defRPr/>
            </a:pPr>
            <a:endParaRPr lang="ru-RU" sz="1800" b="1" dirty="0" smtClean="0">
              <a:cs typeface="Arial" pitchFamily="34" charset="0"/>
            </a:endParaRPr>
          </a:p>
          <a:p>
            <a:pPr eaLnBrk="1" fontAlgn="auto" hangingPunct="1">
              <a:spcAft>
                <a:spcPts val="0"/>
              </a:spcAft>
              <a:buFont typeface="Arial" pitchFamily="34" charset="0"/>
              <a:buChar char="•"/>
              <a:defRPr/>
            </a:pPr>
            <a:r>
              <a:rPr lang="ru-RU" sz="1800" b="1" dirty="0" smtClean="0">
                <a:solidFill>
                  <a:srgbClr val="FF0000"/>
                </a:solidFill>
                <a:cs typeface="Arial" pitchFamily="34" charset="0"/>
              </a:rPr>
              <a:t>Затронуть</a:t>
            </a:r>
            <a:r>
              <a:rPr lang="ru-RU" sz="1800" b="1" dirty="0" smtClean="0">
                <a:cs typeface="Arial" pitchFamily="34" charset="0"/>
              </a:rPr>
              <a:t> – перен. Излагая, обратить мимоходом внимание на что-н. </a:t>
            </a:r>
            <a:r>
              <a:rPr lang="ru-RU" sz="1800" b="1" i="1" dirty="0" smtClean="0">
                <a:cs typeface="Arial" pitchFamily="34" charset="0"/>
              </a:rPr>
              <a:t>Затронуть проблему взаимоотношения поколений.</a:t>
            </a:r>
          </a:p>
          <a:p>
            <a:pPr eaLnBrk="1" fontAlgn="auto" hangingPunct="1">
              <a:spcAft>
                <a:spcPts val="0"/>
              </a:spcAft>
              <a:buFont typeface="Arial" pitchFamily="34" charset="0"/>
              <a:buChar char="•"/>
              <a:defRPr/>
            </a:pPr>
            <a:endParaRPr lang="ru-RU" sz="1800" b="1" i="1" dirty="0" smtClean="0">
              <a:cs typeface="Arial" pitchFamily="34" charset="0"/>
            </a:endParaRPr>
          </a:p>
          <a:p>
            <a:pPr eaLnBrk="1" fontAlgn="auto" hangingPunct="1">
              <a:spcAft>
                <a:spcPts val="0"/>
              </a:spcAft>
              <a:buFont typeface="Arial" pitchFamily="34" charset="0"/>
              <a:buChar char="•"/>
              <a:defRPr/>
            </a:pPr>
            <a:r>
              <a:rPr lang="ru-RU" sz="1800" b="1" dirty="0" smtClean="0">
                <a:solidFill>
                  <a:srgbClr val="FF0000"/>
                </a:solidFill>
                <a:cs typeface="Arial" pitchFamily="34" charset="0"/>
              </a:rPr>
              <a:t>Упомянуть</a:t>
            </a:r>
            <a:r>
              <a:rPr lang="ru-RU" sz="1800" b="1" i="1" dirty="0" smtClean="0">
                <a:cs typeface="Arial" pitchFamily="34" charset="0"/>
              </a:rPr>
              <a:t> - </a:t>
            </a:r>
            <a:r>
              <a:rPr lang="ru-RU" sz="1800" b="1" dirty="0" smtClean="0">
                <a:cs typeface="Arial" pitchFamily="34" charset="0"/>
              </a:rPr>
              <a:t>назвать, коснуться </a:t>
            </a:r>
            <a:r>
              <a:rPr lang="ru-RU" sz="1800" b="1" dirty="0" err="1" smtClean="0">
                <a:cs typeface="Arial" pitchFamily="34" charset="0"/>
              </a:rPr>
              <a:t>кого-чего-н</a:t>
            </a:r>
            <a:r>
              <a:rPr lang="ru-RU" sz="1800" b="1" dirty="0" smtClean="0">
                <a:cs typeface="Arial" pitchFamily="34" charset="0"/>
              </a:rPr>
              <a:t>. в речи. </a:t>
            </a:r>
            <a:r>
              <a:rPr lang="ru-RU" sz="1800" b="1" i="1" dirty="0" smtClean="0">
                <a:cs typeface="Arial" pitchFamily="34" charset="0"/>
              </a:rPr>
              <a:t>У. о вчерашнем событии.</a:t>
            </a:r>
          </a:p>
          <a:p>
            <a:pPr eaLnBrk="1" fontAlgn="auto" hangingPunct="1">
              <a:spcAft>
                <a:spcPts val="0"/>
              </a:spcAft>
              <a:buFont typeface="Arial" pitchFamily="34" charset="0"/>
              <a:buChar char="•"/>
              <a:defRPr/>
            </a:pPr>
            <a:endParaRPr lang="ru-RU" sz="1800" b="1" i="1" dirty="0" smtClean="0">
              <a:cs typeface="Arial" pitchFamily="34" charset="0"/>
            </a:endParaRPr>
          </a:p>
          <a:p>
            <a:pPr eaLnBrk="1" fontAlgn="auto" hangingPunct="1">
              <a:spcAft>
                <a:spcPts val="0"/>
              </a:spcAft>
              <a:buFont typeface="Arial" charset="0"/>
              <a:buNone/>
              <a:defRPr/>
            </a:pPr>
            <a:r>
              <a:rPr lang="ru-RU" sz="2400" b="1" dirty="0" smtClean="0"/>
              <a:t>       </a:t>
            </a:r>
            <a:r>
              <a:rPr lang="ru-RU" sz="2200" b="1" dirty="0" smtClean="0"/>
              <a:t>Именно невыполнение главного условия задания может привести к </a:t>
            </a:r>
            <a:r>
              <a:rPr lang="ru-RU" sz="2200" b="1" dirty="0" smtClean="0">
                <a:solidFill>
                  <a:srgbClr val="FF0000"/>
                </a:solidFill>
              </a:rPr>
              <a:t>снижению баллов по первым четырём критериям оценивания сочинения </a:t>
            </a:r>
            <a:r>
              <a:rPr lang="ru-RU" sz="2200" b="1" dirty="0" smtClean="0"/>
              <a:t>(минус 8 баллов за выполнение работы).</a:t>
            </a:r>
            <a:endParaRPr lang="ru-RU" sz="2200" b="1" i="1" dirty="0" smtClean="0">
              <a:cs typeface="Arial" pitchFamily="34" charset="0"/>
            </a:endParaRPr>
          </a:p>
          <a:p>
            <a:pPr eaLnBrk="1" fontAlgn="auto" hangingPunct="1">
              <a:spcAft>
                <a:spcPts val="0"/>
              </a:spcAft>
              <a:buFont typeface="Arial" pitchFamily="34" charset="0"/>
              <a:buNone/>
              <a:defRPr/>
            </a:pPr>
            <a:r>
              <a:rPr lang="ru-RU" sz="2200" b="1" dirty="0" smtClean="0">
                <a:cs typeface="Arial" pitchFamily="34" charset="0"/>
              </a:rPr>
              <a:t>     </a:t>
            </a:r>
            <a:endParaRPr lang="ru-RU" sz="2200" b="1" u="sng" dirty="0" smtClean="0">
              <a:cs typeface="Arial" pitchFamily="34" charset="0"/>
            </a:endParaRPr>
          </a:p>
        </p:txBody>
      </p:sp>
      <p:pic>
        <p:nvPicPr>
          <p:cNvPr id="1026" name="Picture 2" descr="C:\Users\User\Desktop\картинки с шаттерстока\shutterstock_6014878.jpg"/>
          <p:cNvPicPr>
            <a:picLocks noChangeAspect="1" noChangeArrowheads="1"/>
          </p:cNvPicPr>
          <p:nvPr/>
        </p:nvPicPr>
        <p:blipFill>
          <a:blip r:embed="rId2" cstate="print"/>
          <a:srcRect/>
          <a:stretch>
            <a:fillRect/>
          </a:stretch>
        </p:blipFill>
        <p:spPr bwMode="auto">
          <a:xfrm>
            <a:off x="7848600" y="0"/>
            <a:ext cx="1295400" cy="1844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1000" fill="hold"/>
                                        <p:tgtEl>
                                          <p:spTgt spid="1026"/>
                                        </p:tgtEl>
                                        <p:attrNameLst>
                                          <p:attrName>ppt_w</p:attrName>
                                        </p:attrNameLst>
                                      </p:cBhvr>
                                      <p:tavLst>
                                        <p:tav tm="0">
                                          <p:val>
                                            <p:strVal val="#ppt_w+.3"/>
                                          </p:val>
                                        </p:tav>
                                        <p:tav tm="100000">
                                          <p:val>
                                            <p:strVal val="#ppt_w"/>
                                          </p:val>
                                        </p:tav>
                                      </p:tavLst>
                                    </p:anim>
                                    <p:anim calcmode="lin" valueType="num">
                                      <p:cBhvr>
                                        <p:cTn id="27" dur="1000" fill="hold"/>
                                        <p:tgtEl>
                                          <p:spTgt spid="1026"/>
                                        </p:tgtEl>
                                        <p:attrNameLst>
                                          <p:attrName>ppt_h</p:attrName>
                                        </p:attrNameLst>
                                      </p:cBhvr>
                                      <p:tavLst>
                                        <p:tav tm="0">
                                          <p:val>
                                            <p:strVal val="#ppt_h"/>
                                          </p:val>
                                        </p:tav>
                                        <p:tav tm="100000">
                                          <p:val>
                                            <p:strVal val="#ppt_h"/>
                                          </p:val>
                                        </p:tav>
                                      </p:tavLst>
                                    </p:anim>
                                    <p:animEffect transition="in" filter="fade">
                                      <p:cBhvr>
                                        <p:cTn id="28" dur="1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iterate type="lt">
                                    <p:tmPct val="0"/>
                                  </p:iterate>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mph" presetSubtype="0" fill="hold" nodeType="clickEffect">
                                  <p:stCondLst>
                                    <p:cond delay="0"/>
                                  </p:stCondLst>
                                  <p:iterate type="lt">
                                    <p:tmPct val="4000"/>
                                  </p:iterate>
                                  <p:childTnLst>
                                    <p:set>
                                      <p:cBhvr override="childStyle">
                                        <p:cTn id="39" dur="500" fill="hold"/>
                                        <p:tgtEl>
                                          <p:spTgt spid="3">
                                            <p:txEl>
                                              <p:pRg st="1" end="1"/>
                                            </p:txEl>
                                          </p:spTgt>
                                        </p:tgtEl>
                                        <p:attrNameLst>
                                          <p:attrName>style.textDecorationUnderline</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1"/>
          <p:cNvSpPr txBox="1">
            <a:spLocks noChangeArrowheads="1"/>
          </p:cNvSpPr>
          <p:nvPr/>
        </p:nvSpPr>
        <p:spPr bwMode="auto">
          <a:xfrm>
            <a:off x="323850" y="188913"/>
            <a:ext cx="5256213" cy="6800850"/>
          </a:xfrm>
          <a:prstGeom prst="rect">
            <a:avLst/>
          </a:prstGeom>
          <a:noFill/>
          <a:ln w="9525">
            <a:noFill/>
            <a:miter lim="800000"/>
            <a:headEnd/>
            <a:tailEnd/>
          </a:ln>
        </p:spPr>
        <p:txBody>
          <a:bodyPr>
            <a:spAutoFit/>
          </a:bodyPr>
          <a:lstStyle/>
          <a:p>
            <a:r>
              <a:rPr lang="ru-RU" b="1"/>
              <a:t>   </a:t>
            </a:r>
            <a:r>
              <a:rPr lang="ru-RU" sz="2000" b="1"/>
              <a:t>Следует сосредоточиться на проблеме,</a:t>
            </a:r>
          </a:p>
          <a:p>
            <a:pPr>
              <a:buFont typeface="Wingdings" pitchFamily="2" charset="2"/>
              <a:buChar char="Ø"/>
            </a:pPr>
            <a:r>
              <a:rPr lang="ru-RU" sz="2000" b="1"/>
              <a:t> которая </a:t>
            </a:r>
            <a:r>
              <a:rPr lang="ru-RU" sz="2000"/>
              <a:t>находится в центре внимания автора, а не упоминается вскользь, то есть </a:t>
            </a:r>
            <a:r>
              <a:rPr lang="ru-RU" sz="2000" b="1">
                <a:solidFill>
                  <a:srgbClr val="FF0000"/>
                </a:solidFill>
              </a:rPr>
              <a:t>является главной, а не второстепенной;</a:t>
            </a:r>
          </a:p>
          <a:p>
            <a:endParaRPr lang="ru-RU" sz="2000" b="1">
              <a:solidFill>
                <a:srgbClr val="FF0000"/>
              </a:solidFill>
            </a:endParaRPr>
          </a:p>
          <a:p>
            <a:pPr>
              <a:buFont typeface="Wingdings" pitchFamily="2" charset="2"/>
              <a:buChar char="Ø"/>
            </a:pPr>
            <a:r>
              <a:rPr lang="ru-RU" sz="2000"/>
              <a:t> по которой автор </a:t>
            </a:r>
            <a:r>
              <a:rPr lang="ru-RU" sz="2000" b="1"/>
              <a:t>высказывает свою точку зрения;</a:t>
            </a:r>
          </a:p>
          <a:p>
            <a:pPr>
              <a:buFont typeface="Wingdings" pitchFamily="2" charset="2"/>
              <a:buChar char="Ø"/>
            </a:pPr>
            <a:endParaRPr lang="ru-RU" sz="2000" b="1"/>
          </a:p>
          <a:p>
            <a:pPr>
              <a:buFont typeface="Wingdings" pitchFamily="2" charset="2"/>
              <a:buChar char="Ø"/>
            </a:pPr>
            <a:r>
              <a:rPr lang="ru-RU" sz="2000" b="1"/>
              <a:t> </a:t>
            </a:r>
            <a:r>
              <a:rPr lang="ru-RU" sz="2000"/>
              <a:t>которая даёт выпускнику  возможность выразить собственную точку зрения и доказать её, используя читательский и житейский опыт.</a:t>
            </a:r>
            <a:endParaRPr lang="ru-RU" sz="2000" u="sng"/>
          </a:p>
          <a:p>
            <a:endParaRPr lang="ru-RU" sz="2000" u="sng"/>
          </a:p>
          <a:p>
            <a:r>
              <a:rPr lang="ru-RU" sz="2000"/>
              <a:t>  </a:t>
            </a:r>
            <a:r>
              <a:rPr lang="ru-RU" sz="2000" b="1"/>
              <a:t>Таким образом, выбирать и формулировать проблему для последующего комментирования лучше всего, задавая себе вопрос: </a:t>
            </a:r>
            <a:r>
              <a:rPr lang="ru-RU" sz="2000" b="1">
                <a:solidFill>
                  <a:srgbClr val="FF0000"/>
                </a:solidFill>
              </a:rPr>
              <a:t>по поводу какой проблемы автор выражает свою позицию в тексте?</a:t>
            </a:r>
          </a:p>
          <a:p>
            <a:pPr>
              <a:buFont typeface="Arial" charset="0"/>
              <a:buChar char="•"/>
            </a:pPr>
            <a:endParaRPr lang="ru-RU" sz="1600"/>
          </a:p>
        </p:txBody>
      </p:sp>
      <p:pic>
        <p:nvPicPr>
          <p:cNvPr id="33794" name="Picture 2" descr="C:\Users\User\Desktop\картинки с шаттерстока\шаттерсток\shutterstock_171703814.jpg"/>
          <p:cNvPicPr>
            <a:picLocks noChangeAspect="1" noChangeArrowheads="1"/>
          </p:cNvPicPr>
          <p:nvPr/>
        </p:nvPicPr>
        <p:blipFill>
          <a:blip r:embed="rId2" cstate="print"/>
          <a:srcRect/>
          <a:stretch>
            <a:fillRect/>
          </a:stretch>
        </p:blipFill>
        <p:spPr bwMode="auto">
          <a:xfrm>
            <a:off x="5651500" y="1916113"/>
            <a:ext cx="3048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p:cNvSpPr>
          <p:nvPr>
            <p:ph type="body" idx="4294967295"/>
          </p:nvPr>
        </p:nvSpPr>
        <p:spPr>
          <a:xfrm>
            <a:off x="395288" y="1219200"/>
            <a:ext cx="8424862" cy="5449888"/>
          </a:xfrm>
          <a:solidFill>
            <a:schemeClr val="bg1"/>
          </a:solidFill>
        </p:spPr>
        <p:txBody>
          <a:bodyPr/>
          <a:lstStyle/>
          <a:p>
            <a:pPr marL="457200" indent="-457200">
              <a:lnSpc>
                <a:spcPct val="80000"/>
              </a:lnSpc>
              <a:buFont typeface="Wingdings 3" pitchFamily="18" charset="2"/>
              <a:buNone/>
            </a:pPr>
            <a:r>
              <a:rPr lang="ru-RU" sz="2400" b="1" smtClean="0">
                <a:cs typeface="Arial" charset="0"/>
              </a:rPr>
              <a:t>1. На какой (-ие) вопросы, заданные извне, автор отвечает своим текстом?</a:t>
            </a:r>
          </a:p>
          <a:p>
            <a:pPr marL="457200" indent="-457200">
              <a:lnSpc>
                <a:spcPct val="80000"/>
              </a:lnSpc>
              <a:buFont typeface="Wingdings 3" pitchFamily="18" charset="2"/>
              <a:buNone/>
            </a:pPr>
            <a:r>
              <a:rPr lang="ru-RU" sz="2000" b="1" i="1" smtClean="0">
                <a:solidFill>
                  <a:srgbClr val="002060"/>
                </a:solidFill>
                <a:cs typeface="Arial" charset="0"/>
              </a:rPr>
              <a:t>        </a:t>
            </a:r>
            <a:r>
              <a:rPr lang="ru-RU" sz="2000" b="1" i="1" smtClean="0">
                <a:solidFill>
                  <a:srgbClr val="002060"/>
                </a:solidFill>
                <a:latin typeface="Calibri" pitchFamily="34" charset="0"/>
                <a:cs typeface="Arial" charset="0"/>
              </a:rPr>
              <a:t>(сформулированные вопросы - проблематика текста; </a:t>
            </a:r>
          </a:p>
          <a:p>
            <a:pPr marL="457200" indent="-457200">
              <a:lnSpc>
                <a:spcPct val="80000"/>
              </a:lnSpc>
              <a:buFont typeface="Wingdings 3" pitchFamily="18" charset="2"/>
              <a:buNone/>
            </a:pPr>
            <a:r>
              <a:rPr lang="ru-RU" sz="2000" b="1" i="1" smtClean="0">
                <a:solidFill>
                  <a:srgbClr val="002060"/>
                </a:solidFill>
                <a:latin typeface="Calibri" pitchFamily="34" charset="0"/>
                <a:cs typeface="Arial" charset="0"/>
              </a:rPr>
              <a:t>             необходимо выбрать ту проблему, по которой ученик сможет высказаться и привести убедительные аргументы)</a:t>
            </a:r>
          </a:p>
          <a:p>
            <a:pPr marL="457200" indent="-457200">
              <a:lnSpc>
                <a:spcPct val="80000"/>
              </a:lnSpc>
              <a:buFont typeface="Wingdings 3" pitchFamily="18" charset="2"/>
              <a:buNone/>
            </a:pPr>
            <a:endParaRPr lang="ru-RU" sz="2000" b="1" i="1" smtClean="0">
              <a:solidFill>
                <a:srgbClr val="002060"/>
              </a:solidFill>
              <a:latin typeface="Calibri" pitchFamily="34" charset="0"/>
              <a:cs typeface="Arial" charset="0"/>
            </a:endParaRPr>
          </a:p>
          <a:p>
            <a:pPr marL="457200" indent="-457200">
              <a:lnSpc>
                <a:spcPct val="80000"/>
              </a:lnSpc>
              <a:buFont typeface="Wingdings 3" pitchFamily="18" charset="2"/>
              <a:buNone/>
            </a:pPr>
            <a:r>
              <a:rPr lang="ru-RU" sz="2400" b="1" smtClean="0">
                <a:cs typeface="Arial" charset="0"/>
              </a:rPr>
              <a:t>2. Над  каким вопросом (-ами) автор заставил меня задуматься?</a:t>
            </a:r>
          </a:p>
          <a:p>
            <a:pPr marL="457200" indent="-457200">
              <a:lnSpc>
                <a:spcPct val="80000"/>
              </a:lnSpc>
              <a:buFont typeface="Wingdings 3" pitchFamily="18" charset="2"/>
              <a:buNone/>
            </a:pPr>
            <a:r>
              <a:rPr lang="ru-RU" sz="2000" b="1" smtClean="0">
                <a:solidFill>
                  <a:srgbClr val="C00000"/>
                </a:solidFill>
                <a:latin typeface="Calibri" pitchFamily="34" charset="0"/>
              </a:rPr>
              <a:t>             </a:t>
            </a:r>
            <a:endParaRPr lang="ru-RU" sz="2800" b="1" smtClean="0">
              <a:cs typeface="Arial" charset="0"/>
            </a:endParaRPr>
          </a:p>
          <a:p>
            <a:pPr marL="457200" indent="-457200">
              <a:lnSpc>
                <a:spcPct val="80000"/>
              </a:lnSpc>
              <a:buFont typeface="Wingdings" pitchFamily="2" charset="2"/>
              <a:buNone/>
            </a:pPr>
            <a:r>
              <a:rPr lang="en-US" sz="2800" b="1" smtClean="0">
                <a:cs typeface="Arial" charset="0"/>
              </a:rPr>
              <a:t>3. </a:t>
            </a:r>
            <a:r>
              <a:rPr lang="ru-RU" sz="2800" b="1" smtClean="0">
                <a:latin typeface="Calibri" pitchFamily="34" charset="0"/>
              </a:rPr>
              <a:t>Что является предметом</a:t>
            </a:r>
            <a:endParaRPr lang="en-US" sz="2800" b="1" smtClean="0">
              <a:latin typeface="Calibri" pitchFamily="34" charset="0"/>
            </a:endParaRPr>
          </a:p>
          <a:p>
            <a:pPr marL="457200" indent="-457200">
              <a:lnSpc>
                <a:spcPct val="80000"/>
              </a:lnSpc>
              <a:buFont typeface="Wingdings" pitchFamily="2" charset="2"/>
              <a:buNone/>
            </a:pPr>
            <a:r>
              <a:rPr lang="ru-RU" sz="2800" b="1" smtClean="0">
                <a:latin typeface="Calibri" pitchFamily="34" charset="0"/>
              </a:rPr>
              <a:t> обсуждения в данном тексте?</a:t>
            </a:r>
            <a:r>
              <a:rPr lang="ru-RU" sz="2800" smtClean="0">
                <a:latin typeface="Calibri" pitchFamily="34" charset="0"/>
              </a:rPr>
              <a:t> </a:t>
            </a:r>
            <a:endParaRPr lang="en-US" sz="2800" smtClean="0">
              <a:latin typeface="Calibri" pitchFamily="34" charset="0"/>
            </a:endParaRPr>
          </a:p>
          <a:p>
            <a:pPr marL="457200" indent="-457200">
              <a:lnSpc>
                <a:spcPct val="80000"/>
              </a:lnSpc>
              <a:buFont typeface="Wingdings" pitchFamily="2" charset="2"/>
              <a:buNone/>
            </a:pPr>
            <a:endParaRPr lang="ru-RU" sz="2800" b="1" smtClean="0">
              <a:cs typeface="Arial" charset="0"/>
            </a:endParaRPr>
          </a:p>
          <a:p>
            <a:pPr marL="457200" indent="-457200">
              <a:lnSpc>
                <a:spcPct val="80000"/>
              </a:lnSpc>
              <a:buFont typeface="Wingdings" pitchFamily="2" charset="2"/>
              <a:buChar char="q"/>
            </a:pPr>
            <a:endParaRPr lang="ru-RU" sz="2800" b="1" i="1" smtClean="0">
              <a:solidFill>
                <a:srgbClr val="002060"/>
              </a:solidFill>
              <a:cs typeface="Arial" charset="0"/>
            </a:endParaRPr>
          </a:p>
          <a:p>
            <a:pPr marL="457200" indent="-457200">
              <a:lnSpc>
                <a:spcPct val="80000"/>
              </a:lnSpc>
              <a:buFont typeface="Wingdings 3" pitchFamily="18" charset="2"/>
              <a:buNone/>
            </a:pPr>
            <a:endParaRPr lang="ru-RU" sz="2000" smtClean="0">
              <a:cs typeface="Arial" charset="0"/>
            </a:endParaRPr>
          </a:p>
          <a:p>
            <a:pPr marL="457200" indent="-457200">
              <a:lnSpc>
                <a:spcPct val="80000"/>
              </a:lnSpc>
              <a:buFont typeface="Wingdings 3" pitchFamily="18" charset="2"/>
              <a:buNone/>
            </a:pPr>
            <a:r>
              <a:rPr lang="ru-RU" sz="2000" i="1" smtClean="0">
                <a:solidFill>
                  <a:srgbClr val="002060"/>
                </a:solidFill>
                <a:cs typeface="Arial" charset="0"/>
              </a:rPr>
              <a:t/>
            </a:r>
            <a:br>
              <a:rPr lang="ru-RU" sz="2000" i="1" smtClean="0">
                <a:solidFill>
                  <a:srgbClr val="002060"/>
                </a:solidFill>
                <a:cs typeface="Arial" charset="0"/>
              </a:rPr>
            </a:br>
            <a:r>
              <a:rPr lang="ru-RU" sz="1500" i="1" smtClean="0">
                <a:solidFill>
                  <a:srgbClr val="002060"/>
                </a:solidFill>
                <a:cs typeface="Arial" charset="0"/>
              </a:rPr>
              <a:t/>
            </a:r>
            <a:br>
              <a:rPr lang="ru-RU" sz="1500" i="1" smtClean="0">
                <a:solidFill>
                  <a:srgbClr val="002060"/>
                </a:solidFill>
                <a:cs typeface="Arial" charset="0"/>
              </a:rPr>
            </a:br>
            <a:r>
              <a:rPr lang="ru-RU" sz="1500" smtClean="0">
                <a:latin typeface="Calibri" pitchFamily="34" charset="0"/>
              </a:rPr>
              <a:t/>
            </a:r>
            <a:br>
              <a:rPr lang="ru-RU" sz="1500" smtClean="0">
                <a:latin typeface="Calibri" pitchFamily="34" charset="0"/>
              </a:rPr>
            </a:br>
            <a:endParaRPr lang="ru-RU" sz="1500" smtClean="0">
              <a:latin typeface="Calibri" pitchFamily="34" charset="0"/>
            </a:endParaRPr>
          </a:p>
        </p:txBody>
      </p:sp>
      <p:sp>
        <p:nvSpPr>
          <p:cNvPr id="34818" name="WordArt 5"/>
          <p:cNvSpPr>
            <a:spLocks noChangeArrowheads="1" noChangeShapeType="1" noTextEdit="1"/>
          </p:cNvSpPr>
          <p:nvPr/>
        </p:nvSpPr>
        <p:spPr bwMode="auto">
          <a:xfrm>
            <a:off x="900113" y="188913"/>
            <a:ext cx="6480175" cy="839787"/>
          </a:xfrm>
          <a:prstGeom prst="rect">
            <a:avLst/>
          </a:prstGeom>
        </p:spPr>
        <p:txBody>
          <a:bodyPr wrap="none" fromWordArt="1">
            <a:prstTxWarp prst="textPlain">
              <a:avLst>
                <a:gd name="adj" fmla="val 50000"/>
              </a:avLst>
            </a:prstTxWarp>
          </a:bodyPr>
          <a:lstStyle/>
          <a:p>
            <a:pPr algn="ctr"/>
            <a:r>
              <a:rPr lang="ru-RU" sz="3600" b="1" kern="10">
                <a:ln w="9525">
                  <a:noFill/>
                  <a:round/>
                  <a:headEnd/>
                  <a:tailEnd/>
                </a:ln>
                <a:solidFill>
                  <a:srgbClr val="FF0000"/>
                </a:solidFill>
                <a:latin typeface="Arial"/>
                <a:cs typeface="Arial"/>
              </a:rPr>
              <a:t>Если не удаётся сформулировать</a:t>
            </a:r>
          </a:p>
          <a:p>
            <a:pPr algn="ctr"/>
            <a:r>
              <a:rPr lang="ru-RU" sz="3600" b="1" kern="10">
                <a:ln w="9525">
                  <a:noFill/>
                  <a:round/>
                  <a:headEnd/>
                  <a:tailEnd/>
                </a:ln>
                <a:solidFill>
                  <a:srgbClr val="FF0000"/>
                </a:solidFill>
                <a:latin typeface="Arial"/>
                <a:cs typeface="Arial"/>
              </a:rPr>
              <a:t> проблему текста...</a:t>
            </a:r>
          </a:p>
        </p:txBody>
      </p:sp>
      <p:pic>
        <p:nvPicPr>
          <p:cNvPr id="34819" name="Picture 2" descr="C:\Users\User\Desktop\картинки с шаттерстока\шаттерсток\shutterstock_357432755.jpg"/>
          <p:cNvPicPr>
            <a:picLocks noChangeAspect="1" noChangeArrowheads="1"/>
          </p:cNvPicPr>
          <p:nvPr/>
        </p:nvPicPr>
        <p:blipFill>
          <a:blip r:embed="rId2" cstate="print"/>
          <a:srcRect/>
          <a:stretch>
            <a:fillRect/>
          </a:stretch>
        </p:blipFill>
        <p:spPr bwMode="auto">
          <a:xfrm>
            <a:off x="5867400" y="3860800"/>
            <a:ext cx="3048000" cy="299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8610">
                                            <p:bg/>
                                          </p:spTgt>
                                        </p:tgtEl>
                                        <p:attrNameLst>
                                          <p:attrName>style.visibility</p:attrName>
                                        </p:attrNameLst>
                                      </p:cBhvr>
                                      <p:to>
                                        <p:strVal val="visible"/>
                                      </p:to>
                                    </p:set>
                                    <p:animEffect transition="in" filter="fade">
                                      <p:cBhvr>
                                        <p:cTn id="7" dur="1000"/>
                                        <p:tgtEl>
                                          <p:spTgt spid="68610">
                                            <p:bg/>
                                          </p:spTgt>
                                        </p:tgtEl>
                                      </p:cBhvr>
                                    </p:animEffect>
                                    <p:anim calcmode="lin" valueType="num">
                                      <p:cBhvr>
                                        <p:cTn id="8" dur="1000" fill="hold"/>
                                        <p:tgtEl>
                                          <p:spTgt spid="68610">
                                            <p:bg/>
                                          </p:spTgt>
                                        </p:tgtEl>
                                        <p:attrNameLst>
                                          <p:attrName>ppt_x</p:attrName>
                                        </p:attrNameLst>
                                      </p:cBhvr>
                                      <p:tavLst>
                                        <p:tav tm="0">
                                          <p:val>
                                            <p:strVal val="#ppt_x"/>
                                          </p:val>
                                        </p:tav>
                                        <p:tav tm="100000">
                                          <p:val>
                                            <p:strVal val="#ppt_x"/>
                                          </p:val>
                                        </p:tav>
                                      </p:tavLst>
                                    </p:anim>
                                    <p:anim calcmode="lin" valueType="num">
                                      <p:cBhvr>
                                        <p:cTn id="9" dur="1000" fill="hold"/>
                                        <p:tgtEl>
                                          <p:spTgt spid="68610">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8610">
                                            <p:txEl>
                                              <p:pRg st="0" end="0"/>
                                            </p:txEl>
                                          </p:spTgt>
                                        </p:tgtEl>
                                        <p:attrNameLst>
                                          <p:attrName>style.visibility</p:attrName>
                                        </p:attrNameLst>
                                      </p:cBhvr>
                                      <p:to>
                                        <p:strVal val="visible"/>
                                      </p:to>
                                    </p:set>
                                    <p:animEffect transition="in" filter="fade">
                                      <p:cBhvr>
                                        <p:cTn id="14" dur="1000"/>
                                        <p:tgtEl>
                                          <p:spTgt spid="68610">
                                            <p:txEl>
                                              <p:pRg st="0" end="0"/>
                                            </p:txEl>
                                          </p:spTgt>
                                        </p:tgtEl>
                                      </p:cBhvr>
                                    </p:animEffect>
                                    <p:anim calcmode="lin" valueType="num">
                                      <p:cBhvr>
                                        <p:cTn id="15" dur="1000" fill="hold"/>
                                        <p:tgtEl>
                                          <p:spTgt spid="686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86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8610">
                                            <p:txEl>
                                              <p:pRg st="1" end="1"/>
                                            </p:txEl>
                                          </p:spTgt>
                                        </p:tgtEl>
                                        <p:attrNameLst>
                                          <p:attrName>style.visibility</p:attrName>
                                        </p:attrNameLst>
                                      </p:cBhvr>
                                      <p:to>
                                        <p:strVal val="visible"/>
                                      </p:to>
                                    </p:set>
                                    <p:animEffect transition="in" filter="fade">
                                      <p:cBhvr>
                                        <p:cTn id="21" dur="1000"/>
                                        <p:tgtEl>
                                          <p:spTgt spid="68610">
                                            <p:txEl>
                                              <p:pRg st="1" end="1"/>
                                            </p:txEl>
                                          </p:spTgt>
                                        </p:tgtEl>
                                      </p:cBhvr>
                                    </p:animEffect>
                                    <p:anim calcmode="lin" valueType="num">
                                      <p:cBhvr>
                                        <p:cTn id="22" dur="1000" fill="hold"/>
                                        <p:tgtEl>
                                          <p:spTgt spid="6861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86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8610">
                                            <p:txEl>
                                              <p:pRg st="2" end="2"/>
                                            </p:txEl>
                                          </p:spTgt>
                                        </p:tgtEl>
                                        <p:attrNameLst>
                                          <p:attrName>style.visibility</p:attrName>
                                        </p:attrNameLst>
                                      </p:cBhvr>
                                      <p:to>
                                        <p:strVal val="visible"/>
                                      </p:to>
                                    </p:set>
                                    <p:animEffect transition="in" filter="fade">
                                      <p:cBhvr>
                                        <p:cTn id="28" dur="1000"/>
                                        <p:tgtEl>
                                          <p:spTgt spid="68610">
                                            <p:txEl>
                                              <p:pRg st="2" end="2"/>
                                            </p:txEl>
                                          </p:spTgt>
                                        </p:tgtEl>
                                      </p:cBhvr>
                                    </p:animEffect>
                                    <p:anim calcmode="lin" valueType="num">
                                      <p:cBhvr>
                                        <p:cTn id="29" dur="1000" fill="hold"/>
                                        <p:tgtEl>
                                          <p:spTgt spid="6861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86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8610">
                                            <p:txEl>
                                              <p:pRg st="4" end="4"/>
                                            </p:txEl>
                                          </p:spTgt>
                                        </p:tgtEl>
                                        <p:attrNameLst>
                                          <p:attrName>style.visibility</p:attrName>
                                        </p:attrNameLst>
                                      </p:cBhvr>
                                      <p:to>
                                        <p:strVal val="visible"/>
                                      </p:to>
                                    </p:set>
                                    <p:animEffect transition="in" filter="fade">
                                      <p:cBhvr>
                                        <p:cTn id="35" dur="1000"/>
                                        <p:tgtEl>
                                          <p:spTgt spid="68610">
                                            <p:txEl>
                                              <p:pRg st="4" end="4"/>
                                            </p:txEl>
                                          </p:spTgt>
                                        </p:tgtEl>
                                      </p:cBhvr>
                                    </p:animEffect>
                                    <p:anim calcmode="lin" valueType="num">
                                      <p:cBhvr>
                                        <p:cTn id="36" dur="1000" fill="hold"/>
                                        <p:tgtEl>
                                          <p:spTgt spid="686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86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8610">
                                            <p:txEl>
                                              <p:pRg st="5" end="5"/>
                                            </p:txEl>
                                          </p:spTgt>
                                        </p:tgtEl>
                                        <p:attrNameLst>
                                          <p:attrName>style.visibility</p:attrName>
                                        </p:attrNameLst>
                                      </p:cBhvr>
                                      <p:to>
                                        <p:strVal val="visible"/>
                                      </p:to>
                                    </p:set>
                                    <p:animEffect transition="in" filter="fade">
                                      <p:cBhvr>
                                        <p:cTn id="42" dur="1000"/>
                                        <p:tgtEl>
                                          <p:spTgt spid="68610">
                                            <p:txEl>
                                              <p:pRg st="5" end="5"/>
                                            </p:txEl>
                                          </p:spTgt>
                                        </p:tgtEl>
                                      </p:cBhvr>
                                    </p:animEffect>
                                    <p:anim calcmode="lin" valueType="num">
                                      <p:cBhvr>
                                        <p:cTn id="43" dur="1000" fill="hold"/>
                                        <p:tgtEl>
                                          <p:spTgt spid="686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86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8610">
                                            <p:txEl>
                                              <p:pRg st="6" end="6"/>
                                            </p:txEl>
                                          </p:spTgt>
                                        </p:tgtEl>
                                        <p:attrNameLst>
                                          <p:attrName>style.visibility</p:attrName>
                                        </p:attrNameLst>
                                      </p:cBhvr>
                                      <p:to>
                                        <p:strVal val="visible"/>
                                      </p:to>
                                    </p:set>
                                    <p:animEffect transition="in" filter="fade">
                                      <p:cBhvr>
                                        <p:cTn id="49" dur="1000"/>
                                        <p:tgtEl>
                                          <p:spTgt spid="68610">
                                            <p:txEl>
                                              <p:pRg st="6" end="6"/>
                                            </p:txEl>
                                          </p:spTgt>
                                        </p:tgtEl>
                                      </p:cBhvr>
                                    </p:animEffect>
                                    <p:anim calcmode="lin" valueType="num">
                                      <p:cBhvr>
                                        <p:cTn id="50" dur="1000" fill="hold"/>
                                        <p:tgtEl>
                                          <p:spTgt spid="686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86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8610">
                                            <p:txEl>
                                              <p:pRg st="7" end="7"/>
                                            </p:txEl>
                                          </p:spTgt>
                                        </p:tgtEl>
                                        <p:attrNameLst>
                                          <p:attrName>style.visibility</p:attrName>
                                        </p:attrNameLst>
                                      </p:cBhvr>
                                      <p:to>
                                        <p:strVal val="visible"/>
                                      </p:to>
                                    </p:set>
                                    <p:animEffect transition="in" filter="fade">
                                      <p:cBhvr>
                                        <p:cTn id="56" dur="1000"/>
                                        <p:tgtEl>
                                          <p:spTgt spid="68610">
                                            <p:txEl>
                                              <p:pRg st="7" end="7"/>
                                            </p:txEl>
                                          </p:spTgt>
                                        </p:tgtEl>
                                      </p:cBhvr>
                                    </p:animEffect>
                                    <p:anim calcmode="lin" valueType="num">
                                      <p:cBhvr>
                                        <p:cTn id="57" dur="1000" fill="hold"/>
                                        <p:tgtEl>
                                          <p:spTgt spid="6861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86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8610">
                                            <p:txEl>
                                              <p:pRg st="11" end="11"/>
                                            </p:txEl>
                                          </p:spTgt>
                                        </p:tgtEl>
                                        <p:attrNameLst>
                                          <p:attrName>style.visibility</p:attrName>
                                        </p:attrNameLst>
                                      </p:cBhvr>
                                      <p:to>
                                        <p:strVal val="visible"/>
                                      </p:to>
                                    </p:set>
                                    <p:animEffect transition="in" filter="fade">
                                      <p:cBhvr>
                                        <p:cTn id="63" dur="1000"/>
                                        <p:tgtEl>
                                          <p:spTgt spid="68610">
                                            <p:txEl>
                                              <p:pRg st="11" end="11"/>
                                            </p:txEl>
                                          </p:spTgt>
                                        </p:tgtEl>
                                      </p:cBhvr>
                                    </p:animEffect>
                                    <p:anim calcmode="lin" valueType="num">
                                      <p:cBhvr>
                                        <p:cTn id="64" dur="1000" fill="hold"/>
                                        <p:tgtEl>
                                          <p:spTgt spid="68610">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6861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p:txBody>
          <a:bodyPr/>
          <a:lstStyle/>
          <a:p>
            <a:r>
              <a:rPr lang="ru-RU" b="1" smtClean="0">
                <a:solidFill>
                  <a:srgbClr val="FF0000"/>
                </a:solidFill>
              </a:rPr>
              <a:t>Обратите внимание!</a:t>
            </a:r>
          </a:p>
        </p:txBody>
      </p:sp>
      <p:sp>
        <p:nvSpPr>
          <p:cNvPr id="35842" name="Содержимое 2"/>
          <p:cNvSpPr>
            <a:spLocks noGrp="1"/>
          </p:cNvSpPr>
          <p:nvPr>
            <p:ph idx="1"/>
          </p:nvPr>
        </p:nvSpPr>
        <p:spPr>
          <a:xfrm>
            <a:off x="457200" y="1600200"/>
            <a:ext cx="5843588" cy="4525963"/>
          </a:xfrm>
        </p:spPr>
        <p:txBody>
          <a:bodyPr/>
          <a:lstStyle/>
          <a:p>
            <a:pPr>
              <a:buFont typeface="Arial" charset="0"/>
              <a:buNone/>
            </a:pPr>
            <a:r>
              <a:rPr lang="ru-RU" sz="2400" smtClean="0"/>
              <a:t>     </a:t>
            </a:r>
            <a:r>
              <a:rPr lang="ru-RU" sz="2400" b="1" smtClean="0"/>
              <a:t>Понимание исходного текста </a:t>
            </a:r>
            <a:r>
              <a:rPr lang="ru-RU" sz="2400" smtClean="0"/>
              <a:t>– </a:t>
            </a:r>
            <a:r>
              <a:rPr lang="ru-RU" sz="2400" b="1" smtClean="0">
                <a:solidFill>
                  <a:srgbClr val="FF0000"/>
                </a:solidFill>
              </a:rPr>
              <a:t>важнейшее</a:t>
            </a:r>
            <a:r>
              <a:rPr lang="ru-RU" sz="2400" smtClean="0"/>
              <a:t> условие успешного выполнения задания с развернутым ответом. Минимально достаточным считается </a:t>
            </a:r>
            <a:r>
              <a:rPr lang="ru-RU" sz="2400" smtClean="0">
                <a:solidFill>
                  <a:srgbClr val="FF0000"/>
                </a:solidFill>
              </a:rPr>
              <a:t>умение адекватно воспринять проблематику текста </a:t>
            </a:r>
            <a:r>
              <a:rPr lang="ru-RU" sz="2400" smtClean="0"/>
              <a:t>(</a:t>
            </a:r>
            <a:r>
              <a:rPr lang="ru-RU" sz="2400" b="1" i="1" smtClean="0"/>
              <a:t>какие вопросы ставятся в тексте?). </a:t>
            </a:r>
            <a:r>
              <a:rPr lang="ru-RU" sz="2400" smtClean="0"/>
              <a:t>При этом </a:t>
            </a:r>
            <a:r>
              <a:rPr lang="ru-RU" sz="2400" b="1" smtClean="0">
                <a:solidFill>
                  <a:srgbClr val="FF0000"/>
                </a:solidFill>
              </a:rPr>
              <a:t>не допускается искажений </a:t>
            </a:r>
            <a:r>
              <a:rPr lang="ru-RU" sz="2400" smtClean="0"/>
              <a:t>не только основной, но и второстепенной, попутной информации, содержащейся в тексте (если автор сочинения касается её).</a:t>
            </a:r>
          </a:p>
        </p:txBody>
      </p:sp>
      <p:pic>
        <p:nvPicPr>
          <p:cNvPr id="35843" name="Picture 1" descr="C:\Users\User\Desktop\картинки с шаттерстока\шаттерсток\shutterstock_199009742.jpg"/>
          <p:cNvPicPr>
            <a:picLocks noChangeAspect="1" noChangeArrowheads="1"/>
          </p:cNvPicPr>
          <p:nvPr/>
        </p:nvPicPr>
        <p:blipFill>
          <a:blip r:embed="rId2" cstate="print"/>
          <a:srcRect/>
          <a:stretch>
            <a:fillRect/>
          </a:stretch>
        </p:blipFill>
        <p:spPr bwMode="auto">
          <a:xfrm>
            <a:off x="6300788" y="3810000"/>
            <a:ext cx="2446337"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ru-RU" b="1" smtClean="0">
                <a:solidFill>
                  <a:srgbClr val="FF0000"/>
                </a:solidFill>
              </a:rPr>
              <a:t>Это важно!</a:t>
            </a:r>
          </a:p>
        </p:txBody>
      </p:sp>
      <p:sp>
        <p:nvSpPr>
          <p:cNvPr id="36866" name="Rectangle 3"/>
          <p:cNvSpPr>
            <a:spLocks noGrp="1" noChangeArrowheads="1"/>
          </p:cNvSpPr>
          <p:nvPr>
            <p:ph type="body" idx="1"/>
          </p:nvPr>
        </p:nvSpPr>
        <p:spPr>
          <a:xfrm>
            <a:off x="250825" y="1844675"/>
            <a:ext cx="8229600" cy="4525963"/>
          </a:xfrm>
        </p:spPr>
        <p:txBody>
          <a:bodyPr/>
          <a:lstStyle/>
          <a:p>
            <a:pPr>
              <a:lnSpc>
                <a:spcPct val="80000"/>
              </a:lnSpc>
              <a:buFontTx/>
              <a:buNone/>
            </a:pPr>
            <a:r>
              <a:rPr lang="ru-RU" sz="2800" b="1" smtClean="0">
                <a:solidFill>
                  <a:srgbClr val="000000"/>
                </a:solidFill>
              </a:rPr>
              <a:t>      Анализируя художественный</a:t>
            </a:r>
          </a:p>
          <a:p>
            <a:pPr>
              <a:lnSpc>
                <a:spcPct val="80000"/>
              </a:lnSpc>
              <a:buFontTx/>
              <a:buNone/>
            </a:pPr>
            <a:r>
              <a:rPr lang="ru-RU" sz="2800" b="1" smtClean="0">
                <a:solidFill>
                  <a:srgbClr val="000000"/>
                </a:solidFill>
              </a:rPr>
              <a:t> текст, следует обратить внимание на</a:t>
            </a:r>
            <a:endParaRPr lang="ru-RU" sz="2800" smtClean="0">
              <a:solidFill>
                <a:srgbClr val="000000"/>
              </a:solidFill>
            </a:endParaRPr>
          </a:p>
          <a:p>
            <a:pPr>
              <a:lnSpc>
                <a:spcPct val="80000"/>
              </a:lnSpc>
            </a:pPr>
            <a:endParaRPr lang="ru-RU" sz="2800" smtClean="0">
              <a:solidFill>
                <a:srgbClr val="000000"/>
              </a:solidFill>
            </a:endParaRPr>
          </a:p>
          <a:p>
            <a:pPr>
              <a:lnSpc>
                <a:spcPct val="80000"/>
              </a:lnSpc>
            </a:pPr>
            <a:r>
              <a:rPr lang="ru-RU" sz="2800" smtClean="0">
                <a:solidFill>
                  <a:srgbClr val="000000"/>
                </a:solidFill>
              </a:rPr>
              <a:t>героев,</a:t>
            </a:r>
          </a:p>
          <a:p>
            <a:pPr>
              <a:lnSpc>
                <a:spcPct val="80000"/>
              </a:lnSpc>
            </a:pPr>
            <a:r>
              <a:rPr lang="ru-RU" sz="2800" smtClean="0">
                <a:solidFill>
                  <a:srgbClr val="000000"/>
                </a:solidFill>
              </a:rPr>
              <a:t>их внешность, </a:t>
            </a:r>
          </a:p>
          <a:p>
            <a:pPr>
              <a:lnSpc>
                <a:spcPct val="80000"/>
              </a:lnSpc>
            </a:pPr>
            <a:r>
              <a:rPr lang="ru-RU" sz="2800" smtClean="0">
                <a:solidFill>
                  <a:srgbClr val="000000"/>
                </a:solidFill>
              </a:rPr>
              <a:t>детали и мотивы поведения,</a:t>
            </a:r>
          </a:p>
          <a:p>
            <a:pPr>
              <a:lnSpc>
                <a:spcPct val="80000"/>
              </a:lnSpc>
            </a:pPr>
            <a:r>
              <a:rPr lang="ru-RU" sz="2800" smtClean="0">
                <a:solidFill>
                  <a:srgbClr val="000000"/>
                </a:solidFill>
              </a:rPr>
              <a:t>речь,</a:t>
            </a:r>
          </a:p>
          <a:p>
            <a:pPr>
              <a:lnSpc>
                <a:spcPct val="80000"/>
              </a:lnSpc>
            </a:pPr>
            <a:r>
              <a:rPr lang="ru-RU" sz="2800" smtClean="0">
                <a:solidFill>
                  <a:srgbClr val="000000"/>
                </a:solidFill>
              </a:rPr>
              <a:t>мысли,</a:t>
            </a:r>
          </a:p>
          <a:p>
            <a:pPr>
              <a:lnSpc>
                <a:spcPct val="80000"/>
              </a:lnSpc>
            </a:pPr>
            <a:r>
              <a:rPr lang="ru-RU" sz="2800" smtClean="0">
                <a:solidFill>
                  <a:srgbClr val="000000"/>
                </a:solidFill>
              </a:rPr>
              <a:t>поступки,</a:t>
            </a:r>
          </a:p>
          <a:p>
            <a:pPr>
              <a:lnSpc>
                <a:spcPct val="80000"/>
              </a:lnSpc>
            </a:pPr>
            <a:r>
              <a:rPr lang="ru-RU" sz="2800" smtClean="0">
                <a:solidFill>
                  <a:srgbClr val="000000"/>
                </a:solidFill>
              </a:rPr>
              <a:t>отношение к ним окружающих.</a:t>
            </a:r>
          </a:p>
          <a:p>
            <a:pPr>
              <a:lnSpc>
                <a:spcPct val="80000"/>
              </a:lnSpc>
              <a:buFontTx/>
              <a:buNone/>
            </a:pPr>
            <a:endParaRPr lang="ru-RU" sz="2800" smtClean="0">
              <a:solidFill>
                <a:srgbClr val="000000"/>
              </a:solidFill>
            </a:endParaRPr>
          </a:p>
        </p:txBody>
      </p:sp>
      <p:sp>
        <p:nvSpPr>
          <p:cNvPr id="116740" name="AutoShape 4"/>
          <p:cNvSpPr>
            <a:spLocks/>
          </p:cNvSpPr>
          <p:nvPr/>
        </p:nvSpPr>
        <p:spPr bwMode="auto">
          <a:xfrm>
            <a:off x="5148263" y="2708275"/>
            <a:ext cx="1152525" cy="3527425"/>
          </a:xfrm>
          <a:prstGeom prst="rightBrace">
            <a:avLst>
              <a:gd name="adj1" fmla="val 25505"/>
              <a:gd name="adj2" fmla="val 50000"/>
            </a:avLst>
          </a:prstGeom>
          <a:noFill/>
          <a:ln w="38100">
            <a:solidFill>
              <a:srgbClr val="000000"/>
            </a:solidFill>
            <a:round/>
            <a:headEnd/>
            <a:tailEnd/>
          </a:ln>
        </p:spPr>
        <p:txBody>
          <a:bodyPr wrap="none" anchor="ctr"/>
          <a:lstStyle/>
          <a:p>
            <a:endParaRPr lang="ru-RU"/>
          </a:p>
        </p:txBody>
      </p:sp>
      <p:sp>
        <p:nvSpPr>
          <p:cNvPr id="116741" name="WordArt 5"/>
          <p:cNvSpPr>
            <a:spLocks noChangeArrowheads="1" noChangeShapeType="1" noTextEdit="1"/>
          </p:cNvSpPr>
          <p:nvPr/>
        </p:nvSpPr>
        <p:spPr bwMode="auto">
          <a:xfrm>
            <a:off x="6372225" y="3357563"/>
            <a:ext cx="2447925" cy="1346200"/>
          </a:xfrm>
          <a:prstGeom prst="rect">
            <a:avLst/>
          </a:prstGeom>
        </p:spPr>
        <p:txBody>
          <a:bodyPr wrap="none" fromWordArt="1">
            <a:prstTxWarp prst="textPlain">
              <a:avLst>
                <a:gd name="adj" fmla="val 50000"/>
              </a:avLst>
            </a:prstTxWarp>
          </a:bodyPr>
          <a:lstStyle/>
          <a:p>
            <a:pPr algn="ctr"/>
            <a:r>
              <a:rPr lang="ru-RU" sz="2000" kern="10">
                <a:ln w="9525">
                  <a:solidFill>
                    <a:srgbClr val="000000"/>
                  </a:solidFill>
                  <a:round/>
                  <a:headEnd/>
                  <a:tailEnd/>
                </a:ln>
                <a:solidFill>
                  <a:srgbClr val="FF0000"/>
                </a:solidFill>
                <a:latin typeface="Arial"/>
                <a:cs typeface="Arial"/>
              </a:rPr>
              <a:t>Комментарий</a:t>
            </a:r>
          </a:p>
          <a:p>
            <a:pPr algn="ctr"/>
            <a:r>
              <a:rPr lang="ru-RU" sz="2000" kern="10">
                <a:ln w="9525">
                  <a:solidFill>
                    <a:srgbClr val="000000"/>
                  </a:solidFill>
                  <a:round/>
                  <a:headEnd/>
                  <a:tailEnd/>
                </a:ln>
                <a:solidFill>
                  <a:srgbClr val="FF0000"/>
                </a:solidFill>
                <a:latin typeface="Arial"/>
                <a:cs typeface="Arial"/>
              </a:rPr>
              <a:t>+ </a:t>
            </a:r>
          </a:p>
          <a:p>
            <a:pPr algn="ctr"/>
            <a:r>
              <a:rPr lang="ru-RU" sz="2000" kern="10">
                <a:ln w="9525">
                  <a:solidFill>
                    <a:srgbClr val="000000"/>
                  </a:solidFill>
                  <a:round/>
                  <a:headEnd/>
                  <a:tailEnd/>
                </a:ln>
                <a:solidFill>
                  <a:srgbClr val="FF0000"/>
                </a:solidFill>
                <a:latin typeface="Arial"/>
                <a:cs typeface="Arial"/>
              </a:rPr>
              <a:t>авторская позиция</a:t>
            </a:r>
          </a:p>
        </p:txBody>
      </p:sp>
      <p:pic>
        <p:nvPicPr>
          <p:cNvPr id="36869" name="Picture 6" descr="shutterstock_59254579"/>
          <p:cNvPicPr>
            <a:picLocks noChangeAspect="1" noChangeArrowheads="1"/>
          </p:cNvPicPr>
          <p:nvPr/>
        </p:nvPicPr>
        <p:blipFill>
          <a:blip r:embed="rId2" cstate="print"/>
          <a:srcRect/>
          <a:stretch>
            <a:fillRect/>
          </a:stretch>
        </p:blipFill>
        <p:spPr bwMode="auto">
          <a:xfrm>
            <a:off x="7032625" y="188913"/>
            <a:ext cx="1655763" cy="16557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 calcmode="lin" valueType="num">
                                      <p:cBhvr>
                                        <p:cTn id="7" dur="1000" fill="hold"/>
                                        <p:tgtEl>
                                          <p:spTgt spid="116740"/>
                                        </p:tgtEl>
                                        <p:attrNameLst>
                                          <p:attrName>ppt_w</p:attrName>
                                        </p:attrNameLst>
                                      </p:cBhvr>
                                      <p:tavLst>
                                        <p:tav tm="0">
                                          <p:val>
                                            <p:strVal val="#ppt_w+.3"/>
                                          </p:val>
                                        </p:tav>
                                        <p:tav tm="100000">
                                          <p:val>
                                            <p:strVal val="#ppt_w"/>
                                          </p:val>
                                        </p:tav>
                                      </p:tavLst>
                                    </p:anim>
                                    <p:anim calcmode="lin" valueType="num">
                                      <p:cBhvr>
                                        <p:cTn id="8" dur="1000" fill="hold"/>
                                        <p:tgtEl>
                                          <p:spTgt spid="116740"/>
                                        </p:tgtEl>
                                        <p:attrNameLst>
                                          <p:attrName>ppt_h</p:attrName>
                                        </p:attrNameLst>
                                      </p:cBhvr>
                                      <p:tavLst>
                                        <p:tav tm="0">
                                          <p:val>
                                            <p:strVal val="#ppt_h"/>
                                          </p:val>
                                        </p:tav>
                                        <p:tav tm="100000">
                                          <p:val>
                                            <p:strVal val="#ppt_h"/>
                                          </p:val>
                                        </p:tav>
                                      </p:tavLst>
                                    </p:anim>
                                    <p:animEffect transition="in" filter="fade">
                                      <p:cBhvr>
                                        <p:cTn id="9" dur="1000"/>
                                        <p:tgtEl>
                                          <p:spTgt spid="116740"/>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116741"/>
                                        </p:tgtEl>
                                        <p:attrNameLst>
                                          <p:attrName>style.visibility</p:attrName>
                                        </p:attrNameLst>
                                      </p:cBhvr>
                                      <p:to>
                                        <p:strVal val="visible"/>
                                      </p:to>
                                    </p:set>
                                    <p:anim calcmode="lin" valueType="num">
                                      <p:cBhvr>
                                        <p:cTn id="14" dur="500" decel="50000" fill="hold">
                                          <p:stCondLst>
                                            <p:cond delay="0"/>
                                          </p:stCondLst>
                                        </p:cTn>
                                        <p:tgtEl>
                                          <p:spTgt spid="116741"/>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6741"/>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6741"/>
                                        </p:tgtEl>
                                        <p:attrNameLst>
                                          <p:attrName>ppt_w</p:attrName>
                                        </p:attrNameLst>
                                      </p:cBhvr>
                                      <p:tavLst>
                                        <p:tav tm="0">
                                          <p:val>
                                            <p:strVal val="#ppt_w*.05"/>
                                          </p:val>
                                        </p:tav>
                                        <p:tav tm="100000">
                                          <p:val>
                                            <p:strVal val="#ppt_w"/>
                                          </p:val>
                                        </p:tav>
                                      </p:tavLst>
                                    </p:anim>
                                    <p:anim calcmode="lin" valueType="num">
                                      <p:cBhvr>
                                        <p:cTn id="17" dur="1000" fill="hold"/>
                                        <p:tgtEl>
                                          <p:spTgt spid="116741"/>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6741"/>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6741"/>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6741"/>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6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animBg="1"/>
      <p:bldP spid="1167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Users\User\Desktop\картинки с шаттерстока\shutterstock_41326183.jpg"/>
          <p:cNvPicPr>
            <a:picLocks noGrp="1" noChangeAspect="1" noChangeArrowheads="1"/>
          </p:cNvPicPr>
          <p:nvPr>
            <p:ph idx="1"/>
          </p:nvPr>
        </p:nvPicPr>
        <p:blipFill>
          <a:blip r:embed="rId2" cstate="print"/>
          <a:srcRect/>
          <a:stretch>
            <a:fillRect/>
          </a:stretch>
        </p:blipFill>
        <p:spPr>
          <a:xfrm>
            <a:off x="539750" y="1125538"/>
            <a:ext cx="4319588" cy="4932362"/>
          </a:xfrm>
        </p:spPr>
      </p:pic>
      <p:sp>
        <p:nvSpPr>
          <p:cNvPr id="5" name="Прямоугольник 4"/>
          <p:cNvSpPr/>
          <p:nvPr/>
        </p:nvSpPr>
        <p:spPr>
          <a:xfrm>
            <a:off x="3851920" y="4509120"/>
            <a:ext cx="4536504" cy="1754326"/>
          </a:xfrm>
          <a:prstGeom prst="rect">
            <a:avLst/>
          </a:prstGeom>
          <a:noFill/>
        </p:spPr>
        <p:txBody>
          <a:bodyPr>
            <a:spAutoFit/>
          </a:bodyPr>
          <a:lstStyle/>
          <a:p>
            <a:pPr algn="ctr" fontAlgn="auto">
              <a:spcBef>
                <a:spcPts val="0"/>
              </a:spcBef>
              <a:spcAft>
                <a:spcPts val="0"/>
              </a:spcAft>
              <a:defRPr/>
            </a:pPr>
            <a:r>
              <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Текст для работы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Box 1"/>
          <p:cNvSpPr txBox="1">
            <a:spLocks noChangeArrowheads="1"/>
          </p:cNvSpPr>
          <p:nvPr/>
        </p:nvSpPr>
        <p:spPr bwMode="auto">
          <a:xfrm>
            <a:off x="4787900" y="1403350"/>
            <a:ext cx="3908425" cy="4248150"/>
          </a:xfrm>
          <a:prstGeom prst="rect">
            <a:avLst/>
          </a:prstGeom>
          <a:noFill/>
          <a:ln>
            <a:noFill/>
          </a:ln>
          <a:extLst>
            <a:ext uri="{909E8E84-426E-40DD-AFC4-6F175D3DCCD1}"/>
            <a:ext uri="{91240B29-F687-4F45-9708-019B960494DF}"/>
          </a:extLst>
        </p:spPr>
        <p:txBody>
          <a:bodyPr lIns="80147" tIns="40074" rIns="80147" bIns="40074">
            <a:spAutoFit/>
          </a:bodyPr>
          <a:lstStyle>
            <a:lvl1pPr marL="342900" indent="-342900">
              <a:defRPr sz="2100">
                <a:solidFill>
                  <a:schemeClr val="tx1"/>
                </a:solidFill>
                <a:latin typeface="Calibri" pitchFamily="34" charset="0"/>
                <a:cs typeface="Arial" pitchFamily="34" charset="0"/>
              </a:defRPr>
            </a:lvl1pPr>
            <a:lvl2pPr marL="742950" indent="-285750">
              <a:defRPr sz="2100">
                <a:solidFill>
                  <a:schemeClr val="tx1"/>
                </a:solidFill>
                <a:latin typeface="Calibri" pitchFamily="34" charset="0"/>
                <a:cs typeface="Arial" pitchFamily="34" charset="0"/>
              </a:defRPr>
            </a:lvl2pPr>
            <a:lvl3pPr marL="1143000" indent="-228600">
              <a:defRPr sz="2100">
                <a:solidFill>
                  <a:schemeClr val="tx1"/>
                </a:solidFill>
                <a:latin typeface="Calibri" pitchFamily="34" charset="0"/>
                <a:cs typeface="Arial" pitchFamily="34" charset="0"/>
              </a:defRPr>
            </a:lvl3pPr>
            <a:lvl4pPr marL="1600200" indent="-228600">
              <a:defRPr sz="2100">
                <a:solidFill>
                  <a:schemeClr val="tx1"/>
                </a:solidFill>
                <a:latin typeface="Calibri" pitchFamily="34" charset="0"/>
                <a:cs typeface="Arial" pitchFamily="34" charset="0"/>
              </a:defRPr>
            </a:lvl4pPr>
            <a:lvl5pPr marL="2057400" indent="-228600">
              <a:defRPr sz="2100">
                <a:solidFill>
                  <a:schemeClr val="tx1"/>
                </a:solidFill>
                <a:latin typeface="Calibri" pitchFamily="34" charset="0"/>
                <a:cs typeface="Arial" pitchFamily="34" charset="0"/>
              </a:defRPr>
            </a:lvl5pPr>
            <a:lvl6pPr marL="25146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6pPr>
            <a:lvl7pPr marL="29718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7pPr>
            <a:lvl8pPr marL="34290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8pPr>
            <a:lvl9pPr marL="38862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9pPr>
          </a:lstStyle>
          <a:p>
            <a:pPr>
              <a:buFont typeface="Arial" pitchFamily="34" charset="0"/>
              <a:buChar char="•"/>
              <a:defRPr/>
            </a:pPr>
            <a:r>
              <a:rPr lang="ru-RU" altLang="ru-RU" dirty="0">
                <a:latin typeface="+mn-lt"/>
              </a:rPr>
              <a:t>М</a:t>
            </a:r>
            <a:r>
              <a:rPr lang="ru-RU" altLang="ru-RU" dirty="0" smtClean="0">
                <a:latin typeface="+mn-lt"/>
              </a:rPr>
              <a:t>етодические </a:t>
            </a:r>
            <a:r>
              <a:rPr lang="ru-RU" altLang="ru-RU" dirty="0">
                <a:latin typeface="+mn-lt"/>
              </a:rPr>
              <a:t>рекомендации по оцениванию </a:t>
            </a:r>
            <a:r>
              <a:rPr lang="ru-RU" altLang="ru-RU" dirty="0" smtClean="0">
                <a:latin typeface="+mn-lt"/>
              </a:rPr>
              <a:t>сочинений по всем критериям;</a:t>
            </a:r>
          </a:p>
          <a:p>
            <a:pPr>
              <a:buFont typeface="Arial" pitchFamily="34" charset="0"/>
              <a:buChar char="•"/>
              <a:defRPr/>
            </a:pPr>
            <a:endParaRPr lang="ru-RU" altLang="ru-RU" dirty="0">
              <a:latin typeface="+mn-lt"/>
            </a:endParaRPr>
          </a:p>
          <a:p>
            <a:pPr>
              <a:buFont typeface="Arial" pitchFamily="34" charset="0"/>
              <a:buChar char="•"/>
              <a:defRPr/>
            </a:pPr>
            <a:r>
              <a:rPr lang="ru-RU" altLang="ru-RU" dirty="0">
                <a:latin typeface="+mn-lt"/>
              </a:rPr>
              <a:t>примеры текстов</a:t>
            </a:r>
            <a:r>
              <a:rPr lang="ru-RU" altLang="ru-RU" dirty="0" smtClean="0">
                <a:latin typeface="+mn-lt"/>
              </a:rPr>
              <a:t>;</a:t>
            </a:r>
          </a:p>
          <a:p>
            <a:pPr>
              <a:buFont typeface="Arial" pitchFamily="34" charset="0"/>
              <a:buChar char="•"/>
              <a:defRPr/>
            </a:pPr>
            <a:endParaRPr lang="ru-RU" altLang="ru-RU" dirty="0">
              <a:latin typeface="+mn-lt"/>
            </a:endParaRPr>
          </a:p>
          <a:p>
            <a:pPr>
              <a:buFont typeface="Arial" pitchFamily="34" charset="0"/>
              <a:buChar char="•"/>
              <a:defRPr/>
            </a:pPr>
            <a:r>
              <a:rPr lang="ru-RU" altLang="ru-RU" dirty="0">
                <a:latin typeface="+mn-lt"/>
              </a:rPr>
              <a:t>примеры сочинений</a:t>
            </a:r>
            <a:r>
              <a:rPr lang="ru-RU" altLang="ru-RU" dirty="0" smtClean="0">
                <a:latin typeface="+mn-lt"/>
              </a:rPr>
              <a:t>;</a:t>
            </a:r>
          </a:p>
          <a:p>
            <a:pPr>
              <a:buFont typeface="Arial" pitchFamily="34" charset="0"/>
              <a:buChar char="•"/>
              <a:defRPr/>
            </a:pPr>
            <a:endParaRPr lang="ru-RU" altLang="ru-RU" dirty="0">
              <a:latin typeface="+mn-lt"/>
            </a:endParaRPr>
          </a:p>
          <a:p>
            <a:pPr>
              <a:buFont typeface="Arial" pitchFamily="34" charset="0"/>
              <a:buChar char="•"/>
              <a:defRPr/>
            </a:pPr>
            <a:r>
              <a:rPr lang="ru-RU" altLang="ru-RU" dirty="0" smtClean="0">
                <a:latin typeface="+mn-lt"/>
              </a:rPr>
              <a:t>подробные комментарии </a:t>
            </a:r>
            <a:r>
              <a:rPr lang="ru-RU" altLang="ru-RU" dirty="0">
                <a:latin typeface="+mn-lt"/>
              </a:rPr>
              <a:t>к </a:t>
            </a:r>
            <a:r>
              <a:rPr lang="ru-RU" altLang="ru-RU" dirty="0" smtClean="0">
                <a:latin typeface="+mn-lt"/>
              </a:rPr>
              <a:t>фрагментам экзаменационных сочинений.</a:t>
            </a:r>
            <a:endParaRPr lang="ru-RU" altLang="ru-RU" dirty="0">
              <a:latin typeface="+mn-lt"/>
            </a:endParaRPr>
          </a:p>
        </p:txBody>
      </p:sp>
      <p:sp>
        <p:nvSpPr>
          <p:cNvPr id="14341" name="Прямоугольник 2"/>
          <p:cNvSpPr>
            <a:spLocks noChangeArrowheads="1"/>
          </p:cNvSpPr>
          <p:nvPr/>
        </p:nvSpPr>
        <p:spPr bwMode="auto">
          <a:xfrm>
            <a:off x="1054100" y="228600"/>
            <a:ext cx="7026275" cy="635000"/>
          </a:xfrm>
          <a:prstGeom prst="rect">
            <a:avLst/>
          </a:prstGeom>
          <a:noFill/>
          <a:ln>
            <a:noFill/>
          </a:ln>
          <a:extLst>
            <a:ext uri="{909E8E84-426E-40DD-AFC4-6F175D3DCCD1}"/>
            <a:ext uri="{91240B29-F687-4F45-9708-019B960494DF}"/>
          </a:extLst>
        </p:spPr>
        <p:txBody>
          <a:bodyPr lIns="80147" tIns="40074" rIns="80147" bIns="40074">
            <a:spAutoFit/>
          </a:bodyPr>
          <a:lstStyle>
            <a:lvl1pPr>
              <a:defRPr sz="2100">
                <a:solidFill>
                  <a:schemeClr val="tx1"/>
                </a:solidFill>
                <a:latin typeface="Calibri" pitchFamily="34" charset="0"/>
                <a:cs typeface="Arial" pitchFamily="34" charset="0"/>
              </a:defRPr>
            </a:lvl1pPr>
            <a:lvl2pPr marL="742950" indent="-285750">
              <a:defRPr sz="2100">
                <a:solidFill>
                  <a:schemeClr val="tx1"/>
                </a:solidFill>
                <a:latin typeface="Calibri" pitchFamily="34" charset="0"/>
                <a:cs typeface="Arial" pitchFamily="34" charset="0"/>
              </a:defRPr>
            </a:lvl2pPr>
            <a:lvl3pPr marL="1143000" indent="-228600">
              <a:defRPr sz="2100">
                <a:solidFill>
                  <a:schemeClr val="tx1"/>
                </a:solidFill>
                <a:latin typeface="Calibri" pitchFamily="34" charset="0"/>
                <a:cs typeface="Arial" pitchFamily="34" charset="0"/>
              </a:defRPr>
            </a:lvl3pPr>
            <a:lvl4pPr marL="1600200" indent="-228600">
              <a:defRPr sz="2100">
                <a:solidFill>
                  <a:schemeClr val="tx1"/>
                </a:solidFill>
                <a:latin typeface="Calibri" pitchFamily="34" charset="0"/>
                <a:cs typeface="Arial" pitchFamily="34" charset="0"/>
              </a:defRPr>
            </a:lvl4pPr>
            <a:lvl5pPr marL="2057400" indent="-228600">
              <a:defRPr sz="2100">
                <a:solidFill>
                  <a:schemeClr val="tx1"/>
                </a:solidFill>
                <a:latin typeface="Calibri" pitchFamily="34" charset="0"/>
                <a:cs typeface="Arial" pitchFamily="34" charset="0"/>
              </a:defRPr>
            </a:lvl5pPr>
            <a:lvl6pPr marL="25146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6pPr>
            <a:lvl7pPr marL="29718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7pPr>
            <a:lvl8pPr marL="34290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8pPr>
            <a:lvl9pPr marL="38862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9pPr>
          </a:lstStyle>
          <a:p>
            <a:pPr algn="ctr">
              <a:defRPr/>
            </a:pPr>
            <a:r>
              <a:rPr lang="ru-RU" altLang="ru-RU" sz="3600" b="1" dirty="0" smtClean="0">
                <a:solidFill>
                  <a:srgbClr val="FF0000"/>
                </a:solidFill>
                <a:latin typeface="+mn-lt"/>
              </a:rPr>
              <a:t>В помощь учителю</a:t>
            </a:r>
            <a:endParaRPr lang="ru-RU" altLang="ru-RU" sz="3600" b="1" dirty="0">
              <a:solidFill>
                <a:srgbClr val="FF0000"/>
              </a:solidFill>
              <a:latin typeface="+mn-lt"/>
            </a:endParaRPr>
          </a:p>
        </p:txBody>
      </p:sp>
      <p:sp>
        <p:nvSpPr>
          <p:cNvPr id="19459" name="Rectangle 10"/>
          <p:cNvSpPr>
            <a:spLocks noChangeArrowheads="1"/>
          </p:cNvSpPr>
          <p:nvPr/>
        </p:nvSpPr>
        <p:spPr bwMode="auto">
          <a:xfrm>
            <a:off x="468313" y="755650"/>
            <a:ext cx="3887787" cy="5842000"/>
          </a:xfrm>
          <a:prstGeom prst="rect">
            <a:avLst/>
          </a:prstGeom>
          <a:solidFill>
            <a:srgbClr val="FFFFFF"/>
          </a:solidFill>
          <a:ln w="9525">
            <a:solidFill>
              <a:schemeClr val="tx1"/>
            </a:solidFill>
            <a:miter lim="800000"/>
            <a:headEnd/>
            <a:tailEnd/>
          </a:ln>
        </p:spPr>
        <p:txBody>
          <a:bodyPr anchor="ctr">
            <a:spAutoFit/>
          </a:bodyPr>
          <a:lstStyle/>
          <a:p>
            <a:pPr indent="449263" algn="ctr"/>
            <a:endParaRPr lang="ru-RU" sz="600" b="1">
              <a:latin typeface="Times New Roman" pitchFamily="18" charset="0"/>
            </a:endParaRPr>
          </a:p>
          <a:p>
            <a:pPr indent="449263" algn="ctr"/>
            <a:endParaRPr lang="ru-RU" sz="600" b="1">
              <a:latin typeface="Times New Roman" pitchFamily="18" charset="0"/>
            </a:endParaRPr>
          </a:p>
          <a:p>
            <a:pPr indent="449263" algn="ctr"/>
            <a:endParaRPr lang="ru-RU" sz="600" b="1">
              <a:latin typeface="Times New Roman" pitchFamily="18" charset="0"/>
            </a:endParaRPr>
          </a:p>
          <a:p>
            <a:pPr indent="449263" algn="ctr"/>
            <a:endParaRPr lang="ru-RU" sz="600" b="1">
              <a:latin typeface="Times New Roman" pitchFamily="18" charset="0"/>
            </a:endParaRPr>
          </a:p>
          <a:p>
            <a:pPr indent="449263" algn="ctr"/>
            <a:endParaRPr lang="ru-RU" sz="600" b="1">
              <a:latin typeface="Times New Roman" pitchFamily="18" charset="0"/>
            </a:endParaRPr>
          </a:p>
          <a:p>
            <a:pPr indent="449263" algn="ctr"/>
            <a:endParaRPr lang="ru-RU" sz="600" b="1">
              <a:latin typeface="Times New Roman" pitchFamily="18" charset="0"/>
            </a:endParaRPr>
          </a:p>
          <a:p>
            <a:pPr indent="449263" algn="ctr"/>
            <a:r>
              <a:rPr lang="ru-RU" sz="600" b="1">
                <a:latin typeface="Times New Roman" pitchFamily="18" charset="0"/>
              </a:rPr>
              <a:t>ФЕДЕРАЛЬНАЯ СЛУЖБА ПО НАДЗОРУ В СФЕРЕ ОБРАЗОВАНИЯ И НАУКИ</a:t>
            </a:r>
            <a:endParaRPr lang="ru-RU" sz="600">
              <a:latin typeface="Times New Roman" pitchFamily="18" charset="0"/>
            </a:endParaRPr>
          </a:p>
          <a:p>
            <a:pPr indent="449263" algn="ctr"/>
            <a:r>
              <a:rPr lang="ru-RU" sz="600" b="1">
                <a:latin typeface="Times New Roman" pitchFamily="18" charset="0"/>
              </a:rPr>
              <a:t>______________________________________________________________________</a:t>
            </a:r>
            <a:endParaRPr lang="ru-RU" sz="600">
              <a:latin typeface="Times New Roman" pitchFamily="18" charset="0"/>
            </a:endParaRPr>
          </a:p>
          <a:p>
            <a:pPr indent="449263" algn="ctr"/>
            <a:r>
              <a:rPr lang="ru-RU" sz="600" b="1">
                <a:latin typeface="Times New Roman" pitchFamily="18" charset="0"/>
              </a:rPr>
              <a:t>ФЕДЕРАЛЬНОЕ ГОСУДАРСТВЕННОЕ БЮДЖЕТНОЕ НАУЧНОЕ УЧРЕЖДЕНИЕ</a:t>
            </a:r>
            <a:endParaRPr lang="ru-RU" sz="600">
              <a:latin typeface="Times New Roman" pitchFamily="18" charset="0"/>
            </a:endParaRPr>
          </a:p>
          <a:p>
            <a:pPr indent="449263" algn="ctr"/>
            <a:r>
              <a:rPr lang="ru-RU" sz="600" b="1">
                <a:latin typeface="Times New Roman" pitchFamily="18" charset="0"/>
              </a:rPr>
              <a:t>«ФЕДЕРАЛЬНЫЙ ИНСТИТУТ ПЕДАГОГИЧЕСКИХ ИЗМЕРЕНИЙ»</a:t>
            </a:r>
            <a:endParaRPr lang="ru-RU" sz="600">
              <a:latin typeface="Times New Roman" pitchFamily="18" charset="0"/>
            </a:endParaRPr>
          </a:p>
          <a:p>
            <a:pPr indent="449263" algn="ctr"/>
            <a:endParaRPr lang="ru-RU" sz="600" b="1">
              <a:latin typeface="Times New Roman" pitchFamily="18" charset="0"/>
            </a:endParaRPr>
          </a:p>
          <a:p>
            <a:pPr indent="449263" algn="ctr"/>
            <a:endParaRPr lang="ru-RU" sz="1000" b="1">
              <a:latin typeface="Times New Roman" pitchFamily="18" charset="0"/>
            </a:endParaRPr>
          </a:p>
          <a:p>
            <a:pPr indent="449263" algn="ctr"/>
            <a:endParaRPr lang="ru-RU" sz="1000" b="1">
              <a:latin typeface="Times New Roman" pitchFamily="18" charset="0"/>
            </a:endParaRPr>
          </a:p>
          <a:p>
            <a:pPr indent="449263" algn="ctr"/>
            <a:endParaRPr lang="ru-RU" sz="1000" b="1">
              <a:latin typeface="Times New Roman" pitchFamily="18" charset="0"/>
            </a:endParaRPr>
          </a:p>
          <a:p>
            <a:pPr indent="449263" algn="ctr"/>
            <a:endParaRPr lang="ru-RU" sz="1000" b="1">
              <a:latin typeface="Times New Roman" pitchFamily="18" charset="0"/>
            </a:endParaRPr>
          </a:p>
          <a:p>
            <a:pPr indent="449263" algn="ctr"/>
            <a:endParaRPr lang="ru-RU" sz="1000" b="1">
              <a:latin typeface="Times New Roman" pitchFamily="18" charset="0"/>
            </a:endParaRPr>
          </a:p>
          <a:p>
            <a:pPr indent="449263" algn="ctr"/>
            <a:r>
              <a:rPr lang="ru-RU" sz="1000" b="1">
                <a:latin typeface="Times New Roman" pitchFamily="18" charset="0"/>
              </a:rPr>
              <a:t>Методические материалы для председателей и членов </a:t>
            </a:r>
          </a:p>
          <a:p>
            <a:pPr indent="449263" algn="ctr"/>
            <a:r>
              <a:rPr lang="ru-RU" sz="1000" b="1">
                <a:latin typeface="Times New Roman" pitchFamily="18" charset="0"/>
              </a:rPr>
              <a:t>предметных комиссий субъектов Российской Федерации</a:t>
            </a:r>
            <a:endParaRPr lang="ru-RU" sz="1000">
              <a:latin typeface="Times New Roman" pitchFamily="18" charset="0"/>
            </a:endParaRPr>
          </a:p>
          <a:p>
            <a:pPr indent="449263" algn="ctr"/>
            <a:r>
              <a:rPr lang="ru-RU" sz="1000" b="1">
                <a:latin typeface="Times New Roman" pitchFamily="18" charset="0"/>
              </a:rPr>
              <a:t>по проверке выполнения заданий с развернутым </a:t>
            </a:r>
          </a:p>
          <a:p>
            <a:pPr indent="449263" algn="ctr"/>
            <a:r>
              <a:rPr lang="ru-RU" sz="1000" b="1">
                <a:latin typeface="Times New Roman" pitchFamily="18" charset="0"/>
              </a:rPr>
              <a:t>ответом экзаменационных работ ЕГЭ 2017 года</a:t>
            </a:r>
            <a:endParaRPr lang="ru-RU" sz="1000">
              <a:latin typeface="Times New Roman" pitchFamily="18" charset="0"/>
            </a:endParaRPr>
          </a:p>
          <a:p>
            <a:pPr indent="449263" algn="ctr"/>
            <a:endParaRPr lang="ru-RU" sz="2400">
              <a:latin typeface="Times New Roman" pitchFamily="18" charset="0"/>
            </a:endParaRPr>
          </a:p>
          <a:p>
            <a:pPr indent="449263" algn="ctr"/>
            <a:r>
              <a:rPr lang="ru-RU" sz="2400" b="1">
                <a:latin typeface="Bell MT" pitchFamily="18" charset="0"/>
              </a:rPr>
              <a:t>РУССКИЙ ЯЗЫК</a:t>
            </a:r>
          </a:p>
          <a:p>
            <a:pPr indent="449263" algn="ctr"/>
            <a:endParaRPr lang="ru-RU" sz="1000" b="1">
              <a:latin typeface="Bell MT" pitchFamily="18" charset="0"/>
            </a:endParaRPr>
          </a:p>
          <a:p>
            <a:pPr indent="449263" algn="ctr"/>
            <a:endParaRPr lang="ru-RU" sz="1000" b="1">
              <a:latin typeface="Times New Roman" pitchFamily="18" charset="0"/>
            </a:endParaRPr>
          </a:p>
          <a:p>
            <a:pPr indent="449263" algn="ctr"/>
            <a:endParaRPr lang="ru-RU" sz="1000" b="1">
              <a:latin typeface="Times New Roman" pitchFamily="18" charset="0"/>
            </a:endParaRPr>
          </a:p>
          <a:p>
            <a:pPr indent="449263" algn="ctr"/>
            <a:r>
              <a:rPr lang="ru-RU" sz="1000" b="1">
                <a:latin typeface="Times New Roman" pitchFamily="18" charset="0"/>
              </a:rPr>
              <a:t>МЕТОДИЧЕСКИЕ РЕКОМЕНДАЦИИ</a:t>
            </a:r>
            <a:endParaRPr lang="ru-RU" sz="1000">
              <a:latin typeface="Times New Roman" pitchFamily="18" charset="0"/>
            </a:endParaRPr>
          </a:p>
          <a:p>
            <a:pPr indent="449263" algn="ctr"/>
            <a:r>
              <a:rPr lang="ru-RU" sz="1000" b="1">
                <a:latin typeface="Times New Roman" pitchFamily="18" charset="0"/>
              </a:rPr>
              <a:t>ПО ОЦЕНИВАНИЮ ВЫПОЛНЕНИЯ </a:t>
            </a:r>
            <a:endParaRPr lang="ru-RU" sz="1000">
              <a:latin typeface="Times New Roman" pitchFamily="18" charset="0"/>
            </a:endParaRPr>
          </a:p>
          <a:p>
            <a:pPr indent="449263" algn="ctr"/>
            <a:r>
              <a:rPr lang="ru-RU" sz="1000" b="1">
                <a:latin typeface="Times New Roman" pitchFamily="18" charset="0"/>
              </a:rPr>
              <a:t>ЗАДАНИЙ С РАЗВЕРНУТЫМ ОТВЕТОМ</a:t>
            </a:r>
            <a:endParaRPr lang="ru-RU" sz="1000">
              <a:latin typeface="Times New Roman" pitchFamily="18" charset="0"/>
            </a:endParaRPr>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endParaRPr lang="ru-RU" sz="800" b="1"/>
          </a:p>
          <a:p>
            <a:pPr indent="449263" algn="ctr"/>
            <a:r>
              <a:rPr lang="ru-RU" sz="800" b="1"/>
              <a:t>Москва</a:t>
            </a:r>
            <a:endParaRPr lang="ru-RU" sz="800"/>
          </a:p>
          <a:p>
            <a:pPr indent="449263" algn="ctr"/>
            <a:r>
              <a:rPr lang="ru-RU" sz="800" b="1"/>
              <a:t>2017</a:t>
            </a:r>
            <a:endParaRPr lang="ru-RU" sz="800"/>
          </a:p>
          <a:p>
            <a:pPr indent="449263" algn="ctr" eaLnBrk="0" hangingPunct="0"/>
            <a:endParaRPr lang="ru-RU" sz="800"/>
          </a:p>
        </p:txBody>
      </p:sp>
      <p:pic>
        <p:nvPicPr>
          <p:cNvPr id="5" name="Picture 2"/>
          <p:cNvPicPr>
            <a:picLocks noChangeAspect="1" noChangeArrowheads="1"/>
          </p:cNvPicPr>
          <p:nvPr/>
        </p:nvPicPr>
        <p:blipFill>
          <a:blip r:embed="rId3" cstate="print"/>
          <a:srcRect/>
          <a:stretch>
            <a:fillRect/>
          </a:stretch>
        </p:blipFill>
        <p:spPr bwMode="auto">
          <a:xfrm>
            <a:off x="467545" y="764705"/>
            <a:ext cx="360040" cy="44774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Содержимое 2"/>
          <p:cNvSpPr>
            <a:spLocks noGrp="1"/>
          </p:cNvSpPr>
          <p:nvPr>
            <p:ph idx="1"/>
          </p:nvPr>
        </p:nvSpPr>
        <p:spPr>
          <a:xfrm>
            <a:off x="179388" y="188913"/>
            <a:ext cx="8785225" cy="6408737"/>
          </a:xfrm>
        </p:spPr>
        <p:txBody>
          <a:bodyPr/>
          <a:lstStyle/>
          <a:p>
            <a:pPr eaLnBrk="1" hangingPunct="1">
              <a:buFont typeface="Arial" charset="0"/>
              <a:buNone/>
            </a:pPr>
            <a:r>
              <a:rPr lang="ru-RU" sz="1800" smtClean="0">
                <a:cs typeface="Arial" charset="0"/>
              </a:rPr>
              <a:t>           </a:t>
            </a:r>
            <a:r>
              <a:rPr lang="ru-RU" sz="1800" smtClean="0"/>
              <a:t>(1)Чаще всего человек ищет свою мечту, но бывает и так, что мечта находит человека. (2)Как болезнь, как вирус гриппа. (3)Вроде бы никогда Колька Велин не смотрел на небо, затаив дыхание, и голоса птиц, реявших в голубой вышине, не заставляли трепетать его сердце. (4)Он был самым обыкновенным учеником, в меру усидчивым и старательным, в школу ходил без особого задора, на уроках был тише воды, любил рыбачить… (5)Все переменилось в один день. (6)Он вдруг решил, что станет летчиком.</a:t>
            </a:r>
          </a:p>
          <a:p>
            <a:pPr eaLnBrk="1" hangingPunct="1">
              <a:buFont typeface="Arial" charset="0"/>
              <a:buNone/>
            </a:pPr>
            <a:r>
              <a:rPr lang="ru-RU" sz="1800" smtClean="0"/>
              <a:t>              (7)В глухой, далекой деревне, где до ближайшей станции больше ста километров, где любая поездка становится целым путешествием, сама эта мысль казалась безумием. (8)Жизненная стезя каждого человека здесь была ровной и прямой: после школы мальчики получали права на управление трактором и становились механизаторами, а самые смелые оканчивали водительские курсы и работали в селе шоферами.</a:t>
            </a:r>
          </a:p>
          <a:p>
            <a:pPr eaLnBrk="1" hangingPunct="1">
              <a:buFont typeface="Arial" charset="0"/>
              <a:buNone/>
            </a:pPr>
            <a:r>
              <a:rPr lang="ru-RU" sz="1800" smtClean="0"/>
              <a:t>             (9)Ездить по земле — вот удел человека. (10)А тут летать на самолете!</a:t>
            </a:r>
          </a:p>
          <a:p>
            <a:pPr eaLnBrk="1" hangingPunct="1">
              <a:buFont typeface="Arial" charset="0"/>
              <a:buNone/>
            </a:pPr>
            <a:r>
              <a:rPr lang="ru-RU" sz="1800" smtClean="0"/>
              <a:t>       (11)На Кольку смотрели как на чудака, и отец надеялся, что вздорная идея как-нибудь сама собой улетучится из головы сына. (12)Мало ли чего мы хотим в молодости! (13)Жизнь — жестокая штука, она все расставит по своим местам и равнодушно, как маляр, закрасит серой краской наши пылкие мечты, нарисованные в юности.</a:t>
            </a:r>
          </a:p>
          <a:p>
            <a:pPr eaLnBrk="1" hangingPunct="1">
              <a:buFont typeface="Arial" charset="0"/>
              <a:buNone/>
            </a:pPr>
            <a:r>
              <a:rPr lang="ru-RU" sz="1800" smtClean="0"/>
              <a:t>       (14)Но Колька не сдавался. (15)Ему грезились серебристые крылья, несущие его над влажным снегом облаков, и густой упругий воздух, чистый и холодный, как родниковая вода, наполнял его легкие.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fade">
                                      <p:cBhvr>
                                        <p:cTn id="7" dur="1000"/>
                                        <p:tgtEl>
                                          <p:spTgt spid="15361">
                                            <p:txEl>
                                              <p:pRg st="0" end="0"/>
                                            </p:txEl>
                                          </p:spTgt>
                                        </p:tgtEl>
                                      </p:cBhvr>
                                    </p:animEffect>
                                    <p:anim calcmode="lin" valueType="num">
                                      <p:cBhvr>
                                        <p:cTn id="8" dur="1000" fill="hold"/>
                                        <p:tgtEl>
                                          <p:spTgt spid="153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1">
                                            <p:txEl>
                                              <p:pRg st="1" end="1"/>
                                            </p:txEl>
                                          </p:spTgt>
                                        </p:tgtEl>
                                        <p:attrNameLst>
                                          <p:attrName>style.visibility</p:attrName>
                                        </p:attrNameLst>
                                      </p:cBhvr>
                                      <p:to>
                                        <p:strVal val="visible"/>
                                      </p:to>
                                    </p:set>
                                    <p:animEffect transition="in" filter="fade">
                                      <p:cBhvr>
                                        <p:cTn id="14" dur="1000"/>
                                        <p:tgtEl>
                                          <p:spTgt spid="15361">
                                            <p:txEl>
                                              <p:pRg st="1" end="1"/>
                                            </p:txEl>
                                          </p:spTgt>
                                        </p:tgtEl>
                                      </p:cBhvr>
                                    </p:animEffect>
                                    <p:anim calcmode="lin" valueType="num">
                                      <p:cBhvr>
                                        <p:cTn id="15" dur="1000" fill="hold"/>
                                        <p:tgtEl>
                                          <p:spTgt spid="1536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361">
                                            <p:txEl>
                                              <p:pRg st="2" end="2"/>
                                            </p:txEl>
                                          </p:spTgt>
                                        </p:tgtEl>
                                        <p:attrNameLst>
                                          <p:attrName>style.visibility</p:attrName>
                                        </p:attrNameLst>
                                      </p:cBhvr>
                                      <p:to>
                                        <p:strVal val="visible"/>
                                      </p:to>
                                    </p:set>
                                    <p:animEffect transition="in" filter="fade">
                                      <p:cBhvr>
                                        <p:cTn id="21" dur="1000"/>
                                        <p:tgtEl>
                                          <p:spTgt spid="15361">
                                            <p:txEl>
                                              <p:pRg st="2" end="2"/>
                                            </p:txEl>
                                          </p:spTgt>
                                        </p:tgtEl>
                                      </p:cBhvr>
                                    </p:animEffect>
                                    <p:anim calcmode="lin" valueType="num">
                                      <p:cBhvr>
                                        <p:cTn id="22" dur="1000" fill="hold"/>
                                        <p:tgtEl>
                                          <p:spTgt spid="1536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361">
                                            <p:txEl>
                                              <p:pRg st="3" end="3"/>
                                            </p:txEl>
                                          </p:spTgt>
                                        </p:tgtEl>
                                        <p:attrNameLst>
                                          <p:attrName>style.visibility</p:attrName>
                                        </p:attrNameLst>
                                      </p:cBhvr>
                                      <p:to>
                                        <p:strVal val="visible"/>
                                      </p:to>
                                    </p:set>
                                    <p:animEffect transition="in" filter="fade">
                                      <p:cBhvr>
                                        <p:cTn id="28" dur="1000"/>
                                        <p:tgtEl>
                                          <p:spTgt spid="15361">
                                            <p:txEl>
                                              <p:pRg st="3" end="3"/>
                                            </p:txEl>
                                          </p:spTgt>
                                        </p:tgtEl>
                                      </p:cBhvr>
                                    </p:animEffect>
                                    <p:anim calcmode="lin" valueType="num">
                                      <p:cBhvr>
                                        <p:cTn id="29" dur="1000" fill="hold"/>
                                        <p:tgtEl>
                                          <p:spTgt spid="1536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361">
                                            <p:txEl>
                                              <p:pRg st="4" end="4"/>
                                            </p:txEl>
                                          </p:spTgt>
                                        </p:tgtEl>
                                        <p:attrNameLst>
                                          <p:attrName>style.visibility</p:attrName>
                                        </p:attrNameLst>
                                      </p:cBhvr>
                                      <p:to>
                                        <p:strVal val="visible"/>
                                      </p:to>
                                    </p:set>
                                    <p:animEffect transition="in" filter="fade">
                                      <p:cBhvr>
                                        <p:cTn id="35" dur="1000"/>
                                        <p:tgtEl>
                                          <p:spTgt spid="15361">
                                            <p:txEl>
                                              <p:pRg st="4" end="4"/>
                                            </p:txEl>
                                          </p:spTgt>
                                        </p:tgtEl>
                                      </p:cBhvr>
                                    </p:animEffect>
                                    <p:anim calcmode="lin" valueType="num">
                                      <p:cBhvr>
                                        <p:cTn id="36" dur="1000" fill="hold"/>
                                        <p:tgtEl>
                                          <p:spTgt spid="1536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536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0" y="188913"/>
            <a:ext cx="8964613" cy="6480175"/>
          </a:xfrm>
        </p:spPr>
        <p:txBody>
          <a:bodyPr/>
          <a:lstStyle/>
          <a:p>
            <a:pPr eaLnBrk="1" hangingPunct="1">
              <a:buFont typeface="Arial" charset="0"/>
              <a:buNone/>
            </a:pPr>
            <a:r>
              <a:rPr lang="ru-RU" sz="1400" smtClean="0">
                <a:cs typeface="Arial" charset="0"/>
              </a:rPr>
              <a:t>              </a:t>
            </a:r>
            <a:r>
              <a:rPr lang="ru-RU" sz="1600" smtClean="0"/>
              <a:t>(16)После выпускного вечера он отправился на станцию, купил билет до Оренбурга и ночным поездом поехал поступать в летное училище. (17)Проснулся Колька рано утром от ужаса. (18)Ужас, будто удав, сдавил его окоченевшее тело холодными кольцами и впился своей зубастой пастью в самую грудь. (19)Колька спустился с верхней полки вниз, посмотрел в окно, и ему стало еще страшнее. (20)Деревья, выступавшие из полумглы, тянули к стеклам кривые руки, узкие проселки, словно серые степные гадюки, расползались по кустам, и с неба, заполненного до краев клочьями ободранных туч, фиолетово-черной краской стекал на землю сумрак. (21)Куда я еду? (22)Что я там буду делать один?</a:t>
            </a:r>
            <a:r>
              <a:rPr lang="en-US" sz="1600" smtClean="0"/>
              <a:t> </a:t>
            </a:r>
            <a:r>
              <a:rPr lang="ru-RU" sz="1600" smtClean="0"/>
              <a:t>(23)Кольке представилось, что сейчас его высадят и он окажется в беспредельной пустоте необитаемой планеты… </a:t>
            </a:r>
          </a:p>
          <a:p>
            <a:pPr eaLnBrk="1" hangingPunct="1">
              <a:buFont typeface="Arial" charset="0"/>
              <a:buNone/>
            </a:pPr>
            <a:r>
              <a:rPr lang="ru-RU" sz="1600" smtClean="0"/>
              <a:t>             (24)Приехав на вокзал, он в тот же день купил билет на обратную дорогу и через два дня вернулся домой. (25)К его возвращению все отнеслись спокойно, без издёвки, но и без сочувствия. (26)Денег, потраченных на билеты, немного жаль, зато съездил, посмотрел, проверил себя, успокоился, теперь выбросит из головы всякий вздор и станет нормальным человеком. (27)Таковы законы жизни: всё, что взлетело вверх, рано или поздно возвращается на землю. (28)Камень, птица, мечта — все возвращается назад…</a:t>
            </a:r>
          </a:p>
          <a:p>
            <a:pPr eaLnBrk="1" hangingPunct="1">
              <a:buFont typeface="Arial" charset="0"/>
              <a:buNone/>
            </a:pPr>
            <a:r>
              <a:rPr lang="ru-RU" sz="1600" smtClean="0"/>
              <a:t>          (29)Колька устроился в лесхоз, женился, сейчас растит двух дочек, в выходные ходит на рыбалку. (30)Сидя на берегу мутной речушки, он смотрит на бесшумно летящие в небесной вышине реактивные самолёты, сразу определяет: вот «МиГ», а вон «Су». (31)Сердце его стонет от щемящей боли, ему хочется повыше подпрыгнуть и хотя бы разок глотнуть той свежести, которой небо щедро поит птиц. (32)Но рядом сидят рыбаки, и он пугливо прячет свой взволнованный взгляд, насаживает червячка на крючок, а потом терпеливо ждет, когда начнет клевать.</a:t>
            </a:r>
          </a:p>
          <a:p>
            <a:pPr eaLnBrk="1" hangingPunct="1">
              <a:buFont typeface="Arial" charset="0"/>
              <a:buNone/>
            </a:pPr>
            <a:r>
              <a:rPr lang="en-US" sz="1600" smtClean="0"/>
              <a:t>                      </a:t>
            </a:r>
            <a:r>
              <a:rPr lang="ru-RU" sz="1600" smtClean="0"/>
              <a:t>(По С. Мизерову)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Effect transition="in" filter="fade">
                                      <p:cBhvr>
                                        <p:cTn id="7" dur="1000"/>
                                        <p:tgtEl>
                                          <p:spTgt spid="16385">
                                            <p:txEl>
                                              <p:pRg st="0" end="0"/>
                                            </p:txEl>
                                          </p:spTgt>
                                        </p:tgtEl>
                                      </p:cBhvr>
                                    </p:animEffect>
                                    <p:anim calcmode="lin" valueType="num">
                                      <p:cBhvr>
                                        <p:cTn id="8" dur="1000" fill="hold"/>
                                        <p:tgtEl>
                                          <p:spTgt spid="1638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5">
                                            <p:txEl>
                                              <p:pRg st="1" end="1"/>
                                            </p:txEl>
                                          </p:spTgt>
                                        </p:tgtEl>
                                        <p:attrNameLst>
                                          <p:attrName>style.visibility</p:attrName>
                                        </p:attrNameLst>
                                      </p:cBhvr>
                                      <p:to>
                                        <p:strVal val="visible"/>
                                      </p:to>
                                    </p:set>
                                    <p:animEffect transition="in" filter="fade">
                                      <p:cBhvr>
                                        <p:cTn id="14" dur="1000"/>
                                        <p:tgtEl>
                                          <p:spTgt spid="16385">
                                            <p:txEl>
                                              <p:pRg st="1" end="1"/>
                                            </p:txEl>
                                          </p:spTgt>
                                        </p:tgtEl>
                                      </p:cBhvr>
                                    </p:animEffect>
                                    <p:anim calcmode="lin" valueType="num">
                                      <p:cBhvr>
                                        <p:cTn id="15" dur="1000" fill="hold"/>
                                        <p:tgtEl>
                                          <p:spTgt spid="1638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5">
                                            <p:txEl>
                                              <p:pRg st="2" end="2"/>
                                            </p:txEl>
                                          </p:spTgt>
                                        </p:tgtEl>
                                        <p:attrNameLst>
                                          <p:attrName>style.visibility</p:attrName>
                                        </p:attrNameLst>
                                      </p:cBhvr>
                                      <p:to>
                                        <p:strVal val="visible"/>
                                      </p:to>
                                    </p:set>
                                    <p:animEffect transition="in" filter="fade">
                                      <p:cBhvr>
                                        <p:cTn id="21" dur="1000"/>
                                        <p:tgtEl>
                                          <p:spTgt spid="16385">
                                            <p:txEl>
                                              <p:pRg st="2" end="2"/>
                                            </p:txEl>
                                          </p:spTgt>
                                        </p:tgtEl>
                                      </p:cBhvr>
                                    </p:animEffect>
                                    <p:anim calcmode="lin" valueType="num">
                                      <p:cBhvr>
                                        <p:cTn id="22" dur="1000" fill="hold"/>
                                        <p:tgtEl>
                                          <p:spTgt spid="1638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3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385">
                                            <p:txEl>
                                              <p:pRg st="3" end="3"/>
                                            </p:txEl>
                                          </p:spTgt>
                                        </p:tgtEl>
                                        <p:attrNameLst>
                                          <p:attrName>style.visibility</p:attrName>
                                        </p:attrNameLst>
                                      </p:cBhvr>
                                      <p:to>
                                        <p:strVal val="visible"/>
                                      </p:to>
                                    </p:set>
                                    <p:animEffect transition="in" filter="fade">
                                      <p:cBhvr>
                                        <p:cTn id="28" dur="1000"/>
                                        <p:tgtEl>
                                          <p:spTgt spid="16385">
                                            <p:txEl>
                                              <p:pRg st="3" end="3"/>
                                            </p:txEl>
                                          </p:spTgt>
                                        </p:tgtEl>
                                      </p:cBhvr>
                                    </p:animEffect>
                                    <p:anim calcmode="lin" valueType="num">
                                      <p:cBhvr>
                                        <p:cTn id="29" dur="1000" fill="hold"/>
                                        <p:tgtEl>
                                          <p:spTgt spid="1638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638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idx="4294967295"/>
          </p:nvPr>
        </p:nvSpPr>
        <p:spPr>
          <a:xfrm>
            <a:off x="179388" y="152400"/>
            <a:ext cx="8785225" cy="539750"/>
          </a:xfrm>
        </p:spPr>
        <p:txBody>
          <a:bodyPr anchor="b"/>
          <a:lstStyle/>
          <a:p>
            <a:r>
              <a:rPr lang="ru-RU" sz="2400" b="1" smtClean="0">
                <a:solidFill>
                  <a:srgbClr val="FF0000"/>
                </a:solidFill>
                <a:cs typeface="Arial" charset="0"/>
              </a:rPr>
              <a:t>«Сильные позиции» текста.</a:t>
            </a:r>
            <a:br>
              <a:rPr lang="ru-RU" sz="2400" b="1" smtClean="0">
                <a:solidFill>
                  <a:srgbClr val="FF0000"/>
                </a:solidFill>
                <a:cs typeface="Arial" charset="0"/>
              </a:rPr>
            </a:br>
            <a:r>
              <a:rPr lang="ru-RU" sz="2400" b="1" smtClean="0">
                <a:solidFill>
                  <a:srgbClr val="FF0000"/>
                </a:solidFill>
                <a:cs typeface="Arial" charset="0"/>
              </a:rPr>
              <a:t>Роль начала художественного текста</a:t>
            </a:r>
          </a:p>
        </p:txBody>
      </p:sp>
      <p:graphicFrame>
        <p:nvGraphicFramePr>
          <p:cNvPr id="4" name="Рисунок SmartArt 3"/>
          <p:cNvGraphicFramePr>
            <a:graphicFrameLocks noGrp="1"/>
          </p:cNvGraphicFramePr>
          <p:nvPr>
            <p:ph type="dgm" idx="4294967295"/>
          </p:nvPr>
        </p:nvGraphicFramePr>
        <p:xfrm>
          <a:off x="251520" y="908720"/>
          <a:ext cx="864096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Стрелка вправо 5"/>
          <p:cNvSpPr/>
          <p:nvPr/>
        </p:nvSpPr>
        <p:spPr>
          <a:xfrm>
            <a:off x="5724525" y="1628775"/>
            <a:ext cx="792163" cy="71438"/>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7" name="Стрелка вправо 6"/>
          <p:cNvSpPr/>
          <p:nvPr/>
        </p:nvSpPr>
        <p:spPr>
          <a:xfrm>
            <a:off x="5724525" y="2060575"/>
            <a:ext cx="792163" cy="73025"/>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8" name="Стрелка вправо 7"/>
          <p:cNvSpPr/>
          <p:nvPr/>
        </p:nvSpPr>
        <p:spPr>
          <a:xfrm>
            <a:off x="5724525" y="1268413"/>
            <a:ext cx="792163" cy="73025"/>
          </a:xfrm>
          <a:prstGeom prst="rightArrow">
            <a:avLst/>
          </a:prstGeom>
          <a:solidFill>
            <a:srgbClr val="0000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7655" name="TextBox 8"/>
          <p:cNvSpPr txBox="1">
            <a:spLocks noChangeArrowheads="1"/>
          </p:cNvSpPr>
          <p:nvPr/>
        </p:nvSpPr>
        <p:spPr bwMode="auto">
          <a:xfrm>
            <a:off x="6732588" y="1125538"/>
            <a:ext cx="1871662" cy="1200150"/>
          </a:xfrm>
          <a:prstGeom prst="rect">
            <a:avLst/>
          </a:prstGeom>
          <a:noFill/>
          <a:ln w="9525">
            <a:noFill/>
            <a:miter lim="800000"/>
            <a:headEnd/>
            <a:tailEnd/>
          </a:ln>
        </p:spPr>
        <p:txBody>
          <a:bodyPr>
            <a:spAutoFit/>
          </a:bodyPr>
          <a:lstStyle/>
          <a:p>
            <a:pPr eaLnBrk="0" hangingPunct="0"/>
            <a:r>
              <a:rPr lang="ru-RU" sz="2400" b="1">
                <a:solidFill>
                  <a:srgbClr val="002060"/>
                </a:solidFill>
                <a:cs typeface="Arial" charset="0"/>
              </a:rPr>
              <a:t>Кто?</a:t>
            </a:r>
          </a:p>
          <a:p>
            <a:pPr eaLnBrk="0" hangingPunct="0"/>
            <a:r>
              <a:rPr lang="ru-RU" sz="2400" b="1">
                <a:solidFill>
                  <a:srgbClr val="002060"/>
                </a:solidFill>
                <a:cs typeface="Arial" charset="0"/>
              </a:rPr>
              <a:t>Где?</a:t>
            </a:r>
          </a:p>
          <a:p>
            <a:pPr eaLnBrk="0" hangingPunct="0"/>
            <a:r>
              <a:rPr lang="ru-RU" sz="2400" b="1">
                <a:solidFill>
                  <a:srgbClr val="002060"/>
                </a:solidFill>
                <a:cs typeface="Arial" charset="0"/>
              </a:rPr>
              <a:t>Когда?</a:t>
            </a:r>
          </a:p>
        </p:txBody>
      </p:sp>
      <p:pic>
        <p:nvPicPr>
          <p:cNvPr id="40967" name="Picture 5" descr="C:\Users\Region\Desktop\шаттерсток\shutterstock_126836015.jpg"/>
          <p:cNvPicPr>
            <a:picLocks noChangeAspect="1" noChangeArrowheads="1"/>
          </p:cNvPicPr>
          <p:nvPr/>
        </p:nvPicPr>
        <p:blipFill>
          <a:blip r:embed="rId7" cstate="print"/>
          <a:srcRect/>
          <a:stretch>
            <a:fillRect/>
          </a:stretch>
        </p:blipFill>
        <p:spPr bwMode="auto">
          <a:xfrm>
            <a:off x="5795963" y="2420938"/>
            <a:ext cx="3024187" cy="3960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7655">
                                            <p:txEl>
                                              <p:pRg st="0" end="0"/>
                                            </p:txEl>
                                          </p:spTgt>
                                        </p:tgtEl>
                                        <p:attrNameLst>
                                          <p:attrName>style.visibility</p:attrName>
                                        </p:attrNameLst>
                                      </p:cBhvr>
                                      <p:to>
                                        <p:strVal val="visible"/>
                                      </p:to>
                                    </p:set>
                                    <p:anim calcmode="lin" valueType="num">
                                      <p:cBhvr>
                                        <p:cTn id="19" dur="1000" fill="hold"/>
                                        <p:tgtEl>
                                          <p:spTgt spid="27655">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2765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2765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3"/>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27655">
                                            <p:txEl>
                                              <p:pRg st="1" end="1"/>
                                            </p:txEl>
                                          </p:spTgt>
                                        </p:tgtEl>
                                        <p:attrNameLst>
                                          <p:attrName>style.visibility</p:attrName>
                                        </p:attrNameLst>
                                      </p:cBhvr>
                                      <p:to>
                                        <p:strVal val="visible"/>
                                      </p:to>
                                    </p:set>
                                    <p:anim calcmode="lin" valueType="num">
                                      <p:cBhvr>
                                        <p:cTn id="33" dur="1000" fill="hold"/>
                                        <p:tgtEl>
                                          <p:spTgt spid="27655">
                                            <p:txEl>
                                              <p:pRg st="1" end="1"/>
                                            </p:txEl>
                                          </p:spTgt>
                                        </p:tgtEl>
                                        <p:attrNameLst>
                                          <p:attrName>ppt_w</p:attrName>
                                        </p:attrNameLst>
                                      </p:cBhvr>
                                      <p:tavLst>
                                        <p:tav tm="0">
                                          <p:val>
                                            <p:strVal val="#ppt_w+.3"/>
                                          </p:val>
                                        </p:tav>
                                        <p:tav tm="100000">
                                          <p:val>
                                            <p:strVal val="#ppt_w"/>
                                          </p:val>
                                        </p:tav>
                                      </p:tavLst>
                                    </p:anim>
                                    <p:anim calcmode="lin" valueType="num">
                                      <p:cBhvr>
                                        <p:cTn id="34" dur="1000" fill="hold"/>
                                        <p:tgtEl>
                                          <p:spTgt spid="27655">
                                            <p:txEl>
                                              <p:pRg st="1" end="1"/>
                                            </p:txEl>
                                          </p:spTgt>
                                        </p:tgtEl>
                                        <p:attrNameLst>
                                          <p:attrName>ppt_h</p:attrName>
                                        </p:attrNameLst>
                                      </p:cBhvr>
                                      <p:tavLst>
                                        <p:tav tm="0">
                                          <p:val>
                                            <p:strVal val="#ppt_h"/>
                                          </p:val>
                                        </p:tav>
                                        <p:tav tm="100000">
                                          <p:val>
                                            <p:strVal val="#ppt_h"/>
                                          </p:val>
                                        </p:tav>
                                      </p:tavLst>
                                    </p:anim>
                                    <p:animEffect transition="in" filter="fade">
                                      <p:cBhvr>
                                        <p:cTn id="35" dur="1000"/>
                                        <p:tgtEl>
                                          <p:spTgt spid="2765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strVal val="#ppt_w+.3"/>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27655">
                                            <p:txEl>
                                              <p:pRg st="2" end="2"/>
                                            </p:txEl>
                                          </p:spTgt>
                                        </p:tgtEl>
                                        <p:attrNameLst>
                                          <p:attrName>style.visibility</p:attrName>
                                        </p:attrNameLst>
                                      </p:cBhvr>
                                      <p:to>
                                        <p:strVal val="visible"/>
                                      </p:to>
                                    </p:set>
                                    <p:anim calcmode="lin" valueType="num">
                                      <p:cBhvr>
                                        <p:cTn id="47" dur="1000" fill="hold"/>
                                        <p:tgtEl>
                                          <p:spTgt spid="27655">
                                            <p:txEl>
                                              <p:pRg st="2" end="2"/>
                                            </p:txEl>
                                          </p:spTgt>
                                        </p:tgtEl>
                                        <p:attrNameLst>
                                          <p:attrName>ppt_w</p:attrName>
                                        </p:attrNameLst>
                                      </p:cBhvr>
                                      <p:tavLst>
                                        <p:tav tm="0">
                                          <p:val>
                                            <p:strVal val="#ppt_w+.3"/>
                                          </p:val>
                                        </p:tav>
                                        <p:tav tm="100000">
                                          <p:val>
                                            <p:strVal val="#ppt_w"/>
                                          </p:val>
                                        </p:tav>
                                      </p:tavLst>
                                    </p:anim>
                                    <p:anim calcmode="lin" valueType="num">
                                      <p:cBhvr>
                                        <p:cTn id="48" dur="1000" fill="hold"/>
                                        <p:tgtEl>
                                          <p:spTgt spid="27655">
                                            <p:txEl>
                                              <p:pRg st="2" end="2"/>
                                            </p:txEl>
                                          </p:spTgt>
                                        </p:tgtEl>
                                        <p:attrNameLst>
                                          <p:attrName>ppt_h</p:attrName>
                                        </p:attrNameLst>
                                      </p:cBhvr>
                                      <p:tavLst>
                                        <p:tav tm="0">
                                          <p:val>
                                            <p:strVal val="#ppt_h"/>
                                          </p:val>
                                        </p:tav>
                                        <p:tav tm="100000">
                                          <p:val>
                                            <p:strVal val="#ppt_h"/>
                                          </p:val>
                                        </p:tav>
                                      </p:tavLst>
                                    </p:anim>
                                    <p:animEffect transition="in" filter="fade">
                                      <p:cBhvr>
                                        <p:cTn id="49" dur="1000"/>
                                        <p:tgtEl>
                                          <p:spTgt spid="276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type="body" idx="4294967295"/>
          </p:nvPr>
        </p:nvSpPr>
        <p:spPr>
          <a:xfrm>
            <a:off x="0" y="188913"/>
            <a:ext cx="9144000" cy="6669087"/>
          </a:xfrm>
          <a:solidFill>
            <a:schemeClr val="bg1"/>
          </a:solidFill>
        </p:spPr>
        <p:txBody>
          <a:bodyPr/>
          <a:lstStyle/>
          <a:p>
            <a:pPr marL="273050" indent="-273050">
              <a:buFont typeface="Arial" charset="0"/>
              <a:buNone/>
            </a:pPr>
            <a:r>
              <a:rPr lang="ru-RU" sz="3000" b="1" smtClean="0">
                <a:solidFill>
                  <a:srgbClr val="FF0000"/>
                </a:solidFill>
                <a:cs typeface="Arial" charset="0"/>
              </a:rPr>
              <a:t>    </a:t>
            </a:r>
            <a:r>
              <a:rPr lang="ru-RU" sz="2000" b="1" smtClean="0">
                <a:solidFill>
                  <a:srgbClr val="FF0000"/>
                </a:solidFill>
                <a:cs typeface="Arial" charset="0"/>
              </a:rPr>
              <a:t>Найдите ключевые слова, постройте словесный ряд, который создает образ героя рассказа и позволяет увидеть авторское отношение к нему.</a:t>
            </a:r>
          </a:p>
          <a:p>
            <a:pPr marL="273050" indent="-273050" eaLnBrk="1" hangingPunct="1">
              <a:buFont typeface="Arial" charset="0"/>
              <a:buNone/>
            </a:pPr>
            <a:r>
              <a:rPr lang="ru-RU" sz="1800" smtClean="0"/>
              <a:t>         (1)Чаще всего человек ищет свою мечту, но бывает и так, что </a:t>
            </a:r>
            <a:r>
              <a:rPr lang="ru-RU" sz="1800" b="1" smtClean="0">
                <a:solidFill>
                  <a:srgbClr val="FF0000"/>
                </a:solidFill>
              </a:rPr>
              <a:t>мечта находит человека.</a:t>
            </a:r>
            <a:r>
              <a:rPr lang="ru-RU" sz="1800" smtClean="0">
                <a:solidFill>
                  <a:srgbClr val="FF0000"/>
                </a:solidFill>
              </a:rPr>
              <a:t> </a:t>
            </a:r>
            <a:r>
              <a:rPr lang="ru-RU" sz="1800" smtClean="0"/>
              <a:t>(</a:t>
            </a:r>
            <a:r>
              <a:rPr lang="ru-RU" sz="1800" b="1" smtClean="0">
                <a:solidFill>
                  <a:srgbClr val="FF0000"/>
                </a:solidFill>
              </a:rPr>
              <a:t>2)Как болезнь, как вирус гриппа</a:t>
            </a:r>
            <a:r>
              <a:rPr lang="ru-RU" sz="1800" smtClean="0"/>
              <a:t>. (3)Вроде бы </a:t>
            </a:r>
            <a:r>
              <a:rPr lang="ru-RU" sz="1800" b="1" smtClean="0"/>
              <a:t>никогда</a:t>
            </a:r>
            <a:r>
              <a:rPr lang="ru-RU" sz="1800" smtClean="0"/>
              <a:t> Колька Велин </a:t>
            </a:r>
            <a:r>
              <a:rPr lang="ru-RU" sz="1800" b="1" smtClean="0"/>
              <a:t>не смотрел на небо</a:t>
            </a:r>
            <a:r>
              <a:rPr lang="ru-RU" sz="1800" smtClean="0"/>
              <a:t>, затаив дыхание, и </a:t>
            </a:r>
            <a:r>
              <a:rPr lang="ru-RU" sz="1800" b="1" smtClean="0"/>
              <a:t>голоса птиц</a:t>
            </a:r>
            <a:r>
              <a:rPr lang="ru-RU" sz="1800" smtClean="0"/>
              <a:t>, реявших в голубой вышине, </a:t>
            </a:r>
            <a:r>
              <a:rPr lang="ru-RU" sz="1800" b="1" smtClean="0"/>
              <a:t>не заставляли трепетать</a:t>
            </a:r>
            <a:r>
              <a:rPr lang="ru-RU" sz="1800" smtClean="0"/>
              <a:t> его сердце. (4)Он был </a:t>
            </a:r>
            <a:r>
              <a:rPr lang="ru-RU" sz="1800" b="1" smtClean="0"/>
              <a:t>самым обыкновенным учеником</a:t>
            </a:r>
            <a:r>
              <a:rPr lang="ru-RU" sz="1800" smtClean="0"/>
              <a:t>, в меру </a:t>
            </a:r>
            <a:r>
              <a:rPr lang="ru-RU" sz="1800" b="1" smtClean="0"/>
              <a:t>усидчивым и старательным</a:t>
            </a:r>
            <a:r>
              <a:rPr lang="ru-RU" sz="1800" smtClean="0"/>
              <a:t>, в школу ходил </a:t>
            </a:r>
            <a:r>
              <a:rPr lang="ru-RU" sz="1800" b="1" smtClean="0"/>
              <a:t>без особого задора</a:t>
            </a:r>
            <a:r>
              <a:rPr lang="ru-RU" sz="1800" smtClean="0"/>
              <a:t>, на уроках </a:t>
            </a:r>
            <a:r>
              <a:rPr lang="ru-RU" sz="1800" b="1" smtClean="0"/>
              <a:t>был тише воды</a:t>
            </a:r>
            <a:r>
              <a:rPr lang="ru-RU" sz="1800" smtClean="0"/>
              <a:t>, </a:t>
            </a:r>
            <a:r>
              <a:rPr lang="ru-RU" sz="1800" b="1" smtClean="0"/>
              <a:t>любил рыбачить</a:t>
            </a:r>
            <a:r>
              <a:rPr lang="ru-RU" sz="1800" smtClean="0"/>
              <a:t>… (5)</a:t>
            </a:r>
            <a:r>
              <a:rPr lang="ru-RU" sz="1800" b="1" smtClean="0"/>
              <a:t>Всё </a:t>
            </a:r>
            <a:r>
              <a:rPr lang="ru-RU" sz="1800" smtClean="0"/>
              <a:t>переменилось </a:t>
            </a:r>
            <a:r>
              <a:rPr lang="ru-RU" sz="1800" b="1" smtClean="0"/>
              <a:t>в один день</a:t>
            </a:r>
            <a:r>
              <a:rPr lang="ru-RU" sz="1800" smtClean="0"/>
              <a:t>. (6)Он </a:t>
            </a:r>
            <a:r>
              <a:rPr lang="ru-RU" sz="1800" b="1" smtClean="0">
                <a:solidFill>
                  <a:srgbClr val="FF0000"/>
                </a:solidFill>
              </a:rPr>
              <a:t>вдруг</a:t>
            </a:r>
            <a:r>
              <a:rPr lang="ru-RU" sz="1800" b="1" smtClean="0"/>
              <a:t> </a:t>
            </a:r>
            <a:r>
              <a:rPr lang="ru-RU" sz="1800" smtClean="0"/>
              <a:t>решил, что станет летчиком.</a:t>
            </a:r>
          </a:p>
          <a:p>
            <a:pPr marL="273050" indent="-273050">
              <a:buFont typeface="Arial" charset="0"/>
              <a:buNone/>
            </a:pPr>
            <a:endParaRPr lang="ru-RU" sz="2400" b="1" smtClean="0">
              <a:solidFill>
                <a:srgbClr val="FF0000"/>
              </a:solidFill>
              <a:cs typeface="Arial" charset="0"/>
            </a:endParaRPr>
          </a:p>
          <a:p>
            <a:pPr marL="273050" indent="-273050">
              <a:buFont typeface="Arial" charset="0"/>
              <a:buNone/>
            </a:pPr>
            <a:r>
              <a:rPr lang="ru-RU" sz="3000" smtClean="0">
                <a:cs typeface="Arial" charset="0"/>
              </a:rPr>
              <a:t>Что отмечаем:</a:t>
            </a:r>
          </a:p>
          <a:p>
            <a:pPr marL="273050" indent="-273050"/>
            <a:r>
              <a:rPr lang="ru-RU" sz="2000" smtClean="0">
                <a:cs typeface="Arial" charset="0"/>
              </a:rPr>
              <a:t>Парадоксальность ситуации («мечта находит человека»).</a:t>
            </a:r>
          </a:p>
          <a:p>
            <a:pPr marL="273050" indent="-273050"/>
            <a:r>
              <a:rPr lang="ru-RU" sz="2000" smtClean="0">
                <a:cs typeface="Arial" charset="0"/>
              </a:rPr>
              <a:t>Роль сравнения («как болезнь, как вирус гриппа»). Случайно ли выбрано автором такое сравнение?</a:t>
            </a:r>
          </a:p>
          <a:p>
            <a:pPr marL="273050" indent="-273050"/>
            <a:r>
              <a:rPr lang="ru-RU" sz="2000" smtClean="0">
                <a:cs typeface="Arial" charset="0"/>
              </a:rPr>
              <a:t>Какова роль описания героя в 3-4-ом предложениях? Как оно помогает выявить сущность Кольки?</a:t>
            </a:r>
          </a:p>
          <a:p>
            <a:pPr marL="273050" indent="-273050"/>
            <a:r>
              <a:rPr lang="ru-RU" sz="2000" smtClean="0">
                <a:cs typeface="Arial" charset="0"/>
              </a:rPr>
              <a:t>Какова роль характеристики героя в раскрытии идейного замысла автора?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2">
                                            <p:bg/>
                                          </p:spTgt>
                                        </p:tgtEl>
                                        <p:attrNameLst>
                                          <p:attrName>style.visibility</p:attrName>
                                        </p:attrNameLst>
                                      </p:cBhvr>
                                      <p:to>
                                        <p:strVal val="visible"/>
                                      </p:to>
                                    </p:set>
                                    <p:animEffect transition="in" filter="fade">
                                      <p:cBhvr>
                                        <p:cTn id="7" dur="1000"/>
                                        <p:tgtEl>
                                          <p:spTgt spid="35842">
                                            <p:bg/>
                                          </p:spTgt>
                                        </p:tgtEl>
                                      </p:cBhvr>
                                    </p:animEffect>
                                    <p:anim calcmode="lin" valueType="num">
                                      <p:cBhvr>
                                        <p:cTn id="8" dur="1000" fill="hold"/>
                                        <p:tgtEl>
                                          <p:spTgt spid="35842">
                                            <p:bg/>
                                          </p:spTgt>
                                        </p:tgtEl>
                                        <p:attrNameLst>
                                          <p:attrName>ppt_x</p:attrName>
                                        </p:attrNameLst>
                                      </p:cBhvr>
                                      <p:tavLst>
                                        <p:tav tm="0">
                                          <p:val>
                                            <p:strVal val="#ppt_x"/>
                                          </p:val>
                                        </p:tav>
                                        <p:tav tm="100000">
                                          <p:val>
                                            <p:strVal val="#ppt_x"/>
                                          </p:val>
                                        </p:tav>
                                      </p:tavLst>
                                    </p:anim>
                                    <p:anim calcmode="lin" valueType="num">
                                      <p:cBhvr>
                                        <p:cTn id="9" dur="1000" fill="hold"/>
                                        <p:tgtEl>
                                          <p:spTgt spid="3584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2">
                                            <p:txEl>
                                              <p:pRg st="0" end="0"/>
                                            </p:txEl>
                                          </p:spTgt>
                                        </p:tgtEl>
                                        <p:attrNameLst>
                                          <p:attrName>style.visibility</p:attrName>
                                        </p:attrNameLst>
                                      </p:cBhvr>
                                      <p:to>
                                        <p:strVal val="visible"/>
                                      </p:to>
                                    </p:set>
                                    <p:animEffect transition="in" filter="fade">
                                      <p:cBhvr>
                                        <p:cTn id="14" dur="1000"/>
                                        <p:tgtEl>
                                          <p:spTgt spid="35842">
                                            <p:txEl>
                                              <p:pRg st="0" end="0"/>
                                            </p:txEl>
                                          </p:spTgt>
                                        </p:tgtEl>
                                      </p:cBhvr>
                                    </p:animEffect>
                                    <p:anim calcmode="lin" valueType="num">
                                      <p:cBhvr>
                                        <p:cTn id="15" dur="10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58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2">
                                            <p:txEl>
                                              <p:pRg st="1" end="1"/>
                                            </p:txEl>
                                          </p:spTgt>
                                        </p:tgtEl>
                                        <p:attrNameLst>
                                          <p:attrName>style.visibility</p:attrName>
                                        </p:attrNameLst>
                                      </p:cBhvr>
                                      <p:to>
                                        <p:strVal val="visible"/>
                                      </p:to>
                                    </p:set>
                                    <p:animEffect transition="in" filter="fade">
                                      <p:cBhvr>
                                        <p:cTn id="21" dur="1000"/>
                                        <p:tgtEl>
                                          <p:spTgt spid="35842">
                                            <p:txEl>
                                              <p:pRg st="1" end="1"/>
                                            </p:txEl>
                                          </p:spTgt>
                                        </p:tgtEl>
                                      </p:cBhvr>
                                    </p:animEffect>
                                    <p:anim calcmode="lin" valueType="num">
                                      <p:cBhvr>
                                        <p:cTn id="22" dur="1000" fill="hold"/>
                                        <p:tgtEl>
                                          <p:spTgt spid="3584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58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2">
                                            <p:txEl>
                                              <p:pRg st="3" end="3"/>
                                            </p:txEl>
                                          </p:spTgt>
                                        </p:tgtEl>
                                        <p:attrNameLst>
                                          <p:attrName>style.visibility</p:attrName>
                                        </p:attrNameLst>
                                      </p:cBhvr>
                                      <p:to>
                                        <p:strVal val="visible"/>
                                      </p:to>
                                    </p:set>
                                    <p:animEffect transition="in" filter="fade">
                                      <p:cBhvr>
                                        <p:cTn id="28" dur="1000"/>
                                        <p:tgtEl>
                                          <p:spTgt spid="35842">
                                            <p:txEl>
                                              <p:pRg st="3" end="3"/>
                                            </p:txEl>
                                          </p:spTgt>
                                        </p:tgtEl>
                                      </p:cBhvr>
                                    </p:animEffect>
                                    <p:anim calcmode="lin" valueType="num">
                                      <p:cBhvr>
                                        <p:cTn id="29" dur="1000" fill="hold"/>
                                        <p:tgtEl>
                                          <p:spTgt spid="3584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58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2">
                                            <p:txEl>
                                              <p:pRg st="4" end="4"/>
                                            </p:txEl>
                                          </p:spTgt>
                                        </p:tgtEl>
                                        <p:attrNameLst>
                                          <p:attrName>style.visibility</p:attrName>
                                        </p:attrNameLst>
                                      </p:cBhvr>
                                      <p:to>
                                        <p:strVal val="visible"/>
                                      </p:to>
                                    </p:set>
                                    <p:animEffect transition="in" filter="fade">
                                      <p:cBhvr>
                                        <p:cTn id="35" dur="1000"/>
                                        <p:tgtEl>
                                          <p:spTgt spid="35842">
                                            <p:txEl>
                                              <p:pRg st="4" end="4"/>
                                            </p:txEl>
                                          </p:spTgt>
                                        </p:tgtEl>
                                      </p:cBhvr>
                                    </p:animEffect>
                                    <p:anim calcmode="lin" valueType="num">
                                      <p:cBhvr>
                                        <p:cTn id="36" dur="1000" fill="hold"/>
                                        <p:tgtEl>
                                          <p:spTgt spid="3584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58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842">
                                            <p:txEl>
                                              <p:pRg st="5" end="5"/>
                                            </p:txEl>
                                          </p:spTgt>
                                        </p:tgtEl>
                                        <p:attrNameLst>
                                          <p:attrName>style.visibility</p:attrName>
                                        </p:attrNameLst>
                                      </p:cBhvr>
                                      <p:to>
                                        <p:strVal val="visible"/>
                                      </p:to>
                                    </p:set>
                                    <p:animEffect transition="in" filter="fade">
                                      <p:cBhvr>
                                        <p:cTn id="42" dur="1000"/>
                                        <p:tgtEl>
                                          <p:spTgt spid="35842">
                                            <p:txEl>
                                              <p:pRg st="5" end="5"/>
                                            </p:txEl>
                                          </p:spTgt>
                                        </p:tgtEl>
                                      </p:cBhvr>
                                    </p:animEffect>
                                    <p:anim calcmode="lin" valueType="num">
                                      <p:cBhvr>
                                        <p:cTn id="43" dur="1000" fill="hold"/>
                                        <p:tgtEl>
                                          <p:spTgt spid="3584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584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5842">
                                            <p:txEl>
                                              <p:pRg st="6" end="6"/>
                                            </p:txEl>
                                          </p:spTgt>
                                        </p:tgtEl>
                                        <p:attrNameLst>
                                          <p:attrName>style.visibility</p:attrName>
                                        </p:attrNameLst>
                                      </p:cBhvr>
                                      <p:to>
                                        <p:strVal val="visible"/>
                                      </p:to>
                                    </p:set>
                                    <p:animEffect transition="in" filter="fade">
                                      <p:cBhvr>
                                        <p:cTn id="49" dur="1000"/>
                                        <p:tgtEl>
                                          <p:spTgt spid="35842">
                                            <p:txEl>
                                              <p:pRg st="6" end="6"/>
                                            </p:txEl>
                                          </p:spTgt>
                                        </p:tgtEl>
                                      </p:cBhvr>
                                    </p:animEffect>
                                    <p:anim calcmode="lin" valueType="num">
                                      <p:cBhvr>
                                        <p:cTn id="50" dur="1000" fill="hold"/>
                                        <p:tgtEl>
                                          <p:spTgt spid="3584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584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842">
                                            <p:txEl>
                                              <p:pRg st="7" end="7"/>
                                            </p:txEl>
                                          </p:spTgt>
                                        </p:tgtEl>
                                        <p:attrNameLst>
                                          <p:attrName>style.visibility</p:attrName>
                                        </p:attrNameLst>
                                      </p:cBhvr>
                                      <p:to>
                                        <p:strVal val="visible"/>
                                      </p:to>
                                    </p:set>
                                    <p:animEffect transition="in" filter="fade">
                                      <p:cBhvr>
                                        <p:cTn id="56" dur="1000"/>
                                        <p:tgtEl>
                                          <p:spTgt spid="35842">
                                            <p:txEl>
                                              <p:pRg st="7" end="7"/>
                                            </p:txEl>
                                          </p:spTgt>
                                        </p:tgtEl>
                                      </p:cBhvr>
                                    </p:animEffect>
                                    <p:anim calcmode="lin" valueType="num">
                                      <p:cBhvr>
                                        <p:cTn id="57" dur="1000" fill="hold"/>
                                        <p:tgtEl>
                                          <p:spTgt spid="3584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584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457200" y="274638"/>
            <a:ext cx="8229600" cy="490537"/>
          </a:xfrm>
        </p:spPr>
        <p:txBody>
          <a:bodyPr anchor="b"/>
          <a:lstStyle/>
          <a:p>
            <a:r>
              <a:rPr lang="ru-RU" sz="2800" b="1" smtClean="0">
                <a:solidFill>
                  <a:srgbClr val="FF0000"/>
                </a:solidFill>
                <a:cs typeface="Arial" charset="0"/>
              </a:rPr>
              <a:t>Финал текста</a:t>
            </a:r>
          </a:p>
        </p:txBody>
      </p:sp>
      <p:sp>
        <p:nvSpPr>
          <p:cNvPr id="63491" name="Rectangle 3"/>
          <p:cNvSpPr>
            <a:spLocks noGrp="1"/>
          </p:cNvSpPr>
          <p:nvPr>
            <p:ph type="body" idx="4294967295"/>
          </p:nvPr>
        </p:nvSpPr>
        <p:spPr>
          <a:xfrm>
            <a:off x="1835150" y="1025525"/>
            <a:ext cx="7308850" cy="5832475"/>
          </a:xfrm>
          <a:solidFill>
            <a:schemeClr val="bg1"/>
          </a:solidFill>
        </p:spPr>
        <p:txBody>
          <a:bodyPr/>
          <a:lstStyle/>
          <a:p>
            <a:pPr marL="273050" indent="-273050">
              <a:lnSpc>
                <a:spcPct val="90000"/>
              </a:lnSpc>
              <a:buFont typeface="Arial" charset="0"/>
              <a:buNone/>
            </a:pPr>
            <a:r>
              <a:rPr lang="ru-RU" sz="3000" smtClean="0">
                <a:cs typeface="Arial" charset="0"/>
              </a:rPr>
              <a:t>      </a:t>
            </a:r>
            <a:r>
              <a:rPr lang="ru-RU" sz="1800" smtClean="0">
                <a:cs typeface="Arial" charset="0"/>
              </a:rPr>
              <a:t>О</a:t>
            </a:r>
            <a:r>
              <a:rPr lang="ru-RU" sz="1800" b="1" smtClean="0">
                <a:cs typeface="Arial" charset="0"/>
              </a:rPr>
              <a:t>писания, предлагаемые финалом текста</a:t>
            </a:r>
            <a:r>
              <a:rPr lang="ru-RU" sz="1800" smtClean="0">
                <a:cs typeface="Arial" charset="0"/>
              </a:rPr>
              <a:t>,  лаконичны и прежде всего передают </a:t>
            </a:r>
          </a:p>
          <a:p>
            <a:pPr marL="273050" indent="-273050">
              <a:lnSpc>
                <a:spcPct val="90000"/>
              </a:lnSpc>
            </a:pPr>
            <a:r>
              <a:rPr lang="ru-RU" sz="1800" i="1" smtClean="0">
                <a:cs typeface="Arial" charset="0"/>
              </a:rPr>
              <a:t>эмоциональное состояние,</a:t>
            </a:r>
          </a:p>
          <a:p>
            <a:pPr marL="273050" indent="-273050">
              <a:lnSpc>
                <a:spcPct val="90000"/>
              </a:lnSpc>
            </a:pPr>
            <a:r>
              <a:rPr lang="ru-RU" sz="1800" i="1" smtClean="0">
                <a:cs typeface="Arial" charset="0"/>
              </a:rPr>
              <a:t> чувства персонажей.</a:t>
            </a:r>
          </a:p>
          <a:p>
            <a:pPr marL="273050" indent="-273050">
              <a:lnSpc>
                <a:spcPct val="90000"/>
              </a:lnSpc>
              <a:buFont typeface="Arial" charset="0"/>
              <a:buNone/>
            </a:pPr>
            <a:r>
              <a:rPr lang="ru-RU" sz="1800" b="1" smtClean="0">
                <a:solidFill>
                  <a:srgbClr val="FF0000"/>
                </a:solidFill>
                <a:cs typeface="Arial" charset="0"/>
              </a:rPr>
              <a:t>Финал </a:t>
            </a:r>
            <a:r>
              <a:rPr lang="ru-RU" sz="2000" b="1" smtClean="0">
                <a:solidFill>
                  <a:srgbClr val="FF0000"/>
                </a:solidFill>
                <a:cs typeface="Arial" charset="0"/>
              </a:rPr>
              <a:t>помогает понять авторскую позицию.</a:t>
            </a:r>
          </a:p>
          <a:p>
            <a:pPr marL="273050" indent="-273050">
              <a:lnSpc>
                <a:spcPct val="90000"/>
              </a:lnSpc>
              <a:buFont typeface="Arial" charset="0"/>
              <a:buNone/>
            </a:pPr>
            <a:r>
              <a:rPr lang="ru-RU" sz="1800" b="1" smtClean="0">
                <a:solidFill>
                  <a:srgbClr val="FF0000"/>
                </a:solidFill>
                <a:cs typeface="Arial" charset="0"/>
              </a:rPr>
              <a:t>Задание.</a:t>
            </a:r>
          </a:p>
          <a:p>
            <a:pPr marL="273050" indent="-273050">
              <a:lnSpc>
                <a:spcPct val="90000"/>
              </a:lnSpc>
            </a:pPr>
            <a:r>
              <a:rPr lang="ru-RU" sz="1800" i="1" smtClean="0">
                <a:cs typeface="Arial" charset="0"/>
              </a:rPr>
              <a:t>Докажите справедливость данного тезиса, проанализировав финал рассказа.</a:t>
            </a:r>
          </a:p>
          <a:p>
            <a:pPr marL="273050" indent="-273050" eaLnBrk="1" hangingPunct="1">
              <a:lnSpc>
                <a:spcPct val="90000"/>
              </a:lnSpc>
              <a:buFont typeface="Arial" charset="0"/>
              <a:buNone/>
            </a:pPr>
            <a:r>
              <a:rPr lang="ru-RU" sz="1800" smtClean="0"/>
              <a:t>       </a:t>
            </a:r>
            <a:r>
              <a:rPr lang="ru-RU" sz="1600" smtClean="0"/>
              <a:t>(29)Колька устроился в лесхоз, женился, сейчас растит двух дочек, в выходные ходит на рыбалку. (30)Сидя на берегу </a:t>
            </a:r>
            <a:r>
              <a:rPr lang="ru-RU" sz="1600" b="1" smtClean="0"/>
              <a:t>мутной речушки, </a:t>
            </a:r>
            <a:r>
              <a:rPr lang="ru-RU" sz="1600" smtClean="0"/>
              <a:t>он смотрит на бесшумно летящие в </a:t>
            </a:r>
            <a:r>
              <a:rPr lang="ru-RU" sz="1600" b="1" smtClean="0"/>
              <a:t>небесной вышине </a:t>
            </a:r>
            <a:r>
              <a:rPr lang="ru-RU" sz="1600" smtClean="0"/>
              <a:t>реактивные самолёты, сразу определяет: вот «МиГ», а вон «Су». (</a:t>
            </a:r>
            <a:r>
              <a:rPr lang="ru-RU" sz="1600" b="1" smtClean="0"/>
              <a:t>31)Сердце его стонет от щемящей боли</a:t>
            </a:r>
            <a:r>
              <a:rPr lang="ru-RU" sz="1600" smtClean="0"/>
              <a:t>, ему </a:t>
            </a:r>
            <a:r>
              <a:rPr lang="ru-RU" sz="1600" b="1" smtClean="0"/>
              <a:t>хочется повыше подпрыгнуть и хотя бы разок глотнуть той свежести, которой небо щедро поит птиц</a:t>
            </a:r>
            <a:r>
              <a:rPr lang="ru-RU" sz="1600" smtClean="0"/>
              <a:t>. (32)</a:t>
            </a:r>
            <a:r>
              <a:rPr lang="ru-RU" sz="1600" b="1" smtClean="0">
                <a:solidFill>
                  <a:srgbClr val="FF0000"/>
                </a:solidFill>
              </a:rPr>
              <a:t>Но </a:t>
            </a:r>
            <a:r>
              <a:rPr lang="ru-RU" sz="1600" smtClean="0"/>
              <a:t>рядом сидят рыбаки, и он </a:t>
            </a:r>
            <a:r>
              <a:rPr lang="ru-RU" sz="1600" b="1" smtClean="0"/>
              <a:t>пугливо прячет свой взволнованный взгляд</a:t>
            </a:r>
            <a:r>
              <a:rPr lang="ru-RU" sz="1600" smtClean="0"/>
              <a:t>, насаживает червячка на крючок, а потом </a:t>
            </a:r>
            <a:r>
              <a:rPr lang="ru-RU" sz="1600" b="1" smtClean="0"/>
              <a:t>терпеливо ждет, когда начнет клевать</a:t>
            </a:r>
            <a:r>
              <a:rPr lang="ru-RU" sz="1600" smtClean="0"/>
              <a:t>.</a:t>
            </a:r>
          </a:p>
        </p:txBody>
      </p:sp>
      <p:sp>
        <p:nvSpPr>
          <p:cNvPr id="5" name="Прямоугольник 4"/>
          <p:cNvSpPr>
            <a:spLocks noChangeArrowheads="1"/>
          </p:cNvSpPr>
          <p:nvPr/>
        </p:nvSpPr>
        <p:spPr bwMode="auto">
          <a:xfrm>
            <a:off x="0" y="5657850"/>
            <a:ext cx="7921625" cy="1200150"/>
          </a:xfrm>
          <a:prstGeom prst="rect">
            <a:avLst/>
          </a:prstGeom>
          <a:solidFill>
            <a:srgbClr val="FFFF00"/>
          </a:solidFill>
          <a:ln w="9525">
            <a:noFill/>
            <a:miter lim="800000"/>
            <a:headEnd/>
            <a:tailEnd/>
          </a:ln>
        </p:spPr>
        <p:txBody>
          <a:bodyPr>
            <a:spAutoFit/>
          </a:bodyPr>
          <a:lstStyle/>
          <a:p>
            <a:r>
              <a:rPr lang="ru-RU" sz="1400"/>
              <a:t> </a:t>
            </a:r>
            <a:r>
              <a:rPr lang="ru-RU" sz="2400" b="1" i="1"/>
              <a:t>Задача ученика – проследить от начала текста до финала,</a:t>
            </a:r>
            <a:r>
              <a:rPr lang="ru-RU" sz="2400" b="1" i="1">
                <a:solidFill>
                  <a:srgbClr val="FF0000"/>
                </a:solidFill>
              </a:rPr>
              <a:t> КАК автор объясняет причины, </a:t>
            </a:r>
            <a:r>
              <a:rPr lang="ru-RU" sz="2400" b="1" i="1"/>
              <a:t>по которым не сбылась мечта Кольки Велина.</a:t>
            </a:r>
            <a:endParaRPr lang="ru-RU" sz="2400"/>
          </a:p>
        </p:txBody>
      </p:sp>
      <p:pic>
        <p:nvPicPr>
          <p:cNvPr id="43012" name="Picture 1" descr="C:\Users\User\Desktop\картинки с шаттерстока\шаттерсток\shutterstock_332429924.jpg"/>
          <p:cNvPicPr>
            <a:picLocks noChangeAspect="1" noChangeArrowheads="1"/>
          </p:cNvPicPr>
          <p:nvPr/>
        </p:nvPicPr>
        <p:blipFill>
          <a:blip r:embed="rId2" cstate="print"/>
          <a:srcRect/>
          <a:stretch>
            <a:fillRect/>
          </a:stretch>
        </p:blipFill>
        <p:spPr bwMode="auto">
          <a:xfrm>
            <a:off x="179388" y="2276475"/>
            <a:ext cx="1655762" cy="2160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491">
                                            <p:bg/>
                                          </p:spTgt>
                                        </p:tgtEl>
                                        <p:attrNameLst>
                                          <p:attrName>style.visibility</p:attrName>
                                        </p:attrNameLst>
                                      </p:cBhvr>
                                      <p:to>
                                        <p:strVal val="visible"/>
                                      </p:to>
                                    </p:set>
                                    <p:animEffect transition="in" filter="wipe(down)">
                                      <p:cBhvr>
                                        <p:cTn id="7" dur="500"/>
                                        <p:tgtEl>
                                          <p:spTgt spid="6349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3491">
                                            <p:txEl>
                                              <p:pRg st="0" end="0"/>
                                            </p:txEl>
                                          </p:spTgt>
                                        </p:tgtEl>
                                        <p:attrNameLst>
                                          <p:attrName>style.visibility</p:attrName>
                                        </p:attrNameLst>
                                      </p:cBhvr>
                                      <p:to>
                                        <p:strVal val="visible"/>
                                      </p:to>
                                    </p:set>
                                    <p:animEffect transition="in" filter="wipe(down)">
                                      <p:cBhvr>
                                        <p:cTn id="12" dur="500"/>
                                        <p:tgtEl>
                                          <p:spTgt spid="634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491">
                                            <p:txEl>
                                              <p:pRg st="1" end="1"/>
                                            </p:txEl>
                                          </p:spTgt>
                                        </p:tgtEl>
                                        <p:attrNameLst>
                                          <p:attrName>style.visibility</p:attrName>
                                        </p:attrNameLst>
                                      </p:cBhvr>
                                      <p:to>
                                        <p:strVal val="visible"/>
                                      </p:to>
                                    </p:set>
                                    <p:animEffect transition="in" filter="wipe(down)">
                                      <p:cBhvr>
                                        <p:cTn id="17" dur="500"/>
                                        <p:tgtEl>
                                          <p:spTgt spid="634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3491">
                                            <p:txEl>
                                              <p:pRg st="2" end="2"/>
                                            </p:txEl>
                                          </p:spTgt>
                                        </p:tgtEl>
                                        <p:attrNameLst>
                                          <p:attrName>style.visibility</p:attrName>
                                        </p:attrNameLst>
                                      </p:cBhvr>
                                      <p:to>
                                        <p:strVal val="visible"/>
                                      </p:to>
                                    </p:set>
                                    <p:animEffect transition="in" filter="wipe(down)">
                                      <p:cBhvr>
                                        <p:cTn id="22" dur="500"/>
                                        <p:tgtEl>
                                          <p:spTgt spid="634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3491">
                                            <p:txEl>
                                              <p:pRg st="3" end="3"/>
                                            </p:txEl>
                                          </p:spTgt>
                                        </p:tgtEl>
                                        <p:attrNameLst>
                                          <p:attrName>style.visibility</p:attrName>
                                        </p:attrNameLst>
                                      </p:cBhvr>
                                      <p:to>
                                        <p:strVal val="visible"/>
                                      </p:to>
                                    </p:set>
                                    <p:animEffect transition="in" filter="wipe(down)">
                                      <p:cBhvr>
                                        <p:cTn id="27" dur="500"/>
                                        <p:tgtEl>
                                          <p:spTgt spid="634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3491">
                                            <p:txEl>
                                              <p:pRg st="4" end="4"/>
                                            </p:txEl>
                                          </p:spTgt>
                                        </p:tgtEl>
                                        <p:attrNameLst>
                                          <p:attrName>style.visibility</p:attrName>
                                        </p:attrNameLst>
                                      </p:cBhvr>
                                      <p:to>
                                        <p:strVal val="visible"/>
                                      </p:to>
                                    </p:set>
                                    <p:animEffect transition="in" filter="wipe(down)">
                                      <p:cBhvr>
                                        <p:cTn id="32" dur="500"/>
                                        <p:tgtEl>
                                          <p:spTgt spid="634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Effect transition="in" filter="wipe(down)">
                                      <p:cBhvr>
                                        <p:cTn id="37" dur="500"/>
                                        <p:tgtEl>
                                          <p:spTgt spid="634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3491">
                                            <p:txEl>
                                              <p:pRg st="6" end="6"/>
                                            </p:txEl>
                                          </p:spTgt>
                                        </p:tgtEl>
                                        <p:attrNameLst>
                                          <p:attrName>style.visibility</p:attrName>
                                        </p:attrNameLst>
                                      </p:cBhvr>
                                      <p:to>
                                        <p:strVal val="visible"/>
                                      </p:to>
                                    </p:set>
                                    <p:animEffect transition="in" filter="wipe(down)">
                                      <p:cBhvr>
                                        <p:cTn id="42" dur="500"/>
                                        <p:tgtEl>
                                          <p:spTgt spid="6349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strVal val="#ppt_w+.3"/>
                                          </p:val>
                                        </p:tav>
                                        <p:tav tm="100000">
                                          <p:val>
                                            <p:strVal val="#ppt_w"/>
                                          </p:val>
                                        </p:tav>
                                      </p:tavLst>
                                    </p:anim>
                                    <p:anim calcmode="lin" valueType="num">
                                      <p:cBhvr>
                                        <p:cTn id="48" dur="1000" fill="hold"/>
                                        <p:tgtEl>
                                          <p:spTgt spid="5"/>
                                        </p:tgtEl>
                                        <p:attrNameLst>
                                          <p:attrName>ppt_h</p:attrName>
                                        </p:attrNameLst>
                                      </p:cBhvr>
                                      <p:tavLst>
                                        <p:tav tm="0">
                                          <p:val>
                                            <p:strVal val="#ppt_h"/>
                                          </p:val>
                                        </p:tav>
                                        <p:tav tm="100000">
                                          <p:val>
                                            <p:strVal val="#ppt_h"/>
                                          </p:val>
                                        </p:tav>
                                      </p:tavLst>
                                    </p:anim>
                                    <p:animEffect transition="in" filter="fade">
                                      <p:cBhvr>
                                        <p:cTn id="4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a:spLocks noChangeArrowheads="1"/>
          </p:cNvSpPr>
          <p:nvPr/>
        </p:nvSpPr>
        <p:spPr bwMode="auto">
          <a:xfrm>
            <a:off x="3059113" y="3357563"/>
            <a:ext cx="5905500" cy="1655762"/>
          </a:xfrm>
          <a:prstGeom prst="roundRect">
            <a:avLst>
              <a:gd name="adj" fmla="val 16667"/>
            </a:avLst>
          </a:prstGeom>
          <a:solidFill>
            <a:schemeClr val="tx2">
              <a:lumMod val="20000"/>
              <a:lumOff val="80000"/>
            </a:schemeClr>
          </a:solidFill>
          <a:ln w="25400" algn="ctr">
            <a:noFill/>
            <a:round/>
            <a:headEnd/>
            <a:tailEnd/>
          </a:ln>
        </p:spPr>
        <p:txBody>
          <a:bodyPr anchor="ctr"/>
          <a:lstStyle/>
          <a:p>
            <a:pPr algn="ctr">
              <a:defRPr/>
            </a:pPr>
            <a:endParaRPr lang="ru-RU">
              <a:solidFill>
                <a:schemeClr val="lt1"/>
              </a:solidFill>
              <a:latin typeface="+mn-lt"/>
            </a:endParaRPr>
          </a:p>
        </p:txBody>
      </p:sp>
      <p:sp>
        <p:nvSpPr>
          <p:cNvPr id="4" name="Скругленный прямоугольник 3"/>
          <p:cNvSpPr>
            <a:spLocks noChangeArrowheads="1"/>
          </p:cNvSpPr>
          <p:nvPr/>
        </p:nvSpPr>
        <p:spPr bwMode="auto">
          <a:xfrm>
            <a:off x="684213" y="1341438"/>
            <a:ext cx="6767512" cy="431800"/>
          </a:xfrm>
          <a:prstGeom prst="roundRect">
            <a:avLst>
              <a:gd name="adj" fmla="val 16667"/>
            </a:avLst>
          </a:prstGeom>
          <a:solidFill>
            <a:srgbClr val="66FFFF"/>
          </a:solidFill>
          <a:ln w="25400" algn="ctr">
            <a:noFill/>
            <a:round/>
            <a:headEnd/>
            <a:tailEnd/>
          </a:ln>
        </p:spPr>
        <p:txBody>
          <a:bodyPr anchor="ctr"/>
          <a:lstStyle/>
          <a:p>
            <a:pPr algn="ctr">
              <a:defRPr/>
            </a:pPr>
            <a:endParaRPr lang="ru-RU">
              <a:solidFill>
                <a:schemeClr val="lt1"/>
              </a:solidFill>
              <a:latin typeface="+mn-lt"/>
            </a:endParaRPr>
          </a:p>
        </p:txBody>
      </p:sp>
      <p:sp>
        <p:nvSpPr>
          <p:cNvPr id="2" name="Заголовок 1"/>
          <p:cNvSpPr>
            <a:spLocks noGrp="1"/>
          </p:cNvSpPr>
          <p:nvPr>
            <p:ph type="title" idx="4294967295"/>
          </p:nvPr>
        </p:nvSpPr>
        <p:spPr>
          <a:xfrm>
            <a:off x="250825" y="274638"/>
            <a:ext cx="8713788" cy="706437"/>
          </a:xfrm>
        </p:spPr>
        <p:txBody>
          <a:bodyPr/>
          <a:lstStyle/>
          <a:p>
            <a:pPr algn="l"/>
            <a:r>
              <a:rPr lang="ru-RU" sz="2800" b="1" smtClean="0">
                <a:cs typeface="Arial" charset="0"/>
              </a:rPr>
              <a:t>К1. Формулировка проблемы</a:t>
            </a:r>
          </a:p>
        </p:txBody>
      </p:sp>
      <p:sp>
        <p:nvSpPr>
          <p:cNvPr id="11" name="Содержимое 2"/>
          <p:cNvSpPr txBox="1">
            <a:spLocks/>
          </p:cNvSpPr>
          <p:nvPr/>
        </p:nvSpPr>
        <p:spPr bwMode="auto">
          <a:xfrm>
            <a:off x="3132138" y="3644900"/>
            <a:ext cx="5832475" cy="1079500"/>
          </a:xfrm>
          <a:prstGeom prst="rect">
            <a:avLst/>
          </a:prstGeom>
          <a:solidFill>
            <a:schemeClr val="tx2">
              <a:lumMod val="20000"/>
              <a:lumOff val="80000"/>
            </a:schemeClr>
          </a:solidFill>
          <a:ln w="9525">
            <a:noFill/>
            <a:miter lim="800000"/>
            <a:headEnd/>
            <a:tailEnd/>
          </a:ln>
        </p:spPr>
        <p:txBody>
          <a:bodyPr/>
          <a:lstStyle/>
          <a:p>
            <a:pPr marL="457200" indent="-457200" eaLnBrk="0" hangingPunct="0">
              <a:spcBef>
                <a:spcPts val="600"/>
              </a:spcBef>
              <a:spcAft>
                <a:spcPts val="600"/>
              </a:spcAft>
              <a:defRPr/>
            </a:pPr>
            <a:r>
              <a:rPr lang="ru-RU" b="1" dirty="0">
                <a:solidFill>
                  <a:srgbClr val="FF0000"/>
                </a:solidFill>
                <a:cs typeface="Arial" charset="0"/>
              </a:rPr>
              <a:t>Как</a:t>
            </a:r>
            <a:r>
              <a:rPr lang="ru-RU" b="1" dirty="0">
                <a:cs typeface="Arial" charset="0"/>
              </a:rPr>
              <a:t> </a:t>
            </a:r>
            <a:r>
              <a:rPr lang="ru-RU" b="1" dirty="0">
                <a:solidFill>
                  <a:schemeClr val="accent1">
                    <a:lumMod val="75000"/>
                  </a:schemeClr>
                </a:solidFill>
                <a:cs typeface="Arial" charset="0"/>
              </a:rPr>
              <a:t>раскрывает автор текста данную проблему?</a:t>
            </a:r>
          </a:p>
          <a:p>
            <a:pPr marL="457200" indent="-457200" eaLnBrk="0" hangingPunct="0">
              <a:spcBef>
                <a:spcPts val="600"/>
              </a:spcBef>
              <a:spcAft>
                <a:spcPts val="600"/>
              </a:spcAft>
              <a:defRPr/>
            </a:pPr>
            <a:r>
              <a:rPr lang="ru-RU" b="1" i="1" dirty="0">
                <a:solidFill>
                  <a:schemeClr val="accent1">
                    <a:lumMod val="75000"/>
                  </a:schemeClr>
                </a:solidFill>
                <a:cs typeface="Arial" charset="0"/>
              </a:rPr>
              <a:t>(Способы выражения авторского отношения к изображаемому)</a:t>
            </a:r>
          </a:p>
        </p:txBody>
      </p:sp>
      <p:sp>
        <p:nvSpPr>
          <p:cNvPr id="7" name="Прямоугольник 6"/>
          <p:cNvSpPr>
            <a:spLocks noChangeArrowheads="1"/>
          </p:cNvSpPr>
          <p:nvPr/>
        </p:nvSpPr>
        <p:spPr bwMode="auto">
          <a:xfrm>
            <a:off x="971550" y="1341438"/>
            <a:ext cx="5276850" cy="406400"/>
          </a:xfrm>
          <a:prstGeom prst="rect">
            <a:avLst/>
          </a:prstGeom>
          <a:noFill/>
          <a:ln w="9525">
            <a:solidFill>
              <a:srgbClr val="66FFFF"/>
            </a:solidFill>
            <a:miter lim="800000"/>
            <a:headEnd/>
            <a:tailEnd/>
          </a:ln>
        </p:spPr>
        <p:txBody>
          <a:bodyPr wrap="none">
            <a:spAutoFit/>
          </a:bodyPr>
          <a:lstStyle/>
          <a:p>
            <a:pPr marL="457200" indent="-457200" eaLnBrk="0" hangingPunct="0">
              <a:spcBef>
                <a:spcPts val="600"/>
              </a:spcBef>
              <a:spcAft>
                <a:spcPts val="600"/>
              </a:spcAft>
            </a:pPr>
            <a:r>
              <a:rPr lang="ru-RU" sz="2000" b="1">
                <a:solidFill>
                  <a:srgbClr val="FF0000"/>
                </a:solidFill>
                <a:cs typeface="Arial" charset="0"/>
              </a:rPr>
              <a:t>Осмысление: </a:t>
            </a:r>
            <a:r>
              <a:rPr lang="ru-RU" sz="2000" b="1" i="1">
                <a:cs typeface="Arial" charset="0"/>
              </a:rPr>
              <a:t>что, кто, где, когда </a:t>
            </a:r>
            <a:r>
              <a:rPr lang="ru-RU" sz="2000" b="1">
                <a:cs typeface="Arial" charset="0"/>
              </a:rPr>
              <a:t>и др.</a:t>
            </a:r>
          </a:p>
        </p:txBody>
      </p:sp>
      <p:sp>
        <p:nvSpPr>
          <p:cNvPr id="9" name="Скругленный прямоугольник 8"/>
          <p:cNvSpPr>
            <a:spLocks noChangeArrowheads="1"/>
          </p:cNvSpPr>
          <p:nvPr/>
        </p:nvSpPr>
        <p:spPr bwMode="auto">
          <a:xfrm>
            <a:off x="684213" y="2276475"/>
            <a:ext cx="6624637" cy="576263"/>
          </a:xfrm>
          <a:prstGeom prst="roundRect">
            <a:avLst>
              <a:gd name="adj" fmla="val 16667"/>
            </a:avLst>
          </a:prstGeom>
          <a:solidFill>
            <a:srgbClr val="66FFFF"/>
          </a:solidFill>
          <a:ln w="25400" algn="ctr">
            <a:noFill/>
            <a:round/>
            <a:headEnd/>
            <a:tailEnd/>
          </a:ln>
        </p:spPr>
        <p:txBody>
          <a:bodyPr anchor="ctr"/>
          <a:lstStyle/>
          <a:p>
            <a:pPr algn="ctr">
              <a:defRPr/>
            </a:pPr>
            <a:endParaRPr lang="ru-RU">
              <a:solidFill>
                <a:schemeClr val="lt1"/>
              </a:solidFill>
              <a:latin typeface="+mn-lt"/>
            </a:endParaRPr>
          </a:p>
        </p:txBody>
      </p:sp>
      <p:sp>
        <p:nvSpPr>
          <p:cNvPr id="10" name="Прямоугольник 9"/>
          <p:cNvSpPr>
            <a:spLocks noChangeArrowheads="1"/>
          </p:cNvSpPr>
          <p:nvPr/>
        </p:nvSpPr>
        <p:spPr bwMode="auto">
          <a:xfrm>
            <a:off x="900113" y="2349500"/>
            <a:ext cx="5694362" cy="366713"/>
          </a:xfrm>
          <a:prstGeom prst="rect">
            <a:avLst/>
          </a:prstGeom>
          <a:solidFill>
            <a:srgbClr val="66FFFF"/>
          </a:solidFill>
          <a:ln w="9525">
            <a:noFill/>
            <a:miter lim="800000"/>
            <a:headEnd/>
            <a:tailEnd/>
          </a:ln>
        </p:spPr>
        <p:txBody>
          <a:bodyPr wrap="none">
            <a:spAutoFit/>
          </a:bodyPr>
          <a:lstStyle/>
          <a:p>
            <a:pPr marL="457200" indent="-457200" eaLnBrk="0" hangingPunct="0">
              <a:spcBef>
                <a:spcPts val="600"/>
              </a:spcBef>
              <a:spcAft>
                <a:spcPts val="600"/>
              </a:spcAft>
            </a:pPr>
            <a:r>
              <a:rPr lang="ru-RU" b="1">
                <a:cs typeface="Arial" charset="0"/>
              </a:rPr>
              <a:t>отправные точки для формулировки проблемы</a:t>
            </a:r>
          </a:p>
        </p:txBody>
      </p:sp>
      <p:sp>
        <p:nvSpPr>
          <p:cNvPr id="14" name="Блок-схема: узел 13"/>
          <p:cNvSpPr>
            <a:spLocks noChangeArrowheads="1"/>
          </p:cNvSpPr>
          <p:nvPr/>
        </p:nvSpPr>
        <p:spPr bwMode="auto">
          <a:xfrm>
            <a:off x="323850" y="1268413"/>
            <a:ext cx="431800" cy="431800"/>
          </a:xfrm>
          <a:prstGeom prst="flowChartConnector">
            <a:avLst/>
          </a:prstGeom>
          <a:solidFill>
            <a:srgbClr val="FFFF00"/>
          </a:solidFill>
          <a:ln w="25400" algn="ctr">
            <a:solidFill>
              <a:srgbClr val="FFFF99"/>
            </a:solidFill>
            <a:round/>
            <a:headEnd/>
            <a:tailEnd/>
          </a:ln>
        </p:spPr>
        <p:txBody>
          <a:bodyPr anchor="ctr"/>
          <a:lstStyle/>
          <a:p>
            <a:pPr algn="ctr">
              <a:defRPr/>
            </a:pPr>
            <a:r>
              <a:rPr lang="ru-RU" sz="2000" b="1" dirty="0">
                <a:solidFill>
                  <a:srgbClr val="FF0000"/>
                </a:solidFill>
                <a:latin typeface="+mn-lt"/>
              </a:rPr>
              <a:t>1</a:t>
            </a:r>
          </a:p>
        </p:txBody>
      </p:sp>
      <p:sp>
        <p:nvSpPr>
          <p:cNvPr id="15" name="Блок-схема: узел 14"/>
          <p:cNvSpPr>
            <a:spLocks noChangeArrowheads="1"/>
          </p:cNvSpPr>
          <p:nvPr/>
        </p:nvSpPr>
        <p:spPr bwMode="auto">
          <a:xfrm>
            <a:off x="323850" y="1916113"/>
            <a:ext cx="431800" cy="433387"/>
          </a:xfrm>
          <a:prstGeom prst="flowChartConnector">
            <a:avLst/>
          </a:prstGeom>
          <a:solidFill>
            <a:srgbClr val="FFFF00"/>
          </a:solidFill>
          <a:ln w="25400" algn="ctr">
            <a:solidFill>
              <a:srgbClr val="FFFF99"/>
            </a:solidFill>
            <a:round/>
            <a:headEnd/>
            <a:tailEnd/>
          </a:ln>
        </p:spPr>
        <p:txBody>
          <a:bodyPr anchor="ctr"/>
          <a:lstStyle/>
          <a:p>
            <a:pPr algn="ctr">
              <a:defRPr/>
            </a:pPr>
            <a:r>
              <a:rPr lang="ru-RU" sz="2000" b="1" dirty="0">
                <a:solidFill>
                  <a:srgbClr val="FF0000"/>
                </a:solidFill>
                <a:latin typeface="+mn-lt"/>
              </a:rPr>
              <a:t>2</a:t>
            </a:r>
          </a:p>
        </p:txBody>
      </p:sp>
      <p:sp>
        <p:nvSpPr>
          <p:cNvPr id="17" name="Блок-схема: узел 16"/>
          <p:cNvSpPr>
            <a:spLocks noChangeArrowheads="1"/>
          </p:cNvSpPr>
          <p:nvPr/>
        </p:nvSpPr>
        <p:spPr bwMode="auto">
          <a:xfrm>
            <a:off x="2916238" y="3141663"/>
            <a:ext cx="431800" cy="431800"/>
          </a:xfrm>
          <a:prstGeom prst="flowChartConnector">
            <a:avLst/>
          </a:prstGeom>
          <a:solidFill>
            <a:srgbClr val="FFFF00"/>
          </a:solidFill>
          <a:ln w="25400" algn="ctr">
            <a:solidFill>
              <a:srgbClr val="FFFF99"/>
            </a:solidFill>
            <a:round/>
            <a:headEnd/>
            <a:tailEnd/>
          </a:ln>
        </p:spPr>
        <p:txBody>
          <a:bodyPr anchor="ctr"/>
          <a:lstStyle/>
          <a:p>
            <a:pPr algn="ctr">
              <a:defRPr/>
            </a:pPr>
            <a:r>
              <a:rPr lang="ru-RU" sz="2000" b="1" dirty="0">
                <a:solidFill>
                  <a:srgbClr val="FF0000"/>
                </a:solidFill>
                <a:latin typeface="+mn-lt"/>
              </a:rPr>
              <a:t>3</a:t>
            </a:r>
          </a:p>
        </p:txBody>
      </p:sp>
      <p:sp>
        <p:nvSpPr>
          <p:cNvPr id="18" name="Стрелка вниз 17"/>
          <p:cNvSpPr/>
          <p:nvPr/>
        </p:nvSpPr>
        <p:spPr>
          <a:xfrm>
            <a:off x="3348038" y="1844675"/>
            <a:ext cx="792162" cy="431800"/>
          </a:xfrm>
          <a:prstGeom prst="downArrow">
            <a:avLst>
              <a:gd name="adj1" fmla="val 38482"/>
              <a:gd name="adj2" fmla="val 4596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44044" name="Picture 3" descr="C:\Users\User\Desktop\шаттерсток\shutterstock_338631476.jpg"/>
          <p:cNvPicPr>
            <a:picLocks noChangeAspect="1" noChangeArrowheads="1"/>
          </p:cNvPicPr>
          <p:nvPr/>
        </p:nvPicPr>
        <p:blipFill>
          <a:blip r:embed="rId2" cstate="print"/>
          <a:srcRect/>
          <a:stretch>
            <a:fillRect/>
          </a:stretch>
        </p:blipFill>
        <p:spPr bwMode="auto">
          <a:xfrm>
            <a:off x="179388" y="3141663"/>
            <a:ext cx="2665412" cy="2286000"/>
          </a:xfrm>
          <a:prstGeom prst="rect">
            <a:avLst/>
          </a:prstGeom>
          <a:noFill/>
          <a:ln w="9525">
            <a:noFill/>
            <a:miter lim="800000"/>
            <a:headEnd/>
            <a:tailEnd/>
          </a:ln>
        </p:spPr>
      </p:pic>
      <p:sp>
        <p:nvSpPr>
          <p:cNvPr id="16" name="Стрелка вниз 15"/>
          <p:cNvSpPr/>
          <p:nvPr/>
        </p:nvSpPr>
        <p:spPr>
          <a:xfrm>
            <a:off x="3924300" y="2924175"/>
            <a:ext cx="792163" cy="431800"/>
          </a:xfrm>
          <a:prstGeom prst="downArrow">
            <a:avLst>
              <a:gd name="adj1" fmla="val 38482"/>
              <a:gd name="adj2" fmla="val 4596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3"/>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strVal val="#ppt_w+.3"/>
                                          </p:val>
                                        </p:tav>
                                        <p:tav tm="100000">
                                          <p:val>
                                            <p:strVal val="#ppt_w"/>
                                          </p:val>
                                        </p:tav>
                                      </p:tavLst>
                                    </p:anim>
                                    <p:anim calcmode="lin" valueType="num">
                                      <p:cBhvr>
                                        <p:cTn id="29" dur="1000" fill="hold"/>
                                        <p:tgtEl>
                                          <p:spTgt spid="18"/>
                                        </p:tgtEl>
                                        <p:attrNameLst>
                                          <p:attrName>ppt_h</p:attrName>
                                        </p:attrNameLst>
                                      </p:cBhvr>
                                      <p:tavLst>
                                        <p:tav tm="0">
                                          <p:val>
                                            <p:strVal val="#ppt_h"/>
                                          </p:val>
                                        </p:tav>
                                        <p:tav tm="100000">
                                          <p:val>
                                            <p:strVal val="#ppt_h"/>
                                          </p:val>
                                        </p:tav>
                                      </p:tavLst>
                                    </p:anim>
                                    <p:animEffect transition="in" filter="fade">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3"/>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strVal val="#ppt_w+.3"/>
                                          </p:val>
                                        </p:tav>
                                        <p:tav tm="100000">
                                          <p:val>
                                            <p:strVal val="#ppt_w"/>
                                          </p:val>
                                        </p:tav>
                                      </p:tavLst>
                                    </p:anim>
                                    <p:anim calcmode="lin" valueType="num">
                                      <p:cBhvr>
                                        <p:cTn id="43" dur="1000" fill="hold"/>
                                        <p:tgtEl>
                                          <p:spTgt spid="10"/>
                                        </p:tgtEl>
                                        <p:attrNameLst>
                                          <p:attrName>ppt_h</p:attrName>
                                        </p:attrNameLst>
                                      </p:cBhvr>
                                      <p:tavLst>
                                        <p:tav tm="0">
                                          <p:val>
                                            <p:strVal val="#ppt_h"/>
                                          </p:val>
                                        </p:tav>
                                        <p:tav tm="100000">
                                          <p:val>
                                            <p:strVal val="#ppt_h"/>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strVal val="#ppt_w+.3"/>
                                          </p:val>
                                        </p:tav>
                                        <p:tav tm="100000">
                                          <p:val>
                                            <p:strVal val="#ppt_w"/>
                                          </p:val>
                                        </p:tav>
                                      </p:tavLst>
                                    </p:anim>
                                    <p:anim calcmode="lin" valueType="num">
                                      <p:cBhvr>
                                        <p:cTn id="50" dur="1000" fill="hold"/>
                                        <p:tgtEl>
                                          <p:spTgt spid="16"/>
                                        </p:tgtEl>
                                        <p:attrNameLst>
                                          <p:attrName>ppt_h</p:attrName>
                                        </p:attrNameLst>
                                      </p:cBhvr>
                                      <p:tavLst>
                                        <p:tav tm="0">
                                          <p:val>
                                            <p:strVal val="#ppt_h"/>
                                          </p:val>
                                        </p:tav>
                                        <p:tav tm="100000">
                                          <p:val>
                                            <p:strVal val="#ppt_h"/>
                                          </p:val>
                                        </p:tav>
                                      </p:tavLst>
                                    </p:anim>
                                    <p:animEffect transition="in" filter="fade">
                                      <p:cBhvr>
                                        <p:cTn id="51" dur="1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000" fill="hold"/>
                                        <p:tgtEl>
                                          <p:spTgt spid="17"/>
                                        </p:tgtEl>
                                        <p:attrNameLst>
                                          <p:attrName>ppt_w</p:attrName>
                                        </p:attrNameLst>
                                      </p:cBhvr>
                                      <p:tavLst>
                                        <p:tav tm="0">
                                          <p:val>
                                            <p:strVal val="#ppt_w+.3"/>
                                          </p:val>
                                        </p:tav>
                                        <p:tav tm="100000">
                                          <p:val>
                                            <p:strVal val="#ppt_w"/>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strVal val="#ppt_w+.3"/>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Effect transition="in" filter="fade">
                                      <p:cBhvr>
                                        <p:cTn id="6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7" grpId="0" animBg="1"/>
      <p:bldP spid="10" grpId="0" animBg="1"/>
      <p:bldP spid="14" grpId="0" animBg="1"/>
      <p:bldP spid="15" grpId="0" animBg="1"/>
      <p:bldP spid="17" grpId="0" animBg="1"/>
      <p:bldP spid="18"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18" name="Group 50"/>
          <p:cNvGraphicFramePr>
            <a:graphicFrameLocks noGrp="1"/>
          </p:cNvGraphicFramePr>
          <p:nvPr>
            <p:ph idx="4294967295"/>
          </p:nvPr>
        </p:nvGraphicFramePr>
        <p:xfrm>
          <a:off x="179388" y="1052513"/>
          <a:ext cx="4536503" cy="3779520"/>
        </p:xfrm>
        <a:graphic>
          <a:graphicData uri="http://schemas.openxmlformats.org/drawingml/2006/table">
            <a:tbl>
              <a:tblPr/>
              <a:tblGrid>
                <a:gridCol w="1856030"/>
                <a:gridCol w="2680473"/>
              </a:tblGrid>
              <a:tr h="6985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dirty="0" smtClean="0">
                          <a:ln>
                            <a:noFill/>
                          </a:ln>
                          <a:solidFill>
                            <a:srgbClr val="FF0000"/>
                          </a:solidFill>
                          <a:effectLst/>
                          <a:latin typeface="Arial" charset="0"/>
                          <a:cs typeface="Arial" charset="0"/>
                        </a:rPr>
                        <a:t>Что </a:t>
                      </a:r>
                      <a:r>
                        <a:rPr kumimoji="0" lang="ru-RU" sz="1600" b="0" i="0" u="none" strike="noStrike" cap="none" normalizeH="0" baseline="0" dirty="0" smtClean="0">
                          <a:ln>
                            <a:noFill/>
                          </a:ln>
                          <a:solidFill>
                            <a:srgbClr val="FF0000"/>
                          </a:solidFill>
                          <a:effectLst/>
                          <a:latin typeface="Arial" charset="0"/>
                          <a:cs typeface="Arial" charset="0"/>
                        </a:rPr>
                        <a:t> </a:t>
                      </a:r>
                      <a:r>
                        <a:rPr kumimoji="0" lang="ru-RU" sz="1600" b="0" i="0" u="none" strike="noStrike" cap="none" normalizeH="0" baseline="0" dirty="0" smtClean="0">
                          <a:ln>
                            <a:noFill/>
                          </a:ln>
                          <a:solidFill>
                            <a:schemeClr val="tx1"/>
                          </a:solidFill>
                          <a:effectLst/>
                          <a:latin typeface="Arial" charset="0"/>
                          <a:cs typeface="Arial" charset="0"/>
                        </a:rPr>
                        <a:t>стало предметом изображения в данном тексте?</a:t>
                      </a:r>
                      <a:endParaRPr kumimoji="0" lang="ru-RU" sz="16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Выбор человеком жизненного пути (попытка человека осуществить свою мечту)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91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smtClean="0">
                          <a:ln>
                            <a:noFill/>
                          </a:ln>
                          <a:solidFill>
                            <a:srgbClr val="FF0000"/>
                          </a:solidFill>
                          <a:effectLst/>
                          <a:latin typeface="Arial" charset="0"/>
                          <a:cs typeface="Arial" charset="0"/>
                        </a:rPr>
                        <a:t>Кто</a:t>
                      </a:r>
                      <a:r>
                        <a:rPr kumimoji="0" lang="ru-RU" sz="1600" b="1" i="0" u="none" strike="noStrike" cap="none" normalizeH="0" baseline="0" smtClean="0">
                          <a:ln>
                            <a:noFill/>
                          </a:ln>
                          <a:solidFill>
                            <a:schemeClr val="tx1"/>
                          </a:solidFill>
                          <a:effectLst/>
                          <a:latin typeface="Arial" charset="0"/>
                          <a:cs typeface="Arial" charset="0"/>
                        </a:rPr>
                        <a:t>  </a:t>
                      </a:r>
                      <a:r>
                        <a:rPr kumimoji="0" lang="ru-RU" sz="1600" b="0" i="0" u="none" strike="noStrike" cap="none" normalizeH="0" baseline="0" smtClean="0">
                          <a:ln>
                            <a:noFill/>
                          </a:ln>
                          <a:solidFill>
                            <a:schemeClr val="tx1"/>
                          </a:solidFill>
                          <a:effectLst/>
                          <a:latin typeface="Arial" charset="0"/>
                          <a:cs typeface="Arial" charset="0"/>
                        </a:rPr>
                        <a:t>является героем событий?</a:t>
                      </a:r>
                      <a:endParaRPr kumimoji="0" lang="ru-RU" sz="1600" b="0" i="0" u="none" strike="noStrike" cap="none" normalizeH="0" baseline="0" smtClean="0">
                        <a:ln>
                          <a:noFill/>
                        </a:ln>
                        <a:solidFill>
                          <a:srgbClr val="0000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Колька Велин, деревенский юноша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85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smtClean="0">
                          <a:ln>
                            <a:noFill/>
                          </a:ln>
                          <a:solidFill>
                            <a:srgbClr val="FF0000"/>
                          </a:solidFill>
                          <a:effectLst/>
                          <a:latin typeface="Arial" charset="0"/>
                          <a:cs typeface="Arial" charset="0"/>
                        </a:rPr>
                        <a:t>В какой ситуации  </a:t>
                      </a:r>
                      <a:r>
                        <a:rPr kumimoji="0" lang="ru-RU" sz="1600" b="0" i="0" u="none" strike="noStrike" cap="none" normalizeH="0" baseline="0" smtClean="0">
                          <a:ln>
                            <a:noFill/>
                          </a:ln>
                          <a:solidFill>
                            <a:schemeClr val="tx1"/>
                          </a:solidFill>
                          <a:effectLst/>
                          <a:latin typeface="Arial" charset="0"/>
                          <a:cs typeface="Arial" charset="0"/>
                        </a:rPr>
                        <a:t>показан герой?</a:t>
                      </a:r>
                      <a:endParaRPr kumimoji="0" lang="ru-RU" sz="1600" b="1" i="0" u="none"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В ситуации выбора: реализовать свою дерзкую мечту или жить привычной жизнью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293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sng" strike="noStrike" cap="none" normalizeH="0" baseline="0" smtClean="0">
                          <a:ln>
                            <a:noFill/>
                          </a:ln>
                          <a:solidFill>
                            <a:srgbClr val="FF0000"/>
                          </a:solidFill>
                          <a:effectLst/>
                          <a:latin typeface="Arial" charset="0"/>
                          <a:cs typeface="Arial" charset="0"/>
                        </a:rPr>
                        <a:t>Как </a:t>
                      </a:r>
                      <a:r>
                        <a:rPr kumimoji="0" lang="ru-RU" sz="1600" b="0" i="0" u="sng" strike="noStrike" cap="none" normalizeH="0" baseline="0" smtClean="0">
                          <a:ln>
                            <a:noFill/>
                          </a:ln>
                          <a:solidFill>
                            <a:schemeClr val="tx1"/>
                          </a:solidFill>
                          <a:effectLst/>
                          <a:latin typeface="Arial" charset="0"/>
                          <a:cs typeface="Arial" charset="0"/>
                        </a:rPr>
                        <a:t> показан герой?</a:t>
                      </a:r>
                      <a:endParaRPr kumimoji="0" lang="ru-RU" sz="1600" b="0" i="0" u="sng"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Через попытку </a:t>
                      </a:r>
                      <a:r>
                        <a:rPr kumimoji="0" lang="ru-RU" sz="1600" b="1" i="1" u="none" strike="noStrike" cap="none" normalizeH="0" baseline="0" dirty="0" smtClean="0">
                          <a:ln>
                            <a:noFill/>
                          </a:ln>
                          <a:solidFill>
                            <a:srgbClr val="FF0000"/>
                          </a:solidFill>
                          <a:effectLst/>
                          <a:latin typeface="Arial" charset="0"/>
                          <a:cs typeface="Arial" charset="0"/>
                        </a:rPr>
                        <a:t>осуществить свою мечту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Скругленный прямоугольник 4"/>
          <p:cNvSpPr/>
          <p:nvPr/>
        </p:nvSpPr>
        <p:spPr>
          <a:xfrm>
            <a:off x="539750" y="333375"/>
            <a:ext cx="8353425" cy="431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5075" name="Прямоугольник 5"/>
          <p:cNvSpPr>
            <a:spLocks noChangeArrowheads="1"/>
          </p:cNvSpPr>
          <p:nvPr/>
        </p:nvSpPr>
        <p:spPr bwMode="auto">
          <a:xfrm>
            <a:off x="611188" y="333375"/>
            <a:ext cx="8291512" cy="396875"/>
          </a:xfrm>
          <a:prstGeom prst="rect">
            <a:avLst/>
          </a:prstGeom>
          <a:solidFill>
            <a:srgbClr val="99CC00"/>
          </a:solidFill>
          <a:ln w="9525">
            <a:noFill/>
            <a:miter lim="800000"/>
            <a:headEnd/>
            <a:tailEnd/>
          </a:ln>
        </p:spPr>
        <p:txBody>
          <a:bodyPr>
            <a:spAutoFit/>
          </a:bodyPr>
          <a:lstStyle/>
          <a:p>
            <a:pPr marL="457200" indent="-457200" eaLnBrk="0" hangingPunct="0">
              <a:spcBef>
                <a:spcPts val="600"/>
              </a:spcBef>
              <a:spcAft>
                <a:spcPts val="600"/>
              </a:spcAft>
            </a:pPr>
            <a:r>
              <a:rPr lang="ru-RU" sz="2000" b="1">
                <a:cs typeface="Arial" charset="0"/>
              </a:rPr>
              <a:t>Осмысление: </a:t>
            </a:r>
            <a:r>
              <a:rPr lang="ru-RU" b="1" i="1">
                <a:cs typeface="Arial" charset="0"/>
              </a:rPr>
              <a:t>что, кто, где, когда, </a:t>
            </a:r>
            <a:r>
              <a:rPr lang="ru-RU" b="1" i="1"/>
              <a:t>почему, каким образом</a:t>
            </a:r>
            <a:r>
              <a:rPr lang="ru-RU" b="1">
                <a:cs typeface="Arial" charset="0"/>
              </a:rPr>
              <a:t> и др.</a:t>
            </a:r>
          </a:p>
        </p:txBody>
      </p:sp>
      <p:sp>
        <p:nvSpPr>
          <p:cNvPr id="7" name="Блок-схема: узел 6"/>
          <p:cNvSpPr/>
          <p:nvPr/>
        </p:nvSpPr>
        <p:spPr>
          <a:xfrm>
            <a:off x="179388" y="260350"/>
            <a:ext cx="431800" cy="4318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a:solidFill>
                  <a:srgbClr val="FF0000"/>
                </a:solidFill>
              </a:rPr>
              <a:t>1</a:t>
            </a:r>
          </a:p>
        </p:txBody>
      </p:sp>
      <p:graphicFrame>
        <p:nvGraphicFramePr>
          <p:cNvPr id="32816" name="Group 48"/>
          <p:cNvGraphicFramePr>
            <a:graphicFrameLocks noGrp="1"/>
          </p:cNvGraphicFramePr>
          <p:nvPr/>
        </p:nvGraphicFramePr>
        <p:xfrm>
          <a:off x="0" y="5121275"/>
          <a:ext cx="4896544" cy="1548720"/>
        </p:xfrm>
        <a:graphic>
          <a:graphicData uri="http://schemas.openxmlformats.org/drawingml/2006/table">
            <a:tbl>
              <a:tblPr/>
              <a:tblGrid>
                <a:gridCol w="2267744"/>
                <a:gridCol w="2628800"/>
              </a:tblGrid>
              <a:tr h="154872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dirty="0" smtClean="0">
                          <a:ln>
                            <a:noFill/>
                          </a:ln>
                          <a:solidFill>
                            <a:srgbClr val="FF0000"/>
                          </a:solidFill>
                          <a:effectLst/>
                          <a:latin typeface="Arial" charset="0"/>
                          <a:cs typeface="Arial" charset="0"/>
                        </a:rPr>
                        <a:t>Зачем </a:t>
                      </a:r>
                      <a:r>
                        <a:rPr kumimoji="0" lang="ru-RU" sz="2000" b="0" i="0" u="none" strike="noStrike" cap="none" normalizeH="0" baseline="0" dirty="0" smtClean="0">
                          <a:ln>
                            <a:noFill/>
                          </a:ln>
                          <a:solidFill>
                            <a:srgbClr val="FF0000"/>
                          </a:solidFill>
                          <a:effectLst/>
                          <a:latin typeface="Arial" charset="0"/>
                          <a:cs typeface="Arial" charset="0"/>
                        </a:rPr>
                        <a:t> </a:t>
                      </a:r>
                      <a:r>
                        <a:rPr kumimoji="0" lang="ru-RU" sz="2000" b="0" i="0" u="none" strike="noStrike" cap="none" normalizeH="0" baseline="0" dirty="0" smtClean="0">
                          <a:ln>
                            <a:noFill/>
                          </a:ln>
                          <a:solidFill>
                            <a:schemeClr val="tx1"/>
                          </a:solidFill>
                          <a:effectLst/>
                          <a:latin typeface="Arial" charset="0"/>
                          <a:cs typeface="Arial" charset="0"/>
                        </a:rPr>
                        <a:t>автор избирает такой способ изображения?</a:t>
                      </a:r>
                      <a:endParaRPr kumimoji="0" lang="ru-RU" sz="20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dirty="0" smtClean="0">
                          <a:ln>
                            <a:noFill/>
                          </a:ln>
                          <a:solidFill>
                            <a:srgbClr val="FF0000"/>
                          </a:solidFill>
                          <a:effectLst/>
                          <a:latin typeface="Arial" charset="0"/>
                          <a:cs typeface="Arial" charset="0"/>
                        </a:rPr>
                        <a:t>Показать причины, по которым мечта осталась нереализованной.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
        <p:nvSpPr>
          <p:cNvPr id="9" name="Правая фигурная скобка 8"/>
          <p:cNvSpPr>
            <a:spLocks/>
          </p:cNvSpPr>
          <p:nvPr/>
        </p:nvSpPr>
        <p:spPr bwMode="auto">
          <a:xfrm rot="5400000">
            <a:off x="2177256" y="2547144"/>
            <a:ext cx="504825" cy="4859338"/>
          </a:xfrm>
          <a:prstGeom prst="rightBrace">
            <a:avLst>
              <a:gd name="adj1" fmla="val 8349"/>
              <a:gd name="adj2" fmla="val 50000"/>
            </a:avLst>
          </a:prstGeom>
          <a:noFill/>
          <a:ln w="38100" algn="ctr">
            <a:solidFill>
              <a:srgbClr val="FF0000"/>
            </a:solidFill>
            <a:round/>
            <a:headEnd/>
            <a:tailEnd/>
          </a:ln>
        </p:spPr>
        <p:txBody>
          <a:bodyPr rot="10800000" vert="eaVert" anchor="ctr"/>
          <a:lstStyle/>
          <a:p>
            <a:pPr algn="ctr">
              <a:defRPr/>
            </a:pPr>
            <a:endParaRPr lang="ru-RU">
              <a:latin typeface="+mn-lt"/>
            </a:endParaRPr>
          </a:p>
        </p:txBody>
      </p:sp>
      <p:pic>
        <p:nvPicPr>
          <p:cNvPr id="45086" name="Picture 2" descr="C:\Users\User\Desktop\shutterstock_426854431.jpg"/>
          <p:cNvPicPr>
            <a:picLocks noChangeAspect="1" noChangeArrowheads="1"/>
          </p:cNvPicPr>
          <p:nvPr/>
        </p:nvPicPr>
        <p:blipFill>
          <a:blip r:embed="rId2" cstate="print"/>
          <a:srcRect/>
          <a:stretch>
            <a:fillRect/>
          </a:stretch>
        </p:blipFill>
        <p:spPr bwMode="auto">
          <a:xfrm>
            <a:off x="-4140200" y="1700213"/>
            <a:ext cx="2482850" cy="3048000"/>
          </a:xfrm>
          <a:prstGeom prst="rect">
            <a:avLst/>
          </a:prstGeom>
          <a:noFill/>
          <a:ln w="9525">
            <a:noFill/>
            <a:miter lim="800000"/>
            <a:headEnd/>
            <a:tailEnd/>
          </a:ln>
        </p:spPr>
      </p:pic>
      <p:graphicFrame>
        <p:nvGraphicFramePr>
          <p:cNvPr id="10" name="Group 32"/>
          <p:cNvGraphicFramePr>
            <a:graphicFrameLocks/>
          </p:cNvGraphicFramePr>
          <p:nvPr/>
        </p:nvGraphicFramePr>
        <p:xfrm>
          <a:off x="5076825" y="1052513"/>
          <a:ext cx="3707582" cy="3779520"/>
        </p:xfrm>
        <a:graphic>
          <a:graphicData uri="http://schemas.openxmlformats.org/drawingml/2006/table">
            <a:tbl>
              <a:tblPr/>
              <a:tblGrid>
                <a:gridCol w="1747292"/>
                <a:gridCol w="1960290"/>
              </a:tblGrid>
              <a:tr h="6985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dirty="0" smtClean="0">
                          <a:ln>
                            <a:noFill/>
                          </a:ln>
                          <a:solidFill>
                            <a:srgbClr val="FF0000"/>
                          </a:solidFill>
                          <a:effectLst/>
                          <a:latin typeface="Arial" charset="0"/>
                          <a:cs typeface="Arial" charset="0"/>
                        </a:rPr>
                        <a:t>Что </a:t>
                      </a:r>
                      <a:r>
                        <a:rPr kumimoji="0" lang="ru-RU" sz="1600" b="0" i="0" u="none" strike="noStrike" cap="none" normalizeH="0" baseline="0" dirty="0" smtClean="0">
                          <a:ln>
                            <a:noFill/>
                          </a:ln>
                          <a:solidFill>
                            <a:srgbClr val="FF0000"/>
                          </a:solidFill>
                          <a:effectLst/>
                          <a:latin typeface="Arial" charset="0"/>
                          <a:cs typeface="Arial" charset="0"/>
                        </a:rPr>
                        <a:t> </a:t>
                      </a:r>
                      <a:r>
                        <a:rPr kumimoji="0" lang="ru-RU" sz="1600" b="0" i="0" u="none" strike="noStrike" cap="none" normalizeH="0" baseline="0" dirty="0" smtClean="0">
                          <a:ln>
                            <a:noFill/>
                          </a:ln>
                          <a:solidFill>
                            <a:schemeClr val="tx1"/>
                          </a:solidFill>
                          <a:effectLst/>
                          <a:latin typeface="Arial" charset="0"/>
                          <a:cs typeface="Arial" charset="0"/>
                        </a:rPr>
                        <a:t>стало предметом изображения в данном тексте?</a:t>
                      </a:r>
                      <a:endParaRPr kumimoji="0" lang="ru-RU" sz="16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Эпизод из военной жизни героя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91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smtClean="0">
                          <a:ln>
                            <a:noFill/>
                          </a:ln>
                          <a:solidFill>
                            <a:srgbClr val="FF0000"/>
                          </a:solidFill>
                          <a:effectLst/>
                          <a:latin typeface="Arial" charset="0"/>
                          <a:cs typeface="Arial" charset="0"/>
                        </a:rPr>
                        <a:t>Кто</a:t>
                      </a:r>
                      <a:r>
                        <a:rPr kumimoji="0" lang="ru-RU" sz="1600" b="1" i="0" u="none" strike="noStrike" cap="none" normalizeH="0" baseline="0" smtClean="0">
                          <a:ln>
                            <a:noFill/>
                          </a:ln>
                          <a:solidFill>
                            <a:schemeClr val="tx1"/>
                          </a:solidFill>
                          <a:effectLst/>
                          <a:latin typeface="Arial" charset="0"/>
                          <a:cs typeface="Arial" charset="0"/>
                        </a:rPr>
                        <a:t>  </a:t>
                      </a:r>
                      <a:r>
                        <a:rPr kumimoji="0" lang="ru-RU" sz="1600" b="0" i="0" u="none" strike="noStrike" cap="none" normalizeH="0" baseline="0" smtClean="0">
                          <a:ln>
                            <a:noFill/>
                          </a:ln>
                          <a:solidFill>
                            <a:schemeClr val="tx1"/>
                          </a:solidFill>
                          <a:effectLst/>
                          <a:latin typeface="Arial" charset="0"/>
                          <a:cs typeface="Arial" charset="0"/>
                        </a:rPr>
                        <a:t>является героем событий?</a:t>
                      </a:r>
                      <a:endParaRPr kumimoji="0" lang="ru-RU" sz="1600" b="0" i="0" u="none" strike="noStrike" cap="none" normalizeH="0" baseline="0" smtClean="0">
                        <a:ln>
                          <a:noFill/>
                        </a:ln>
                        <a:solidFill>
                          <a:srgbClr val="0000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Семнадцатилет-ний солдат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85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dirty="0" smtClean="0">
                          <a:ln>
                            <a:noFill/>
                          </a:ln>
                          <a:solidFill>
                            <a:srgbClr val="FF0000"/>
                          </a:solidFill>
                          <a:effectLst/>
                          <a:latin typeface="Arial" charset="0"/>
                          <a:cs typeface="Arial" charset="0"/>
                        </a:rPr>
                        <a:t>В какой ситуации  </a:t>
                      </a:r>
                      <a:r>
                        <a:rPr kumimoji="0" lang="ru-RU" sz="1600" b="0" i="0" u="none" strike="noStrike" cap="none" normalizeH="0" baseline="0" dirty="0" smtClean="0">
                          <a:ln>
                            <a:noFill/>
                          </a:ln>
                          <a:solidFill>
                            <a:schemeClr val="tx1"/>
                          </a:solidFill>
                          <a:effectLst/>
                          <a:latin typeface="Arial" charset="0"/>
                          <a:cs typeface="Arial" charset="0"/>
                        </a:rPr>
                        <a:t>показан герой?</a:t>
                      </a:r>
                      <a:endParaRPr kumimoji="0" lang="ru-RU" sz="1600" b="1" i="0" u="none" strike="noStrike" cap="none" normalizeH="0" baseline="0" dirty="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Экстремальная, пограничная ситуация: жизнь-смерть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293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sng" strike="noStrike" cap="none" normalizeH="0" baseline="0" smtClean="0">
                          <a:ln>
                            <a:noFill/>
                          </a:ln>
                          <a:solidFill>
                            <a:srgbClr val="FF0000"/>
                          </a:solidFill>
                          <a:effectLst/>
                          <a:latin typeface="Arial" charset="0"/>
                          <a:cs typeface="Arial" charset="0"/>
                        </a:rPr>
                        <a:t>Как </a:t>
                      </a:r>
                      <a:r>
                        <a:rPr kumimoji="0" lang="ru-RU" sz="1600" b="0" i="0" u="sng" strike="noStrike" cap="none" normalizeH="0" baseline="0" smtClean="0">
                          <a:ln>
                            <a:noFill/>
                          </a:ln>
                          <a:solidFill>
                            <a:schemeClr val="tx1"/>
                          </a:solidFill>
                          <a:effectLst/>
                          <a:latin typeface="Arial" charset="0"/>
                          <a:cs typeface="Arial" charset="0"/>
                        </a:rPr>
                        <a:t> показан герой?</a:t>
                      </a:r>
                      <a:endParaRPr kumimoji="0" lang="ru-RU" sz="1600" b="0" i="0" u="sng" strike="noStrike" cap="none" normalizeH="0" baseline="0" smtClean="0">
                        <a:ln>
                          <a:noFill/>
                        </a:ln>
                        <a:solidFill>
                          <a:srgbClr val="FF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0" i="1" u="none" strike="noStrike" cap="none" normalizeH="0" baseline="0" dirty="0" smtClean="0">
                          <a:ln>
                            <a:noFill/>
                          </a:ln>
                          <a:solidFill>
                            <a:schemeClr val="tx1"/>
                          </a:solidFill>
                          <a:effectLst/>
                          <a:latin typeface="Arial" charset="0"/>
                          <a:cs typeface="Arial" charset="0"/>
                        </a:rPr>
                        <a:t>Через испытание </a:t>
                      </a:r>
                      <a:r>
                        <a:rPr kumimoji="0" lang="ru-RU" sz="1600" b="1" i="1" u="none" strike="noStrike" cap="none" normalizeH="0" baseline="0" dirty="0" smtClean="0">
                          <a:ln>
                            <a:noFill/>
                          </a:ln>
                          <a:solidFill>
                            <a:srgbClr val="FF0000"/>
                          </a:solidFill>
                          <a:effectLst/>
                          <a:latin typeface="Arial" charset="0"/>
                          <a:cs typeface="Arial" charset="0"/>
                        </a:rPr>
                        <a:t>страхом и жаждой жизни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Правая фигурная скобка 10"/>
          <p:cNvSpPr/>
          <p:nvPr/>
        </p:nvSpPr>
        <p:spPr>
          <a:xfrm rot="5400000">
            <a:off x="6641306" y="3050382"/>
            <a:ext cx="504825" cy="385286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graphicFrame>
        <p:nvGraphicFramePr>
          <p:cNvPr id="12" name="Таблица 11"/>
          <p:cNvGraphicFramePr>
            <a:graphicFrameLocks noGrp="1"/>
          </p:cNvGraphicFramePr>
          <p:nvPr/>
        </p:nvGraphicFramePr>
        <p:xfrm>
          <a:off x="5003800" y="5084763"/>
          <a:ext cx="3816424" cy="1554480"/>
        </p:xfrm>
        <a:graphic>
          <a:graphicData uri="http://schemas.openxmlformats.org/drawingml/2006/table">
            <a:tbl>
              <a:tblPr/>
              <a:tblGrid>
                <a:gridCol w="1944216"/>
                <a:gridCol w="1872208"/>
              </a:tblGrid>
              <a:tr h="1062072">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dirty="0" smtClean="0">
                          <a:ln>
                            <a:noFill/>
                          </a:ln>
                          <a:solidFill>
                            <a:srgbClr val="FF0000"/>
                          </a:solidFill>
                          <a:effectLst/>
                          <a:latin typeface="Arial" charset="0"/>
                          <a:cs typeface="Arial" charset="0"/>
                        </a:rPr>
                        <a:t>Зачем  </a:t>
                      </a:r>
                      <a:r>
                        <a:rPr kumimoji="0" lang="ru-RU" sz="2000" b="0" i="0" u="none" strike="noStrike" cap="none" normalizeH="0" baseline="0" dirty="0" smtClean="0">
                          <a:ln>
                            <a:noFill/>
                          </a:ln>
                          <a:solidFill>
                            <a:schemeClr val="tx1"/>
                          </a:solidFill>
                          <a:effectLst/>
                          <a:latin typeface="Arial" charset="0"/>
                          <a:cs typeface="Arial" charset="0"/>
                        </a:rPr>
                        <a:t>автор избирает такой способ изображения?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ru-RU" sz="1600" b="1" i="0" u="none" strike="noStrike" cap="none" normalizeH="0" baseline="0" dirty="0" smtClean="0">
                          <a:ln>
                            <a:noFill/>
                          </a:ln>
                          <a:solidFill>
                            <a:srgbClr val="FF0000"/>
                          </a:solidFill>
                          <a:effectLst/>
                          <a:latin typeface="Arial" charset="0"/>
                          <a:cs typeface="Arial" charset="0"/>
                        </a:rPr>
                        <a:t>Показать психологию поведения человека в смертельной опасности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818"/>
                                        </p:tgtEl>
                                        <p:attrNameLst>
                                          <p:attrName>style.visibility</p:attrName>
                                        </p:attrNameLst>
                                      </p:cBhvr>
                                      <p:to>
                                        <p:strVal val="visible"/>
                                      </p:to>
                                    </p:set>
                                    <p:animEffect transition="in" filter="wipe(down)">
                                      <p:cBhvr>
                                        <p:cTn id="7" dur="500"/>
                                        <p:tgtEl>
                                          <p:spTgt spid="3281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816"/>
                                        </p:tgtEl>
                                        <p:attrNameLst>
                                          <p:attrName>style.visibility</p:attrName>
                                        </p:attrNameLst>
                                      </p:cBhvr>
                                      <p:to>
                                        <p:strVal val="visible"/>
                                      </p:to>
                                    </p:set>
                                    <p:animEffect transition="in" filter="fade">
                                      <p:cBhvr>
                                        <p:cTn id="19" dur="1000"/>
                                        <p:tgtEl>
                                          <p:spTgt spid="32816"/>
                                        </p:tgtEl>
                                      </p:cBhvr>
                                    </p:animEffect>
                                    <p:anim calcmode="lin" valueType="num">
                                      <p:cBhvr>
                                        <p:cTn id="20" dur="1000" fill="hold"/>
                                        <p:tgtEl>
                                          <p:spTgt spid="32816"/>
                                        </p:tgtEl>
                                        <p:attrNameLst>
                                          <p:attrName>ppt_x</p:attrName>
                                        </p:attrNameLst>
                                      </p:cBhvr>
                                      <p:tavLst>
                                        <p:tav tm="0">
                                          <p:val>
                                            <p:strVal val="#ppt_x"/>
                                          </p:val>
                                        </p:tav>
                                        <p:tav tm="100000">
                                          <p:val>
                                            <p:strVal val="#ppt_x"/>
                                          </p:val>
                                        </p:tav>
                                      </p:tavLst>
                                    </p:anim>
                                    <p:anim calcmode="lin" valueType="num">
                                      <p:cBhvr>
                                        <p:cTn id="21" dur="1000" fill="hold"/>
                                        <p:tgtEl>
                                          <p:spTgt spid="328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3"/>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p:cNvSpPr>
          <p:nvPr>
            <p:ph type="title" idx="4294967295"/>
          </p:nvPr>
        </p:nvSpPr>
        <p:spPr>
          <a:xfrm>
            <a:off x="179388" y="274638"/>
            <a:ext cx="4248150" cy="993775"/>
          </a:xfrm>
        </p:spPr>
        <p:txBody>
          <a:bodyPr/>
          <a:lstStyle/>
          <a:p>
            <a:pPr algn="l"/>
            <a:r>
              <a:rPr lang="ru-RU" sz="2000" b="1" smtClean="0">
                <a:solidFill>
                  <a:srgbClr val="FF0000"/>
                </a:solidFill>
                <a:cs typeface="Arial" charset="0"/>
              </a:rPr>
              <a:t>Попытка осуществить свою мечту </a:t>
            </a:r>
            <a:r>
              <a:rPr lang="ru-RU" sz="2000" b="1" smtClean="0">
                <a:cs typeface="Arial" charset="0"/>
              </a:rPr>
              <a:t>- отправная точка повествования. </a:t>
            </a:r>
            <a:r>
              <a:rPr lang="ru-RU" sz="2000" smtClean="0"/>
              <a:t>Проблемы, </a:t>
            </a:r>
            <a:r>
              <a:rPr lang="ru-RU" sz="2000" b="1" smtClean="0">
                <a:solidFill>
                  <a:srgbClr val="FF0000"/>
                </a:solidFill>
              </a:rPr>
              <a:t>поставленные</a:t>
            </a:r>
            <a:r>
              <a:rPr lang="ru-RU" sz="2000" smtClean="0"/>
              <a:t> автором:</a:t>
            </a:r>
          </a:p>
        </p:txBody>
      </p:sp>
      <p:sp>
        <p:nvSpPr>
          <p:cNvPr id="51202" name="Rectangle 5"/>
          <p:cNvSpPr>
            <a:spLocks noGrp="1"/>
          </p:cNvSpPr>
          <p:nvPr>
            <p:ph type="body" sz="half" idx="4294967295"/>
          </p:nvPr>
        </p:nvSpPr>
        <p:spPr>
          <a:xfrm>
            <a:off x="250825" y="1484313"/>
            <a:ext cx="3097213" cy="4465637"/>
          </a:xfrm>
        </p:spPr>
        <p:txBody>
          <a:bodyPr/>
          <a:lstStyle/>
          <a:p>
            <a:pPr>
              <a:lnSpc>
                <a:spcPct val="90000"/>
              </a:lnSpc>
            </a:pPr>
            <a:endParaRPr lang="ru-RU" sz="2000" smtClean="0"/>
          </a:p>
          <a:p>
            <a:pPr>
              <a:lnSpc>
                <a:spcPct val="90000"/>
              </a:lnSpc>
            </a:pPr>
            <a:r>
              <a:rPr lang="ru-RU" sz="1600" b="1" smtClean="0"/>
              <a:t>проблема столкновения мечты и реальной жизни;</a:t>
            </a:r>
          </a:p>
          <a:p>
            <a:pPr>
              <a:lnSpc>
                <a:spcPct val="90000"/>
              </a:lnSpc>
            </a:pPr>
            <a:r>
              <a:rPr lang="ru-RU" sz="1600" b="1" smtClean="0"/>
              <a:t>проблема влияния окружающих на выбор человеком жизненного пути (осуществления мечты);</a:t>
            </a:r>
          </a:p>
          <a:p>
            <a:pPr>
              <a:lnSpc>
                <a:spcPct val="90000"/>
              </a:lnSpc>
            </a:pPr>
            <a:r>
              <a:rPr lang="ru-RU" sz="1600" b="1" smtClean="0"/>
              <a:t>проблема верности человека своей мечте;</a:t>
            </a:r>
          </a:p>
          <a:p>
            <a:pPr>
              <a:lnSpc>
                <a:spcPct val="90000"/>
              </a:lnSpc>
            </a:pPr>
            <a:r>
              <a:rPr lang="ru-RU" sz="1600" b="1" smtClean="0"/>
              <a:t>проблема ответственности человека перед своим выбором;</a:t>
            </a:r>
          </a:p>
          <a:p>
            <a:pPr>
              <a:lnSpc>
                <a:spcPct val="90000"/>
              </a:lnSpc>
            </a:pPr>
            <a:r>
              <a:rPr lang="ru-RU" sz="1600" b="1" smtClean="0"/>
              <a:t>проблема предательства человеком своей мечты и т. д.</a:t>
            </a:r>
          </a:p>
          <a:p>
            <a:pPr>
              <a:lnSpc>
                <a:spcPct val="90000"/>
              </a:lnSpc>
            </a:pPr>
            <a:endParaRPr lang="ru-RU" sz="2000" smtClean="0"/>
          </a:p>
          <a:p>
            <a:pPr>
              <a:lnSpc>
                <a:spcPct val="90000"/>
              </a:lnSpc>
            </a:pPr>
            <a:endParaRPr lang="ru-RU" sz="2000" smtClean="0"/>
          </a:p>
          <a:p>
            <a:pPr>
              <a:lnSpc>
                <a:spcPct val="90000"/>
              </a:lnSpc>
            </a:pPr>
            <a:endParaRPr lang="ru-RU" sz="2400" smtClean="0"/>
          </a:p>
          <a:p>
            <a:pPr>
              <a:lnSpc>
                <a:spcPct val="90000"/>
              </a:lnSpc>
            </a:pPr>
            <a:endParaRPr lang="ru-RU" sz="2400" smtClean="0"/>
          </a:p>
        </p:txBody>
      </p:sp>
      <p:sp>
        <p:nvSpPr>
          <p:cNvPr id="51206" name="AutoShape 9"/>
          <p:cNvSpPr>
            <a:spLocks/>
          </p:cNvSpPr>
          <p:nvPr/>
        </p:nvSpPr>
        <p:spPr bwMode="auto">
          <a:xfrm rot="5400000">
            <a:off x="1595438" y="4389438"/>
            <a:ext cx="339725" cy="3171825"/>
          </a:xfrm>
          <a:prstGeom prst="rightBrace">
            <a:avLst>
              <a:gd name="adj1" fmla="val 86449"/>
              <a:gd name="adj2" fmla="val 50000"/>
            </a:avLst>
          </a:prstGeom>
          <a:noFill/>
          <a:ln w="28575">
            <a:solidFill>
              <a:schemeClr val="tx1"/>
            </a:solidFill>
            <a:round/>
            <a:headEnd/>
            <a:tailEnd/>
          </a:ln>
        </p:spPr>
        <p:txBody>
          <a:bodyPr vert="eaVert" wrap="none" anchor="ctr"/>
          <a:lstStyle/>
          <a:p>
            <a:endParaRPr lang="ru-RU">
              <a:cs typeface="Arial" charset="0"/>
            </a:endParaRPr>
          </a:p>
        </p:txBody>
      </p:sp>
      <p:sp>
        <p:nvSpPr>
          <p:cNvPr id="51207" name="Rectangle 10"/>
          <p:cNvSpPr>
            <a:spLocks noChangeArrowheads="1"/>
          </p:cNvSpPr>
          <p:nvPr/>
        </p:nvSpPr>
        <p:spPr bwMode="auto">
          <a:xfrm>
            <a:off x="0" y="6110288"/>
            <a:ext cx="3492500" cy="747712"/>
          </a:xfrm>
          <a:prstGeom prst="rect">
            <a:avLst/>
          </a:prstGeom>
          <a:solidFill>
            <a:srgbClr val="FFFF00"/>
          </a:solidFill>
          <a:ln w="9525">
            <a:solidFill>
              <a:schemeClr val="tx1"/>
            </a:solidFill>
            <a:miter lim="800000"/>
            <a:headEnd/>
            <a:tailEnd/>
          </a:ln>
        </p:spPr>
        <p:txBody>
          <a:bodyPr wrap="none" anchor="ctr"/>
          <a:lstStyle/>
          <a:p>
            <a:pPr algn="ctr"/>
            <a:endParaRPr lang="ru-RU" sz="2400" b="1">
              <a:cs typeface="Arial" charset="0"/>
            </a:endParaRPr>
          </a:p>
          <a:p>
            <a:pPr algn="ctr"/>
            <a:endParaRPr lang="ru-RU" sz="2400" b="1">
              <a:cs typeface="Arial" charset="0"/>
            </a:endParaRPr>
          </a:p>
          <a:p>
            <a:pPr algn="ctr"/>
            <a:r>
              <a:rPr lang="ru-RU" sz="1600" b="1">
                <a:solidFill>
                  <a:srgbClr val="FF0000"/>
                </a:solidFill>
                <a:cs typeface="Arial" charset="0"/>
              </a:rPr>
              <a:t>Анализ причин</a:t>
            </a:r>
            <a:r>
              <a:rPr lang="ru-RU" sz="1600" b="1">
                <a:cs typeface="Arial" charset="0"/>
              </a:rPr>
              <a:t>, мешающих</a:t>
            </a:r>
          </a:p>
          <a:p>
            <a:pPr algn="ctr"/>
            <a:r>
              <a:rPr lang="ru-RU" sz="1600" b="1">
                <a:cs typeface="Arial" charset="0"/>
              </a:rPr>
              <a:t> осуществлению мечты</a:t>
            </a:r>
          </a:p>
          <a:p>
            <a:pPr algn="ctr"/>
            <a:r>
              <a:rPr lang="ru-RU" sz="2400">
                <a:cs typeface="Arial" charset="0"/>
              </a:rPr>
              <a:t> </a:t>
            </a:r>
            <a:endParaRPr lang="ru-RU" sz="2400" b="1">
              <a:solidFill>
                <a:srgbClr val="FF0000"/>
              </a:solidFill>
              <a:cs typeface="Arial" charset="0"/>
            </a:endParaRPr>
          </a:p>
          <a:p>
            <a:pPr algn="ctr"/>
            <a:endParaRPr lang="ru-RU" sz="2400">
              <a:cs typeface="Arial" charset="0"/>
            </a:endParaRPr>
          </a:p>
        </p:txBody>
      </p:sp>
      <p:pic>
        <p:nvPicPr>
          <p:cNvPr id="46085" name="Picture 2" descr="C:\Users\User\Desktop\shutterstock_426854434.jpg"/>
          <p:cNvPicPr>
            <a:picLocks noChangeAspect="1" noChangeArrowheads="1"/>
          </p:cNvPicPr>
          <p:nvPr/>
        </p:nvPicPr>
        <p:blipFill>
          <a:blip r:embed="rId2" cstate="print"/>
          <a:srcRect/>
          <a:stretch>
            <a:fillRect/>
          </a:stretch>
        </p:blipFill>
        <p:spPr bwMode="auto">
          <a:xfrm>
            <a:off x="9467850" y="1341438"/>
            <a:ext cx="3048000" cy="3048000"/>
          </a:xfrm>
          <a:prstGeom prst="rect">
            <a:avLst/>
          </a:prstGeom>
          <a:noFill/>
          <a:ln w="9525">
            <a:noFill/>
            <a:miter lim="800000"/>
            <a:headEnd/>
            <a:tailEnd/>
          </a:ln>
        </p:spPr>
      </p:pic>
      <p:sp>
        <p:nvSpPr>
          <p:cNvPr id="7" name="Rectangle 4"/>
          <p:cNvSpPr txBox="1">
            <a:spLocks/>
          </p:cNvSpPr>
          <p:nvPr/>
        </p:nvSpPr>
        <p:spPr>
          <a:xfrm>
            <a:off x="4140200" y="0"/>
            <a:ext cx="4546600" cy="836613"/>
          </a:xfrm>
          <a:prstGeom prst="rect">
            <a:avLst/>
          </a:prstGeom>
        </p:spPr>
        <p:txBody>
          <a:bodyPr/>
          <a:lstStyle/>
          <a:p>
            <a:pPr eaLnBrk="0" hangingPunct="0">
              <a:defRPr/>
            </a:pPr>
            <a:r>
              <a:rPr lang="ru-RU" sz="2000" b="1" dirty="0">
                <a:ea typeface="+mj-ea"/>
                <a:cs typeface="Arial" charset="0"/>
              </a:rPr>
              <a:t>Испытание </a:t>
            </a:r>
            <a:r>
              <a:rPr lang="ru-RU" sz="2000" b="1" dirty="0">
                <a:solidFill>
                  <a:srgbClr val="FF0000"/>
                </a:solidFill>
                <a:ea typeface="+mj-ea"/>
                <a:cs typeface="Arial" charset="0"/>
              </a:rPr>
              <a:t>страхом и жаждой жизни </a:t>
            </a:r>
            <a:r>
              <a:rPr lang="ru-RU" sz="2000" b="1" dirty="0">
                <a:ea typeface="+mj-ea"/>
                <a:cs typeface="Arial" charset="0"/>
              </a:rPr>
              <a:t>как отправные точки повествования. </a:t>
            </a:r>
            <a:r>
              <a:rPr lang="ru-RU" sz="2000" dirty="0">
                <a:ea typeface="+mj-ea"/>
                <a:cs typeface="+mj-cs"/>
              </a:rPr>
              <a:t>Проблемы, </a:t>
            </a:r>
            <a:r>
              <a:rPr lang="ru-RU" sz="2000" b="1" dirty="0">
                <a:solidFill>
                  <a:srgbClr val="FF0000"/>
                </a:solidFill>
                <a:ea typeface="+mj-ea"/>
                <a:cs typeface="+mj-cs"/>
              </a:rPr>
              <a:t>поставленные</a:t>
            </a:r>
            <a:r>
              <a:rPr lang="ru-RU" sz="2000" dirty="0">
                <a:ea typeface="+mj-ea"/>
                <a:cs typeface="+mj-cs"/>
              </a:rPr>
              <a:t> автором:</a:t>
            </a:r>
          </a:p>
        </p:txBody>
      </p:sp>
      <p:sp>
        <p:nvSpPr>
          <p:cNvPr id="8" name="Rectangle 5"/>
          <p:cNvSpPr txBox="1">
            <a:spLocks/>
          </p:cNvSpPr>
          <p:nvPr/>
        </p:nvSpPr>
        <p:spPr bwMode="auto">
          <a:xfrm>
            <a:off x="3492500" y="1341438"/>
            <a:ext cx="2951163" cy="3240087"/>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ru-RU" sz="1600" b="1"/>
              <a:t>проблема влияния страха на поведение человека в сложнейшей жизненной ситуации;</a:t>
            </a:r>
          </a:p>
          <a:p>
            <a:pPr marL="342900" indent="-342900" eaLnBrk="0" hangingPunct="0">
              <a:spcBef>
                <a:spcPct val="20000"/>
              </a:spcBef>
              <a:buFont typeface="Arial" charset="0"/>
              <a:buChar char="•"/>
            </a:pPr>
            <a:r>
              <a:rPr lang="ru-RU" sz="1600"/>
              <a:t>проблема мобилизующего свойства страха;</a:t>
            </a:r>
          </a:p>
          <a:p>
            <a:pPr marL="342900" indent="-342900" eaLnBrk="0" hangingPunct="0">
              <a:spcBef>
                <a:spcPct val="20000"/>
              </a:spcBef>
              <a:buFont typeface="Arial" charset="0"/>
              <a:buChar char="•"/>
            </a:pPr>
            <a:r>
              <a:rPr lang="ru-RU" sz="1600"/>
              <a:t>проблема активизирующей роли страха в экстремальных ситуациях;</a:t>
            </a:r>
          </a:p>
          <a:p>
            <a:pPr marL="342900" indent="-342900" eaLnBrk="0" hangingPunct="0">
              <a:spcBef>
                <a:spcPct val="20000"/>
              </a:spcBef>
              <a:buFont typeface="Arial" charset="0"/>
              <a:buChar char="•"/>
            </a:pPr>
            <a:endParaRPr lang="ru-RU"/>
          </a:p>
          <a:p>
            <a:pPr marL="342900" indent="-342900" eaLnBrk="0" hangingPunct="0">
              <a:spcBef>
                <a:spcPct val="20000"/>
              </a:spcBef>
              <a:buFont typeface="Arial" charset="0"/>
              <a:buChar char="•"/>
            </a:pPr>
            <a:endParaRPr lang="ru-RU"/>
          </a:p>
          <a:p>
            <a:pPr marL="342900" indent="-342900" eaLnBrk="0" hangingPunct="0">
              <a:spcBef>
                <a:spcPct val="20000"/>
              </a:spcBef>
              <a:buFont typeface="Arial" charset="0"/>
              <a:buChar char="•"/>
            </a:pPr>
            <a:endParaRPr lang="ru-RU"/>
          </a:p>
        </p:txBody>
      </p:sp>
      <p:sp>
        <p:nvSpPr>
          <p:cNvPr id="9" name="Rectangle 6"/>
          <p:cNvSpPr txBox="1">
            <a:spLocks/>
          </p:cNvSpPr>
          <p:nvPr/>
        </p:nvSpPr>
        <p:spPr bwMode="auto">
          <a:xfrm>
            <a:off x="6335713" y="1341438"/>
            <a:ext cx="2808287" cy="3311525"/>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ru-RU" sz="1600" b="1"/>
              <a:t>проблема осознания ценности жизни;</a:t>
            </a:r>
          </a:p>
          <a:p>
            <a:pPr marL="342900" indent="-342900" eaLnBrk="0" hangingPunct="0">
              <a:spcBef>
                <a:spcPct val="20000"/>
              </a:spcBef>
              <a:buFont typeface="Arial" charset="0"/>
              <a:buChar char="•"/>
            </a:pPr>
            <a:r>
              <a:rPr lang="ru-RU" sz="1600"/>
              <a:t>проблема влияния чувства самосохранения на поведение человека в смертельно опасной ситуации;</a:t>
            </a:r>
          </a:p>
          <a:p>
            <a:pPr marL="342900" indent="-342900" eaLnBrk="0" hangingPunct="0">
              <a:spcBef>
                <a:spcPct val="20000"/>
              </a:spcBef>
              <a:buFont typeface="Arial" charset="0"/>
              <a:buChar char="•"/>
            </a:pPr>
            <a:r>
              <a:rPr lang="ru-RU" sz="1600"/>
              <a:t>проблема любви к жизни;</a:t>
            </a:r>
          </a:p>
          <a:p>
            <a:pPr marL="342900" indent="-342900" eaLnBrk="0" hangingPunct="0">
              <a:spcBef>
                <a:spcPct val="20000"/>
              </a:spcBef>
              <a:buFont typeface="Arial" charset="0"/>
              <a:buChar char="•"/>
            </a:pPr>
            <a:r>
              <a:rPr lang="ru-RU" sz="1600"/>
              <a:t>проблема борьбы за жизнь и т.п.</a:t>
            </a:r>
          </a:p>
          <a:p>
            <a:pPr marL="342900" indent="-342900" eaLnBrk="0" hangingPunct="0">
              <a:spcBef>
                <a:spcPct val="20000"/>
              </a:spcBef>
              <a:buFont typeface="Arial" charset="0"/>
              <a:buChar char="•"/>
            </a:pPr>
            <a:endParaRPr lang="ru-RU" sz="1600"/>
          </a:p>
          <a:p>
            <a:pPr marL="342900" indent="-342900" eaLnBrk="0" hangingPunct="0">
              <a:spcBef>
                <a:spcPct val="20000"/>
              </a:spcBef>
              <a:buFont typeface="Arial" charset="0"/>
              <a:buChar char="•"/>
            </a:pPr>
            <a:endParaRPr lang="ru-RU" sz="1600"/>
          </a:p>
        </p:txBody>
      </p:sp>
      <p:sp>
        <p:nvSpPr>
          <p:cNvPr id="10" name="Rectangle 10"/>
          <p:cNvSpPr>
            <a:spLocks noChangeArrowheads="1"/>
          </p:cNvSpPr>
          <p:nvPr/>
        </p:nvSpPr>
        <p:spPr bwMode="auto">
          <a:xfrm>
            <a:off x="4067175" y="5732463"/>
            <a:ext cx="4826000" cy="1125537"/>
          </a:xfrm>
          <a:prstGeom prst="rect">
            <a:avLst/>
          </a:prstGeom>
          <a:solidFill>
            <a:srgbClr val="FFFF00"/>
          </a:solidFill>
          <a:ln w="9525">
            <a:solidFill>
              <a:schemeClr val="tx1"/>
            </a:solidFill>
            <a:miter lim="800000"/>
            <a:headEnd/>
            <a:tailEnd/>
          </a:ln>
        </p:spPr>
        <p:txBody>
          <a:bodyPr wrap="none" anchor="ctr"/>
          <a:lstStyle/>
          <a:p>
            <a:pPr algn="ctr"/>
            <a:r>
              <a:rPr lang="ru-RU" sz="1600" b="1"/>
              <a:t>Анализ</a:t>
            </a:r>
          </a:p>
          <a:p>
            <a:pPr algn="ctr"/>
            <a:r>
              <a:rPr lang="ru-RU" sz="1600"/>
              <a:t> </a:t>
            </a:r>
            <a:r>
              <a:rPr lang="ru-RU" sz="1600" b="1">
                <a:solidFill>
                  <a:srgbClr val="FF0000"/>
                </a:solidFill>
              </a:rPr>
              <a:t>аспектов душевного состояния героя, </a:t>
            </a:r>
          </a:p>
          <a:p>
            <a:pPr algn="ctr"/>
            <a:r>
              <a:rPr lang="ru-RU" sz="1600" b="1"/>
              <a:t>оказавшего в смертельной опасности</a:t>
            </a:r>
          </a:p>
          <a:p>
            <a:pPr algn="ctr"/>
            <a:endParaRPr lang="ru-RU" sz="1600"/>
          </a:p>
        </p:txBody>
      </p:sp>
      <p:sp>
        <p:nvSpPr>
          <p:cNvPr id="11" name="AutoShape 9"/>
          <p:cNvSpPr>
            <a:spLocks/>
          </p:cNvSpPr>
          <p:nvPr/>
        </p:nvSpPr>
        <p:spPr bwMode="auto">
          <a:xfrm rot="5400000">
            <a:off x="6201570" y="2663031"/>
            <a:ext cx="341312" cy="4752975"/>
          </a:xfrm>
          <a:prstGeom prst="rightBrace">
            <a:avLst>
              <a:gd name="adj1" fmla="val 86068"/>
              <a:gd name="adj2" fmla="val 50000"/>
            </a:avLst>
          </a:prstGeom>
          <a:noFill/>
          <a:ln w="28575">
            <a:solidFill>
              <a:schemeClr val="tx1"/>
            </a:solidFill>
            <a:round/>
            <a:headEnd/>
            <a:tailEnd/>
          </a:ln>
        </p:spPr>
        <p:txBody>
          <a:bodyPr vert="eaVert" wrap="none" anchor="ctr"/>
          <a:lstStyle/>
          <a:p>
            <a:endParaRPr lang="ru-RU">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fade">
                                      <p:cBhvr>
                                        <p:cTn id="7" dur="1000"/>
                                        <p:tgtEl>
                                          <p:spTgt spid="51201"/>
                                        </p:tgtEl>
                                      </p:cBhvr>
                                    </p:animEffect>
                                    <p:anim calcmode="lin" valueType="num">
                                      <p:cBhvr>
                                        <p:cTn id="8" dur="1000" fill="hold"/>
                                        <p:tgtEl>
                                          <p:spTgt spid="51201"/>
                                        </p:tgtEl>
                                        <p:attrNameLst>
                                          <p:attrName>ppt_x</p:attrName>
                                        </p:attrNameLst>
                                      </p:cBhvr>
                                      <p:tavLst>
                                        <p:tav tm="0">
                                          <p:val>
                                            <p:strVal val="#ppt_x"/>
                                          </p:val>
                                        </p:tav>
                                        <p:tav tm="100000">
                                          <p:val>
                                            <p:strVal val="#ppt_x"/>
                                          </p:val>
                                        </p:tav>
                                      </p:tavLst>
                                    </p:anim>
                                    <p:anim calcmode="lin" valueType="num">
                                      <p:cBhvr>
                                        <p:cTn id="9" dur="1000" fill="hold"/>
                                        <p:tgtEl>
                                          <p:spTgt spid="512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02">
                                            <p:txEl>
                                              <p:pRg st="1" end="1"/>
                                            </p:txEl>
                                          </p:spTgt>
                                        </p:tgtEl>
                                        <p:attrNameLst>
                                          <p:attrName>style.visibility</p:attrName>
                                        </p:attrNameLst>
                                      </p:cBhvr>
                                      <p:to>
                                        <p:strVal val="visible"/>
                                      </p:to>
                                    </p:set>
                                    <p:animEffect transition="in" filter="fade">
                                      <p:cBhvr>
                                        <p:cTn id="14" dur="1000"/>
                                        <p:tgtEl>
                                          <p:spTgt spid="51202">
                                            <p:txEl>
                                              <p:pRg st="1" end="1"/>
                                            </p:txEl>
                                          </p:spTgt>
                                        </p:tgtEl>
                                      </p:cBhvr>
                                    </p:animEffect>
                                    <p:anim calcmode="lin" valueType="num">
                                      <p:cBhvr>
                                        <p:cTn id="15" dur="10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02">
                                            <p:txEl>
                                              <p:pRg st="2" end="2"/>
                                            </p:txEl>
                                          </p:spTgt>
                                        </p:tgtEl>
                                        <p:attrNameLst>
                                          <p:attrName>style.visibility</p:attrName>
                                        </p:attrNameLst>
                                      </p:cBhvr>
                                      <p:to>
                                        <p:strVal val="visible"/>
                                      </p:to>
                                    </p:set>
                                    <p:animEffect transition="in" filter="fade">
                                      <p:cBhvr>
                                        <p:cTn id="21" dur="1000"/>
                                        <p:tgtEl>
                                          <p:spTgt spid="51202">
                                            <p:txEl>
                                              <p:pRg st="2" end="2"/>
                                            </p:txEl>
                                          </p:spTgt>
                                        </p:tgtEl>
                                      </p:cBhvr>
                                    </p:animEffect>
                                    <p:anim calcmode="lin" valueType="num">
                                      <p:cBhvr>
                                        <p:cTn id="22" dur="10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02">
                                            <p:txEl>
                                              <p:pRg st="3" end="3"/>
                                            </p:txEl>
                                          </p:spTgt>
                                        </p:tgtEl>
                                        <p:attrNameLst>
                                          <p:attrName>style.visibility</p:attrName>
                                        </p:attrNameLst>
                                      </p:cBhvr>
                                      <p:to>
                                        <p:strVal val="visible"/>
                                      </p:to>
                                    </p:set>
                                    <p:animEffect transition="in" filter="fade">
                                      <p:cBhvr>
                                        <p:cTn id="28" dur="1000"/>
                                        <p:tgtEl>
                                          <p:spTgt spid="51202">
                                            <p:txEl>
                                              <p:pRg st="3" end="3"/>
                                            </p:txEl>
                                          </p:spTgt>
                                        </p:tgtEl>
                                      </p:cBhvr>
                                    </p:animEffect>
                                    <p:anim calcmode="lin" valueType="num">
                                      <p:cBhvr>
                                        <p:cTn id="29" dur="1000" fill="hold"/>
                                        <p:tgtEl>
                                          <p:spTgt spid="5120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02">
                                            <p:txEl>
                                              <p:pRg st="4" end="4"/>
                                            </p:txEl>
                                          </p:spTgt>
                                        </p:tgtEl>
                                        <p:attrNameLst>
                                          <p:attrName>style.visibility</p:attrName>
                                        </p:attrNameLst>
                                      </p:cBhvr>
                                      <p:to>
                                        <p:strVal val="visible"/>
                                      </p:to>
                                    </p:set>
                                    <p:animEffect transition="in" filter="fade">
                                      <p:cBhvr>
                                        <p:cTn id="35" dur="1000"/>
                                        <p:tgtEl>
                                          <p:spTgt spid="51202">
                                            <p:txEl>
                                              <p:pRg st="4" end="4"/>
                                            </p:txEl>
                                          </p:spTgt>
                                        </p:tgtEl>
                                      </p:cBhvr>
                                    </p:animEffect>
                                    <p:anim calcmode="lin" valueType="num">
                                      <p:cBhvr>
                                        <p:cTn id="36" dur="1000" fill="hold"/>
                                        <p:tgtEl>
                                          <p:spTgt spid="5120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0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02">
                                            <p:txEl>
                                              <p:pRg st="5" end="5"/>
                                            </p:txEl>
                                          </p:spTgt>
                                        </p:tgtEl>
                                        <p:attrNameLst>
                                          <p:attrName>style.visibility</p:attrName>
                                        </p:attrNameLst>
                                      </p:cBhvr>
                                      <p:to>
                                        <p:strVal val="visible"/>
                                      </p:to>
                                    </p:set>
                                    <p:animEffect transition="in" filter="fade">
                                      <p:cBhvr>
                                        <p:cTn id="42" dur="1000"/>
                                        <p:tgtEl>
                                          <p:spTgt spid="51202">
                                            <p:txEl>
                                              <p:pRg st="5" end="5"/>
                                            </p:txEl>
                                          </p:spTgt>
                                        </p:tgtEl>
                                      </p:cBhvr>
                                    </p:animEffect>
                                    <p:anim calcmode="lin" valueType="num">
                                      <p:cBhvr>
                                        <p:cTn id="43" dur="1000" fill="hold"/>
                                        <p:tgtEl>
                                          <p:spTgt spid="5120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51206"/>
                                        </p:tgtEl>
                                        <p:attrNameLst>
                                          <p:attrName>style.visibility</p:attrName>
                                        </p:attrNameLst>
                                      </p:cBhvr>
                                      <p:to>
                                        <p:strVal val="visible"/>
                                      </p:to>
                                    </p:set>
                                    <p:anim calcmode="lin" valueType="num">
                                      <p:cBhvr>
                                        <p:cTn id="49" dur="1000" fill="hold"/>
                                        <p:tgtEl>
                                          <p:spTgt spid="51206"/>
                                        </p:tgtEl>
                                        <p:attrNameLst>
                                          <p:attrName>ppt_w</p:attrName>
                                        </p:attrNameLst>
                                      </p:cBhvr>
                                      <p:tavLst>
                                        <p:tav tm="0">
                                          <p:val>
                                            <p:strVal val="#ppt_w+.3"/>
                                          </p:val>
                                        </p:tav>
                                        <p:tav tm="100000">
                                          <p:val>
                                            <p:strVal val="#ppt_w"/>
                                          </p:val>
                                        </p:tav>
                                      </p:tavLst>
                                    </p:anim>
                                    <p:anim calcmode="lin" valueType="num">
                                      <p:cBhvr>
                                        <p:cTn id="50" dur="1000" fill="hold"/>
                                        <p:tgtEl>
                                          <p:spTgt spid="51206"/>
                                        </p:tgtEl>
                                        <p:attrNameLst>
                                          <p:attrName>ppt_h</p:attrName>
                                        </p:attrNameLst>
                                      </p:cBhvr>
                                      <p:tavLst>
                                        <p:tav tm="0">
                                          <p:val>
                                            <p:strVal val="#ppt_h"/>
                                          </p:val>
                                        </p:tav>
                                        <p:tav tm="100000">
                                          <p:val>
                                            <p:strVal val="#ppt_h"/>
                                          </p:val>
                                        </p:tav>
                                      </p:tavLst>
                                    </p:anim>
                                    <p:animEffect transition="in" filter="fade">
                                      <p:cBhvr>
                                        <p:cTn id="51" dur="1000"/>
                                        <p:tgtEl>
                                          <p:spTgt spid="5120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07"/>
                                        </p:tgtEl>
                                        <p:attrNameLst>
                                          <p:attrName>style.visibility</p:attrName>
                                        </p:attrNameLst>
                                      </p:cBhvr>
                                      <p:to>
                                        <p:strVal val="visible"/>
                                      </p:to>
                                    </p:set>
                                    <p:animEffect transition="in" filter="fade">
                                      <p:cBhvr>
                                        <p:cTn id="56" dur="1000"/>
                                        <p:tgtEl>
                                          <p:spTgt spid="51207"/>
                                        </p:tgtEl>
                                      </p:cBhvr>
                                    </p:animEffect>
                                    <p:anim calcmode="lin" valueType="num">
                                      <p:cBhvr>
                                        <p:cTn id="57" dur="1000" fill="hold"/>
                                        <p:tgtEl>
                                          <p:spTgt spid="51207"/>
                                        </p:tgtEl>
                                        <p:attrNameLst>
                                          <p:attrName>ppt_x</p:attrName>
                                        </p:attrNameLst>
                                      </p:cBhvr>
                                      <p:tavLst>
                                        <p:tav tm="0">
                                          <p:val>
                                            <p:strVal val="#ppt_x"/>
                                          </p:val>
                                        </p:tav>
                                        <p:tav tm="100000">
                                          <p:val>
                                            <p:strVal val="#ppt_x"/>
                                          </p:val>
                                        </p:tav>
                                      </p:tavLst>
                                    </p:anim>
                                    <p:anim calcmode="lin" valueType="num">
                                      <p:cBhvr>
                                        <p:cTn id="58" dur="1000" fill="hold"/>
                                        <p:tgtEl>
                                          <p:spTgt spid="5120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Effect transition="in" filter="fade">
                                      <p:cBhvr>
                                        <p:cTn id="70" dur="1000"/>
                                        <p:tgtEl>
                                          <p:spTgt spid="8">
                                            <p:txEl>
                                              <p:pRg st="0" end="0"/>
                                            </p:txEl>
                                          </p:spTgt>
                                        </p:tgtEl>
                                      </p:cBhvr>
                                    </p:animEffect>
                                    <p:anim calcmode="lin" valueType="num">
                                      <p:cBhvr>
                                        <p:cTn id="7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8">
                                            <p:txEl>
                                              <p:pRg st="1" end="1"/>
                                            </p:txEl>
                                          </p:spTgt>
                                        </p:tgtEl>
                                        <p:attrNameLst>
                                          <p:attrName>style.visibility</p:attrName>
                                        </p:attrNameLst>
                                      </p:cBhvr>
                                      <p:to>
                                        <p:strVal val="visible"/>
                                      </p:to>
                                    </p:set>
                                    <p:animEffect transition="in" filter="fade">
                                      <p:cBhvr>
                                        <p:cTn id="77" dur="1000"/>
                                        <p:tgtEl>
                                          <p:spTgt spid="8">
                                            <p:txEl>
                                              <p:pRg st="1" end="1"/>
                                            </p:txEl>
                                          </p:spTgt>
                                        </p:tgtEl>
                                      </p:cBhvr>
                                    </p:animEffect>
                                    <p:anim calcmode="lin" valueType="num">
                                      <p:cBhvr>
                                        <p:cTn id="7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8">
                                            <p:txEl>
                                              <p:pRg st="2" end="2"/>
                                            </p:txEl>
                                          </p:spTgt>
                                        </p:tgtEl>
                                        <p:attrNameLst>
                                          <p:attrName>style.visibility</p:attrName>
                                        </p:attrNameLst>
                                      </p:cBhvr>
                                      <p:to>
                                        <p:strVal val="visible"/>
                                      </p:to>
                                    </p:set>
                                    <p:animEffect transition="in" filter="fade">
                                      <p:cBhvr>
                                        <p:cTn id="84" dur="1000"/>
                                        <p:tgtEl>
                                          <p:spTgt spid="8">
                                            <p:txEl>
                                              <p:pRg st="2" end="2"/>
                                            </p:txEl>
                                          </p:spTgt>
                                        </p:tgtEl>
                                      </p:cBhvr>
                                    </p:animEffect>
                                    <p:anim calcmode="lin" valueType="num">
                                      <p:cBhvr>
                                        <p:cTn id="8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9">
                                            <p:txEl>
                                              <p:pRg st="0" end="0"/>
                                            </p:txEl>
                                          </p:spTgt>
                                        </p:tgtEl>
                                        <p:attrNameLst>
                                          <p:attrName>style.visibility</p:attrName>
                                        </p:attrNameLst>
                                      </p:cBhvr>
                                      <p:to>
                                        <p:strVal val="visible"/>
                                      </p:to>
                                    </p:set>
                                    <p:animEffect transition="in" filter="fade">
                                      <p:cBhvr>
                                        <p:cTn id="91" dur="1000"/>
                                        <p:tgtEl>
                                          <p:spTgt spid="9">
                                            <p:txEl>
                                              <p:pRg st="0" end="0"/>
                                            </p:txEl>
                                          </p:spTgt>
                                        </p:tgtEl>
                                      </p:cBhvr>
                                    </p:animEffect>
                                    <p:anim calcmode="lin" valueType="num">
                                      <p:cBhvr>
                                        <p:cTn id="9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9">
                                            <p:txEl>
                                              <p:pRg st="1" end="1"/>
                                            </p:txEl>
                                          </p:spTgt>
                                        </p:tgtEl>
                                        <p:attrNameLst>
                                          <p:attrName>style.visibility</p:attrName>
                                        </p:attrNameLst>
                                      </p:cBhvr>
                                      <p:to>
                                        <p:strVal val="visible"/>
                                      </p:to>
                                    </p:set>
                                    <p:animEffect transition="in" filter="fade">
                                      <p:cBhvr>
                                        <p:cTn id="98" dur="1000"/>
                                        <p:tgtEl>
                                          <p:spTgt spid="9">
                                            <p:txEl>
                                              <p:pRg st="1" end="1"/>
                                            </p:txEl>
                                          </p:spTgt>
                                        </p:tgtEl>
                                      </p:cBhvr>
                                    </p:animEffect>
                                    <p:anim calcmode="lin" valueType="num">
                                      <p:cBhvr>
                                        <p:cTn id="9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0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9">
                                            <p:txEl>
                                              <p:pRg st="2" end="2"/>
                                            </p:txEl>
                                          </p:spTgt>
                                        </p:tgtEl>
                                        <p:attrNameLst>
                                          <p:attrName>style.visibility</p:attrName>
                                        </p:attrNameLst>
                                      </p:cBhvr>
                                      <p:to>
                                        <p:strVal val="visible"/>
                                      </p:to>
                                    </p:set>
                                    <p:animEffect transition="in" filter="fade">
                                      <p:cBhvr>
                                        <p:cTn id="105" dur="1000"/>
                                        <p:tgtEl>
                                          <p:spTgt spid="9">
                                            <p:txEl>
                                              <p:pRg st="2" end="2"/>
                                            </p:txEl>
                                          </p:spTgt>
                                        </p:tgtEl>
                                      </p:cBhvr>
                                    </p:animEffect>
                                    <p:anim calcmode="lin" valueType="num">
                                      <p:cBhvr>
                                        <p:cTn id="10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0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9">
                                            <p:txEl>
                                              <p:pRg st="3" end="3"/>
                                            </p:txEl>
                                          </p:spTgt>
                                        </p:tgtEl>
                                        <p:attrNameLst>
                                          <p:attrName>style.visibility</p:attrName>
                                        </p:attrNameLst>
                                      </p:cBhvr>
                                      <p:to>
                                        <p:strVal val="visible"/>
                                      </p:to>
                                    </p:set>
                                    <p:animEffect transition="in" filter="fade">
                                      <p:cBhvr>
                                        <p:cTn id="112" dur="1000"/>
                                        <p:tgtEl>
                                          <p:spTgt spid="9">
                                            <p:txEl>
                                              <p:pRg st="3" end="3"/>
                                            </p:txEl>
                                          </p:spTgt>
                                        </p:tgtEl>
                                      </p:cBhvr>
                                    </p:animEffect>
                                    <p:anim calcmode="lin" valueType="num">
                                      <p:cBhvr>
                                        <p:cTn id="11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1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fade">
                                      <p:cBhvr>
                                        <p:cTn id="119" dur="1000"/>
                                        <p:tgtEl>
                                          <p:spTgt spid="10"/>
                                        </p:tgtEl>
                                      </p:cBhvr>
                                    </p:animEffect>
                                    <p:anim calcmode="lin" valueType="num">
                                      <p:cBhvr>
                                        <p:cTn id="120" dur="1000" fill="hold"/>
                                        <p:tgtEl>
                                          <p:spTgt spid="10"/>
                                        </p:tgtEl>
                                        <p:attrNameLst>
                                          <p:attrName>ppt_x</p:attrName>
                                        </p:attrNameLst>
                                      </p:cBhvr>
                                      <p:tavLst>
                                        <p:tav tm="0">
                                          <p:val>
                                            <p:strVal val="#ppt_x"/>
                                          </p:val>
                                        </p:tav>
                                        <p:tav tm="100000">
                                          <p:val>
                                            <p:strVal val="#ppt_x"/>
                                          </p:val>
                                        </p:tav>
                                      </p:tavLst>
                                    </p:anim>
                                    <p:anim calcmode="lin" valueType="num">
                                      <p:cBhvr>
                                        <p:cTn id="1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50" presetClass="entr" presetSubtype="0" decel="100000" fill="hold" grpId="0" nodeType="clickEffect">
                                  <p:stCondLst>
                                    <p:cond delay="0"/>
                                  </p:stCondLst>
                                  <p:childTnLst>
                                    <p:set>
                                      <p:cBhvr>
                                        <p:cTn id="125" dur="1" fill="hold">
                                          <p:stCondLst>
                                            <p:cond delay="0"/>
                                          </p:stCondLst>
                                        </p:cTn>
                                        <p:tgtEl>
                                          <p:spTgt spid="11"/>
                                        </p:tgtEl>
                                        <p:attrNameLst>
                                          <p:attrName>style.visibility</p:attrName>
                                        </p:attrNameLst>
                                      </p:cBhvr>
                                      <p:to>
                                        <p:strVal val="visible"/>
                                      </p:to>
                                    </p:set>
                                    <p:anim calcmode="lin" valueType="num">
                                      <p:cBhvr>
                                        <p:cTn id="126" dur="1000" fill="hold"/>
                                        <p:tgtEl>
                                          <p:spTgt spid="11"/>
                                        </p:tgtEl>
                                        <p:attrNameLst>
                                          <p:attrName>ppt_w</p:attrName>
                                        </p:attrNameLst>
                                      </p:cBhvr>
                                      <p:tavLst>
                                        <p:tav tm="0">
                                          <p:val>
                                            <p:strVal val="#ppt_w+.3"/>
                                          </p:val>
                                        </p:tav>
                                        <p:tav tm="100000">
                                          <p:val>
                                            <p:strVal val="#ppt_w"/>
                                          </p:val>
                                        </p:tav>
                                      </p:tavLst>
                                    </p:anim>
                                    <p:anim calcmode="lin" valueType="num">
                                      <p:cBhvr>
                                        <p:cTn id="127" dur="1000" fill="hold"/>
                                        <p:tgtEl>
                                          <p:spTgt spid="11"/>
                                        </p:tgtEl>
                                        <p:attrNameLst>
                                          <p:attrName>ppt_h</p:attrName>
                                        </p:attrNameLst>
                                      </p:cBhvr>
                                      <p:tavLst>
                                        <p:tav tm="0">
                                          <p:val>
                                            <p:strVal val="#ppt_h"/>
                                          </p:val>
                                        </p:tav>
                                        <p:tav tm="100000">
                                          <p:val>
                                            <p:strVal val="#ppt_h"/>
                                          </p:val>
                                        </p:tav>
                                      </p:tavLst>
                                    </p:anim>
                                    <p:animEffect transition="in" filter="fade">
                                      <p:cBhvr>
                                        <p:cTn id="1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P spid="51202" grpId="0" build="p"/>
      <p:bldP spid="51206" grpId="0" animBg="1"/>
      <p:bldP spid="51207" grpId="0" animBg="1"/>
      <p:bldP spid="7" grpId="0"/>
      <p:bldP spid="8" grpId="0" build="p"/>
      <p:bldP spid="9" grpId="0" build="p"/>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1975"/>
          </a:xfrm>
        </p:spPr>
        <p:txBody>
          <a:bodyPr/>
          <a:lstStyle/>
          <a:p>
            <a:r>
              <a:rPr lang="ru-RU" smtClean="0"/>
              <a:t>Ошибки по критерию </a:t>
            </a:r>
            <a:r>
              <a:rPr lang="ru-RU" b="1" smtClean="0"/>
              <a:t>К1</a:t>
            </a:r>
            <a:endParaRPr lang="ru-RU" smtClean="0"/>
          </a:p>
        </p:txBody>
      </p:sp>
      <p:sp>
        <p:nvSpPr>
          <p:cNvPr id="3" name="Содержимое 2"/>
          <p:cNvSpPr>
            <a:spLocks noGrp="1"/>
          </p:cNvSpPr>
          <p:nvPr>
            <p:ph sz="half" idx="1"/>
          </p:nvPr>
        </p:nvSpPr>
        <p:spPr>
          <a:xfrm>
            <a:off x="0" y="981075"/>
            <a:ext cx="3924300" cy="5616575"/>
          </a:xfrm>
        </p:spPr>
        <p:txBody>
          <a:bodyPr/>
          <a:lstStyle/>
          <a:p>
            <a:pPr>
              <a:buFont typeface="Arial" charset="0"/>
              <a:buNone/>
            </a:pPr>
            <a:r>
              <a:rPr lang="ru-RU" sz="1800" smtClean="0"/>
              <a:t>         Ошибки, обусловленные неспособностью ученика адекватно понимать смысл прочитанного: </a:t>
            </a:r>
          </a:p>
          <a:p>
            <a:pPr>
              <a:buFont typeface="Wingdings" pitchFamily="2" charset="2"/>
              <a:buChar char="Ø"/>
            </a:pPr>
            <a:r>
              <a:rPr lang="ru-RU" sz="1800" b="1" smtClean="0"/>
              <a:t>выделять главное,</a:t>
            </a:r>
          </a:p>
          <a:p>
            <a:pPr>
              <a:buFont typeface="Wingdings" pitchFamily="2" charset="2"/>
              <a:buChar char="Ø"/>
            </a:pPr>
            <a:r>
              <a:rPr lang="ru-RU" sz="1800" b="1" smtClean="0"/>
              <a:t> вычленять смысловые части, </a:t>
            </a:r>
          </a:p>
          <a:p>
            <a:pPr>
              <a:buFont typeface="Wingdings" pitchFamily="2" charset="2"/>
              <a:buChar char="Ø"/>
            </a:pPr>
            <a:r>
              <a:rPr lang="ru-RU" sz="1800" b="1" smtClean="0"/>
              <a:t>исследовать развитие мысли, </a:t>
            </a:r>
          </a:p>
          <a:p>
            <a:pPr>
              <a:buFont typeface="Wingdings" pitchFamily="2" charset="2"/>
              <a:buChar char="Ø"/>
            </a:pPr>
            <a:r>
              <a:rPr lang="ru-RU" sz="1800" b="1" smtClean="0"/>
              <a:t>раскрывать соотношение и внутреннюю связь отдельных частей, их функцию в структуре целого</a:t>
            </a:r>
            <a:r>
              <a:rPr lang="ru-RU" sz="1800" smtClean="0"/>
              <a:t>. </a:t>
            </a:r>
          </a:p>
          <a:p>
            <a:pPr>
              <a:buFont typeface="Arial" charset="0"/>
              <a:buNone/>
            </a:pPr>
            <a:r>
              <a:rPr lang="ru-RU" sz="1800" smtClean="0"/>
              <a:t>       Текст воспринимается учеником</a:t>
            </a:r>
            <a:r>
              <a:rPr lang="ru-RU" sz="1800" b="1" smtClean="0"/>
              <a:t> не как цельное высказывание,</a:t>
            </a:r>
            <a:r>
              <a:rPr lang="ru-RU" sz="1800" smtClean="0"/>
              <a:t> подчиненное реализации авторской мысли, </a:t>
            </a:r>
            <a:r>
              <a:rPr lang="ru-RU" sz="1800" b="1" smtClean="0"/>
              <a:t>а как совокупность изолированных смысловых сигналов. </a:t>
            </a:r>
          </a:p>
        </p:txBody>
      </p:sp>
      <p:sp>
        <p:nvSpPr>
          <p:cNvPr id="4" name="Содержимое 3"/>
          <p:cNvSpPr>
            <a:spLocks noGrp="1"/>
          </p:cNvSpPr>
          <p:nvPr>
            <p:ph sz="half" idx="2"/>
          </p:nvPr>
        </p:nvSpPr>
        <p:spPr>
          <a:xfrm>
            <a:off x="4211638" y="981075"/>
            <a:ext cx="4681537" cy="5616575"/>
          </a:xfrm>
        </p:spPr>
        <p:txBody>
          <a:bodyPr/>
          <a:lstStyle/>
          <a:p>
            <a:pPr>
              <a:buFont typeface="Arial" charset="0"/>
              <a:buNone/>
            </a:pPr>
            <a:r>
              <a:rPr lang="ru-RU" sz="1600" smtClean="0"/>
              <a:t>1.</a:t>
            </a:r>
            <a:r>
              <a:rPr lang="ru-RU" sz="1600" b="1" smtClean="0"/>
              <a:t>Перевод проблемы в узкий план, </a:t>
            </a:r>
            <a:r>
              <a:rPr lang="ru-RU" sz="1600" smtClean="0"/>
              <a:t>не в смысловую задачу, а в грамматическую</a:t>
            </a:r>
            <a:r>
              <a:rPr lang="ru-RU" sz="1600" b="1" i="1" smtClean="0"/>
              <a:t>: </a:t>
            </a:r>
            <a:r>
              <a:rPr lang="ru-RU" sz="1600" b="1" i="1" smtClean="0">
                <a:solidFill>
                  <a:srgbClr val="FF0000"/>
                </a:solidFill>
              </a:rPr>
              <a:t>«Автор посвящает свой текст </a:t>
            </a:r>
            <a:r>
              <a:rPr lang="ru-RU" sz="1600" b="1" i="1" u="sng" smtClean="0">
                <a:solidFill>
                  <a:srgbClr val="FF0000"/>
                </a:solidFill>
              </a:rPr>
              <a:t>проблеме Кольки Велина</a:t>
            </a:r>
            <a:r>
              <a:rPr lang="ru-RU" sz="1600" b="1" i="1" smtClean="0">
                <a:solidFill>
                  <a:srgbClr val="FF0000"/>
                </a:solidFill>
              </a:rPr>
              <a:t>»; «Автор в своем тексте </a:t>
            </a:r>
            <a:r>
              <a:rPr lang="ru-RU" sz="1600" b="1" i="1" u="sng" smtClean="0">
                <a:solidFill>
                  <a:srgbClr val="FF0000"/>
                </a:solidFill>
              </a:rPr>
              <a:t>поднимает проблему героя, </a:t>
            </a:r>
            <a:r>
              <a:rPr lang="ru-RU" sz="1600" b="1" i="1" smtClean="0">
                <a:solidFill>
                  <a:srgbClr val="FF0000"/>
                </a:solidFill>
              </a:rPr>
              <a:t>у которого не сбылась мечта»; «Автор повествует нам</a:t>
            </a:r>
            <a:r>
              <a:rPr lang="ru-RU" sz="1600" b="1" i="1" u="sng" smtClean="0">
                <a:solidFill>
                  <a:srgbClr val="FF0000"/>
                </a:solidFill>
              </a:rPr>
              <a:t> о проблеме героя </a:t>
            </a:r>
            <a:r>
              <a:rPr lang="ru-RU" sz="1600" b="1" i="1" smtClean="0">
                <a:solidFill>
                  <a:srgbClr val="FF0000"/>
                </a:solidFill>
              </a:rPr>
              <a:t>своего текста».</a:t>
            </a:r>
          </a:p>
          <a:p>
            <a:r>
              <a:rPr lang="ru-RU" sz="1600" smtClean="0"/>
              <a:t>2.  Неоправданное расширение проблемы: </a:t>
            </a:r>
            <a:r>
              <a:rPr lang="ru-RU" sz="1600" b="1" i="1" smtClean="0">
                <a:solidFill>
                  <a:srgbClr val="FF0000"/>
                </a:solidFill>
              </a:rPr>
              <a:t>«Автор, повествуя читателям о случае из жизни Кольки Велина, </a:t>
            </a:r>
            <a:r>
              <a:rPr lang="ru-RU" sz="1600" b="1" i="1" u="sng" smtClean="0">
                <a:solidFill>
                  <a:srgbClr val="FF0000"/>
                </a:solidFill>
              </a:rPr>
              <a:t>показывает противостояние отцов и детей</a:t>
            </a:r>
            <a:r>
              <a:rPr lang="ru-RU" sz="1600" b="1" i="1" smtClean="0">
                <a:solidFill>
                  <a:srgbClr val="FF0000"/>
                </a:solidFill>
              </a:rPr>
              <a:t>»; «История Кольки Велина, которую рассказывает автор, раскрывает </a:t>
            </a:r>
            <a:r>
              <a:rPr lang="ru-RU" sz="1600" b="1" i="1" u="sng" smtClean="0">
                <a:solidFill>
                  <a:srgbClr val="FF0000"/>
                </a:solidFill>
              </a:rPr>
              <a:t>глубокую нравственную проблему мечты</a:t>
            </a:r>
            <a:r>
              <a:rPr lang="ru-RU" sz="1600" b="1" i="1" smtClean="0">
                <a:solidFill>
                  <a:srgbClr val="FF0000"/>
                </a:solidFill>
              </a:rPr>
              <a:t>, которая была и есть актуальна» </a:t>
            </a:r>
            <a:r>
              <a:rPr lang="ru-RU" sz="1600" b="1" i="1" smtClean="0"/>
              <a:t>и т.п.</a:t>
            </a:r>
          </a:p>
          <a:p>
            <a:r>
              <a:rPr lang="ru-RU" sz="1800" b="1" smtClean="0"/>
              <a:t>Причина появления таких ошибок:</a:t>
            </a:r>
          </a:p>
          <a:p>
            <a:pPr>
              <a:buFont typeface="Arial" charset="0"/>
              <a:buNone/>
            </a:pPr>
            <a:r>
              <a:rPr lang="ru-RU" sz="1800" b="1" smtClean="0"/>
              <a:t>        ученик, не имея четкого представления о смысле текста, не видит границы конкретной проблемы.</a:t>
            </a:r>
          </a:p>
          <a:p>
            <a:pPr>
              <a:buFont typeface="Arial" charset="0"/>
              <a:buNone/>
            </a:pPr>
            <a:endParaRPr lang="ru-RU" sz="1600" b="1" i="1" smtClean="0"/>
          </a:p>
          <a:p>
            <a:pPr>
              <a:buFont typeface="Arial" charset="0"/>
              <a:buNone/>
            </a:pPr>
            <a:endParaRPr lang="ru-RU" sz="1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fade">
                                      <p:cBhvr>
                                        <p:cTn id="61" dur="1000"/>
                                        <p:tgtEl>
                                          <p:spTgt spid="4">
                                            <p:txEl>
                                              <p:pRg st="0" end="0"/>
                                            </p:txEl>
                                          </p:spTgt>
                                        </p:tgtEl>
                                      </p:cBhvr>
                                    </p:animEffect>
                                    <p:anim calcmode="lin" valueType="num">
                                      <p:cBhvr>
                                        <p:cTn id="6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Effect transition="in" filter="fade">
                                      <p:cBhvr>
                                        <p:cTn id="68" dur="1000"/>
                                        <p:tgtEl>
                                          <p:spTgt spid="4">
                                            <p:txEl>
                                              <p:pRg st="1" end="1"/>
                                            </p:txEl>
                                          </p:spTgt>
                                        </p:tgtEl>
                                      </p:cBhvr>
                                    </p:animEffect>
                                    <p:anim calcmode="lin" valueType="num">
                                      <p:cBhvr>
                                        <p:cTn id="6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animEffect transition="in" filter="fade">
                                      <p:cBhvr>
                                        <p:cTn id="75" dur="1000"/>
                                        <p:tgtEl>
                                          <p:spTgt spid="4">
                                            <p:txEl>
                                              <p:pRg st="2" end="2"/>
                                            </p:txEl>
                                          </p:spTgt>
                                        </p:tgtEl>
                                      </p:cBhvr>
                                    </p:animEffect>
                                    <p:anim calcmode="lin" valueType="num">
                                      <p:cBhvr>
                                        <p:cTn id="7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
                                            <p:txEl>
                                              <p:pRg st="3" end="3"/>
                                            </p:txEl>
                                          </p:spTgt>
                                        </p:tgtEl>
                                        <p:attrNameLst>
                                          <p:attrName>style.visibility</p:attrName>
                                        </p:attrNameLst>
                                      </p:cBhvr>
                                      <p:to>
                                        <p:strVal val="visible"/>
                                      </p:to>
                                    </p:set>
                                    <p:animEffect transition="in" filter="fade">
                                      <p:cBhvr>
                                        <p:cTn id="82" dur="1000"/>
                                        <p:tgtEl>
                                          <p:spTgt spid="4">
                                            <p:txEl>
                                              <p:pRg st="3" end="3"/>
                                            </p:txEl>
                                          </p:spTgt>
                                        </p:tgtEl>
                                      </p:cBhvr>
                                    </p:animEffect>
                                    <p:anim calcmode="lin" valueType="num">
                                      <p:cBhvr>
                                        <p:cTn id="8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85750" y="1628775"/>
            <a:ext cx="6302375" cy="4832350"/>
          </a:xfrm>
          <a:prstGeom prst="rect">
            <a:avLst/>
          </a:prstGeom>
          <a:noFill/>
          <a:ln w="9525">
            <a:noFill/>
            <a:miter lim="800000"/>
            <a:headEnd/>
            <a:tailEnd/>
          </a:ln>
        </p:spPr>
        <p:txBody>
          <a:bodyPr>
            <a:spAutoFit/>
          </a:bodyPr>
          <a:lstStyle/>
          <a:p>
            <a:pPr>
              <a:buFont typeface="Wingdings" pitchFamily="2" charset="2"/>
              <a:buChar char="Ø"/>
            </a:pPr>
            <a:r>
              <a:rPr lang="ru-RU" sz="2800" i="1"/>
              <a:t>  В тексте </a:t>
            </a:r>
            <a:r>
              <a:rPr lang="ru-RU" sz="2800" b="1" i="1">
                <a:solidFill>
                  <a:srgbClr val="FF0000"/>
                </a:solidFill>
              </a:rPr>
              <a:t>по С.Мизерову </a:t>
            </a:r>
            <a:r>
              <a:rPr lang="ru-RU" sz="2800" i="1"/>
              <a:t>поднимается </a:t>
            </a:r>
            <a:r>
              <a:rPr lang="ru-RU" sz="2800" b="1" i="1"/>
              <a:t>проблема о  мечте.</a:t>
            </a:r>
          </a:p>
          <a:p>
            <a:pPr>
              <a:buFont typeface="Wingdings" pitchFamily="2" charset="2"/>
              <a:buChar char="Ø"/>
            </a:pPr>
            <a:r>
              <a:rPr lang="ru-RU" sz="2800" i="1"/>
              <a:t>  </a:t>
            </a:r>
            <a:r>
              <a:rPr lang="ru-RU" sz="2800" i="1">
                <a:ea typeface="Leelawadee UI"/>
                <a:cs typeface="Leelawadee UI"/>
              </a:rPr>
              <a:t>В данном тексте автор </a:t>
            </a:r>
            <a:r>
              <a:rPr lang="ru-RU" sz="2800" b="1" i="1">
                <a:solidFill>
                  <a:srgbClr val="FF0000"/>
                </a:solidFill>
                <a:ea typeface="Leelawadee UI"/>
                <a:cs typeface="Leelawadee UI"/>
              </a:rPr>
              <a:t>затрагивает</a:t>
            </a:r>
            <a:r>
              <a:rPr lang="ru-RU" sz="2800" i="1">
                <a:ea typeface="Leelawadee UI"/>
                <a:cs typeface="Leelawadee UI"/>
              </a:rPr>
              <a:t> </a:t>
            </a:r>
            <a:r>
              <a:rPr lang="ru-RU" sz="2800" b="1" i="1">
                <a:ea typeface="Leelawadee UI"/>
                <a:cs typeface="Leelawadee UI"/>
              </a:rPr>
              <a:t>проблему о несбывшейся мечте.</a:t>
            </a:r>
          </a:p>
          <a:p>
            <a:pPr>
              <a:buFont typeface="Wingdings" pitchFamily="2" charset="2"/>
              <a:buChar char="Ø"/>
            </a:pPr>
            <a:r>
              <a:rPr lang="ru-RU" sz="2800" i="1"/>
              <a:t> </a:t>
            </a:r>
            <a:r>
              <a:rPr lang="ru-RU" sz="2800" b="1" i="1"/>
              <a:t>Проблема данного текста в том,</a:t>
            </a:r>
            <a:r>
              <a:rPr lang="ru-RU" sz="2800" i="1"/>
              <a:t> что нужно бороться за свою мечту. </a:t>
            </a:r>
          </a:p>
          <a:p>
            <a:pPr>
              <a:buFont typeface="Wingdings" pitchFamily="2" charset="2"/>
              <a:buChar char="Ø"/>
            </a:pPr>
            <a:r>
              <a:rPr lang="ru-RU" sz="2800" i="1"/>
              <a:t> </a:t>
            </a:r>
            <a:r>
              <a:rPr lang="ru-RU" sz="2800" b="1" i="1"/>
              <a:t>Проблема автора текста состоит в том,</a:t>
            </a:r>
            <a:r>
              <a:rPr lang="ru-RU" sz="2800" i="1"/>
              <a:t> что мечта может сама найти человека.</a:t>
            </a:r>
          </a:p>
        </p:txBody>
      </p:sp>
      <p:pic>
        <p:nvPicPr>
          <p:cNvPr id="48130" name="Picture 1" descr="C:\Users\User\Desktop\картинки с шаттерстока\шаттерсток\shutterstock_334617449.jpg"/>
          <p:cNvPicPr>
            <a:picLocks noChangeAspect="1" noChangeArrowheads="1"/>
          </p:cNvPicPr>
          <p:nvPr/>
        </p:nvPicPr>
        <p:blipFill>
          <a:blip r:embed="rId2" cstate="print"/>
          <a:srcRect/>
          <a:stretch>
            <a:fillRect/>
          </a:stretch>
        </p:blipFill>
        <p:spPr bwMode="auto">
          <a:xfrm>
            <a:off x="6443663" y="2924175"/>
            <a:ext cx="2400300" cy="2646363"/>
          </a:xfrm>
          <a:prstGeom prst="rect">
            <a:avLst/>
          </a:prstGeom>
          <a:noFill/>
          <a:ln w="9525">
            <a:noFill/>
            <a:miter lim="800000"/>
            <a:headEnd/>
            <a:tailEnd/>
          </a:ln>
        </p:spPr>
      </p:pic>
      <p:sp>
        <p:nvSpPr>
          <p:cNvPr id="4" name="Прямоугольник 3"/>
          <p:cNvSpPr/>
          <p:nvPr/>
        </p:nvSpPr>
        <p:spPr>
          <a:xfrm>
            <a:off x="611188" y="404813"/>
            <a:ext cx="7777162" cy="100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solidFill>
                  <a:srgbClr val="FF0000"/>
                </a:solidFill>
              </a:rPr>
              <a:t>Внимание! Ошибки!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2"/>
          <p:cNvSpPr>
            <a:spLocks noGrp="1"/>
          </p:cNvSpPr>
          <p:nvPr>
            <p:ph idx="1"/>
          </p:nvPr>
        </p:nvSpPr>
        <p:spPr>
          <a:xfrm>
            <a:off x="4787900" y="333375"/>
            <a:ext cx="4176713" cy="5792788"/>
          </a:xfrm>
        </p:spPr>
        <p:txBody>
          <a:bodyPr/>
          <a:lstStyle/>
          <a:p>
            <a:r>
              <a:rPr lang="ru-RU" sz="1600" dirty="0" smtClean="0"/>
              <a:t>Уточнены формулировка и критерии оценивания задания 25. </a:t>
            </a:r>
          </a:p>
          <a:p>
            <a:r>
              <a:rPr lang="ru-RU" sz="1600" dirty="0" smtClean="0"/>
              <a:t>В формулировке задания 25 выделено слово </a:t>
            </a:r>
            <a:r>
              <a:rPr lang="ru-RU" sz="1600" dirty="0" smtClean="0">
                <a:solidFill>
                  <a:srgbClr val="C00000"/>
                </a:solidFill>
              </a:rPr>
              <a:t>«</a:t>
            </a:r>
            <a:r>
              <a:rPr lang="ru-RU" sz="1600" b="1" dirty="0" smtClean="0">
                <a:solidFill>
                  <a:srgbClr val="C00000"/>
                </a:solidFill>
              </a:rPr>
              <a:t>поставленных»: </a:t>
            </a:r>
            <a:r>
              <a:rPr lang="ru-RU" sz="1600" dirty="0" smtClean="0"/>
              <a:t>«Напишите сочинение по прочитанному тексту. Сформулируйте одну из проблем, </a:t>
            </a:r>
            <a:r>
              <a:rPr lang="ru-RU" sz="1600" dirty="0" smtClean="0">
                <a:solidFill>
                  <a:srgbClr val="FF0000"/>
                </a:solidFill>
              </a:rPr>
              <a:t>поставленных</a:t>
            </a:r>
            <a:r>
              <a:rPr lang="ru-RU" sz="1600" dirty="0" smtClean="0"/>
              <a:t> автором текста…» Это изменение должно ещё раз конкретизировать коммуникативную задачу, стоящую перед участником экзамена. Это изменение обусловлено статистикой выполнения задания 25 в 2015 г. Участники экзамена смешивают лексическое значение слов и поэтому неверно выполняют задание. </a:t>
            </a:r>
            <a:r>
              <a:rPr lang="ru-RU" sz="1600" b="1" dirty="0" smtClean="0"/>
              <a:t>Сложности вызывали слова </a:t>
            </a:r>
            <a:r>
              <a:rPr lang="ru-RU" sz="1600" b="1" i="1" dirty="0" smtClean="0"/>
              <a:t>ставить, затронуть, упомянуть. </a:t>
            </a:r>
          </a:p>
          <a:p>
            <a:r>
              <a:rPr lang="ru-RU" sz="1600" b="1" dirty="0" smtClean="0">
                <a:solidFill>
                  <a:srgbClr val="C00000"/>
                </a:solidFill>
              </a:rPr>
              <a:t>Именно невыполнение главного условия задания приводило к снижению баллов по первым четырём критериям оценивания сочинения (минус 8 баллов за выполнение работы). </a:t>
            </a:r>
          </a:p>
        </p:txBody>
      </p:sp>
      <p:sp>
        <p:nvSpPr>
          <p:cNvPr id="21506" name="Прямоугольник 5"/>
          <p:cNvSpPr>
            <a:spLocks noChangeArrowheads="1"/>
          </p:cNvSpPr>
          <p:nvPr/>
        </p:nvSpPr>
        <p:spPr bwMode="auto">
          <a:xfrm>
            <a:off x="468313" y="692150"/>
            <a:ext cx="3887787" cy="5878513"/>
          </a:xfrm>
          <a:prstGeom prst="rect">
            <a:avLst/>
          </a:prstGeom>
          <a:solidFill>
            <a:schemeClr val="bg1"/>
          </a:solidFill>
          <a:ln w="9525">
            <a:solidFill>
              <a:schemeClr val="tx1"/>
            </a:solidFill>
            <a:miter lim="800000"/>
            <a:headEnd/>
            <a:tailEnd/>
          </a:ln>
        </p:spPr>
        <p:txBody>
          <a:bodyPr>
            <a:spAutoFit/>
          </a:bodyPr>
          <a:lstStyle/>
          <a:p>
            <a:endParaRPr lang="ru-RU" dirty="0"/>
          </a:p>
          <a:p>
            <a:endParaRPr lang="ru-RU" dirty="0"/>
          </a:p>
          <a:p>
            <a:r>
              <a:rPr lang="ru-RU" sz="900" b="1" dirty="0"/>
              <a:t>ФЕДЕРАЛЬНЫЙ ИНСТИТУТ ПЕДАГОГИЧЕСКИХ ИЗМЕРЕНИЙ</a:t>
            </a:r>
          </a:p>
          <a:p>
            <a:endParaRPr lang="ru-RU" sz="900" b="1" dirty="0"/>
          </a:p>
          <a:p>
            <a:endParaRPr lang="ru-RU" sz="900" b="1" dirty="0"/>
          </a:p>
          <a:p>
            <a:endParaRPr lang="ru-RU" sz="900" b="1" dirty="0"/>
          </a:p>
          <a:p>
            <a:endParaRPr lang="ru-RU" dirty="0"/>
          </a:p>
          <a:p>
            <a:pPr algn="ctr"/>
            <a:r>
              <a:rPr lang="ru-RU" sz="1400" b="1" dirty="0"/>
              <a:t>И.П. Цыбулько</a:t>
            </a:r>
          </a:p>
          <a:p>
            <a:pPr algn="ctr"/>
            <a:endParaRPr lang="ru-RU" sz="1400" b="1" dirty="0"/>
          </a:p>
          <a:p>
            <a:pPr algn="ctr"/>
            <a:r>
              <a:rPr lang="ru-RU" sz="1400" dirty="0"/>
              <a:t>     МЕТОДИЧЕСКИЕ РЕКОМЕНДАЦИИ</a:t>
            </a:r>
          </a:p>
          <a:p>
            <a:pPr lvl="1" algn="ctr"/>
            <a:r>
              <a:rPr lang="ru-RU" sz="1400" dirty="0"/>
              <a:t>для учителей, подготовленные на основе анализа типичных ошибок</a:t>
            </a:r>
          </a:p>
          <a:p>
            <a:pPr lvl="1" algn="ctr"/>
            <a:r>
              <a:rPr lang="ru-RU" sz="1400" dirty="0"/>
              <a:t>участников ЕГЭ 2017 года по </a:t>
            </a:r>
            <a:r>
              <a:rPr lang="ru-RU" sz="1400" b="1" dirty="0"/>
              <a:t>РУССКОМУ ЯЗЫКУ</a:t>
            </a:r>
          </a:p>
          <a:p>
            <a:pPr algn="ctr"/>
            <a:endParaRPr lang="ru-RU" sz="1400" b="1" dirty="0"/>
          </a:p>
          <a:p>
            <a:pPr algn="ctr"/>
            <a:endParaRPr lang="ru-RU" sz="1400" b="1" dirty="0"/>
          </a:p>
          <a:p>
            <a:pPr algn="ctr"/>
            <a:endParaRPr lang="ru-RU" sz="1400" b="1" dirty="0"/>
          </a:p>
          <a:p>
            <a:pPr algn="ctr"/>
            <a:endParaRPr lang="ru-RU" sz="1400" b="1" dirty="0"/>
          </a:p>
          <a:p>
            <a:pPr algn="ctr"/>
            <a:endParaRPr lang="ru-RU" sz="1400" dirty="0"/>
          </a:p>
          <a:p>
            <a:pPr algn="ctr"/>
            <a:endParaRPr lang="ru-RU" sz="1400" dirty="0"/>
          </a:p>
          <a:p>
            <a:pPr algn="ctr"/>
            <a:endParaRPr lang="ru-RU" sz="1400" dirty="0"/>
          </a:p>
          <a:p>
            <a:pPr algn="ctr"/>
            <a:endParaRPr lang="ru-RU" sz="1400" dirty="0"/>
          </a:p>
          <a:p>
            <a:pPr algn="ctr"/>
            <a:endParaRPr lang="ru-RU" sz="1400" dirty="0"/>
          </a:p>
          <a:p>
            <a:pPr algn="ctr"/>
            <a:endParaRPr lang="ru-RU" sz="1400" dirty="0"/>
          </a:p>
          <a:p>
            <a:pPr algn="ctr"/>
            <a:endParaRPr lang="ru-RU" sz="1400" dirty="0"/>
          </a:p>
          <a:p>
            <a:pPr algn="ctr"/>
            <a:endParaRPr lang="ru-RU" sz="1400" dirty="0"/>
          </a:p>
          <a:p>
            <a:pPr algn="ctr"/>
            <a:r>
              <a:rPr lang="ru-RU" sz="1200" dirty="0"/>
              <a:t>Москва, 2017</a:t>
            </a:r>
          </a:p>
          <a:p>
            <a:pPr algn="ctr"/>
            <a:endParaRPr lang="ru-RU" sz="1200" dirty="0"/>
          </a:p>
        </p:txBody>
      </p:sp>
      <p:sp>
        <p:nvSpPr>
          <p:cNvPr id="2150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pSp>
        <p:nvGrpSpPr>
          <p:cNvPr id="21508" name="Group 1"/>
          <p:cNvGrpSpPr>
            <a:grpSpLocks/>
          </p:cNvGrpSpPr>
          <p:nvPr/>
        </p:nvGrpSpPr>
        <p:grpSpPr bwMode="auto">
          <a:xfrm>
            <a:off x="684213" y="764704"/>
            <a:ext cx="519112" cy="438621"/>
            <a:chOff x="0" y="0"/>
            <a:chExt cx="817" cy="806"/>
          </a:xfrm>
        </p:grpSpPr>
        <p:grpSp>
          <p:nvGrpSpPr>
            <p:cNvPr id="21509" name="Group 3"/>
            <p:cNvGrpSpPr>
              <a:grpSpLocks/>
            </p:cNvGrpSpPr>
            <p:nvPr/>
          </p:nvGrpSpPr>
          <p:grpSpPr bwMode="auto">
            <a:xfrm>
              <a:off x="0" y="0"/>
              <a:ext cx="817" cy="806"/>
              <a:chOff x="0" y="0"/>
              <a:chExt cx="817" cy="806"/>
            </a:xfrm>
          </p:grpSpPr>
          <p:sp>
            <p:nvSpPr>
              <p:cNvPr id="21511" name="Freeform 6"/>
              <p:cNvSpPr>
                <a:spLocks/>
              </p:cNvSpPr>
              <p:nvPr/>
            </p:nvSpPr>
            <p:spPr bwMode="auto">
              <a:xfrm>
                <a:off x="0" y="0"/>
                <a:ext cx="817" cy="806"/>
              </a:xfrm>
              <a:custGeom>
                <a:avLst/>
                <a:gdLst>
                  <a:gd name="T0" fmla="*/ 5 w 817"/>
                  <a:gd name="T1" fmla="*/ 0 h 806"/>
                  <a:gd name="T2" fmla="*/ 0 w 817"/>
                  <a:gd name="T3" fmla="*/ 0 h 806"/>
                  <a:gd name="T4" fmla="*/ 0 w 817"/>
                  <a:gd name="T5" fmla="*/ 805 h 806"/>
                  <a:gd name="T6" fmla="*/ 816 w 817"/>
                  <a:gd name="T7" fmla="*/ 805 h 806"/>
                  <a:gd name="T8" fmla="*/ 5 w 817"/>
                  <a:gd name="T9" fmla="*/ 0 h 806"/>
                  <a:gd name="T10" fmla="*/ 0 60000 65536"/>
                  <a:gd name="T11" fmla="*/ 0 60000 65536"/>
                  <a:gd name="T12" fmla="*/ 0 60000 65536"/>
                  <a:gd name="T13" fmla="*/ 0 60000 65536"/>
                  <a:gd name="T14" fmla="*/ 0 60000 65536"/>
                  <a:gd name="T15" fmla="*/ 0 w 817"/>
                  <a:gd name="T16" fmla="*/ 0 h 806"/>
                  <a:gd name="T17" fmla="*/ 817 w 817"/>
                  <a:gd name="T18" fmla="*/ 806 h 806"/>
                </a:gdLst>
                <a:ahLst/>
                <a:cxnLst>
                  <a:cxn ang="T10">
                    <a:pos x="T0" y="T1"/>
                  </a:cxn>
                  <a:cxn ang="T11">
                    <a:pos x="T2" y="T3"/>
                  </a:cxn>
                  <a:cxn ang="T12">
                    <a:pos x="T4" y="T5"/>
                  </a:cxn>
                  <a:cxn ang="T13">
                    <a:pos x="T6" y="T7"/>
                  </a:cxn>
                  <a:cxn ang="T14">
                    <a:pos x="T8" y="T9"/>
                  </a:cxn>
                </a:cxnLst>
                <a:rect l="T15" t="T16" r="T17" b="T18"/>
                <a:pathLst>
                  <a:path w="817" h="806">
                    <a:moveTo>
                      <a:pt x="5" y="0"/>
                    </a:moveTo>
                    <a:lnTo>
                      <a:pt x="0" y="0"/>
                    </a:lnTo>
                    <a:lnTo>
                      <a:pt x="0" y="805"/>
                    </a:lnTo>
                    <a:lnTo>
                      <a:pt x="816" y="805"/>
                    </a:lnTo>
                    <a:lnTo>
                      <a:pt x="5" y="0"/>
                    </a:lnTo>
                    <a:close/>
                  </a:path>
                </a:pathLst>
              </a:custGeom>
              <a:solidFill>
                <a:srgbClr val="80B9BB"/>
              </a:solidFill>
              <a:ln w="9525">
                <a:noFill/>
                <a:round/>
                <a:headEnd/>
                <a:tailEnd/>
              </a:ln>
            </p:spPr>
            <p:txBody>
              <a:bodyPr/>
              <a:lstStyle/>
              <a:p>
                <a:endParaRPr lang="ru-RU"/>
              </a:p>
            </p:txBody>
          </p:sp>
          <p:sp>
            <p:nvSpPr>
              <p:cNvPr id="21512" name="Freeform 5"/>
              <p:cNvSpPr>
                <a:spLocks/>
              </p:cNvSpPr>
              <p:nvPr/>
            </p:nvSpPr>
            <p:spPr bwMode="auto">
              <a:xfrm>
                <a:off x="0" y="0"/>
                <a:ext cx="817" cy="806"/>
              </a:xfrm>
              <a:custGeom>
                <a:avLst/>
                <a:gdLst>
                  <a:gd name="T0" fmla="*/ 390 w 817"/>
                  <a:gd name="T1" fmla="*/ 0 h 806"/>
                  <a:gd name="T2" fmla="*/ 195 w 817"/>
                  <a:gd name="T3" fmla="*/ 0 h 806"/>
                  <a:gd name="T4" fmla="*/ 816 w 817"/>
                  <a:gd name="T5" fmla="*/ 611 h 806"/>
                  <a:gd name="T6" fmla="*/ 816 w 817"/>
                  <a:gd name="T7" fmla="*/ 417 h 806"/>
                  <a:gd name="T8" fmla="*/ 390 w 817"/>
                  <a:gd name="T9" fmla="*/ 0 h 806"/>
                  <a:gd name="T10" fmla="*/ 0 60000 65536"/>
                  <a:gd name="T11" fmla="*/ 0 60000 65536"/>
                  <a:gd name="T12" fmla="*/ 0 60000 65536"/>
                  <a:gd name="T13" fmla="*/ 0 60000 65536"/>
                  <a:gd name="T14" fmla="*/ 0 60000 65536"/>
                  <a:gd name="T15" fmla="*/ 0 w 817"/>
                  <a:gd name="T16" fmla="*/ 0 h 806"/>
                  <a:gd name="T17" fmla="*/ 817 w 817"/>
                  <a:gd name="T18" fmla="*/ 806 h 806"/>
                </a:gdLst>
                <a:ahLst/>
                <a:cxnLst>
                  <a:cxn ang="T10">
                    <a:pos x="T0" y="T1"/>
                  </a:cxn>
                  <a:cxn ang="T11">
                    <a:pos x="T2" y="T3"/>
                  </a:cxn>
                  <a:cxn ang="T12">
                    <a:pos x="T4" y="T5"/>
                  </a:cxn>
                  <a:cxn ang="T13">
                    <a:pos x="T6" y="T7"/>
                  </a:cxn>
                  <a:cxn ang="T14">
                    <a:pos x="T8" y="T9"/>
                  </a:cxn>
                </a:cxnLst>
                <a:rect l="T15" t="T16" r="T17" b="T18"/>
                <a:pathLst>
                  <a:path w="817" h="806">
                    <a:moveTo>
                      <a:pt x="390" y="0"/>
                    </a:moveTo>
                    <a:lnTo>
                      <a:pt x="195" y="0"/>
                    </a:lnTo>
                    <a:lnTo>
                      <a:pt x="816" y="611"/>
                    </a:lnTo>
                    <a:lnTo>
                      <a:pt x="816" y="417"/>
                    </a:lnTo>
                    <a:lnTo>
                      <a:pt x="390" y="0"/>
                    </a:lnTo>
                    <a:close/>
                  </a:path>
                </a:pathLst>
              </a:custGeom>
              <a:solidFill>
                <a:srgbClr val="80B9BB"/>
              </a:solidFill>
              <a:ln w="9525">
                <a:noFill/>
                <a:round/>
                <a:headEnd/>
                <a:tailEnd/>
              </a:ln>
            </p:spPr>
            <p:txBody>
              <a:bodyPr/>
              <a:lstStyle/>
              <a:p>
                <a:endParaRPr lang="ru-RU"/>
              </a:p>
            </p:txBody>
          </p:sp>
          <p:sp>
            <p:nvSpPr>
              <p:cNvPr id="21513" name="Freeform 4"/>
              <p:cNvSpPr>
                <a:spLocks/>
              </p:cNvSpPr>
              <p:nvPr/>
            </p:nvSpPr>
            <p:spPr bwMode="auto">
              <a:xfrm>
                <a:off x="0" y="0"/>
                <a:ext cx="817" cy="806"/>
              </a:xfrm>
              <a:custGeom>
                <a:avLst/>
                <a:gdLst>
                  <a:gd name="T0" fmla="*/ 816 w 817"/>
                  <a:gd name="T1" fmla="*/ 0 h 806"/>
                  <a:gd name="T2" fmla="*/ 585 w 817"/>
                  <a:gd name="T3" fmla="*/ 0 h 806"/>
                  <a:gd name="T4" fmla="*/ 816 w 817"/>
                  <a:gd name="T5" fmla="*/ 229 h 806"/>
                  <a:gd name="T6" fmla="*/ 816 w 817"/>
                  <a:gd name="T7" fmla="*/ 0 h 806"/>
                  <a:gd name="T8" fmla="*/ 0 60000 65536"/>
                  <a:gd name="T9" fmla="*/ 0 60000 65536"/>
                  <a:gd name="T10" fmla="*/ 0 60000 65536"/>
                  <a:gd name="T11" fmla="*/ 0 60000 65536"/>
                  <a:gd name="T12" fmla="*/ 0 w 817"/>
                  <a:gd name="T13" fmla="*/ 0 h 806"/>
                  <a:gd name="T14" fmla="*/ 817 w 817"/>
                  <a:gd name="T15" fmla="*/ 806 h 806"/>
                </a:gdLst>
                <a:ahLst/>
                <a:cxnLst>
                  <a:cxn ang="T8">
                    <a:pos x="T0" y="T1"/>
                  </a:cxn>
                  <a:cxn ang="T9">
                    <a:pos x="T2" y="T3"/>
                  </a:cxn>
                  <a:cxn ang="T10">
                    <a:pos x="T4" y="T5"/>
                  </a:cxn>
                  <a:cxn ang="T11">
                    <a:pos x="T6" y="T7"/>
                  </a:cxn>
                </a:cxnLst>
                <a:rect l="T12" t="T13" r="T14" b="T15"/>
                <a:pathLst>
                  <a:path w="817" h="806">
                    <a:moveTo>
                      <a:pt x="816" y="0"/>
                    </a:moveTo>
                    <a:lnTo>
                      <a:pt x="585" y="0"/>
                    </a:lnTo>
                    <a:lnTo>
                      <a:pt x="816" y="229"/>
                    </a:lnTo>
                    <a:lnTo>
                      <a:pt x="816" y="0"/>
                    </a:lnTo>
                    <a:close/>
                  </a:path>
                </a:pathLst>
              </a:custGeom>
              <a:solidFill>
                <a:srgbClr val="80B9BB"/>
              </a:solidFill>
              <a:ln w="9525">
                <a:noFill/>
                <a:round/>
                <a:headEnd/>
                <a:tailEnd/>
              </a:ln>
            </p:spPr>
            <p:txBody>
              <a:bodyPr/>
              <a:lstStyle/>
              <a:p>
                <a:endParaRPr lang="ru-RU"/>
              </a:p>
            </p:txBody>
          </p:sp>
        </p:grpSp>
        <p:sp>
          <p:nvSpPr>
            <p:cNvPr id="21510" name="Freeform 2"/>
            <p:cNvSpPr>
              <a:spLocks/>
            </p:cNvSpPr>
            <p:nvPr/>
          </p:nvSpPr>
          <p:spPr bwMode="auto">
            <a:xfrm>
              <a:off x="1" y="411"/>
              <a:ext cx="396" cy="395"/>
            </a:xfrm>
            <a:custGeom>
              <a:avLst/>
              <a:gdLst>
                <a:gd name="T0" fmla="*/ 194 w 396"/>
                <a:gd name="T1" fmla="*/ 0 h 395"/>
                <a:gd name="T2" fmla="*/ 178 w 396"/>
                <a:gd name="T3" fmla="*/ 0 h 395"/>
                <a:gd name="T4" fmla="*/ 157 w 396"/>
                <a:gd name="T5" fmla="*/ 3 h 395"/>
                <a:gd name="T6" fmla="*/ 136 w 396"/>
                <a:gd name="T7" fmla="*/ 8 h 395"/>
                <a:gd name="T8" fmla="*/ 117 w 396"/>
                <a:gd name="T9" fmla="*/ 16 h 395"/>
                <a:gd name="T10" fmla="*/ 99 w 396"/>
                <a:gd name="T11" fmla="*/ 25 h 395"/>
                <a:gd name="T12" fmla="*/ 82 w 396"/>
                <a:gd name="T13" fmla="*/ 37 h 395"/>
                <a:gd name="T14" fmla="*/ 66 w 396"/>
                <a:gd name="T15" fmla="*/ 51 h 395"/>
                <a:gd name="T16" fmla="*/ 51 w 396"/>
                <a:gd name="T17" fmla="*/ 66 h 395"/>
                <a:gd name="T18" fmla="*/ 38 w 396"/>
                <a:gd name="T19" fmla="*/ 83 h 395"/>
                <a:gd name="T20" fmla="*/ 27 w 396"/>
                <a:gd name="T21" fmla="*/ 102 h 395"/>
                <a:gd name="T22" fmla="*/ 17 w 396"/>
                <a:gd name="T23" fmla="*/ 123 h 395"/>
                <a:gd name="T24" fmla="*/ 9 w 396"/>
                <a:gd name="T25" fmla="*/ 145 h 395"/>
                <a:gd name="T26" fmla="*/ 4 w 396"/>
                <a:gd name="T27" fmla="*/ 169 h 395"/>
                <a:gd name="T28" fmla="*/ 0 w 396"/>
                <a:gd name="T29" fmla="*/ 193 h 395"/>
                <a:gd name="T30" fmla="*/ 0 w 396"/>
                <a:gd name="T31" fmla="*/ 220 h 395"/>
                <a:gd name="T32" fmla="*/ 3 w 396"/>
                <a:gd name="T33" fmla="*/ 242 h 395"/>
                <a:gd name="T34" fmla="*/ 9 w 396"/>
                <a:gd name="T35" fmla="*/ 263 h 395"/>
                <a:gd name="T36" fmla="*/ 18 w 396"/>
                <a:gd name="T37" fmla="*/ 283 h 395"/>
                <a:gd name="T38" fmla="*/ 29 w 396"/>
                <a:gd name="T39" fmla="*/ 302 h 395"/>
                <a:gd name="T40" fmla="*/ 41 w 396"/>
                <a:gd name="T41" fmla="*/ 319 h 395"/>
                <a:gd name="T42" fmla="*/ 56 w 396"/>
                <a:gd name="T43" fmla="*/ 336 h 395"/>
                <a:gd name="T44" fmla="*/ 72 w 396"/>
                <a:gd name="T45" fmla="*/ 350 h 395"/>
                <a:gd name="T46" fmla="*/ 90 w 396"/>
                <a:gd name="T47" fmla="*/ 363 h 395"/>
                <a:gd name="T48" fmla="*/ 109 w 396"/>
                <a:gd name="T49" fmla="*/ 373 h 395"/>
                <a:gd name="T50" fmla="*/ 130 w 396"/>
                <a:gd name="T51" fmla="*/ 382 h 395"/>
                <a:gd name="T52" fmla="*/ 151 w 396"/>
                <a:gd name="T53" fmla="*/ 388 h 395"/>
                <a:gd name="T54" fmla="*/ 174 w 396"/>
                <a:gd name="T55" fmla="*/ 392 h 395"/>
                <a:gd name="T56" fmla="*/ 197 w 396"/>
                <a:gd name="T57" fmla="*/ 394 h 395"/>
                <a:gd name="T58" fmla="*/ 220 w 396"/>
                <a:gd name="T59" fmla="*/ 392 h 395"/>
                <a:gd name="T60" fmla="*/ 243 w 396"/>
                <a:gd name="T61" fmla="*/ 388 h 395"/>
                <a:gd name="T62" fmla="*/ 264 w 396"/>
                <a:gd name="T63" fmla="*/ 381 h 395"/>
                <a:gd name="T64" fmla="*/ 285 w 396"/>
                <a:gd name="T65" fmla="*/ 373 h 395"/>
                <a:gd name="T66" fmla="*/ 304 w 396"/>
                <a:gd name="T67" fmla="*/ 362 h 395"/>
                <a:gd name="T68" fmla="*/ 321 w 396"/>
                <a:gd name="T69" fmla="*/ 349 h 395"/>
                <a:gd name="T70" fmla="*/ 338 w 396"/>
                <a:gd name="T71" fmla="*/ 335 h 395"/>
                <a:gd name="T72" fmla="*/ 352 w 396"/>
                <a:gd name="T73" fmla="*/ 318 h 395"/>
                <a:gd name="T74" fmla="*/ 365 w 396"/>
                <a:gd name="T75" fmla="*/ 301 h 395"/>
                <a:gd name="T76" fmla="*/ 375 w 396"/>
                <a:gd name="T77" fmla="*/ 282 h 395"/>
                <a:gd name="T78" fmla="*/ 384 w 396"/>
                <a:gd name="T79" fmla="*/ 262 h 395"/>
                <a:gd name="T80" fmla="*/ 390 w 396"/>
                <a:gd name="T81" fmla="*/ 240 h 395"/>
                <a:gd name="T82" fmla="*/ 394 w 396"/>
                <a:gd name="T83" fmla="*/ 218 h 395"/>
                <a:gd name="T84" fmla="*/ 395 w 396"/>
                <a:gd name="T85" fmla="*/ 195 h 395"/>
                <a:gd name="T86" fmla="*/ 393 w 396"/>
                <a:gd name="T87" fmla="*/ 172 h 395"/>
                <a:gd name="T88" fmla="*/ 389 w 396"/>
                <a:gd name="T89" fmla="*/ 150 h 395"/>
                <a:gd name="T90" fmla="*/ 382 w 396"/>
                <a:gd name="T91" fmla="*/ 128 h 395"/>
                <a:gd name="T92" fmla="*/ 373 w 396"/>
                <a:gd name="T93" fmla="*/ 108 h 395"/>
                <a:gd name="T94" fmla="*/ 363 w 396"/>
                <a:gd name="T95" fmla="*/ 90 h 395"/>
                <a:gd name="T96" fmla="*/ 350 w 396"/>
                <a:gd name="T97" fmla="*/ 72 h 395"/>
                <a:gd name="T98" fmla="*/ 335 w 396"/>
                <a:gd name="T99" fmla="*/ 56 h 395"/>
                <a:gd name="T100" fmla="*/ 319 w 396"/>
                <a:gd name="T101" fmla="*/ 42 h 395"/>
                <a:gd name="T102" fmla="*/ 301 w 396"/>
                <a:gd name="T103" fmla="*/ 30 h 395"/>
                <a:gd name="T104" fmla="*/ 282 w 396"/>
                <a:gd name="T105" fmla="*/ 19 h 395"/>
                <a:gd name="T106" fmla="*/ 261 w 396"/>
                <a:gd name="T107" fmla="*/ 11 h 395"/>
                <a:gd name="T108" fmla="*/ 240 w 396"/>
                <a:gd name="T109" fmla="*/ 5 h 395"/>
                <a:gd name="T110" fmla="*/ 217 w 396"/>
                <a:gd name="T111" fmla="*/ 1 h 395"/>
                <a:gd name="T112" fmla="*/ 194 w 396"/>
                <a:gd name="T113" fmla="*/ 0 h 3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6"/>
                <a:gd name="T172" fmla="*/ 0 h 395"/>
                <a:gd name="T173" fmla="*/ 396 w 396"/>
                <a:gd name="T174" fmla="*/ 395 h 3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6" h="395">
                  <a:moveTo>
                    <a:pt x="194" y="0"/>
                  </a:moveTo>
                  <a:lnTo>
                    <a:pt x="178" y="0"/>
                  </a:lnTo>
                  <a:lnTo>
                    <a:pt x="157" y="3"/>
                  </a:lnTo>
                  <a:lnTo>
                    <a:pt x="136" y="8"/>
                  </a:lnTo>
                  <a:lnTo>
                    <a:pt x="117" y="16"/>
                  </a:lnTo>
                  <a:lnTo>
                    <a:pt x="99" y="25"/>
                  </a:lnTo>
                  <a:lnTo>
                    <a:pt x="82" y="37"/>
                  </a:lnTo>
                  <a:lnTo>
                    <a:pt x="66" y="51"/>
                  </a:lnTo>
                  <a:lnTo>
                    <a:pt x="51" y="66"/>
                  </a:lnTo>
                  <a:lnTo>
                    <a:pt x="38" y="83"/>
                  </a:lnTo>
                  <a:lnTo>
                    <a:pt x="27" y="102"/>
                  </a:lnTo>
                  <a:lnTo>
                    <a:pt x="17" y="123"/>
                  </a:lnTo>
                  <a:lnTo>
                    <a:pt x="9" y="145"/>
                  </a:lnTo>
                  <a:lnTo>
                    <a:pt x="4" y="169"/>
                  </a:lnTo>
                  <a:lnTo>
                    <a:pt x="0" y="193"/>
                  </a:lnTo>
                  <a:lnTo>
                    <a:pt x="0" y="220"/>
                  </a:lnTo>
                  <a:lnTo>
                    <a:pt x="3" y="242"/>
                  </a:lnTo>
                  <a:lnTo>
                    <a:pt x="9" y="263"/>
                  </a:lnTo>
                  <a:lnTo>
                    <a:pt x="18" y="283"/>
                  </a:lnTo>
                  <a:lnTo>
                    <a:pt x="29" y="302"/>
                  </a:lnTo>
                  <a:lnTo>
                    <a:pt x="41" y="319"/>
                  </a:lnTo>
                  <a:lnTo>
                    <a:pt x="56" y="336"/>
                  </a:lnTo>
                  <a:lnTo>
                    <a:pt x="72" y="350"/>
                  </a:lnTo>
                  <a:lnTo>
                    <a:pt x="90" y="363"/>
                  </a:lnTo>
                  <a:lnTo>
                    <a:pt x="109" y="373"/>
                  </a:lnTo>
                  <a:lnTo>
                    <a:pt x="130" y="382"/>
                  </a:lnTo>
                  <a:lnTo>
                    <a:pt x="151" y="388"/>
                  </a:lnTo>
                  <a:lnTo>
                    <a:pt x="174" y="392"/>
                  </a:lnTo>
                  <a:lnTo>
                    <a:pt x="197" y="394"/>
                  </a:lnTo>
                  <a:lnTo>
                    <a:pt x="220" y="392"/>
                  </a:lnTo>
                  <a:lnTo>
                    <a:pt x="243" y="388"/>
                  </a:lnTo>
                  <a:lnTo>
                    <a:pt x="264" y="381"/>
                  </a:lnTo>
                  <a:lnTo>
                    <a:pt x="285" y="373"/>
                  </a:lnTo>
                  <a:lnTo>
                    <a:pt x="304" y="362"/>
                  </a:lnTo>
                  <a:lnTo>
                    <a:pt x="321" y="349"/>
                  </a:lnTo>
                  <a:lnTo>
                    <a:pt x="338" y="335"/>
                  </a:lnTo>
                  <a:lnTo>
                    <a:pt x="352" y="318"/>
                  </a:lnTo>
                  <a:lnTo>
                    <a:pt x="365" y="301"/>
                  </a:lnTo>
                  <a:lnTo>
                    <a:pt x="375" y="282"/>
                  </a:lnTo>
                  <a:lnTo>
                    <a:pt x="384" y="262"/>
                  </a:lnTo>
                  <a:lnTo>
                    <a:pt x="390" y="240"/>
                  </a:lnTo>
                  <a:lnTo>
                    <a:pt x="394" y="218"/>
                  </a:lnTo>
                  <a:lnTo>
                    <a:pt x="395" y="195"/>
                  </a:lnTo>
                  <a:lnTo>
                    <a:pt x="393" y="172"/>
                  </a:lnTo>
                  <a:lnTo>
                    <a:pt x="389" y="150"/>
                  </a:lnTo>
                  <a:lnTo>
                    <a:pt x="382" y="128"/>
                  </a:lnTo>
                  <a:lnTo>
                    <a:pt x="373" y="108"/>
                  </a:lnTo>
                  <a:lnTo>
                    <a:pt x="363" y="90"/>
                  </a:lnTo>
                  <a:lnTo>
                    <a:pt x="350" y="72"/>
                  </a:lnTo>
                  <a:lnTo>
                    <a:pt x="335" y="56"/>
                  </a:lnTo>
                  <a:lnTo>
                    <a:pt x="319" y="42"/>
                  </a:lnTo>
                  <a:lnTo>
                    <a:pt x="301" y="30"/>
                  </a:lnTo>
                  <a:lnTo>
                    <a:pt x="282" y="19"/>
                  </a:lnTo>
                  <a:lnTo>
                    <a:pt x="261" y="11"/>
                  </a:lnTo>
                  <a:lnTo>
                    <a:pt x="240" y="5"/>
                  </a:lnTo>
                  <a:lnTo>
                    <a:pt x="217" y="1"/>
                  </a:lnTo>
                  <a:lnTo>
                    <a:pt x="194" y="0"/>
                  </a:lnTo>
                  <a:close/>
                </a:path>
              </a:pathLst>
            </a:custGeom>
            <a:solidFill>
              <a:srgbClr val="215E68"/>
            </a:solidFill>
            <a:ln w="9525">
              <a:noFill/>
              <a:round/>
              <a:headEnd/>
              <a:tailEnd/>
            </a:ln>
          </p:spPr>
          <p:txBody>
            <a:bodyPr/>
            <a:lstStyle/>
            <a:p>
              <a:endParaRPr lang="ru-RU"/>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68313" y="115888"/>
            <a:ext cx="8229600" cy="215900"/>
          </a:xfrm>
        </p:spPr>
        <p:txBody>
          <a:bodyPr/>
          <a:lstStyle/>
          <a:p>
            <a:r>
              <a:rPr lang="ru-RU" sz="1800" b="1" smtClean="0"/>
              <a:t>Проблема столкновения мечты и реальной жизни</a:t>
            </a:r>
          </a:p>
        </p:txBody>
      </p:sp>
      <p:graphicFrame>
        <p:nvGraphicFramePr>
          <p:cNvPr id="38948" name="Group 36"/>
          <p:cNvGraphicFramePr>
            <a:graphicFrameLocks noGrp="1"/>
          </p:cNvGraphicFramePr>
          <p:nvPr>
            <p:ph idx="1"/>
          </p:nvPr>
        </p:nvGraphicFramePr>
        <p:xfrm>
          <a:off x="107950" y="404813"/>
          <a:ext cx="8712200" cy="6058851"/>
        </p:xfrm>
        <a:graphic>
          <a:graphicData uri="http://schemas.openxmlformats.org/drawingml/2006/table">
            <a:tbl>
              <a:tblPr/>
              <a:tblGrid>
                <a:gridCol w="1825625"/>
                <a:gridCol w="2600325"/>
                <a:gridCol w="4286250"/>
              </a:tblGrid>
              <a:tr h="3270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Колька Велин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rgbClr val="000066"/>
                          </a:solidFill>
                          <a:effectLst/>
                          <a:latin typeface="Arial" charset="0"/>
                        </a:rPr>
                        <a:t>Традиции и уклад жизни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rgbClr val="660066"/>
                          </a:solidFill>
                          <a:effectLst/>
                          <a:latin typeface="Arial" charset="0"/>
                        </a:rPr>
                        <a:t>Отношение окружающих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24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chemeClr val="tx1"/>
                          </a:solidFill>
                          <a:effectLst/>
                          <a:latin typeface="Arial" charset="0"/>
                        </a:rPr>
                        <a:t>«</a:t>
                      </a:r>
                      <a:r>
                        <a:rPr kumimoji="0" lang="ru-RU" sz="1200" b="1" i="0" u="none" strike="noStrike" cap="none" normalizeH="0" baseline="0" smtClean="0">
                          <a:ln>
                            <a:noFill/>
                          </a:ln>
                          <a:solidFill>
                            <a:schemeClr val="tx1"/>
                          </a:solidFill>
                          <a:effectLst/>
                          <a:latin typeface="Arial" charset="0"/>
                        </a:rPr>
                        <a:t>вдруг </a:t>
                      </a:r>
                      <a:r>
                        <a:rPr kumimoji="0" lang="ru-RU" sz="1200" b="0" i="0" u="none" strike="noStrike" cap="none" normalizeH="0" baseline="0" smtClean="0">
                          <a:ln>
                            <a:noFill/>
                          </a:ln>
                          <a:solidFill>
                            <a:schemeClr val="tx1"/>
                          </a:solidFill>
                          <a:effectLst/>
                          <a:latin typeface="Arial" charset="0"/>
                        </a:rPr>
                        <a:t>решил, что станет летчиком»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rgbClr val="000066"/>
                          </a:solidFill>
                          <a:effectLst/>
                          <a:latin typeface="Arial" charset="0"/>
                        </a:rPr>
                        <a:t>«</a:t>
                      </a:r>
                      <a:r>
                        <a:rPr kumimoji="0" lang="ru-RU" sz="1200" b="1" i="0" u="none" strike="noStrike" cap="none" normalizeH="0" baseline="0" smtClean="0">
                          <a:ln>
                            <a:noFill/>
                          </a:ln>
                          <a:solidFill>
                            <a:srgbClr val="000066"/>
                          </a:solidFill>
                          <a:effectLst/>
                          <a:latin typeface="Arial" charset="0"/>
                        </a:rPr>
                        <a:t>Глухая, далекая</a:t>
                      </a:r>
                      <a:r>
                        <a:rPr kumimoji="0" lang="ru-RU" sz="1200" b="0" i="0" u="none" strike="noStrike" cap="none" normalizeH="0" baseline="0" smtClean="0">
                          <a:ln>
                            <a:noFill/>
                          </a:ln>
                          <a:solidFill>
                            <a:srgbClr val="000066"/>
                          </a:solidFill>
                          <a:effectLst/>
                          <a:latin typeface="Arial" charset="0"/>
                        </a:rPr>
                        <a:t> деревня», «любая поездка - </a:t>
                      </a:r>
                      <a:r>
                        <a:rPr kumimoji="0" lang="ru-RU" sz="1200" b="1" i="0" u="none" strike="noStrike" cap="none" normalizeH="0" baseline="0" smtClean="0">
                          <a:ln>
                            <a:noFill/>
                          </a:ln>
                          <a:solidFill>
                            <a:srgbClr val="000066"/>
                          </a:solidFill>
                          <a:effectLst/>
                          <a:latin typeface="Arial" charset="0"/>
                        </a:rPr>
                        <a:t>целое путешествие</a:t>
                      </a:r>
                      <a:r>
                        <a:rPr kumimoji="0" lang="ru-RU" sz="1200" b="0" i="0" u="none" strike="noStrike" cap="none" normalizeH="0" baseline="0" smtClean="0">
                          <a:ln>
                            <a:noFill/>
                          </a:ln>
                          <a:solidFill>
                            <a:srgbClr val="000066"/>
                          </a:solidFill>
                          <a:effectLst/>
                          <a:latin typeface="Arial" charset="0"/>
                        </a:rPr>
                        <a:t>»; «</a:t>
                      </a:r>
                      <a:r>
                        <a:rPr kumimoji="0" lang="ru-RU" sz="1200" b="1" i="0" u="none" strike="noStrike" cap="none" normalizeH="0" baseline="0" smtClean="0">
                          <a:ln>
                            <a:noFill/>
                          </a:ln>
                          <a:solidFill>
                            <a:srgbClr val="000066"/>
                          </a:solidFill>
                          <a:effectLst/>
                          <a:latin typeface="Arial" charset="0"/>
                        </a:rPr>
                        <a:t>жизненная стезя каждого человека здесь была ровной и прямой</a:t>
                      </a:r>
                      <a:r>
                        <a:rPr kumimoji="0" lang="ru-RU" sz="1200" b="0" i="0" u="none" strike="noStrike" cap="none" normalizeH="0" baseline="0" smtClean="0">
                          <a:ln>
                            <a:noFill/>
                          </a:ln>
                          <a:solidFill>
                            <a:srgbClr val="000066"/>
                          </a:solidFill>
                          <a:effectLst/>
                          <a:latin typeface="Arial" charset="0"/>
                        </a:rPr>
                        <a:t>: мальчики… становились механизаторами, а </a:t>
                      </a:r>
                      <a:r>
                        <a:rPr kumimoji="0" lang="ru-RU" sz="1200" b="1" i="0" u="none" strike="noStrike" cap="none" normalizeH="0" baseline="0" smtClean="0">
                          <a:ln>
                            <a:noFill/>
                          </a:ln>
                          <a:solidFill>
                            <a:srgbClr val="000066"/>
                          </a:solidFill>
                          <a:effectLst/>
                          <a:latin typeface="Arial" charset="0"/>
                        </a:rPr>
                        <a:t>самые смелые</a:t>
                      </a:r>
                      <a:r>
                        <a:rPr kumimoji="0" lang="ru-RU" sz="1200" b="0" i="0" u="none" strike="noStrike" cap="none" normalizeH="0" baseline="0" smtClean="0">
                          <a:ln>
                            <a:noFill/>
                          </a:ln>
                          <a:solidFill>
                            <a:srgbClr val="000066"/>
                          </a:solidFill>
                          <a:effectLst/>
                          <a:latin typeface="Arial" charset="0"/>
                        </a:rPr>
                        <a:t> …работали в селе шоферами.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rgbClr val="660066"/>
                          </a:solidFill>
                          <a:effectLst/>
                          <a:latin typeface="Arial" charset="0"/>
                        </a:rPr>
                        <a:t>«Эта мысль казалась </a:t>
                      </a:r>
                      <a:r>
                        <a:rPr kumimoji="0" lang="ru-RU" sz="1200" b="1" i="0" u="none" strike="noStrike" cap="none" normalizeH="0" baseline="0" dirty="0" smtClean="0">
                          <a:ln>
                            <a:noFill/>
                          </a:ln>
                          <a:solidFill>
                            <a:srgbClr val="660066"/>
                          </a:solidFill>
                          <a:effectLst/>
                          <a:latin typeface="Arial" charset="0"/>
                        </a:rPr>
                        <a:t>безумием».</a:t>
                      </a:r>
                      <a:r>
                        <a:rPr kumimoji="0" lang="ru-RU" sz="1200" b="0" i="0" u="none" strike="noStrike" cap="none" normalizeH="0" baseline="0" dirty="0" smtClean="0">
                          <a:ln>
                            <a:noFill/>
                          </a:ln>
                          <a:solidFill>
                            <a:srgbClr val="660066"/>
                          </a:solidFill>
                          <a:effectLst/>
                          <a:latin typeface="Arial" charset="0"/>
                        </a:rPr>
                        <a:t>       «</a:t>
                      </a:r>
                      <a:r>
                        <a:rPr kumimoji="0" lang="ru-RU" sz="1200" b="1" i="0" u="none" strike="noStrike" cap="none" normalizeH="0" baseline="0" dirty="0" smtClean="0">
                          <a:ln>
                            <a:noFill/>
                          </a:ln>
                          <a:solidFill>
                            <a:srgbClr val="660066"/>
                          </a:solidFill>
                          <a:effectLst/>
                          <a:latin typeface="Arial" charset="0"/>
                        </a:rPr>
                        <a:t>Ездить по земле</a:t>
                      </a:r>
                      <a:r>
                        <a:rPr kumimoji="0" lang="ru-RU" sz="1200" b="0" i="0" u="none" strike="noStrike" cap="none" normalizeH="0" baseline="0" dirty="0" smtClean="0">
                          <a:ln>
                            <a:noFill/>
                          </a:ln>
                          <a:solidFill>
                            <a:srgbClr val="660066"/>
                          </a:solidFill>
                          <a:effectLst/>
                          <a:latin typeface="Arial" charset="0"/>
                        </a:rPr>
                        <a:t> — вот </a:t>
                      </a:r>
                      <a:r>
                        <a:rPr kumimoji="0" lang="ru-RU" sz="1200" b="1" i="0" u="none" strike="noStrike" cap="none" normalizeH="0" baseline="0" dirty="0" smtClean="0">
                          <a:ln>
                            <a:noFill/>
                          </a:ln>
                          <a:solidFill>
                            <a:srgbClr val="660066"/>
                          </a:solidFill>
                          <a:effectLst/>
                          <a:latin typeface="Arial" charset="0"/>
                        </a:rPr>
                        <a:t>удел человека</a:t>
                      </a:r>
                      <a:r>
                        <a:rPr kumimoji="0" lang="ru-RU" sz="1200" b="0" i="0" u="none" strike="noStrike" cap="none" normalizeH="0" baseline="0" dirty="0" smtClean="0">
                          <a:ln>
                            <a:noFill/>
                          </a:ln>
                          <a:solidFill>
                            <a:srgbClr val="660066"/>
                          </a:solidFill>
                          <a:effectLst/>
                          <a:latin typeface="Arial" charset="0"/>
                        </a:rPr>
                        <a:t>». «На Кольку смотрели как на </a:t>
                      </a:r>
                      <a:r>
                        <a:rPr kumimoji="0" lang="ru-RU" sz="1200" b="1" i="0" u="none" strike="noStrike" cap="none" normalizeH="0" baseline="0" dirty="0" smtClean="0">
                          <a:ln>
                            <a:noFill/>
                          </a:ln>
                          <a:solidFill>
                            <a:srgbClr val="660066"/>
                          </a:solidFill>
                          <a:effectLst/>
                          <a:latin typeface="Arial" charset="0"/>
                        </a:rPr>
                        <a:t>чудака</a:t>
                      </a:r>
                      <a:r>
                        <a:rPr kumimoji="0" lang="ru-RU" sz="1200" b="0" i="0" u="none" strike="noStrike" cap="none" normalizeH="0" baseline="0" dirty="0" smtClean="0">
                          <a:ln>
                            <a:noFill/>
                          </a:ln>
                          <a:solidFill>
                            <a:srgbClr val="660066"/>
                          </a:solidFill>
                          <a:effectLst/>
                          <a:latin typeface="Arial" charset="0"/>
                        </a:rPr>
                        <a:t>, и отец надеялся, что </a:t>
                      </a:r>
                      <a:r>
                        <a:rPr kumimoji="0" lang="ru-RU" sz="1200" b="1" i="0" u="none" strike="noStrike" cap="none" normalizeH="0" baseline="0" dirty="0" smtClean="0">
                          <a:ln>
                            <a:noFill/>
                          </a:ln>
                          <a:solidFill>
                            <a:srgbClr val="660066"/>
                          </a:solidFill>
                          <a:effectLst/>
                          <a:latin typeface="Arial" charset="0"/>
                        </a:rPr>
                        <a:t>вздорная идея</a:t>
                      </a:r>
                      <a:r>
                        <a:rPr kumimoji="0" lang="ru-RU" sz="1200" b="0" i="0" u="none" strike="noStrike" cap="none" normalizeH="0" baseline="0" dirty="0" smtClean="0">
                          <a:ln>
                            <a:noFill/>
                          </a:ln>
                          <a:solidFill>
                            <a:srgbClr val="660066"/>
                          </a:solidFill>
                          <a:effectLst/>
                          <a:latin typeface="Arial" charset="0"/>
                        </a:rPr>
                        <a:t> как-нибудь сама собой улетучится из головы сына. </a:t>
                      </a:r>
                      <a:r>
                        <a:rPr kumimoji="0" lang="ru-RU" sz="1200" b="1" i="0" u="none" strike="noStrike" cap="none" normalizeH="0" baseline="0" dirty="0" smtClean="0">
                          <a:ln>
                            <a:noFill/>
                          </a:ln>
                          <a:solidFill>
                            <a:srgbClr val="660066"/>
                          </a:solidFill>
                          <a:effectLst/>
                          <a:latin typeface="Arial" charset="0"/>
                        </a:rPr>
                        <a:t>Мало ли чего мы хотим в молодости</a:t>
                      </a:r>
                      <a:r>
                        <a:rPr kumimoji="0" lang="ru-RU" sz="1200" b="0" i="0" u="none" strike="noStrike" cap="none" normalizeH="0" baseline="0" dirty="0" smtClean="0">
                          <a:ln>
                            <a:noFill/>
                          </a:ln>
                          <a:solidFill>
                            <a:srgbClr val="660066"/>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rgbClr val="660066"/>
                          </a:solidFill>
                          <a:effectLst/>
                          <a:latin typeface="Arial" charset="0"/>
                        </a:rPr>
                        <a:t>  Жизнь — </a:t>
                      </a:r>
                      <a:r>
                        <a:rPr kumimoji="0" lang="ru-RU" sz="1200" b="1" i="0" u="none" strike="noStrike" cap="none" normalizeH="0" baseline="0" dirty="0" smtClean="0">
                          <a:ln>
                            <a:noFill/>
                          </a:ln>
                          <a:solidFill>
                            <a:srgbClr val="660066"/>
                          </a:solidFill>
                          <a:effectLst/>
                          <a:latin typeface="Arial" charset="0"/>
                        </a:rPr>
                        <a:t>жестокая штука</a:t>
                      </a:r>
                      <a:r>
                        <a:rPr kumimoji="0" lang="ru-RU" sz="1200" b="0" i="0" u="none" strike="noStrike" cap="none" normalizeH="0" baseline="0" dirty="0" smtClean="0">
                          <a:ln>
                            <a:noFill/>
                          </a:ln>
                          <a:solidFill>
                            <a:srgbClr val="660066"/>
                          </a:solidFill>
                          <a:effectLst/>
                          <a:latin typeface="Arial" charset="0"/>
                        </a:rPr>
                        <a:t>, она </a:t>
                      </a:r>
                      <a:r>
                        <a:rPr kumimoji="0" lang="ru-RU" sz="1200" b="1" i="0" u="none" strike="noStrike" cap="none" normalizeH="0" baseline="0" dirty="0" smtClean="0">
                          <a:ln>
                            <a:noFill/>
                          </a:ln>
                          <a:solidFill>
                            <a:srgbClr val="660066"/>
                          </a:solidFill>
                          <a:effectLst/>
                          <a:latin typeface="Arial" charset="0"/>
                        </a:rPr>
                        <a:t>всё расставит по своим местам</a:t>
                      </a:r>
                      <a:r>
                        <a:rPr kumimoji="0" lang="ru-RU" sz="1200" b="0" i="0" u="none" strike="noStrike" cap="none" normalizeH="0" baseline="0" dirty="0" smtClean="0">
                          <a:ln>
                            <a:noFill/>
                          </a:ln>
                          <a:solidFill>
                            <a:srgbClr val="660066"/>
                          </a:solidFill>
                          <a:effectLst/>
                          <a:latin typeface="Arial" charset="0"/>
                        </a:rPr>
                        <a:t> и </a:t>
                      </a:r>
                      <a:r>
                        <a:rPr kumimoji="0" lang="ru-RU" sz="1200" b="1" i="0" u="none" strike="noStrike" cap="none" normalizeH="0" baseline="0" dirty="0" smtClean="0">
                          <a:ln>
                            <a:noFill/>
                          </a:ln>
                          <a:solidFill>
                            <a:srgbClr val="660066"/>
                          </a:solidFill>
                          <a:effectLst/>
                          <a:latin typeface="Arial" charset="0"/>
                        </a:rPr>
                        <a:t>равнодушно</a:t>
                      </a:r>
                      <a:r>
                        <a:rPr kumimoji="0" lang="ru-RU" sz="1200" b="0" i="0" u="none" strike="noStrike" cap="none" normalizeH="0" baseline="0" dirty="0" smtClean="0">
                          <a:ln>
                            <a:noFill/>
                          </a:ln>
                          <a:solidFill>
                            <a:srgbClr val="660066"/>
                          </a:solidFill>
                          <a:effectLst/>
                          <a:latin typeface="Arial" charset="0"/>
                        </a:rPr>
                        <a:t>, как маляр, </a:t>
                      </a:r>
                      <a:r>
                        <a:rPr kumimoji="0" lang="ru-RU" sz="1200" b="1" i="0" u="none" strike="noStrike" cap="none" normalizeH="0" baseline="0" dirty="0" smtClean="0">
                          <a:ln>
                            <a:noFill/>
                          </a:ln>
                          <a:solidFill>
                            <a:srgbClr val="660066"/>
                          </a:solidFill>
                          <a:effectLst/>
                          <a:latin typeface="Arial" charset="0"/>
                        </a:rPr>
                        <a:t>закрасит серой краской наши пылкие мечты</a:t>
                      </a:r>
                      <a:r>
                        <a:rPr kumimoji="0" lang="ru-RU" sz="1200" b="0" i="0" u="none" strike="noStrike" cap="none" normalizeH="0" baseline="0" dirty="0" smtClean="0">
                          <a:ln>
                            <a:noFill/>
                          </a:ln>
                          <a:solidFill>
                            <a:srgbClr val="660066"/>
                          </a:solidFill>
                          <a:effectLst/>
                          <a:latin typeface="Arial" charset="0"/>
                        </a:rPr>
                        <a:t>, нарисованные в юности.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smtClean="0">
                          <a:ln>
                            <a:noFill/>
                          </a:ln>
                          <a:solidFill>
                            <a:srgbClr val="FF0000"/>
                          </a:solidFill>
                          <a:effectLst/>
                          <a:latin typeface="Arial" charset="0"/>
                        </a:rPr>
                        <a:t>«Колька не сдавался… Он купил билет до Оренбурга и ночным поездом поехал поступать в летное училище».</a:t>
                      </a:r>
                      <a:r>
                        <a:rPr kumimoji="0" lang="ru-RU" sz="12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712659">
                <a:tc gridSpan="3">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chemeClr val="tx1"/>
                          </a:solidFill>
                          <a:effectLst/>
                          <a:latin typeface="Arial" charset="0"/>
                        </a:rPr>
                        <a:t>Проснулся Колька рано утром от </a:t>
                      </a:r>
                      <a:r>
                        <a:rPr kumimoji="0" lang="ru-RU" sz="1200" b="1" i="0" u="none" strike="noStrike" cap="none" normalizeH="0" baseline="0" dirty="0" smtClean="0">
                          <a:ln>
                            <a:noFill/>
                          </a:ln>
                          <a:solidFill>
                            <a:schemeClr val="tx1"/>
                          </a:solidFill>
                          <a:effectLst/>
                          <a:latin typeface="Arial" charset="0"/>
                        </a:rPr>
                        <a:t>ужаса. Ужас, будто удав,</a:t>
                      </a:r>
                      <a:r>
                        <a:rPr kumimoji="0" lang="ru-RU" sz="1200" b="0" i="0" u="none" strike="noStrike" cap="none" normalizeH="0" baseline="0" dirty="0" smtClean="0">
                          <a:ln>
                            <a:noFill/>
                          </a:ln>
                          <a:solidFill>
                            <a:schemeClr val="tx1"/>
                          </a:solidFill>
                          <a:effectLst/>
                          <a:latin typeface="Arial" charset="0"/>
                        </a:rPr>
                        <a:t> </a:t>
                      </a:r>
                      <a:r>
                        <a:rPr kumimoji="0" lang="ru-RU" sz="1200" b="1" i="0" u="none" strike="noStrike" cap="none" normalizeH="0" baseline="0" dirty="0" smtClean="0">
                          <a:ln>
                            <a:noFill/>
                          </a:ln>
                          <a:solidFill>
                            <a:schemeClr val="tx1"/>
                          </a:solidFill>
                          <a:effectLst/>
                          <a:latin typeface="Arial" charset="0"/>
                        </a:rPr>
                        <a:t>сдавил</a:t>
                      </a:r>
                      <a:r>
                        <a:rPr kumimoji="0" lang="ru-RU" sz="1200" b="0" i="0" u="none" strike="noStrike" cap="none" normalizeH="0" baseline="0" dirty="0" smtClean="0">
                          <a:ln>
                            <a:noFill/>
                          </a:ln>
                          <a:solidFill>
                            <a:schemeClr val="tx1"/>
                          </a:solidFill>
                          <a:effectLst/>
                          <a:latin typeface="Arial" charset="0"/>
                        </a:rPr>
                        <a:t> его окоченевшее тело…и </a:t>
                      </a:r>
                      <a:r>
                        <a:rPr kumimoji="0" lang="ru-RU" sz="1200" b="1" i="0" u="none" strike="noStrike" cap="none" normalizeH="0" baseline="0" dirty="0" smtClean="0">
                          <a:ln>
                            <a:noFill/>
                          </a:ln>
                          <a:solidFill>
                            <a:schemeClr val="tx1"/>
                          </a:solidFill>
                          <a:effectLst/>
                          <a:latin typeface="Arial" charset="0"/>
                        </a:rPr>
                        <a:t>впился </a:t>
                      </a:r>
                      <a:r>
                        <a:rPr kumimoji="0" lang="ru-RU" sz="1200" b="0" i="0" u="none" strike="noStrike" cap="none" normalizeH="0" baseline="0" dirty="0" smtClean="0">
                          <a:ln>
                            <a:noFill/>
                          </a:ln>
                          <a:solidFill>
                            <a:schemeClr val="tx1"/>
                          </a:solidFill>
                          <a:effectLst/>
                          <a:latin typeface="Arial" charset="0"/>
                        </a:rPr>
                        <a:t>своей зубастой пастью в самую грудь. Колька… посмотрел в окно, и ему стало </a:t>
                      </a:r>
                      <a:r>
                        <a:rPr kumimoji="0" lang="ru-RU" sz="1200" b="1" i="0" u="none" strike="noStrike" cap="none" normalizeH="0" baseline="0" dirty="0" smtClean="0">
                          <a:ln>
                            <a:noFill/>
                          </a:ln>
                          <a:solidFill>
                            <a:schemeClr val="tx1"/>
                          </a:solidFill>
                          <a:effectLst/>
                          <a:latin typeface="Arial" charset="0"/>
                        </a:rPr>
                        <a:t>еще страшнее</a:t>
                      </a:r>
                      <a:r>
                        <a:rPr kumimoji="0" lang="ru-RU" sz="1200" b="0" i="0" u="none" strike="noStrike" cap="none" normalizeH="0" baseline="0" dirty="0" smtClean="0">
                          <a:ln>
                            <a:noFill/>
                          </a:ln>
                          <a:solidFill>
                            <a:schemeClr val="tx1"/>
                          </a:solidFill>
                          <a:effectLst/>
                          <a:latin typeface="Arial" charset="0"/>
                        </a:rPr>
                        <a:t>. (20)Деревья… тянули… </a:t>
                      </a:r>
                      <a:r>
                        <a:rPr kumimoji="0" lang="ru-RU" sz="1200" b="1" i="0" u="none" strike="noStrike" cap="none" normalizeH="0" baseline="0" dirty="0" smtClean="0">
                          <a:ln>
                            <a:noFill/>
                          </a:ln>
                          <a:solidFill>
                            <a:schemeClr val="tx1"/>
                          </a:solidFill>
                          <a:effectLst/>
                          <a:latin typeface="Arial" charset="0"/>
                        </a:rPr>
                        <a:t>кривые руки</a:t>
                      </a:r>
                      <a:r>
                        <a:rPr kumimoji="0" lang="ru-RU" sz="1200" b="0" i="0" u="none" strike="noStrike" cap="none" normalizeH="0" baseline="0" dirty="0" smtClean="0">
                          <a:ln>
                            <a:noFill/>
                          </a:ln>
                          <a:solidFill>
                            <a:schemeClr val="tx1"/>
                          </a:solidFill>
                          <a:effectLst/>
                          <a:latin typeface="Arial" charset="0"/>
                        </a:rPr>
                        <a:t>, узкие проселки, </a:t>
                      </a:r>
                      <a:r>
                        <a:rPr kumimoji="0" lang="ru-RU" sz="1200" b="1" i="0" u="none" strike="noStrike" cap="none" normalizeH="0" baseline="0" dirty="0" smtClean="0">
                          <a:ln>
                            <a:noFill/>
                          </a:ln>
                          <a:solidFill>
                            <a:schemeClr val="tx1"/>
                          </a:solidFill>
                          <a:effectLst/>
                          <a:latin typeface="Arial" charset="0"/>
                        </a:rPr>
                        <a:t>словно серые степные гадюки</a:t>
                      </a:r>
                      <a:r>
                        <a:rPr kumimoji="0" lang="ru-RU" sz="1200" b="0" i="0" u="none" strike="noStrike" cap="none" normalizeH="0" baseline="0" dirty="0" smtClean="0">
                          <a:ln>
                            <a:noFill/>
                          </a:ln>
                          <a:solidFill>
                            <a:schemeClr val="tx1"/>
                          </a:solidFill>
                          <a:effectLst/>
                          <a:latin typeface="Arial" charset="0"/>
                        </a:rPr>
                        <a:t>, расползались по кустам…</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6863">
                <a:tc gridSpan="3">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sz="1400" b="1" i="0" u="none" strike="noStrike" cap="none" normalizeH="0" baseline="0" dirty="0" smtClean="0">
                          <a:ln>
                            <a:noFill/>
                          </a:ln>
                          <a:solidFill>
                            <a:srgbClr val="FF0000"/>
                          </a:solidFill>
                          <a:effectLst/>
                          <a:latin typeface="Arial" charset="0"/>
                        </a:rPr>
                        <a:t>«Куда я еду? Что я там буду делать один?»</a:t>
                      </a:r>
                      <a:r>
                        <a:rPr kumimoji="0" lang="en-US" sz="1400" b="1" i="0" u="none" strike="noStrike" cap="none" normalizeH="0" baseline="0" dirty="0" smtClean="0">
                          <a:ln>
                            <a:noFill/>
                          </a:ln>
                          <a:solidFill>
                            <a:srgbClr val="FF0000"/>
                          </a:solidFill>
                          <a:effectLst/>
                          <a:latin typeface="Arial" charset="0"/>
                        </a:rPr>
                        <a:t> </a:t>
                      </a:r>
                      <a:endParaRPr kumimoji="0" lang="ru-RU" sz="2800" b="1" i="0" u="none" strike="noStrike" cap="none" normalizeH="0" baseline="0" dirty="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1123950">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chemeClr val="tx1"/>
                          </a:solidFill>
                          <a:effectLst/>
                          <a:latin typeface="Arial" charset="0"/>
                        </a:rPr>
                        <a:t>«В </a:t>
                      </a:r>
                      <a:r>
                        <a:rPr kumimoji="0" lang="ru-RU" sz="1200" b="1" i="0" u="none" strike="noStrike" cap="none" normalizeH="0" baseline="0" dirty="0" smtClean="0">
                          <a:ln>
                            <a:noFill/>
                          </a:ln>
                          <a:solidFill>
                            <a:schemeClr val="tx1"/>
                          </a:solidFill>
                          <a:effectLst/>
                          <a:latin typeface="Arial" charset="0"/>
                        </a:rPr>
                        <a:t>тот же день</a:t>
                      </a:r>
                      <a:r>
                        <a:rPr kumimoji="0" lang="ru-RU" sz="1200" b="0" i="0" u="none" strike="noStrike" cap="none" normalizeH="0" baseline="0" dirty="0" smtClean="0">
                          <a:ln>
                            <a:noFill/>
                          </a:ln>
                          <a:solidFill>
                            <a:schemeClr val="tx1"/>
                          </a:solidFill>
                          <a:effectLst/>
                          <a:latin typeface="Arial" charset="0"/>
                        </a:rPr>
                        <a:t> купил билет на обратную дорогу и через два дня вернулся домой»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smtClean="0">
                          <a:ln>
                            <a:noFill/>
                          </a:ln>
                          <a:solidFill>
                            <a:srgbClr val="660066"/>
                          </a:solidFill>
                          <a:effectLst/>
                          <a:latin typeface="Arial" charset="0"/>
                        </a:rPr>
                        <a:t>К его возвращению все отнеслись </a:t>
                      </a:r>
                      <a:r>
                        <a:rPr kumimoji="0" lang="ru-RU" sz="1200" b="1" i="0" u="none" strike="noStrike" cap="none" normalizeH="0" baseline="0" smtClean="0">
                          <a:ln>
                            <a:noFill/>
                          </a:ln>
                          <a:solidFill>
                            <a:srgbClr val="660066"/>
                          </a:solidFill>
                          <a:effectLst/>
                          <a:latin typeface="Arial" charset="0"/>
                        </a:rPr>
                        <a:t>спокойно, без издёвки, но и без сочувствия</a:t>
                      </a:r>
                      <a:r>
                        <a:rPr kumimoji="0" lang="ru-RU" sz="1200" b="0" i="0" u="none" strike="noStrike" cap="none" normalizeH="0" baseline="0" smtClean="0">
                          <a:ln>
                            <a:noFill/>
                          </a:ln>
                          <a:solidFill>
                            <a:srgbClr val="660066"/>
                          </a:solidFill>
                          <a:effectLst/>
                          <a:latin typeface="Arial" charset="0"/>
                        </a:rPr>
                        <a:t>. …Съездил, посмотрел, проверил себя, успокоился, теперь выбросит из головы</a:t>
                      </a:r>
                      <a:r>
                        <a:rPr kumimoji="0" lang="ru-RU" sz="1200" b="1" i="0" u="none" strike="noStrike" cap="none" normalizeH="0" baseline="0" smtClean="0">
                          <a:ln>
                            <a:noFill/>
                          </a:ln>
                          <a:solidFill>
                            <a:srgbClr val="660066"/>
                          </a:solidFill>
                          <a:effectLst/>
                          <a:latin typeface="Arial" charset="0"/>
                        </a:rPr>
                        <a:t> всякий вздор </a:t>
                      </a:r>
                      <a:r>
                        <a:rPr kumimoji="0" lang="ru-RU" sz="1200" b="0" i="0" u="none" strike="noStrike" cap="none" normalizeH="0" baseline="0" smtClean="0">
                          <a:ln>
                            <a:noFill/>
                          </a:ln>
                          <a:solidFill>
                            <a:srgbClr val="660066"/>
                          </a:solidFill>
                          <a:effectLst/>
                          <a:latin typeface="Arial" charset="0"/>
                        </a:rPr>
                        <a:t>и станет</a:t>
                      </a:r>
                      <a:r>
                        <a:rPr kumimoji="0" lang="ru-RU" sz="1200" b="1" i="0" u="none" strike="noStrike" cap="none" normalizeH="0" baseline="0" smtClean="0">
                          <a:ln>
                            <a:noFill/>
                          </a:ln>
                          <a:solidFill>
                            <a:srgbClr val="660066"/>
                          </a:solidFill>
                          <a:effectLst/>
                          <a:latin typeface="Arial" charset="0"/>
                        </a:rPr>
                        <a:t> нормальным </a:t>
                      </a:r>
                      <a:r>
                        <a:rPr kumimoji="0" lang="ru-RU" sz="1200" b="0" i="0" u="none" strike="noStrike" cap="none" normalizeH="0" baseline="0" smtClean="0">
                          <a:ln>
                            <a:noFill/>
                          </a:ln>
                          <a:solidFill>
                            <a:srgbClr val="660066"/>
                          </a:solidFill>
                          <a:effectLst/>
                          <a:latin typeface="Arial" charset="0"/>
                        </a:rPr>
                        <a:t>человеком.Таковы </a:t>
                      </a:r>
                      <a:r>
                        <a:rPr kumimoji="0" lang="ru-RU" sz="1200" b="1" i="0" u="none" strike="noStrike" cap="none" normalizeH="0" baseline="0" smtClean="0">
                          <a:ln>
                            <a:noFill/>
                          </a:ln>
                          <a:solidFill>
                            <a:srgbClr val="660066"/>
                          </a:solidFill>
                          <a:effectLst/>
                          <a:latin typeface="Arial" charset="0"/>
                        </a:rPr>
                        <a:t>законы жизни</a:t>
                      </a:r>
                      <a:r>
                        <a:rPr kumimoji="0" lang="ru-RU" sz="1200" b="0" i="0" u="none" strike="noStrike" cap="none" normalizeH="0" baseline="0" smtClean="0">
                          <a:ln>
                            <a:noFill/>
                          </a:ln>
                          <a:solidFill>
                            <a:srgbClr val="660066"/>
                          </a:solidFill>
                          <a:effectLst/>
                          <a:latin typeface="Arial" charset="0"/>
                        </a:rPr>
                        <a:t>: </a:t>
                      </a:r>
                      <a:r>
                        <a:rPr kumimoji="0" lang="ru-RU" sz="1200" b="1" i="0" u="none" strike="noStrike" cap="none" normalizeH="0" baseline="0" smtClean="0">
                          <a:ln>
                            <a:noFill/>
                          </a:ln>
                          <a:solidFill>
                            <a:srgbClr val="660066"/>
                          </a:solidFill>
                          <a:effectLst/>
                          <a:latin typeface="Arial" charset="0"/>
                        </a:rPr>
                        <a:t>всё, что взлетело вверх, рано или поздно возвращается на землю. Камень, птица, мечта — все возвращается назад</a:t>
                      </a:r>
                      <a:r>
                        <a:rPr kumimoji="0" lang="ru-RU" sz="1200" b="0" i="0" u="none" strike="noStrike" cap="none" normalizeH="0" baseline="0" smtClean="0">
                          <a:ln>
                            <a:noFill/>
                          </a:ln>
                          <a:solidFill>
                            <a:srgbClr val="660066"/>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4425">
                <a:tc gridSpan="3">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200" b="0" i="0" u="none" strike="noStrike" cap="none" normalizeH="0" baseline="0" dirty="0" smtClean="0">
                          <a:ln>
                            <a:noFill/>
                          </a:ln>
                          <a:solidFill>
                            <a:schemeClr val="tx1"/>
                          </a:solidFill>
                          <a:effectLst/>
                          <a:latin typeface="Arial" charset="0"/>
                        </a:rPr>
                        <a:t>Колька устроился в лесхоз, женился, сейчас растит двух дочек, в выходные ходит на рыбалку. Сидя на берегу мутной речушки, он смотрит на бесшумно летящие в небесной вышине реактивные самолёты, сразу определяет: вот «МиГ», а вон «Су». </a:t>
                      </a:r>
                      <a:r>
                        <a:rPr kumimoji="0" lang="ru-RU" sz="1200" b="1" i="0" u="none" strike="noStrike" cap="none" normalizeH="0" baseline="0" dirty="0" smtClean="0">
                          <a:ln>
                            <a:noFill/>
                          </a:ln>
                          <a:solidFill>
                            <a:srgbClr val="FF0000"/>
                          </a:solidFill>
                          <a:effectLst/>
                          <a:latin typeface="Arial" charset="0"/>
                        </a:rPr>
                        <a:t>Сердце его стонет от щемящей боли</a:t>
                      </a:r>
                      <a:r>
                        <a:rPr kumimoji="0" lang="ru-RU" sz="1200" b="0" i="0" u="none" strike="noStrike" cap="none" normalizeH="0" baseline="0" dirty="0" smtClean="0">
                          <a:ln>
                            <a:noFill/>
                          </a:ln>
                          <a:solidFill>
                            <a:schemeClr val="tx1"/>
                          </a:solidFill>
                          <a:effectLst/>
                          <a:latin typeface="Arial" charset="0"/>
                        </a:rPr>
                        <a:t>, ему хочется повыше подпрыгнуть и </a:t>
                      </a:r>
                      <a:r>
                        <a:rPr kumimoji="0" lang="ru-RU" sz="1200" b="1" i="0" u="none" strike="noStrike" cap="none" normalizeH="0" baseline="0" dirty="0" smtClean="0">
                          <a:ln>
                            <a:noFill/>
                          </a:ln>
                          <a:solidFill>
                            <a:srgbClr val="FF0000"/>
                          </a:solidFill>
                          <a:effectLst/>
                          <a:latin typeface="Arial" charset="0"/>
                        </a:rPr>
                        <a:t>хотя бы разок глотнуть той свежести, которой небо щедро поит птиц</a:t>
                      </a:r>
                      <a:r>
                        <a:rPr kumimoji="0" lang="ru-RU" sz="1200" b="0" i="0" u="none" strike="noStrike" cap="none" normalizeH="0" baseline="0" dirty="0" smtClean="0">
                          <a:ln>
                            <a:noFill/>
                          </a:ln>
                          <a:solidFill>
                            <a:srgbClr val="FF0000"/>
                          </a:solidFill>
                          <a:effectLst/>
                          <a:latin typeface="Arial" charset="0"/>
                        </a:rPr>
                        <a:t>. </a:t>
                      </a:r>
                      <a:r>
                        <a:rPr kumimoji="0" lang="ru-RU" sz="1600" b="1" i="0" u="none" strike="noStrike" cap="none" normalizeH="0" baseline="0" dirty="0" smtClean="0">
                          <a:ln>
                            <a:noFill/>
                          </a:ln>
                          <a:solidFill>
                            <a:schemeClr val="tx1"/>
                          </a:solidFill>
                          <a:effectLst/>
                          <a:latin typeface="Arial" charset="0"/>
                        </a:rPr>
                        <a:t>Но</a:t>
                      </a:r>
                      <a:r>
                        <a:rPr kumimoji="0" lang="ru-RU" sz="1200" b="0" i="0" u="none" strike="noStrike" cap="none" normalizeH="0" baseline="0" dirty="0" smtClean="0">
                          <a:ln>
                            <a:noFill/>
                          </a:ln>
                          <a:solidFill>
                            <a:schemeClr val="tx1"/>
                          </a:solidFill>
                          <a:effectLst/>
                          <a:latin typeface="Arial" charset="0"/>
                        </a:rPr>
                        <a:t> рядом сидят рыбаки, и он </a:t>
                      </a:r>
                      <a:r>
                        <a:rPr kumimoji="0" lang="ru-RU" sz="1200" b="1" i="0" u="none" strike="noStrike" cap="none" normalizeH="0" baseline="0" dirty="0" smtClean="0">
                          <a:ln>
                            <a:noFill/>
                          </a:ln>
                          <a:solidFill>
                            <a:srgbClr val="FF0000"/>
                          </a:solidFill>
                          <a:effectLst/>
                          <a:latin typeface="Arial" charset="0"/>
                        </a:rPr>
                        <a:t>пугливо прячет свой взволнованный взгляд</a:t>
                      </a:r>
                      <a:r>
                        <a:rPr kumimoji="0" lang="ru-RU" sz="1200" b="0" i="0" u="none" strike="noStrike" cap="none" normalizeH="0" baseline="0" dirty="0" smtClean="0">
                          <a:ln>
                            <a:noFill/>
                          </a:ln>
                          <a:solidFill>
                            <a:srgbClr val="FF0000"/>
                          </a:solidFill>
                          <a:effectLst/>
                          <a:latin typeface="Arial" charset="0"/>
                        </a:rPr>
                        <a:t>,</a:t>
                      </a:r>
                      <a:r>
                        <a:rPr kumimoji="0" lang="ru-RU" sz="1200" b="0" i="0" u="none" strike="noStrike" cap="none" normalizeH="0" baseline="0" dirty="0" smtClean="0">
                          <a:ln>
                            <a:noFill/>
                          </a:ln>
                          <a:solidFill>
                            <a:schemeClr val="tx1"/>
                          </a:solidFill>
                          <a:effectLst/>
                          <a:latin typeface="Arial" charset="0"/>
                        </a:rPr>
                        <a:t> насаживает червячка на крючок, а потом </a:t>
                      </a:r>
                      <a:r>
                        <a:rPr kumimoji="0" lang="ru-RU" sz="1200" b="1" i="0" u="none" strike="noStrike" cap="none" normalizeH="0" baseline="0" dirty="0" smtClean="0">
                          <a:ln>
                            <a:noFill/>
                          </a:ln>
                          <a:solidFill>
                            <a:srgbClr val="FF0000"/>
                          </a:solidFill>
                          <a:effectLst/>
                          <a:latin typeface="Arial" charset="0"/>
                        </a:rPr>
                        <a:t>терпеливо ждет, когда начнет клевать</a:t>
                      </a:r>
                      <a:r>
                        <a:rPr kumimoji="0" lang="ru-RU" sz="1200" b="0" i="0" u="none" strike="noStrike" cap="none" normalizeH="0" baseline="0" dirty="0" smtClean="0">
                          <a:ln>
                            <a:noFill/>
                          </a:ln>
                          <a:solidFill>
                            <a:srgbClr val="FF0000"/>
                          </a:solidFill>
                          <a:effectLst/>
                          <a:latin typeface="Arial"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bl>
          </a:graphicData>
        </a:graphic>
      </p:graphicFrame>
      <p:sp>
        <p:nvSpPr>
          <p:cNvPr id="38943" name="AutoShape 31"/>
          <p:cNvSpPr>
            <a:spLocks noChangeArrowheads="1"/>
          </p:cNvSpPr>
          <p:nvPr/>
        </p:nvSpPr>
        <p:spPr bwMode="auto">
          <a:xfrm>
            <a:off x="3492500" y="2060575"/>
            <a:ext cx="71438" cy="863600"/>
          </a:xfrm>
          <a:prstGeom prst="upDownArrow">
            <a:avLst>
              <a:gd name="adj1" fmla="val 50000"/>
              <a:gd name="adj2" fmla="val 241776"/>
            </a:avLst>
          </a:prstGeom>
          <a:solidFill>
            <a:schemeClr val="accent1"/>
          </a:solidFill>
          <a:ln w="9525">
            <a:solidFill>
              <a:schemeClr val="tx1"/>
            </a:solidFill>
            <a:miter lim="800000"/>
            <a:headEnd/>
            <a:tailEnd/>
          </a:ln>
        </p:spPr>
        <p:txBody>
          <a:bodyPr wrap="none" anchor="ctr"/>
          <a:lstStyle/>
          <a:p>
            <a:endParaRPr lang="ru-RU"/>
          </a:p>
        </p:txBody>
      </p:sp>
      <p:sp>
        <p:nvSpPr>
          <p:cNvPr id="38944" name="AutoShape 32"/>
          <p:cNvSpPr>
            <a:spLocks noChangeArrowheads="1"/>
          </p:cNvSpPr>
          <p:nvPr/>
        </p:nvSpPr>
        <p:spPr bwMode="auto">
          <a:xfrm>
            <a:off x="3924300" y="1412875"/>
            <a:ext cx="71438" cy="2303463"/>
          </a:xfrm>
          <a:prstGeom prst="upDownArrow">
            <a:avLst>
              <a:gd name="adj1" fmla="val 50000"/>
              <a:gd name="adj2" fmla="val 626374"/>
            </a:avLst>
          </a:prstGeom>
          <a:solidFill>
            <a:schemeClr val="accent1"/>
          </a:solidFill>
          <a:ln w="9525">
            <a:solidFill>
              <a:schemeClr val="tx1"/>
            </a:solidFill>
            <a:miter lim="800000"/>
            <a:headEnd/>
            <a:tailEnd/>
          </a:ln>
        </p:spPr>
        <p:txBody>
          <a:bodyPr wrap="none" anchor="ctr"/>
          <a:lstStyle/>
          <a:p>
            <a:endParaRPr lang="ru-RU"/>
          </a:p>
        </p:txBody>
      </p:sp>
      <p:sp>
        <p:nvSpPr>
          <p:cNvPr id="38945" name="AutoShape 33"/>
          <p:cNvSpPr>
            <a:spLocks noChangeArrowheads="1"/>
          </p:cNvSpPr>
          <p:nvPr/>
        </p:nvSpPr>
        <p:spPr bwMode="auto">
          <a:xfrm>
            <a:off x="5364163" y="2349500"/>
            <a:ext cx="71437" cy="3671888"/>
          </a:xfrm>
          <a:prstGeom prst="upDownArrow">
            <a:avLst>
              <a:gd name="adj1" fmla="val 50000"/>
              <a:gd name="adj2" fmla="val 1028007"/>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amond(in)">
                                      <p:cBhvr>
                                        <p:cTn id="7" dur="20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8948"/>
                                        </p:tgtEl>
                                        <p:attrNameLst>
                                          <p:attrName>style.visibility</p:attrName>
                                        </p:attrNameLst>
                                      </p:cBhvr>
                                      <p:to>
                                        <p:strVal val="visible"/>
                                      </p:to>
                                    </p:set>
                                    <p:animEffect transition="in" filter="fade">
                                      <p:cBhvr>
                                        <p:cTn id="12" dur="1000"/>
                                        <p:tgtEl>
                                          <p:spTgt spid="38948"/>
                                        </p:tgtEl>
                                      </p:cBhvr>
                                    </p:animEffect>
                                    <p:anim calcmode="lin" valueType="num">
                                      <p:cBhvr>
                                        <p:cTn id="13" dur="1000" fill="hold"/>
                                        <p:tgtEl>
                                          <p:spTgt spid="38948"/>
                                        </p:tgtEl>
                                        <p:attrNameLst>
                                          <p:attrName>ppt_x</p:attrName>
                                        </p:attrNameLst>
                                      </p:cBhvr>
                                      <p:tavLst>
                                        <p:tav tm="0">
                                          <p:val>
                                            <p:strVal val="#ppt_x"/>
                                          </p:val>
                                        </p:tav>
                                        <p:tav tm="100000">
                                          <p:val>
                                            <p:strVal val="#ppt_x"/>
                                          </p:val>
                                        </p:tav>
                                      </p:tavLst>
                                    </p:anim>
                                    <p:anim calcmode="lin" valueType="num">
                                      <p:cBhvr>
                                        <p:cTn id="14" dur="1000" fill="hold"/>
                                        <p:tgtEl>
                                          <p:spTgt spid="389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8943"/>
                                        </p:tgtEl>
                                        <p:attrNameLst>
                                          <p:attrName>style.visibility</p:attrName>
                                        </p:attrNameLst>
                                      </p:cBhvr>
                                      <p:to>
                                        <p:strVal val="visible"/>
                                      </p:to>
                                    </p:set>
                                    <p:anim calcmode="lin" valueType="num">
                                      <p:cBhvr>
                                        <p:cTn id="19" dur="1000" fill="hold"/>
                                        <p:tgtEl>
                                          <p:spTgt spid="38943"/>
                                        </p:tgtEl>
                                        <p:attrNameLst>
                                          <p:attrName>ppt_w</p:attrName>
                                        </p:attrNameLst>
                                      </p:cBhvr>
                                      <p:tavLst>
                                        <p:tav tm="0">
                                          <p:val>
                                            <p:strVal val="#ppt_w+.3"/>
                                          </p:val>
                                        </p:tav>
                                        <p:tav tm="100000">
                                          <p:val>
                                            <p:strVal val="#ppt_w"/>
                                          </p:val>
                                        </p:tav>
                                      </p:tavLst>
                                    </p:anim>
                                    <p:anim calcmode="lin" valueType="num">
                                      <p:cBhvr>
                                        <p:cTn id="20" dur="1000" fill="hold"/>
                                        <p:tgtEl>
                                          <p:spTgt spid="38943"/>
                                        </p:tgtEl>
                                        <p:attrNameLst>
                                          <p:attrName>ppt_h</p:attrName>
                                        </p:attrNameLst>
                                      </p:cBhvr>
                                      <p:tavLst>
                                        <p:tav tm="0">
                                          <p:val>
                                            <p:strVal val="#ppt_h"/>
                                          </p:val>
                                        </p:tav>
                                        <p:tav tm="100000">
                                          <p:val>
                                            <p:strVal val="#ppt_h"/>
                                          </p:val>
                                        </p:tav>
                                      </p:tavLst>
                                    </p:anim>
                                    <p:animEffect transition="in" filter="fade">
                                      <p:cBhvr>
                                        <p:cTn id="21" dur="1000"/>
                                        <p:tgtEl>
                                          <p:spTgt spid="3894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38944"/>
                                        </p:tgtEl>
                                        <p:attrNameLst>
                                          <p:attrName>style.visibility</p:attrName>
                                        </p:attrNameLst>
                                      </p:cBhvr>
                                      <p:to>
                                        <p:strVal val="visible"/>
                                      </p:to>
                                    </p:set>
                                    <p:anim calcmode="lin" valueType="num">
                                      <p:cBhvr>
                                        <p:cTn id="26" dur="1000" fill="hold"/>
                                        <p:tgtEl>
                                          <p:spTgt spid="38944"/>
                                        </p:tgtEl>
                                        <p:attrNameLst>
                                          <p:attrName>ppt_w</p:attrName>
                                        </p:attrNameLst>
                                      </p:cBhvr>
                                      <p:tavLst>
                                        <p:tav tm="0">
                                          <p:val>
                                            <p:strVal val="#ppt_w+.3"/>
                                          </p:val>
                                        </p:tav>
                                        <p:tav tm="100000">
                                          <p:val>
                                            <p:strVal val="#ppt_w"/>
                                          </p:val>
                                        </p:tav>
                                      </p:tavLst>
                                    </p:anim>
                                    <p:anim calcmode="lin" valueType="num">
                                      <p:cBhvr>
                                        <p:cTn id="27" dur="1000" fill="hold"/>
                                        <p:tgtEl>
                                          <p:spTgt spid="38944"/>
                                        </p:tgtEl>
                                        <p:attrNameLst>
                                          <p:attrName>ppt_h</p:attrName>
                                        </p:attrNameLst>
                                      </p:cBhvr>
                                      <p:tavLst>
                                        <p:tav tm="0">
                                          <p:val>
                                            <p:strVal val="#ppt_h"/>
                                          </p:val>
                                        </p:tav>
                                        <p:tav tm="100000">
                                          <p:val>
                                            <p:strVal val="#ppt_h"/>
                                          </p:val>
                                        </p:tav>
                                      </p:tavLst>
                                    </p:anim>
                                    <p:animEffect transition="in" filter="fade">
                                      <p:cBhvr>
                                        <p:cTn id="28" dur="1000"/>
                                        <p:tgtEl>
                                          <p:spTgt spid="38944"/>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38945"/>
                                        </p:tgtEl>
                                        <p:attrNameLst>
                                          <p:attrName>style.visibility</p:attrName>
                                        </p:attrNameLst>
                                      </p:cBhvr>
                                      <p:to>
                                        <p:strVal val="visible"/>
                                      </p:to>
                                    </p:set>
                                    <p:anim calcmode="lin" valueType="num">
                                      <p:cBhvr>
                                        <p:cTn id="33" dur="1000" fill="hold"/>
                                        <p:tgtEl>
                                          <p:spTgt spid="38945"/>
                                        </p:tgtEl>
                                        <p:attrNameLst>
                                          <p:attrName>ppt_w</p:attrName>
                                        </p:attrNameLst>
                                      </p:cBhvr>
                                      <p:tavLst>
                                        <p:tav tm="0">
                                          <p:val>
                                            <p:strVal val="#ppt_w+.3"/>
                                          </p:val>
                                        </p:tav>
                                        <p:tav tm="100000">
                                          <p:val>
                                            <p:strVal val="#ppt_w"/>
                                          </p:val>
                                        </p:tav>
                                      </p:tavLst>
                                    </p:anim>
                                    <p:anim calcmode="lin" valueType="num">
                                      <p:cBhvr>
                                        <p:cTn id="34" dur="1000" fill="hold"/>
                                        <p:tgtEl>
                                          <p:spTgt spid="38945"/>
                                        </p:tgtEl>
                                        <p:attrNameLst>
                                          <p:attrName>ppt_h</p:attrName>
                                        </p:attrNameLst>
                                      </p:cBhvr>
                                      <p:tavLst>
                                        <p:tav tm="0">
                                          <p:val>
                                            <p:strVal val="#ppt_h"/>
                                          </p:val>
                                        </p:tav>
                                        <p:tav tm="100000">
                                          <p:val>
                                            <p:strVal val="#ppt_h"/>
                                          </p:val>
                                        </p:tav>
                                      </p:tavLst>
                                    </p:anim>
                                    <p:animEffect transition="in" filter="fade">
                                      <p:cBhvr>
                                        <p:cTn id="35" dur="1000"/>
                                        <p:tgtEl>
                                          <p:spTgt spid="38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43" grpId="0" animBg="1"/>
      <p:bldP spid="38944" grpId="0" animBg="1"/>
      <p:bldP spid="389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39750" y="836613"/>
            <a:ext cx="7200900" cy="2087562"/>
          </a:xfrm>
          <a:prstGeom prst="roundRect">
            <a:avLst/>
          </a:prstGeom>
          <a:solidFill>
            <a:srgbClr val="FFFF0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0178" name="Содержимое 2"/>
          <p:cNvSpPr>
            <a:spLocks noGrp="1"/>
          </p:cNvSpPr>
          <p:nvPr>
            <p:ph idx="1"/>
          </p:nvPr>
        </p:nvSpPr>
        <p:spPr>
          <a:xfrm>
            <a:off x="2987675" y="3141663"/>
            <a:ext cx="5976938" cy="3527425"/>
          </a:xfrm>
        </p:spPr>
        <p:txBody>
          <a:bodyPr/>
          <a:lstStyle/>
          <a:p>
            <a:pPr marL="457200" indent="-457200">
              <a:spcBef>
                <a:spcPts val="600"/>
              </a:spcBef>
              <a:spcAft>
                <a:spcPts val="600"/>
              </a:spcAft>
              <a:buFont typeface="Wingdings" pitchFamily="2" charset="2"/>
              <a:buChar char="Ø"/>
            </a:pPr>
            <a:r>
              <a:rPr lang="ru-RU" sz="2000" b="1" i="1" smtClean="0">
                <a:solidFill>
                  <a:srgbClr val="FF0000"/>
                </a:solidFill>
                <a:cs typeface="Arial" charset="0"/>
              </a:rPr>
              <a:t>          </a:t>
            </a:r>
            <a:r>
              <a:rPr lang="ru-RU" sz="2000" b="1" i="1" smtClean="0">
                <a:cs typeface="Arial" charset="0"/>
              </a:rPr>
              <a:t>Комментируем </a:t>
            </a:r>
            <a:r>
              <a:rPr lang="ru-RU" sz="2000" b="1" i="1" u="sng" smtClean="0">
                <a:cs typeface="Arial" charset="0"/>
              </a:rPr>
              <a:t>только  </a:t>
            </a:r>
            <a:r>
              <a:rPr lang="ru-RU" sz="2000" b="1" i="1" smtClean="0">
                <a:cs typeface="Arial" charset="0"/>
              </a:rPr>
              <a:t>сформулированную проблему с опорой на исходный  текст! </a:t>
            </a:r>
          </a:p>
          <a:p>
            <a:pPr marL="457200" indent="-457200">
              <a:spcBef>
                <a:spcPts val="600"/>
              </a:spcBef>
              <a:spcAft>
                <a:spcPts val="600"/>
              </a:spcAft>
              <a:buFont typeface="Wingdings" pitchFamily="2" charset="2"/>
              <a:buChar char="Ø"/>
            </a:pPr>
            <a:r>
              <a:rPr lang="ru-RU" sz="2000" b="1" i="1" smtClean="0">
                <a:cs typeface="Arial" charset="0"/>
              </a:rPr>
              <a:t>Приводимые примеры-иллюстрации должны иметь </a:t>
            </a:r>
            <a:r>
              <a:rPr lang="ru-RU" sz="2000" b="1" i="1" u="sng" smtClean="0">
                <a:cs typeface="Arial" charset="0"/>
              </a:rPr>
              <a:t>прямое отношение </a:t>
            </a:r>
            <a:r>
              <a:rPr lang="ru-RU" sz="2000" b="1" i="1" smtClean="0">
                <a:cs typeface="Arial" charset="0"/>
              </a:rPr>
              <a:t>к сформулированной проблеме!</a:t>
            </a:r>
          </a:p>
          <a:p>
            <a:pPr marL="457200" indent="-457200">
              <a:spcBef>
                <a:spcPts val="600"/>
              </a:spcBef>
              <a:spcAft>
                <a:spcPts val="600"/>
              </a:spcAft>
              <a:buFont typeface="Wingdings" pitchFamily="2" charset="2"/>
              <a:buChar char="Ø"/>
            </a:pPr>
            <a:r>
              <a:rPr lang="ru-RU" sz="2000" b="1" i="1" smtClean="0">
                <a:cs typeface="Arial" charset="0"/>
              </a:rPr>
              <a:t>       </a:t>
            </a:r>
            <a:r>
              <a:rPr lang="ru-RU" sz="2000" b="1" i="1" u="sng" smtClean="0">
                <a:cs typeface="Arial" charset="0"/>
              </a:rPr>
              <a:t>Не пересказываем </a:t>
            </a:r>
            <a:r>
              <a:rPr lang="ru-RU" sz="2000" b="1" i="1" smtClean="0">
                <a:cs typeface="Arial" charset="0"/>
              </a:rPr>
              <a:t>текст, </a:t>
            </a:r>
            <a:r>
              <a:rPr lang="ru-RU" sz="2000" b="1" i="1" u="sng" smtClean="0">
                <a:cs typeface="Arial" charset="0"/>
              </a:rPr>
              <a:t>избегаем чрезмерного цитирования!</a:t>
            </a:r>
          </a:p>
          <a:p>
            <a:pPr marL="457200" indent="-457200">
              <a:spcBef>
                <a:spcPts val="600"/>
              </a:spcBef>
              <a:spcAft>
                <a:spcPts val="600"/>
              </a:spcAft>
              <a:buFont typeface="Wingdings" pitchFamily="2" charset="2"/>
              <a:buChar char="Ø"/>
            </a:pPr>
            <a:r>
              <a:rPr lang="ru-RU" sz="2000" b="1" i="1" smtClean="0">
                <a:cs typeface="Arial" charset="0"/>
              </a:rPr>
              <a:t>   Следим за связностью и логичностью изложения!</a:t>
            </a:r>
          </a:p>
          <a:p>
            <a:pPr marL="457200" indent="-457200">
              <a:spcBef>
                <a:spcPts val="600"/>
              </a:spcBef>
              <a:spcAft>
                <a:spcPts val="600"/>
              </a:spcAft>
              <a:buFont typeface="Arial" charset="0"/>
              <a:buNone/>
            </a:pPr>
            <a:endParaRPr lang="ru-RU" sz="2000" b="1" i="1" smtClean="0">
              <a:solidFill>
                <a:srgbClr val="FF0000"/>
              </a:solidFill>
              <a:cs typeface="Arial" charset="0"/>
            </a:endParaRPr>
          </a:p>
        </p:txBody>
      </p:sp>
      <p:sp>
        <p:nvSpPr>
          <p:cNvPr id="50179" name="Содержимое 2"/>
          <p:cNvSpPr txBox="1">
            <a:spLocks/>
          </p:cNvSpPr>
          <p:nvPr/>
        </p:nvSpPr>
        <p:spPr bwMode="auto">
          <a:xfrm>
            <a:off x="827088" y="981075"/>
            <a:ext cx="6491287" cy="1727200"/>
          </a:xfrm>
          <a:prstGeom prst="rect">
            <a:avLst/>
          </a:prstGeom>
          <a:noFill/>
          <a:ln w="9525">
            <a:noFill/>
            <a:miter lim="800000"/>
            <a:headEnd/>
            <a:tailEnd/>
          </a:ln>
        </p:spPr>
        <p:txBody>
          <a:bodyPr/>
          <a:lstStyle/>
          <a:p>
            <a:pPr marL="457200" indent="-457200" eaLnBrk="0" hangingPunct="0">
              <a:spcBef>
                <a:spcPts val="600"/>
              </a:spcBef>
              <a:spcAft>
                <a:spcPts val="600"/>
              </a:spcAft>
              <a:buFont typeface="Arial" charset="0"/>
              <a:buNone/>
            </a:pPr>
            <a:r>
              <a:rPr lang="ru-RU" sz="2400" b="1">
                <a:solidFill>
                  <a:srgbClr val="FF0000"/>
                </a:solidFill>
                <a:cs typeface="Arial" charset="0"/>
              </a:rPr>
              <a:t>Поставленная</a:t>
            </a:r>
            <a:r>
              <a:rPr lang="ru-RU" sz="2400" b="1">
                <a:cs typeface="Arial" charset="0"/>
              </a:rPr>
              <a:t> проблема</a:t>
            </a:r>
          </a:p>
          <a:p>
            <a:pPr marL="457200" indent="-457200" eaLnBrk="0" hangingPunct="0">
              <a:spcBef>
                <a:spcPts val="600"/>
              </a:spcBef>
              <a:spcAft>
                <a:spcPts val="600"/>
              </a:spcAft>
              <a:buFont typeface="Arial" charset="0"/>
              <a:buNone/>
            </a:pPr>
            <a:r>
              <a:rPr lang="ru-RU" sz="2400" b="1">
                <a:cs typeface="Arial" charset="0"/>
              </a:rPr>
              <a:t>Аспект 1 ________ + пример 1</a:t>
            </a:r>
          </a:p>
          <a:p>
            <a:pPr marL="457200" indent="-457200" eaLnBrk="0" hangingPunct="0">
              <a:spcBef>
                <a:spcPts val="600"/>
              </a:spcBef>
              <a:spcAft>
                <a:spcPts val="600"/>
              </a:spcAft>
              <a:buFont typeface="Arial" charset="0"/>
              <a:buNone/>
            </a:pPr>
            <a:r>
              <a:rPr lang="ru-RU" sz="2400" b="1">
                <a:cs typeface="Arial" charset="0"/>
              </a:rPr>
              <a:t>Аспект 2 ________ + пример 2 </a:t>
            </a:r>
          </a:p>
          <a:p>
            <a:pPr marL="742950" lvl="1" indent="-285750" eaLnBrk="0" hangingPunct="0">
              <a:spcBef>
                <a:spcPts val="600"/>
              </a:spcBef>
              <a:spcAft>
                <a:spcPts val="600"/>
              </a:spcAft>
              <a:buFont typeface="Arial" charset="0"/>
              <a:buNone/>
            </a:pPr>
            <a:endParaRPr lang="ru-RU" sz="2400">
              <a:cs typeface="Arial" charset="0"/>
            </a:endParaRPr>
          </a:p>
        </p:txBody>
      </p:sp>
      <p:pic>
        <p:nvPicPr>
          <p:cNvPr id="50180" name="Picture 2" descr="C:\Users\User\Desktop\шаттерсток\shutterstock_362777849.jpg"/>
          <p:cNvPicPr>
            <a:picLocks noChangeAspect="1" noChangeArrowheads="1"/>
          </p:cNvPicPr>
          <p:nvPr/>
        </p:nvPicPr>
        <p:blipFill>
          <a:blip r:embed="rId2" cstate="print"/>
          <a:srcRect/>
          <a:stretch>
            <a:fillRect/>
          </a:stretch>
        </p:blipFill>
        <p:spPr bwMode="auto">
          <a:xfrm>
            <a:off x="0" y="4292600"/>
            <a:ext cx="2052638" cy="2565400"/>
          </a:xfrm>
          <a:prstGeom prst="rect">
            <a:avLst/>
          </a:prstGeom>
          <a:noFill/>
          <a:ln w="9525">
            <a:noFill/>
            <a:miter lim="800000"/>
            <a:headEnd/>
            <a:tailEnd/>
          </a:ln>
        </p:spPr>
      </p:pic>
      <p:sp>
        <p:nvSpPr>
          <p:cNvPr id="50181" name="Прямоугольник 6"/>
          <p:cNvSpPr>
            <a:spLocks noChangeArrowheads="1"/>
          </p:cNvSpPr>
          <p:nvPr/>
        </p:nvSpPr>
        <p:spPr bwMode="auto">
          <a:xfrm>
            <a:off x="0" y="188913"/>
            <a:ext cx="8893175" cy="465137"/>
          </a:xfrm>
          <a:prstGeom prst="rect">
            <a:avLst/>
          </a:prstGeom>
          <a:noFill/>
          <a:ln w="9525">
            <a:noFill/>
            <a:miter lim="800000"/>
            <a:headEnd/>
            <a:tailEnd/>
          </a:ln>
        </p:spPr>
        <p:txBody>
          <a:bodyPr lIns="80147" tIns="40074" rIns="80147" bIns="40074">
            <a:spAutoFit/>
          </a:bodyPr>
          <a:lstStyle/>
          <a:p>
            <a:pPr algn="ctr"/>
            <a:r>
              <a:rPr lang="ru-RU" altLang="ru-RU" sz="2500" b="1">
                <a:latin typeface="Calibri" pitchFamily="34" charset="0"/>
                <a:cs typeface="Arial" charset="0"/>
              </a:rPr>
              <a:t>К2.  Комментарий к сформулированной проблеме текста</a:t>
            </a:r>
            <a:endParaRPr lang="ru-RU" altLang="ru-RU" sz="2500">
              <a:latin typeface="Calibri" pitchFamily="34"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537"/>
          </a:xfrm>
        </p:spPr>
        <p:txBody>
          <a:bodyPr/>
          <a:lstStyle/>
          <a:p>
            <a:r>
              <a:rPr lang="ru-RU" sz="3600" b="1" smtClean="0">
                <a:cs typeface="Arial" charset="0"/>
              </a:rPr>
              <a:t>Обратите внимание!</a:t>
            </a:r>
          </a:p>
        </p:txBody>
      </p:sp>
      <p:sp>
        <p:nvSpPr>
          <p:cNvPr id="5" name="Прямоугольник 4"/>
          <p:cNvSpPr>
            <a:spLocks noChangeArrowheads="1"/>
          </p:cNvSpPr>
          <p:nvPr/>
        </p:nvSpPr>
        <p:spPr bwMode="auto">
          <a:xfrm>
            <a:off x="2484438" y="908050"/>
            <a:ext cx="6245225" cy="5016500"/>
          </a:xfrm>
          <a:prstGeom prst="rect">
            <a:avLst/>
          </a:prstGeom>
          <a:noFill/>
          <a:ln w="9525">
            <a:noFill/>
            <a:miter lim="800000"/>
            <a:headEnd/>
            <a:tailEnd/>
          </a:ln>
        </p:spPr>
        <p:txBody>
          <a:bodyPr>
            <a:spAutoFit/>
          </a:bodyPr>
          <a:lstStyle/>
          <a:p>
            <a:r>
              <a:rPr lang="ru-RU"/>
              <a:t>     Комментарий должен осуществляться </a:t>
            </a:r>
            <a:r>
              <a:rPr lang="ru-RU" sz="3200" b="1" u="sng"/>
              <a:t>ТОЛЬКО</a:t>
            </a:r>
            <a:r>
              <a:rPr lang="ru-RU" sz="3200"/>
              <a:t> </a:t>
            </a:r>
            <a:r>
              <a:rPr lang="ru-RU" b="1">
                <a:solidFill>
                  <a:srgbClr val="FF0000"/>
                </a:solidFill>
              </a:rPr>
              <a:t>с опорой на прочитанный текст</a:t>
            </a:r>
            <a:r>
              <a:rPr lang="ru-RU"/>
              <a:t>. При этом </a:t>
            </a:r>
            <a:r>
              <a:rPr lang="ru-RU" b="1"/>
              <a:t>полнота опоры на исходный текст выражается </a:t>
            </a:r>
            <a:r>
              <a:rPr lang="ru-RU" b="1">
                <a:solidFill>
                  <a:srgbClr val="FF0000"/>
                </a:solidFill>
              </a:rPr>
              <a:t>в количественном отношении</a:t>
            </a:r>
            <a:r>
              <a:rPr lang="ru-RU"/>
              <a:t>. Чтобы получить </a:t>
            </a:r>
            <a:r>
              <a:rPr lang="ru-RU" b="1"/>
              <a:t>высший балл </a:t>
            </a:r>
            <a:r>
              <a:rPr lang="ru-RU"/>
              <a:t>по данному критерию, экзаменуемый должен привести </a:t>
            </a:r>
            <a:r>
              <a:rPr lang="ru-RU" b="1" u="sng"/>
              <a:t>два примера-иллюстрации </a:t>
            </a:r>
            <a:r>
              <a:rPr lang="ru-RU"/>
              <a:t>из прочитанного текста.</a:t>
            </a:r>
          </a:p>
          <a:p>
            <a:r>
              <a:rPr lang="ru-RU"/>
              <a:t>   </a:t>
            </a:r>
            <a:r>
              <a:rPr lang="ru-RU" b="1">
                <a:solidFill>
                  <a:srgbClr val="FF0000"/>
                </a:solidFill>
              </a:rPr>
              <a:t>Под иллюстрацией </a:t>
            </a:r>
            <a:r>
              <a:rPr lang="ru-RU">
                <a:solidFill>
                  <a:srgbClr val="FF0000"/>
                </a:solidFill>
              </a:rPr>
              <a:t>понимается </a:t>
            </a:r>
            <a:r>
              <a:rPr lang="ru-RU" b="1">
                <a:solidFill>
                  <a:srgbClr val="FF0000"/>
                </a:solidFill>
              </a:rPr>
              <a:t>отражение проблемы исходного текста на основе привлеченного текстового материала.  </a:t>
            </a:r>
          </a:p>
          <a:p>
            <a:r>
              <a:rPr lang="ru-RU"/>
              <a:t/>
            </a:r>
            <a:br>
              <a:rPr lang="ru-RU"/>
            </a:br>
            <a:r>
              <a:rPr lang="ru-RU"/>
              <a:t>...Проблема, содержащаяся в исходном тексте, может быть прокомментирована учеником </a:t>
            </a:r>
          </a:p>
          <a:p>
            <a:endParaRPr lang="ru-RU"/>
          </a:p>
          <a:p>
            <a:pPr>
              <a:buFont typeface="Arial" charset="0"/>
              <a:buChar char="•"/>
            </a:pPr>
            <a:r>
              <a:rPr lang="ru-RU"/>
              <a:t> при обозначении проблемы;</a:t>
            </a:r>
          </a:p>
          <a:p>
            <a:pPr>
              <a:buFont typeface="Arial" charset="0"/>
              <a:buChar char="•"/>
            </a:pPr>
            <a:r>
              <a:rPr lang="ru-RU"/>
              <a:t> свободно представлена в любой части сочинения.</a:t>
            </a:r>
            <a:br>
              <a:rPr lang="ru-RU"/>
            </a:br>
            <a:endParaRPr lang="ru-RU"/>
          </a:p>
        </p:txBody>
      </p:sp>
      <p:pic>
        <p:nvPicPr>
          <p:cNvPr id="51203" name="Picture 2" descr="C:\Users\User\Desktop\шаттерсток\shutterstock_362777849.jpg"/>
          <p:cNvPicPr>
            <a:picLocks noChangeAspect="1" noChangeArrowheads="1"/>
          </p:cNvPicPr>
          <p:nvPr/>
        </p:nvPicPr>
        <p:blipFill>
          <a:blip r:embed="rId2" cstate="print"/>
          <a:srcRect/>
          <a:stretch>
            <a:fillRect/>
          </a:stretch>
        </p:blipFill>
        <p:spPr bwMode="auto">
          <a:xfrm>
            <a:off x="0" y="2492375"/>
            <a:ext cx="2438400" cy="3048000"/>
          </a:xfrm>
          <a:prstGeom prst="rect">
            <a:avLst/>
          </a:prstGeom>
          <a:noFill/>
          <a:ln w="9525">
            <a:noFill/>
            <a:miter lim="800000"/>
            <a:headEnd/>
            <a:tailEnd/>
          </a:ln>
        </p:spPr>
      </p:pic>
      <p:sp>
        <p:nvSpPr>
          <p:cNvPr id="20485" name="Rectangle 5"/>
          <p:cNvSpPr>
            <a:spLocks noChangeArrowheads="1"/>
          </p:cNvSpPr>
          <p:nvPr/>
        </p:nvSpPr>
        <p:spPr bwMode="auto">
          <a:xfrm>
            <a:off x="2484438" y="5876925"/>
            <a:ext cx="6102350" cy="396875"/>
          </a:xfrm>
          <a:prstGeom prst="rect">
            <a:avLst/>
          </a:prstGeom>
          <a:noFill/>
          <a:ln w="9525">
            <a:noFill/>
            <a:miter lim="800000"/>
            <a:headEnd/>
            <a:tailEnd/>
          </a:ln>
        </p:spPr>
        <p:txBody>
          <a:bodyPr>
            <a:spAutoFit/>
          </a:bodyPr>
          <a:lstStyle/>
          <a:p>
            <a:r>
              <a:rPr lang="ru-RU" sz="1000" b="1" i="1"/>
              <a:t>«Учебно-методические материалы </a:t>
            </a:r>
            <a:r>
              <a:rPr lang="en-US" sz="1000" i="1"/>
              <a:t> </a:t>
            </a:r>
            <a:r>
              <a:rPr lang="ru-RU" sz="1000" b="1" i="1"/>
              <a:t>для подготовки экспертов  предметных комиссий по проверке заданий с развернутым ответом»</a:t>
            </a:r>
            <a:endParaRPr lang="ru-RU" sz="1000" i="1">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485"/>
                                        </p:tgtEl>
                                        <p:attrNameLst>
                                          <p:attrName>style.visibility</p:attrName>
                                        </p:attrNameLst>
                                      </p:cBhvr>
                                      <p:to>
                                        <p:strVal val="visible"/>
                                      </p:to>
                                    </p:set>
                                    <p:animEffect transition="in" filter="fade">
                                      <p:cBhvr>
                                        <p:cTn id="20" dur="1000"/>
                                        <p:tgtEl>
                                          <p:spTgt spid="20485"/>
                                        </p:tgtEl>
                                      </p:cBhvr>
                                    </p:animEffect>
                                    <p:anim calcmode="lin" valueType="num">
                                      <p:cBhvr>
                                        <p:cTn id="21" dur="1000" fill="hold"/>
                                        <p:tgtEl>
                                          <p:spTgt spid="20485"/>
                                        </p:tgtEl>
                                        <p:attrNameLst>
                                          <p:attrName>ppt_x</p:attrName>
                                        </p:attrNameLst>
                                      </p:cBhvr>
                                      <p:tavLst>
                                        <p:tav tm="0">
                                          <p:val>
                                            <p:strVal val="#ppt_x"/>
                                          </p:val>
                                        </p:tav>
                                        <p:tav tm="100000">
                                          <p:val>
                                            <p:strVal val="#ppt_x"/>
                                          </p:val>
                                        </p:tav>
                                      </p:tavLst>
                                    </p:anim>
                                    <p:anim calcmode="lin" valueType="num">
                                      <p:cBhvr>
                                        <p:cTn id="22"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048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a:xfrm>
            <a:off x="457200" y="274638"/>
            <a:ext cx="8229600" cy="561975"/>
          </a:xfrm>
        </p:spPr>
        <p:txBody>
          <a:bodyPr/>
          <a:lstStyle/>
          <a:p>
            <a:r>
              <a:rPr lang="ru-RU" b="1" smtClean="0">
                <a:solidFill>
                  <a:srgbClr val="FF0000"/>
                </a:solidFill>
                <a:cs typeface="Arial" charset="0"/>
              </a:rPr>
              <a:t>Это нужно помнить!</a:t>
            </a:r>
            <a:endParaRPr lang="ru-RU" smtClean="0"/>
          </a:p>
        </p:txBody>
      </p:sp>
      <p:sp>
        <p:nvSpPr>
          <p:cNvPr id="52226" name="Содержимое 2"/>
          <p:cNvSpPr>
            <a:spLocks noGrp="1"/>
          </p:cNvSpPr>
          <p:nvPr>
            <p:ph sz="half" idx="1"/>
          </p:nvPr>
        </p:nvSpPr>
        <p:spPr>
          <a:xfrm>
            <a:off x="457200" y="1268413"/>
            <a:ext cx="4691063" cy="4857750"/>
          </a:xfrm>
        </p:spPr>
        <p:txBody>
          <a:bodyPr/>
          <a:lstStyle/>
          <a:p>
            <a:r>
              <a:rPr lang="ru-RU" smtClean="0">
                <a:cs typeface="Arial" charset="0"/>
              </a:rPr>
              <a:t>Если ученик не может найти в исходном тексте  примеров-иллюстраций для пояснения аспектов сформулированной им проблемы, то </a:t>
            </a:r>
            <a:r>
              <a:rPr lang="ru-RU" b="1" smtClean="0">
                <a:solidFill>
                  <a:srgbClr val="FF0000"/>
                </a:solidFill>
                <a:cs typeface="Arial" charset="0"/>
              </a:rPr>
              <a:t>такой проблемы в тексте просто не существует!</a:t>
            </a:r>
          </a:p>
        </p:txBody>
      </p:sp>
      <p:pic>
        <p:nvPicPr>
          <p:cNvPr id="52227" name="Picture 2" descr="C:\Users\User\Desktop\shutterstock_155292143.jpg"/>
          <p:cNvPicPr>
            <a:picLocks noChangeAspect="1" noChangeArrowheads="1"/>
          </p:cNvPicPr>
          <p:nvPr/>
        </p:nvPicPr>
        <p:blipFill>
          <a:blip r:embed="rId2" cstate="print"/>
          <a:srcRect/>
          <a:stretch>
            <a:fillRect/>
          </a:stretch>
        </p:blipFill>
        <p:spPr bwMode="auto">
          <a:xfrm>
            <a:off x="6084888" y="1700213"/>
            <a:ext cx="2286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Содержимое 2"/>
          <p:cNvSpPr txBox="1">
            <a:spLocks/>
          </p:cNvSpPr>
          <p:nvPr/>
        </p:nvSpPr>
        <p:spPr bwMode="auto">
          <a:xfrm>
            <a:off x="1944688" y="2378075"/>
            <a:ext cx="6526212" cy="3902075"/>
          </a:xfrm>
          <a:prstGeom prst="rect">
            <a:avLst/>
          </a:prstGeom>
          <a:noFill/>
          <a:ln w="9525">
            <a:noFill/>
            <a:miter lim="800000"/>
            <a:headEnd/>
            <a:tailEnd/>
          </a:ln>
        </p:spPr>
        <p:txBody>
          <a:bodyPr lIns="80147" tIns="40074" rIns="80147" bIns="40074"/>
          <a:lstStyle/>
          <a:p>
            <a:pPr defTabSz="1042988">
              <a:buFont typeface="Arial" charset="0"/>
              <a:buNone/>
            </a:pPr>
            <a:endParaRPr lang="ru-RU">
              <a:solidFill>
                <a:srgbClr val="657375"/>
              </a:solidFill>
              <a:latin typeface="Trebuchet MS" pitchFamily="34" charset="0"/>
            </a:endParaRPr>
          </a:p>
        </p:txBody>
      </p:sp>
      <p:sp>
        <p:nvSpPr>
          <p:cNvPr id="54274" name="Rectangle 1"/>
          <p:cNvSpPr>
            <a:spLocks noChangeArrowheads="1"/>
          </p:cNvSpPr>
          <p:nvPr/>
        </p:nvSpPr>
        <p:spPr bwMode="auto">
          <a:xfrm>
            <a:off x="0" y="44450"/>
            <a:ext cx="161925" cy="327025"/>
          </a:xfrm>
          <a:prstGeom prst="rect">
            <a:avLst/>
          </a:prstGeom>
          <a:noFill/>
          <a:ln w="9525">
            <a:noFill/>
            <a:miter lim="800000"/>
            <a:headEnd/>
            <a:tailEnd/>
          </a:ln>
        </p:spPr>
        <p:txBody>
          <a:bodyPr wrap="none" lIns="80147" tIns="40074" rIns="80147" bIns="40074" anchor="ctr">
            <a:spAutoFit/>
          </a:bodyPr>
          <a:lstStyle/>
          <a:p>
            <a:pPr defTabSz="800100"/>
            <a:endParaRPr lang="ru-RU" sz="1600">
              <a:solidFill>
                <a:srgbClr val="FF0000"/>
              </a:solidFill>
              <a:cs typeface="Arial" charset="0"/>
            </a:endParaRPr>
          </a:p>
        </p:txBody>
      </p:sp>
      <p:sp>
        <p:nvSpPr>
          <p:cNvPr id="54275" name="TextBox 2"/>
          <p:cNvSpPr txBox="1">
            <a:spLocks noChangeArrowheads="1"/>
          </p:cNvSpPr>
          <p:nvPr/>
        </p:nvSpPr>
        <p:spPr bwMode="auto">
          <a:xfrm>
            <a:off x="539750" y="404813"/>
            <a:ext cx="5472113" cy="6543675"/>
          </a:xfrm>
          <a:prstGeom prst="rect">
            <a:avLst/>
          </a:prstGeom>
          <a:noFill/>
          <a:ln w="9525">
            <a:noFill/>
            <a:miter lim="800000"/>
            <a:headEnd/>
            <a:tailEnd/>
          </a:ln>
        </p:spPr>
        <p:txBody>
          <a:bodyPr>
            <a:spAutoFit/>
          </a:bodyPr>
          <a:lstStyle/>
          <a:p>
            <a:r>
              <a:rPr lang="ru-RU"/>
              <a:t>    </a:t>
            </a:r>
            <a:r>
              <a:rPr lang="ru-RU" sz="2400"/>
              <a:t>Частные темы, возникающие по мере раскрытия главной, называются </a:t>
            </a:r>
            <a:r>
              <a:rPr lang="ru-RU" sz="2400" b="1">
                <a:solidFill>
                  <a:srgbClr val="FF0000"/>
                </a:solidFill>
              </a:rPr>
              <a:t>микротемами</a:t>
            </a:r>
            <a:r>
              <a:rPr lang="ru-RU" sz="2400">
                <a:solidFill>
                  <a:srgbClr val="FF0000"/>
                </a:solidFill>
              </a:rPr>
              <a:t>.</a:t>
            </a:r>
            <a:r>
              <a:rPr lang="ru-RU" sz="2400"/>
              <a:t/>
            </a:r>
            <a:br>
              <a:rPr lang="ru-RU" sz="2400"/>
            </a:br>
            <a:r>
              <a:rPr lang="ru-RU" sz="2400"/>
              <a:t>      Микротема раскрывает содержание лишь одной из частей текста. Тема же целого текста включает в все его микротемы. </a:t>
            </a:r>
          </a:p>
          <a:p>
            <a:r>
              <a:rPr lang="ru-RU" sz="2400">
                <a:solidFill>
                  <a:srgbClr val="FF0000"/>
                </a:solidFill>
              </a:rPr>
              <a:t>Работа с микротемами текста: </a:t>
            </a:r>
          </a:p>
          <a:p>
            <a:pPr>
              <a:buFont typeface="Arial" charset="0"/>
              <a:buChar char="•"/>
            </a:pPr>
            <a:r>
              <a:rPr lang="en-US" sz="2400">
                <a:solidFill>
                  <a:srgbClr val="FF0000"/>
                </a:solidFill>
              </a:rPr>
              <a:t> </a:t>
            </a:r>
            <a:r>
              <a:rPr lang="ru-RU" sz="2400">
                <a:solidFill>
                  <a:srgbClr val="FF0000"/>
                </a:solidFill>
              </a:rPr>
              <a:t>выделение ключевых слов и главной мысли каждого абзаца;</a:t>
            </a:r>
          </a:p>
          <a:p>
            <a:pPr>
              <a:buFont typeface="Arial" charset="0"/>
              <a:buChar char="•"/>
            </a:pPr>
            <a:r>
              <a:rPr lang="en-US" sz="2400">
                <a:solidFill>
                  <a:srgbClr val="FF0000"/>
                </a:solidFill>
              </a:rPr>
              <a:t> </a:t>
            </a:r>
            <a:r>
              <a:rPr lang="ru-RU" sz="2400">
                <a:solidFill>
                  <a:srgbClr val="FF0000"/>
                </a:solidFill>
              </a:rPr>
              <a:t>определение того, как соотносятся абзацы с главной мыслью текста.</a:t>
            </a:r>
          </a:p>
          <a:p>
            <a:r>
              <a:rPr lang="en-US" sz="2400"/>
              <a:t>Чтобы выявить аспекты проблемы</a:t>
            </a:r>
            <a:r>
              <a:rPr lang="ru-RU" sz="2400"/>
              <a:t>, </a:t>
            </a:r>
            <a:r>
              <a:rPr lang="en-US" sz="2400"/>
              <a:t>нужно определить тему каждого</a:t>
            </a:r>
            <a:endParaRPr lang="ru-RU" sz="2400"/>
          </a:p>
          <a:p>
            <a:r>
              <a:rPr lang="en-US" sz="2400"/>
              <a:t>абзаца и отметить факты</a:t>
            </a:r>
            <a:r>
              <a:rPr lang="ru-RU" sz="2400"/>
              <a:t>, </a:t>
            </a:r>
            <a:r>
              <a:rPr lang="en-US" sz="2400"/>
              <a:t>на которые ссылается автор</a:t>
            </a:r>
            <a:r>
              <a:rPr lang="ru-RU" sz="2400"/>
              <a:t>.</a:t>
            </a:r>
          </a:p>
          <a:p>
            <a:endParaRPr lang="ru-RU" sz="2000"/>
          </a:p>
          <a:p>
            <a:endParaRPr lang="ru-RU" sz="2000">
              <a:solidFill>
                <a:srgbClr val="0000CC"/>
              </a:solidFill>
            </a:endParaRPr>
          </a:p>
        </p:txBody>
      </p:sp>
      <p:pic>
        <p:nvPicPr>
          <p:cNvPr id="54276" name="Picture 1" descr="C:\Users\User\Desktop\картинки с шаттерстока\шаттерсток\shutterstock_334613789.jpg"/>
          <p:cNvPicPr>
            <a:picLocks noChangeAspect="1" noChangeArrowheads="1"/>
          </p:cNvPicPr>
          <p:nvPr/>
        </p:nvPicPr>
        <p:blipFill>
          <a:blip r:embed="rId2" cstate="print"/>
          <a:srcRect/>
          <a:stretch>
            <a:fillRect/>
          </a:stretch>
        </p:blipFill>
        <p:spPr bwMode="auto">
          <a:xfrm>
            <a:off x="5867400" y="1484313"/>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457200" y="274638"/>
            <a:ext cx="8229600" cy="417512"/>
          </a:xfrm>
        </p:spPr>
        <p:txBody>
          <a:bodyPr/>
          <a:lstStyle/>
          <a:p>
            <a:r>
              <a:rPr lang="ru-RU" sz="2000" smtClean="0"/>
              <a:t>Причины, не позволившие осуществиться мечтам Кольки</a:t>
            </a:r>
          </a:p>
        </p:txBody>
      </p:sp>
      <p:graphicFrame>
        <p:nvGraphicFramePr>
          <p:cNvPr id="44056" name="Group 24"/>
          <p:cNvGraphicFramePr>
            <a:graphicFrameLocks noGrp="1"/>
          </p:cNvGraphicFramePr>
          <p:nvPr>
            <p:ph idx="1"/>
          </p:nvPr>
        </p:nvGraphicFramePr>
        <p:xfrm>
          <a:off x="179388" y="692150"/>
          <a:ext cx="8784976" cy="6013588"/>
        </p:xfrm>
        <a:graphic>
          <a:graphicData uri="http://schemas.openxmlformats.org/drawingml/2006/table">
            <a:tbl>
              <a:tblPr/>
              <a:tblGrid>
                <a:gridCol w="2547668"/>
                <a:gridCol w="6237308"/>
              </a:tblGrid>
              <a:tr h="375387">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rgbClr val="FF0000"/>
                          </a:solidFill>
                          <a:effectLst/>
                          <a:latin typeface="Arial" charset="0"/>
                        </a:rPr>
                        <a:t>Причины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dirty="0" smtClean="0">
                          <a:ln>
                            <a:noFill/>
                          </a:ln>
                          <a:solidFill>
                            <a:srgbClr val="FF0000"/>
                          </a:solidFill>
                          <a:effectLst/>
                          <a:latin typeface="Arial" charset="0"/>
                        </a:rPr>
                        <a:t>Примеры-иллюстрации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Традиции, деревенский уклад жизни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buFont typeface="Arial" charset="0"/>
                        <a:buNone/>
                      </a:pPr>
                      <a:r>
                        <a:rPr lang="ru-RU" sz="1400" dirty="0" smtClean="0"/>
                        <a:t>. (</a:t>
                      </a:r>
                      <a:r>
                        <a:rPr lang="ru-RU" sz="1400" b="1" dirty="0" smtClean="0"/>
                        <a:t>8)Жизненная стезя каждого человека здесь была ровной и прямой: </a:t>
                      </a:r>
                      <a:r>
                        <a:rPr lang="ru-RU" sz="1400" dirty="0" smtClean="0"/>
                        <a:t>после школы мальчики получали права на управление трактором и становились механизаторами, а </a:t>
                      </a:r>
                      <a:r>
                        <a:rPr lang="ru-RU" sz="1400" b="1" dirty="0" smtClean="0">
                          <a:solidFill>
                            <a:srgbClr val="FF0000"/>
                          </a:solidFill>
                        </a:rPr>
                        <a:t>самые смелые оканчивали водительские курсы и работали в селе шоферами.</a:t>
                      </a:r>
                    </a:p>
                    <a:p>
                      <a:pPr eaLnBrk="1" hangingPunct="1">
                        <a:buFont typeface="Arial" charset="0"/>
                        <a:buNone/>
                      </a:pPr>
                      <a:r>
                        <a:rPr lang="ru-RU" sz="1400" dirty="0" smtClean="0"/>
                        <a:t>       (9)</a:t>
                      </a:r>
                      <a:r>
                        <a:rPr lang="ru-RU" sz="1400" b="1" dirty="0" smtClean="0">
                          <a:solidFill>
                            <a:srgbClr val="FF0000"/>
                          </a:solidFill>
                        </a:rPr>
                        <a:t>Ездить по земле — вот удел человека.</a:t>
                      </a:r>
                      <a:endParaRPr kumimoji="0" lang="ru-RU" sz="14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453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Отношение окружающих к Колькиной мечте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rPr>
                        <a:t>(11)На Кольку смотрели </a:t>
                      </a:r>
                      <a:r>
                        <a:rPr kumimoji="0" lang="ru-RU" sz="1400" b="1" i="0" u="none" strike="noStrike" cap="none" normalizeH="0" baseline="0" dirty="0" smtClean="0">
                          <a:ln>
                            <a:noFill/>
                          </a:ln>
                          <a:solidFill>
                            <a:srgbClr val="FF0000"/>
                          </a:solidFill>
                          <a:effectLst/>
                          <a:latin typeface="Arial" charset="0"/>
                        </a:rPr>
                        <a:t>как на чудака</a:t>
                      </a:r>
                      <a:r>
                        <a:rPr kumimoji="0" lang="ru-RU" sz="1400" b="0" i="0" u="none" strike="noStrike" cap="none" normalizeH="0" baseline="0" dirty="0" smtClean="0">
                          <a:ln>
                            <a:noFill/>
                          </a:ln>
                          <a:solidFill>
                            <a:schemeClr val="tx1"/>
                          </a:solidFill>
                          <a:effectLst/>
                          <a:latin typeface="Arial" charset="0"/>
                        </a:rPr>
                        <a:t>… 7) …Эта мысль казалась </a:t>
                      </a:r>
                      <a:r>
                        <a:rPr kumimoji="0" lang="ru-RU" sz="1400" b="1" i="0" u="none" strike="noStrike" cap="none" normalizeH="0" baseline="0" dirty="0" smtClean="0">
                          <a:ln>
                            <a:noFill/>
                          </a:ln>
                          <a:solidFill>
                            <a:srgbClr val="FF0000"/>
                          </a:solidFill>
                          <a:effectLst/>
                          <a:latin typeface="Arial" charset="0"/>
                        </a:rPr>
                        <a:t>безумием.</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rPr>
                        <a:t>(26)Денег, потраченных на билеты, немного жаль, зато съездил, посмотрел, проверил себя, успокоился, </a:t>
                      </a:r>
                      <a:r>
                        <a:rPr kumimoji="0" lang="ru-RU" sz="1400" b="1" i="0" u="none" strike="noStrike" cap="none" normalizeH="0" baseline="0" dirty="0" smtClean="0">
                          <a:ln>
                            <a:noFill/>
                          </a:ln>
                          <a:solidFill>
                            <a:schemeClr val="tx1"/>
                          </a:solidFill>
                          <a:effectLst/>
                          <a:latin typeface="Arial" charset="0"/>
                        </a:rPr>
                        <a:t>теперь выбросит из головы </a:t>
                      </a:r>
                      <a:r>
                        <a:rPr kumimoji="0" lang="ru-RU" sz="1400" b="1" i="0" u="none" strike="noStrike" cap="none" normalizeH="0" baseline="0" dirty="0" smtClean="0">
                          <a:ln>
                            <a:noFill/>
                          </a:ln>
                          <a:solidFill>
                            <a:srgbClr val="FF0000"/>
                          </a:solidFill>
                          <a:effectLst/>
                          <a:latin typeface="Arial" charset="0"/>
                        </a:rPr>
                        <a:t>всякий вздор </a:t>
                      </a:r>
                      <a:r>
                        <a:rPr kumimoji="0" lang="ru-RU" sz="1400" b="1" i="0" u="none" strike="noStrike" cap="none" normalizeH="0" baseline="0" dirty="0" smtClean="0">
                          <a:ln>
                            <a:noFill/>
                          </a:ln>
                          <a:solidFill>
                            <a:schemeClr val="tx1"/>
                          </a:solidFill>
                          <a:effectLst/>
                          <a:latin typeface="Arial" charset="0"/>
                        </a:rPr>
                        <a:t>и станет </a:t>
                      </a:r>
                      <a:r>
                        <a:rPr kumimoji="0" lang="ru-RU" sz="1400" b="1" i="0" u="none" strike="noStrike" cap="none" normalizeH="0" baseline="0" dirty="0" smtClean="0">
                          <a:ln>
                            <a:noFill/>
                          </a:ln>
                          <a:solidFill>
                            <a:srgbClr val="FF0000"/>
                          </a:solidFill>
                          <a:effectLst/>
                          <a:latin typeface="Arial" charset="0"/>
                        </a:rPr>
                        <a:t>нормальным человеком.</a:t>
                      </a:r>
                      <a:r>
                        <a:rPr lang="ru-RU" sz="1400" b="1" dirty="0" smtClean="0">
                          <a:solidFill>
                            <a:srgbClr val="FF0000"/>
                          </a:solidFill>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400" dirty="0" smtClean="0"/>
                        <a:t> (27)Таковы </a:t>
                      </a:r>
                      <a:r>
                        <a:rPr lang="ru-RU" sz="1400" b="1" dirty="0" smtClean="0">
                          <a:solidFill>
                            <a:srgbClr val="FF0000"/>
                          </a:solidFill>
                        </a:rPr>
                        <a:t>законы жизни</a:t>
                      </a:r>
                      <a:r>
                        <a:rPr lang="ru-RU" sz="1400" dirty="0" smtClean="0"/>
                        <a:t>: всё, что взлетело вверх, рано или поздно возвращается на землю. (28)Камень, птица, мечта — все возвращается назад…</a:t>
                      </a:r>
                      <a:endParaRPr kumimoji="0" lang="ru-RU"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094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Отношение отца к мечте сына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rPr>
                        <a:t>(11) Отец надеялся, что </a:t>
                      </a:r>
                      <a:r>
                        <a:rPr kumimoji="0" lang="ru-RU" sz="1400" b="1" i="0" u="none" strike="noStrike" cap="none" normalizeH="0" baseline="0" dirty="0" smtClean="0">
                          <a:ln>
                            <a:noFill/>
                          </a:ln>
                          <a:solidFill>
                            <a:srgbClr val="FF0000"/>
                          </a:solidFill>
                          <a:effectLst/>
                          <a:latin typeface="Arial" charset="0"/>
                        </a:rPr>
                        <a:t>вздорная идея </a:t>
                      </a:r>
                      <a:r>
                        <a:rPr kumimoji="0" lang="ru-RU" sz="1400" b="0" i="0" u="none" strike="noStrike" cap="none" normalizeH="0" baseline="0" dirty="0" smtClean="0">
                          <a:ln>
                            <a:noFill/>
                          </a:ln>
                          <a:solidFill>
                            <a:schemeClr val="tx1"/>
                          </a:solidFill>
                          <a:effectLst/>
                          <a:latin typeface="Arial" charset="0"/>
                        </a:rPr>
                        <a:t>как-нибудь сама собой улетучится из головы сына. (12)Мало ли чего мы хотим в молодости!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449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Собственный страх, нежелание преодолевать трудности на пути к осуществлению цели, отсутствие силы воли, неверие в себя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eaLnBrk="1" hangingPunct="1">
                        <a:buFont typeface="Arial" charset="0"/>
                        <a:buNone/>
                      </a:pPr>
                      <a:r>
                        <a:rPr lang="ru-RU" sz="1400" dirty="0" smtClean="0"/>
                        <a:t>(17)Проснулся Колька рано утром </a:t>
                      </a:r>
                      <a:r>
                        <a:rPr lang="ru-RU" sz="1400" b="1" dirty="0" smtClean="0">
                          <a:solidFill>
                            <a:srgbClr val="FF0000"/>
                          </a:solidFill>
                        </a:rPr>
                        <a:t>от ужаса. </a:t>
                      </a:r>
                      <a:r>
                        <a:rPr lang="ru-RU" sz="1400" dirty="0" smtClean="0"/>
                        <a:t>(18)</a:t>
                      </a:r>
                      <a:r>
                        <a:rPr lang="ru-RU" sz="1400" b="1" dirty="0" smtClean="0">
                          <a:solidFill>
                            <a:srgbClr val="FF0000"/>
                          </a:solidFill>
                        </a:rPr>
                        <a:t>Ужас, будто удав, </a:t>
                      </a:r>
                      <a:r>
                        <a:rPr lang="ru-RU" sz="1400" dirty="0" smtClean="0"/>
                        <a:t>сдавил его окоченевшее тело холодными кольцами и впился своей зубастой пастью в самую грудь....(21)</a:t>
                      </a:r>
                      <a:r>
                        <a:rPr lang="ru-RU" sz="1400" b="1" dirty="0" smtClean="0"/>
                        <a:t>Куда я еду? </a:t>
                      </a:r>
                      <a:r>
                        <a:rPr lang="ru-RU" sz="1400" dirty="0" smtClean="0"/>
                        <a:t>(</a:t>
                      </a:r>
                      <a:r>
                        <a:rPr lang="ru-RU" sz="1400" b="1" dirty="0" smtClean="0"/>
                        <a:t>22)Что я там буду делать один?</a:t>
                      </a:r>
                      <a:r>
                        <a:rPr lang="en-US" sz="1400" dirty="0" smtClean="0"/>
                        <a:t> </a:t>
                      </a:r>
                      <a:r>
                        <a:rPr lang="ru-RU" sz="1400" dirty="0" smtClean="0"/>
                        <a:t>(23)Кольке представилось, что сейчас его высадят и он окажется в </a:t>
                      </a:r>
                      <a:r>
                        <a:rPr lang="ru-RU" sz="1400" b="1" dirty="0" smtClean="0"/>
                        <a:t>беспредельной пустоте необитаемой планеты</a:t>
                      </a:r>
                      <a:r>
                        <a:rPr lang="ru-RU" sz="1400" dirty="0" smtClean="0"/>
                        <a:t>… </a:t>
                      </a:r>
                    </a:p>
                    <a:p>
                      <a:pPr eaLnBrk="1" hangingPunct="1">
                        <a:buFont typeface="Arial" charset="0"/>
                        <a:buNone/>
                      </a:pPr>
                      <a:r>
                        <a:rPr lang="ru-RU" sz="1400" dirty="0" smtClean="0"/>
                        <a:t>             (24)Приехав на вокзал, он в </a:t>
                      </a:r>
                      <a:r>
                        <a:rPr lang="ru-RU" sz="1400" b="1" dirty="0" smtClean="0"/>
                        <a:t>тот же день </a:t>
                      </a:r>
                      <a:r>
                        <a:rPr lang="ru-RU" sz="1400" dirty="0" smtClean="0"/>
                        <a:t>купил билет на обратную дорогу и через два дня </a:t>
                      </a:r>
                      <a:r>
                        <a:rPr lang="ru-RU" sz="1400" b="1" dirty="0" smtClean="0"/>
                        <a:t>вернулся домой. </a:t>
                      </a:r>
                      <a:endParaRPr kumimoji="0" lang="ru-RU"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decel="50000" fill="hold">
                                          <p:stCondLst>
                                            <p:cond delay="0"/>
                                          </p:stCondLst>
                                        </p:cTn>
                                        <p:tgtEl>
                                          <p:spTgt spid="440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40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4034"/>
                                        </p:tgtEl>
                                        <p:attrNameLst>
                                          <p:attrName>ppt_w</p:attrName>
                                        </p:attrNameLst>
                                      </p:cBhvr>
                                      <p:tavLst>
                                        <p:tav tm="0">
                                          <p:val>
                                            <p:strVal val="#ppt_w*.05"/>
                                          </p:val>
                                        </p:tav>
                                        <p:tav tm="100000">
                                          <p:val>
                                            <p:strVal val="#ppt_w"/>
                                          </p:val>
                                        </p:tav>
                                      </p:tavLst>
                                    </p:anim>
                                    <p:anim calcmode="lin" valueType="num">
                                      <p:cBhvr>
                                        <p:cTn id="10" dur="1000" fill="hold"/>
                                        <p:tgtEl>
                                          <p:spTgt spid="440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40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40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40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403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44056"/>
                                        </p:tgtEl>
                                        <p:attrNameLst>
                                          <p:attrName>style.visibility</p:attrName>
                                        </p:attrNameLst>
                                      </p:cBhvr>
                                      <p:to>
                                        <p:strVal val="visible"/>
                                      </p:to>
                                    </p:set>
                                    <p:anim calcmode="lin" valueType="num">
                                      <p:cBhvr>
                                        <p:cTn id="19" dur="1000" fill="hold"/>
                                        <p:tgtEl>
                                          <p:spTgt spid="44056"/>
                                        </p:tgtEl>
                                        <p:attrNameLst>
                                          <p:attrName>ppt_w</p:attrName>
                                        </p:attrNameLst>
                                      </p:cBhvr>
                                      <p:tavLst>
                                        <p:tav tm="0">
                                          <p:val>
                                            <p:strVal val="#ppt_w+.3"/>
                                          </p:val>
                                        </p:tav>
                                        <p:tav tm="100000">
                                          <p:val>
                                            <p:strVal val="#ppt_w"/>
                                          </p:val>
                                        </p:tav>
                                      </p:tavLst>
                                    </p:anim>
                                    <p:anim calcmode="lin" valueType="num">
                                      <p:cBhvr>
                                        <p:cTn id="20" dur="1000" fill="hold"/>
                                        <p:tgtEl>
                                          <p:spTgt spid="44056"/>
                                        </p:tgtEl>
                                        <p:attrNameLst>
                                          <p:attrName>ppt_h</p:attrName>
                                        </p:attrNameLst>
                                      </p:cBhvr>
                                      <p:tavLst>
                                        <p:tav tm="0">
                                          <p:val>
                                            <p:strVal val="#ppt_h"/>
                                          </p:val>
                                        </p:tav>
                                        <p:tav tm="100000">
                                          <p:val>
                                            <p:strVal val="#ppt_h"/>
                                          </p:val>
                                        </p:tav>
                                      </p:tavLst>
                                    </p:anim>
                                    <p:animEffect transition="in" filter="fade">
                                      <p:cBhvr>
                                        <p:cTn id="21" dur="1000"/>
                                        <p:tgtEl>
                                          <p:spTgt spid="44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288" y="692150"/>
            <a:ext cx="8496300" cy="5032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200" b="1" dirty="0">
                <a:solidFill>
                  <a:schemeClr val="tx1"/>
                </a:solidFill>
                <a:cs typeface="Arial" pitchFamily="34" charset="0"/>
              </a:rPr>
              <a:t>Сформулированная проблема</a:t>
            </a:r>
          </a:p>
        </p:txBody>
      </p:sp>
      <p:sp>
        <p:nvSpPr>
          <p:cNvPr id="5" name="Прямоугольник 4"/>
          <p:cNvSpPr/>
          <p:nvPr/>
        </p:nvSpPr>
        <p:spPr>
          <a:xfrm>
            <a:off x="250825" y="6092825"/>
            <a:ext cx="8642350" cy="57626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chemeClr val="tx1"/>
                </a:solidFill>
                <a:cs typeface="Arial" pitchFamily="34" charset="0"/>
              </a:rPr>
              <a:t>Авторская позиция</a:t>
            </a:r>
          </a:p>
        </p:txBody>
      </p:sp>
      <p:sp>
        <p:nvSpPr>
          <p:cNvPr id="6" name="Прямоугольник 5"/>
          <p:cNvSpPr/>
          <p:nvPr/>
        </p:nvSpPr>
        <p:spPr>
          <a:xfrm>
            <a:off x="468313" y="1484313"/>
            <a:ext cx="8496300" cy="446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600" dirty="0">
                <a:solidFill>
                  <a:srgbClr val="FF0000"/>
                </a:solidFill>
              </a:rPr>
              <a:t>Необходимо  отразить проблемную ситуацию в целом </a:t>
            </a:r>
            <a:r>
              <a:rPr lang="ru-RU" sz="1600" b="1" i="1" dirty="0">
                <a:solidFill>
                  <a:srgbClr val="FF0000"/>
                </a:solidFill>
              </a:rPr>
              <a:t>(1-2 предл</a:t>
            </a:r>
            <a:r>
              <a:rPr lang="ru-RU" sz="1600" dirty="0">
                <a:solidFill>
                  <a:srgbClr val="FF0000"/>
                </a:solidFill>
              </a:rPr>
              <a:t>.), а затем остановиться на </a:t>
            </a:r>
            <a:r>
              <a:rPr lang="ru-RU" sz="1600" b="1" i="1" dirty="0">
                <a:solidFill>
                  <a:srgbClr val="FF0000"/>
                </a:solidFill>
              </a:rPr>
              <a:t>отдельных аспектах проблемы</a:t>
            </a:r>
            <a:r>
              <a:rPr lang="ru-RU" sz="1600" dirty="0">
                <a:solidFill>
                  <a:srgbClr val="FF0000"/>
                </a:solidFill>
              </a:rPr>
              <a:t>, </a:t>
            </a:r>
            <a:r>
              <a:rPr lang="ru-RU" sz="1600" b="1" i="1" dirty="0">
                <a:solidFill>
                  <a:srgbClr val="FF0000"/>
                </a:solidFill>
              </a:rPr>
              <a:t>дать оценку ситуации</a:t>
            </a:r>
            <a:r>
              <a:rPr lang="ru-RU" sz="1600" dirty="0">
                <a:solidFill>
                  <a:srgbClr val="FF0000"/>
                </a:solidFill>
              </a:rPr>
              <a:t>, изложенной автором, </a:t>
            </a:r>
            <a:r>
              <a:rPr lang="ru-RU" sz="1600" b="1" i="1" dirty="0">
                <a:solidFill>
                  <a:srgbClr val="FF0000"/>
                </a:solidFill>
              </a:rPr>
              <a:t>описать его отношение к действиям, поступкам, поведению героя</a:t>
            </a:r>
            <a:r>
              <a:rPr lang="ru-RU" sz="1600" dirty="0">
                <a:solidFill>
                  <a:srgbClr val="FF0000"/>
                </a:solidFill>
              </a:rPr>
              <a:t>.</a:t>
            </a:r>
          </a:p>
          <a:p>
            <a:pPr>
              <a:defRPr/>
            </a:pPr>
            <a:endParaRPr lang="ru-RU" sz="1600" dirty="0">
              <a:solidFill>
                <a:schemeClr val="tx1"/>
              </a:solidFill>
            </a:endParaRPr>
          </a:p>
          <a:p>
            <a:pPr>
              <a:defRPr/>
            </a:pPr>
            <a:r>
              <a:rPr lang="ru-RU" sz="1600" b="1" dirty="0">
                <a:solidFill>
                  <a:schemeClr val="tx1"/>
                </a:solidFill>
              </a:rPr>
              <a:t>Ключевые фразы:</a:t>
            </a:r>
          </a:p>
          <a:p>
            <a:pPr fontAlgn="auto">
              <a:spcAft>
                <a:spcPts val="0"/>
              </a:spcAft>
              <a:buFont typeface="Arial" pitchFamily="34" charset="0"/>
              <a:buChar char="•"/>
              <a:defRPr/>
            </a:pPr>
            <a:r>
              <a:rPr lang="ru-RU" sz="1600" i="1" dirty="0">
                <a:solidFill>
                  <a:schemeClr val="tx1"/>
                </a:solidFill>
              </a:rPr>
              <a:t> Автор </a:t>
            </a:r>
            <a:r>
              <a:rPr lang="ru-RU" sz="1600" b="1" i="1" dirty="0">
                <a:solidFill>
                  <a:schemeClr val="tx1"/>
                </a:solidFill>
              </a:rPr>
              <a:t>раскрывает проблему на примере </a:t>
            </a:r>
            <a:r>
              <a:rPr lang="ru-RU" sz="1600" i="1" dirty="0">
                <a:solidFill>
                  <a:schemeClr val="tx1"/>
                </a:solidFill>
              </a:rPr>
              <a:t>…</a:t>
            </a:r>
          </a:p>
          <a:p>
            <a:pPr marL="300552" indent="-300552">
              <a:buFont typeface="Arial" panose="020B0604020202020204" pitchFamily="34" charset="0"/>
              <a:buChar char="•"/>
              <a:defRPr/>
            </a:pPr>
            <a:r>
              <a:rPr lang="ru-RU" sz="1600" i="1" dirty="0">
                <a:solidFill>
                  <a:schemeClr val="tx1"/>
                </a:solidFill>
              </a:rPr>
              <a:t>В центре внимания автора …</a:t>
            </a:r>
          </a:p>
          <a:p>
            <a:pPr marL="300552" indent="-300552">
              <a:buFont typeface="Arial" panose="020B0604020202020204" pitchFamily="34" charset="0"/>
              <a:buChar char="•"/>
              <a:defRPr/>
            </a:pPr>
            <a:r>
              <a:rPr lang="ru-RU" sz="1600" i="1" dirty="0">
                <a:solidFill>
                  <a:schemeClr val="tx1"/>
                </a:solidFill>
              </a:rPr>
              <a:t>Изображая (кого? в какой ситуации?), автор </a:t>
            </a:r>
            <a:r>
              <a:rPr lang="ru-RU" sz="1600" b="1" i="1" dirty="0">
                <a:solidFill>
                  <a:schemeClr val="tx1"/>
                </a:solidFill>
              </a:rPr>
              <a:t>обращает внимание на </a:t>
            </a:r>
            <a:r>
              <a:rPr lang="ru-RU" sz="1600" i="1" dirty="0">
                <a:solidFill>
                  <a:schemeClr val="tx1"/>
                </a:solidFill>
              </a:rPr>
              <a:t>…</a:t>
            </a:r>
          </a:p>
          <a:p>
            <a:pPr marL="300552" indent="-300552">
              <a:buFont typeface="Arial" panose="020B0604020202020204" pitchFamily="34" charset="0"/>
              <a:buChar char="•"/>
              <a:defRPr/>
            </a:pPr>
            <a:r>
              <a:rPr lang="ru-RU" sz="1600" i="1" dirty="0">
                <a:solidFill>
                  <a:schemeClr val="tx1"/>
                </a:solidFill>
                <a:cs typeface="Arial" pitchFamily="34" charset="0"/>
              </a:rPr>
              <a:t>Автор (писатель, С.Мизеров ) </a:t>
            </a:r>
            <a:r>
              <a:rPr lang="ru-RU" sz="1600" b="1" i="1" dirty="0">
                <a:solidFill>
                  <a:schemeClr val="tx1"/>
                </a:solidFill>
                <a:cs typeface="Arial" pitchFamily="34" charset="0"/>
              </a:rPr>
              <a:t>называет причины</a:t>
            </a:r>
            <a:r>
              <a:rPr lang="ru-RU" sz="1600" i="1" dirty="0">
                <a:solidFill>
                  <a:schemeClr val="tx1"/>
                </a:solidFill>
                <a:cs typeface="Arial" pitchFamily="34" charset="0"/>
              </a:rPr>
              <a:t>, по которым…;</a:t>
            </a:r>
          </a:p>
          <a:p>
            <a:pPr fontAlgn="auto">
              <a:spcAft>
                <a:spcPts val="0"/>
              </a:spcAft>
              <a:buFont typeface="Arial" pitchFamily="34" charset="0"/>
              <a:buChar char="•"/>
              <a:defRPr/>
            </a:pPr>
            <a:r>
              <a:rPr lang="ru-RU" sz="1600" b="1" i="1" dirty="0">
                <a:solidFill>
                  <a:schemeClr val="tx1"/>
                </a:solidFill>
                <a:cs typeface="Arial" pitchFamily="34" charset="0"/>
              </a:rPr>
              <a:t> </a:t>
            </a:r>
            <a:r>
              <a:rPr lang="ru-RU" sz="1600" i="1" dirty="0">
                <a:solidFill>
                  <a:schemeClr val="tx1"/>
                </a:solidFill>
                <a:cs typeface="Arial" pitchFamily="34" charset="0"/>
              </a:rPr>
              <a:t>Писатель </a:t>
            </a:r>
            <a:r>
              <a:rPr lang="ru-RU" sz="1600" b="1" i="1" dirty="0">
                <a:solidFill>
                  <a:schemeClr val="tx1"/>
                </a:solidFill>
                <a:cs typeface="Arial" pitchFamily="34" charset="0"/>
              </a:rPr>
              <a:t>приводит примеры</a:t>
            </a:r>
            <a:r>
              <a:rPr lang="ru-RU" sz="1600" i="1" dirty="0">
                <a:solidFill>
                  <a:schemeClr val="tx1"/>
                </a:solidFill>
                <a:cs typeface="Arial" pitchFamily="34" charset="0"/>
              </a:rPr>
              <a:t>, подтверждающие мысль о том, что...</a:t>
            </a:r>
          </a:p>
          <a:p>
            <a:pPr marL="300552" indent="-300552">
              <a:buFont typeface="Arial" panose="020B0604020202020204" pitchFamily="34" charset="0"/>
              <a:buChar char="•"/>
              <a:defRPr/>
            </a:pPr>
            <a:r>
              <a:rPr lang="ru-RU" sz="1600" b="1" i="1" dirty="0">
                <a:solidFill>
                  <a:schemeClr val="tx1"/>
                </a:solidFill>
              </a:rPr>
              <a:t>Поступки (мысли, слова) героя показывают</a:t>
            </a:r>
            <a:r>
              <a:rPr lang="ru-RU" sz="1600" i="1" dirty="0">
                <a:solidFill>
                  <a:schemeClr val="tx1"/>
                </a:solidFill>
              </a:rPr>
              <a:t>, что …</a:t>
            </a:r>
          </a:p>
          <a:p>
            <a:pPr marL="300552" indent="-300552">
              <a:buFont typeface="Arial" panose="020B0604020202020204" pitchFamily="34" charset="0"/>
              <a:buChar char="•"/>
              <a:defRPr/>
            </a:pPr>
            <a:r>
              <a:rPr lang="ru-RU" sz="1600" b="1" i="1" dirty="0">
                <a:solidFill>
                  <a:schemeClr val="tx1"/>
                </a:solidFill>
              </a:rPr>
              <a:t>В действиях (поступках, словах, мыслях) героя </a:t>
            </a:r>
            <a:r>
              <a:rPr lang="ru-RU" sz="1600" i="1" dirty="0">
                <a:solidFill>
                  <a:schemeClr val="tx1"/>
                </a:solidFill>
              </a:rPr>
              <a:t>проявляются такие качества, как... </a:t>
            </a:r>
            <a:r>
              <a:rPr lang="ru-RU" sz="1600" i="1" dirty="0">
                <a:solidFill>
                  <a:schemeClr val="tx1"/>
                </a:solidFill>
                <a:cs typeface="Arial" pitchFamily="34" charset="0"/>
              </a:rPr>
              <a:t> </a:t>
            </a:r>
            <a:endParaRPr lang="ru-RU" sz="1600" i="1" dirty="0">
              <a:solidFill>
                <a:schemeClr val="tx1"/>
              </a:solidFill>
            </a:endParaRPr>
          </a:p>
          <a:p>
            <a:pPr marL="300552" indent="-300552">
              <a:buFont typeface="Arial" panose="020B0604020202020204" pitchFamily="34" charset="0"/>
              <a:buChar char="•"/>
              <a:defRPr/>
            </a:pPr>
            <a:r>
              <a:rPr lang="ru-RU" sz="1600" i="1" dirty="0">
                <a:solidFill>
                  <a:schemeClr val="tx1"/>
                </a:solidFill>
              </a:rPr>
              <a:t>Автор наглядно </a:t>
            </a:r>
            <a:r>
              <a:rPr lang="ru-RU" sz="1600" b="1" i="1" dirty="0">
                <a:solidFill>
                  <a:schemeClr val="tx1"/>
                </a:solidFill>
              </a:rPr>
              <a:t>доказывает</a:t>
            </a:r>
            <a:r>
              <a:rPr lang="ru-RU" sz="1600" i="1" dirty="0">
                <a:solidFill>
                  <a:schemeClr val="tx1"/>
                </a:solidFill>
              </a:rPr>
              <a:t> , что … и т.п.</a:t>
            </a:r>
          </a:p>
        </p:txBody>
      </p:sp>
      <p:sp>
        <p:nvSpPr>
          <p:cNvPr id="7" name="Прямоугольник 6"/>
          <p:cNvSpPr/>
          <p:nvPr/>
        </p:nvSpPr>
        <p:spPr>
          <a:xfrm>
            <a:off x="611188" y="1196975"/>
            <a:ext cx="8208962" cy="647700"/>
          </a:xfrm>
          <a:prstGeom prst="rect">
            <a:avLst/>
          </a:prstGeom>
          <a:solidFill>
            <a:srgbClr val="CC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2800" b="1" u="sng" dirty="0">
              <a:solidFill>
                <a:schemeClr val="tx1"/>
              </a:solidFill>
              <a:cs typeface="Arial" pitchFamily="34" charset="0"/>
            </a:endParaRPr>
          </a:p>
          <a:p>
            <a:pPr>
              <a:defRPr/>
            </a:pPr>
            <a:r>
              <a:rPr lang="ru-RU" sz="2400" b="1" u="sng" dirty="0">
                <a:solidFill>
                  <a:schemeClr val="tx1"/>
                </a:solidFill>
                <a:cs typeface="Arial" pitchFamily="34" charset="0"/>
              </a:rPr>
              <a:t>Что</a:t>
            </a:r>
            <a:r>
              <a:rPr lang="ru-RU" b="1" u="sng" dirty="0">
                <a:solidFill>
                  <a:schemeClr val="tx1"/>
                </a:solidFill>
                <a:cs typeface="Arial" pitchFamily="34" charset="0"/>
              </a:rPr>
              <a:t> </a:t>
            </a:r>
            <a:r>
              <a:rPr lang="ru-RU" b="1" dirty="0">
                <a:solidFill>
                  <a:schemeClr val="tx1"/>
                </a:solidFill>
                <a:cs typeface="Arial" pitchFamily="34" charset="0"/>
              </a:rPr>
              <a:t>делает автор исходного текста, раскрывая </a:t>
            </a:r>
            <a:r>
              <a:rPr lang="ru-RU" sz="2400" b="1" u="sng" dirty="0">
                <a:solidFill>
                  <a:schemeClr val="tx1"/>
                </a:solidFill>
                <a:cs typeface="Arial" pitchFamily="34" charset="0"/>
              </a:rPr>
              <a:t>поставленную </a:t>
            </a:r>
            <a:r>
              <a:rPr lang="ru-RU" b="1" dirty="0">
                <a:solidFill>
                  <a:schemeClr val="tx1"/>
                </a:solidFill>
                <a:cs typeface="Arial" pitchFamily="34" charset="0"/>
              </a:rPr>
              <a:t>проблему ...?</a:t>
            </a:r>
          </a:p>
          <a:p>
            <a:pPr>
              <a:defRPr/>
            </a:pPr>
            <a:endParaRPr lang="ru-RU" dirty="0">
              <a:solidFill>
                <a:schemeClr val="tx1"/>
              </a:solidFill>
              <a:cs typeface="Arial" pitchFamily="34" charset="0"/>
            </a:endParaRPr>
          </a:p>
          <a:p>
            <a:pPr algn="ctr">
              <a:defRPr/>
            </a:pPr>
            <a:endParaRPr lang="ru-RU" dirty="0"/>
          </a:p>
        </p:txBody>
      </p:sp>
      <p:sp>
        <p:nvSpPr>
          <p:cNvPr id="8" name="Стрелка вниз 7"/>
          <p:cNvSpPr/>
          <p:nvPr/>
        </p:nvSpPr>
        <p:spPr>
          <a:xfrm>
            <a:off x="250825" y="836613"/>
            <a:ext cx="217488" cy="504031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6326" name="Прямоугольник 6"/>
          <p:cNvSpPr>
            <a:spLocks noChangeArrowheads="1"/>
          </p:cNvSpPr>
          <p:nvPr/>
        </p:nvSpPr>
        <p:spPr bwMode="auto">
          <a:xfrm>
            <a:off x="0" y="188913"/>
            <a:ext cx="8893175" cy="384175"/>
          </a:xfrm>
          <a:prstGeom prst="rect">
            <a:avLst/>
          </a:prstGeom>
          <a:noFill/>
          <a:ln w="9525">
            <a:noFill/>
            <a:miter lim="800000"/>
            <a:headEnd/>
            <a:tailEnd/>
          </a:ln>
        </p:spPr>
        <p:txBody>
          <a:bodyPr lIns="80147" tIns="40074" rIns="80147" bIns="40074">
            <a:spAutoFit/>
          </a:bodyPr>
          <a:lstStyle/>
          <a:p>
            <a:pPr algn="ctr"/>
            <a:r>
              <a:rPr lang="ru-RU" altLang="ru-RU" sz="2000" b="1">
                <a:latin typeface="Calibri" pitchFamily="34" charset="0"/>
                <a:cs typeface="Arial" charset="0"/>
              </a:rPr>
              <a:t>К2.  Комментарий к сформулированной проблеме текста</a:t>
            </a:r>
            <a:endParaRPr lang="ru-RU" altLang="ru-RU" sz="2000">
              <a:latin typeface="Calibri" pitchFamily="34"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36"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0" end="0"/>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 calcmode="lin" valueType="num">
                                      <p:cBhvr>
                                        <p:cTn id="40"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41"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42" dur="1000"/>
                                        <p:tgtEl>
                                          <p:spTgt spid="6">
                                            <p:txEl>
                                              <p:pRg st="2" end="2"/>
                                            </p:txEl>
                                          </p:spTgt>
                                        </p:tgtEl>
                                      </p:cBhvr>
                                    </p:animEffect>
                                  </p:childTnLst>
                                </p:cTn>
                              </p:par>
                              <p:par>
                                <p:cTn id="43" presetID="50" presetClass="entr" presetSubtype="0" decel="100000"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p:cTn id="45"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46"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47" dur="1000"/>
                                        <p:tgtEl>
                                          <p:spTgt spid="6">
                                            <p:txEl>
                                              <p:pRg st="3" end="3"/>
                                            </p:txEl>
                                          </p:spTgt>
                                        </p:tgtEl>
                                      </p:cBhvr>
                                    </p:animEffect>
                                  </p:childTnLst>
                                </p:cTn>
                              </p:par>
                              <p:par>
                                <p:cTn id="48" presetID="50" presetClass="entr" presetSubtype="0" decel="100000" fill="hold" nodeType="with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 calcmode="lin" valueType="num">
                                      <p:cBhvr>
                                        <p:cTn id="50" dur="1000" fill="hold"/>
                                        <p:tgtEl>
                                          <p:spTgt spid="6">
                                            <p:txEl>
                                              <p:pRg st="4" end="4"/>
                                            </p:txEl>
                                          </p:spTgt>
                                        </p:tgtEl>
                                        <p:attrNameLst>
                                          <p:attrName>ppt_w</p:attrName>
                                        </p:attrNameLst>
                                      </p:cBhvr>
                                      <p:tavLst>
                                        <p:tav tm="0">
                                          <p:val>
                                            <p:strVal val="#ppt_w+.3"/>
                                          </p:val>
                                        </p:tav>
                                        <p:tav tm="100000">
                                          <p:val>
                                            <p:strVal val="#ppt_w"/>
                                          </p:val>
                                        </p:tav>
                                      </p:tavLst>
                                    </p:anim>
                                    <p:anim calcmode="lin" valueType="num">
                                      <p:cBhvr>
                                        <p:cTn id="51"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52" dur="1000"/>
                                        <p:tgtEl>
                                          <p:spTgt spid="6">
                                            <p:txEl>
                                              <p:pRg st="4" end="4"/>
                                            </p:txEl>
                                          </p:spTgt>
                                        </p:tgtEl>
                                      </p:cBhvr>
                                    </p:animEffect>
                                  </p:childTnLst>
                                </p:cTn>
                              </p:par>
                              <p:par>
                                <p:cTn id="53" presetID="50" presetClass="entr" presetSubtype="0" decel="100000" fill="hold" nodeType="with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p:cTn id="55" dur="1000" fill="hold"/>
                                        <p:tgtEl>
                                          <p:spTgt spid="6">
                                            <p:txEl>
                                              <p:pRg st="5" end="5"/>
                                            </p:txEl>
                                          </p:spTgt>
                                        </p:tgtEl>
                                        <p:attrNameLst>
                                          <p:attrName>ppt_w</p:attrName>
                                        </p:attrNameLst>
                                      </p:cBhvr>
                                      <p:tavLst>
                                        <p:tav tm="0">
                                          <p:val>
                                            <p:strVal val="#ppt_w+.3"/>
                                          </p:val>
                                        </p:tav>
                                        <p:tav tm="100000">
                                          <p:val>
                                            <p:strVal val="#ppt_w"/>
                                          </p:val>
                                        </p:tav>
                                      </p:tavLst>
                                    </p:anim>
                                    <p:anim calcmode="lin" valueType="num">
                                      <p:cBhvr>
                                        <p:cTn id="56"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57" dur="1000"/>
                                        <p:tgtEl>
                                          <p:spTgt spid="6">
                                            <p:txEl>
                                              <p:pRg st="5" end="5"/>
                                            </p:txEl>
                                          </p:spTgt>
                                        </p:tgtEl>
                                      </p:cBhvr>
                                    </p:animEffect>
                                  </p:childTnLst>
                                </p:cTn>
                              </p:par>
                              <p:par>
                                <p:cTn id="58" presetID="50" presetClass="entr" presetSubtype="0" decel="100000" fill="hold" nodeType="with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 calcmode="lin" valueType="num">
                                      <p:cBhvr>
                                        <p:cTn id="60" dur="1000" fill="hold"/>
                                        <p:tgtEl>
                                          <p:spTgt spid="6">
                                            <p:txEl>
                                              <p:pRg st="6" end="6"/>
                                            </p:txEl>
                                          </p:spTgt>
                                        </p:tgtEl>
                                        <p:attrNameLst>
                                          <p:attrName>ppt_w</p:attrName>
                                        </p:attrNameLst>
                                      </p:cBhvr>
                                      <p:tavLst>
                                        <p:tav tm="0">
                                          <p:val>
                                            <p:strVal val="#ppt_w+.3"/>
                                          </p:val>
                                        </p:tav>
                                        <p:tav tm="100000">
                                          <p:val>
                                            <p:strVal val="#ppt_w"/>
                                          </p:val>
                                        </p:tav>
                                      </p:tavLst>
                                    </p:anim>
                                    <p:anim calcmode="lin" valueType="num">
                                      <p:cBhvr>
                                        <p:cTn id="61"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62" dur="1000"/>
                                        <p:tgtEl>
                                          <p:spTgt spid="6">
                                            <p:txEl>
                                              <p:pRg st="6" end="6"/>
                                            </p:txEl>
                                          </p:spTgt>
                                        </p:tgtEl>
                                      </p:cBhvr>
                                    </p:animEffect>
                                  </p:childTnLst>
                                </p:cTn>
                              </p:par>
                              <p:par>
                                <p:cTn id="63" presetID="50" presetClass="entr" presetSubtype="0" decel="100000" fill="hold" nodeType="with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anim calcmode="lin" valueType="num">
                                      <p:cBhvr>
                                        <p:cTn id="65" dur="1000" fill="hold"/>
                                        <p:tgtEl>
                                          <p:spTgt spid="6">
                                            <p:txEl>
                                              <p:pRg st="7" end="7"/>
                                            </p:txEl>
                                          </p:spTgt>
                                        </p:tgtEl>
                                        <p:attrNameLst>
                                          <p:attrName>ppt_w</p:attrName>
                                        </p:attrNameLst>
                                      </p:cBhvr>
                                      <p:tavLst>
                                        <p:tav tm="0">
                                          <p:val>
                                            <p:strVal val="#ppt_w+.3"/>
                                          </p:val>
                                        </p:tav>
                                        <p:tav tm="100000">
                                          <p:val>
                                            <p:strVal val="#ppt_w"/>
                                          </p:val>
                                        </p:tav>
                                      </p:tavLst>
                                    </p:anim>
                                    <p:anim calcmode="lin" valueType="num">
                                      <p:cBhvr>
                                        <p:cTn id="66"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67" dur="1000"/>
                                        <p:tgtEl>
                                          <p:spTgt spid="6">
                                            <p:txEl>
                                              <p:pRg st="7" end="7"/>
                                            </p:txEl>
                                          </p:spTgt>
                                        </p:tgtEl>
                                      </p:cBhvr>
                                    </p:animEffect>
                                  </p:childTnLst>
                                </p:cTn>
                              </p:par>
                              <p:par>
                                <p:cTn id="68" presetID="50" presetClass="entr" presetSubtype="0" decel="100000" fill="hold" nodeType="with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 calcmode="lin" valueType="num">
                                      <p:cBhvr>
                                        <p:cTn id="70" dur="1000" fill="hold"/>
                                        <p:tgtEl>
                                          <p:spTgt spid="6">
                                            <p:txEl>
                                              <p:pRg st="8" end="8"/>
                                            </p:txEl>
                                          </p:spTgt>
                                        </p:tgtEl>
                                        <p:attrNameLst>
                                          <p:attrName>ppt_w</p:attrName>
                                        </p:attrNameLst>
                                      </p:cBhvr>
                                      <p:tavLst>
                                        <p:tav tm="0">
                                          <p:val>
                                            <p:strVal val="#ppt_w+.3"/>
                                          </p:val>
                                        </p:tav>
                                        <p:tav tm="100000">
                                          <p:val>
                                            <p:strVal val="#ppt_w"/>
                                          </p:val>
                                        </p:tav>
                                      </p:tavLst>
                                    </p:anim>
                                    <p:anim calcmode="lin" valueType="num">
                                      <p:cBhvr>
                                        <p:cTn id="71"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72" dur="1000"/>
                                        <p:tgtEl>
                                          <p:spTgt spid="6">
                                            <p:txEl>
                                              <p:pRg st="8" end="8"/>
                                            </p:txEl>
                                          </p:spTgt>
                                        </p:tgtEl>
                                      </p:cBhvr>
                                    </p:animEffect>
                                  </p:childTnLst>
                                </p:cTn>
                              </p:par>
                              <p:par>
                                <p:cTn id="73" presetID="50" presetClass="entr" presetSubtype="0" decel="100000" fill="hold" nodeType="withEffect">
                                  <p:stCondLst>
                                    <p:cond delay="0"/>
                                  </p:stCondLst>
                                  <p:childTnLst>
                                    <p:set>
                                      <p:cBhvr>
                                        <p:cTn id="74" dur="1" fill="hold">
                                          <p:stCondLst>
                                            <p:cond delay="0"/>
                                          </p:stCondLst>
                                        </p:cTn>
                                        <p:tgtEl>
                                          <p:spTgt spid="6">
                                            <p:txEl>
                                              <p:pRg st="9" end="9"/>
                                            </p:txEl>
                                          </p:spTgt>
                                        </p:tgtEl>
                                        <p:attrNameLst>
                                          <p:attrName>style.visibility</p:attrName>
                                        </p:attrNameLst>
                                      </p:cBhvr>
                                      <p:to>
                                        <p:strVal val="visible"/>
                                      </p:to>
                                    </p:set>
                                    <p:anim calcmode="lin" valueType="num">
                                      <p:cBhvr>
                                        <p:cTn id="75" dur="1000" fill="hold"/>
                                        <p:tgtEl>
                                          <p:spTgt spid="6">
                                            <p:txEl>
                                              <p:pRg st="9" end="9"/>
                                            </p:txEl>
                                          </p:spTgt>
                                        </p:tgtEl>
                                        <p:attrNameLst>
                                          <p:attrName>ppt_w</p:attrName>
                                        </p:attrNameLst>
                                      </p:cBhvr>
                                      <p:tavLst>
                                        <p:tav tm="0">
                                          <p:val>
                                            <p:strVal val="#ppt_w+.3"/>
                                          </p:val>
                                        </p:tav>
                                        <p:tav tm="100000">
                                          <p:val>
                                            <p:strVal val="#ppt_w"/>
                                          </p:val>
                                        </p:tav>
                                      </p:tavLst>
                                    </p:anim>
                                    <p:anim calcmode="lin" valueType="num">
                                      <p:cBhvr>
                                        <p:cTn id="76" dur="1000" fill="hold"/>
                                        <p:tgtEl>
                                          <p:spTgt spid="6">
                                            <p:txEl>
                                              <p:pRg st="9" end="9"/>
                                            </p:txEl>
                                          </p:spTgt>
                                        </p:tgtEl>
                                        <p:attrNameLst>
                                          <p:attrName>ppt_h</p:attrName>
                                        </p:attrNameLst>
                                      </p:cBhvr>
                                      <p:tavLst>
                                        <p:tav tm="0">
                                          <p:val>
                                            <p:strVal val="#ppt_h"/>
                                          </p:val>
                                        </p:tav>
                                        <p:tav tm="100000">
                                          <p:val>
                                            <p:strVal val="#ppt_h"/>
                                          </p:val>
                                        </p:tav>
                                      </p:tavLst>
                                    </p:anim>
                                    <p:animEffect transition="in" filter="fade">
                                      <p:cBhvr>
                                        <p:cTn id="77" dur="1000"/>
                                        <p:tgtEl>
                                          <p:spTgt spid="6">
                                            <p:txEl>
                                              <p:pRg st="9" end="9"/>
                                            </p:txEl>
                                          </p:spTgt>
                                        </p:tgtEl>
                                      </p:cBhvr>
                                    </p:animEffect>
                                  </p:childTnLst>
                                </p:cTn>
                              </p:par>
                              <p:par>
                                <p:cTn id="78" presetID="50" presetClass="entr" presetSubtype="0" decel="100000" fill="hold" nodeType="withEffect">
                                  <p:stCondLst>
                                    <p:cond delay="0"/>
                                  </p:stCondLst>
                                  <p:childTnLst>
                                    <p:set>
                                      <p:cBhvr>
                                        <p:cTn id="79" dur="1" fill="hold">
                                          <p:stCondLst>
                                            <p:cond delay="0"/>
                                          </p:stCondLst>
                                        </p:cTn>
                                        <p:tgtEl>
                                          <p:spTgt spid="6">
                                            <p:txEl>
                                              <p:pRg st="10" end="10"/>
                                            </p:txEl>
                                          </p:spTgt>
                                        </p:tgtEl>
                                        <p:attrNameLst>
                                          <p:attrName>style.visibility</p:attrName>
                                        </p:attrNameLst>
                                      </p:cBhvr>
                                      <p:to>
                                        <p:strVal val="visible"/>
                                      </p:to>
                                    </p:set>
                                    <p:anim calcmode="lin" valueType="num">
                                      <p:cBhvr>
                                        <p:cTn id="80" dur="1000" fill="hold"/>
                                        <p:tgtEl>
                                          <p:spTgt spid="6">
                                            <p:txEl>
                                              <p:pRg st="10" end="10"/>
                                            </p:txEl>
                                          </p:spTgt>
                                        </p:tgtEl>
                                        <p:attrNameLst>
                                          <p:attrName>ppt_w</p:attrName>
                                        </p:attrNameLst>
                                      </p:cBhvr>
                                      <p:tavLst>
                                        <p:tav tm="0">
                                          <p:val>
                                            <p:strVal val="#ppt_w+.3"/>
                                          </p:val>
                                        </p:tav>
                                        <p:tav tm="100000">
                                          <p:val>
                                            <p:strVal val="#ppt_w"/>
                                          </p:val>
                                        </p:tav>
                                      </p:tavLst>
                                    </p:anim>
                                    <p:anim calcmode="lin" valueType="num">
                                      <p:cBhvr>
                                        <p:cTn id="81" dur="1000" fill="hold"/>
                                        <p:tgtEl>
                                          <p:spTgt spid="6">
                                            <p:txEl>
                                              <p:pRg st="10" end="10"/>
                                            </p:txEl>
                                          </p:spTgt>
                                        </p:tgtEl>
                                        <p:attrNameLst>
                                          <p:attrName>ppt_h</p:attrName>
                                        </p:attrNameLst>
                                      </p:cBhvr>
                                      <p:tavLst>
                                        <p:tav tm="0">
                                          <p:val>
                                            <p:strVal val="#ppt_h"/>
                                          </p:val>
                                        </p:tav>
                                        <p:tav tm="100000">
                                          <p:val>
                                            <p:strVal val="#ppt_h"/>
                                          </p:val>
                                        </p:tav>
                                      </p:tavLst>
                                    </p:anim>
                                    <p:animEffect transition="in" filter="fade">
                                      <p:cBhvr>
                                        <p:cTn id="82"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537"/>
          </a:xfrm>
        </p:spPr>
        <p:txBody>
          <a:bodyPr/>
          <a:lstStyle/>
          <a:p>
            <a:r>
              <a:rPr lang="ru-RU" sz="3200" smtClean="0"/>
              <a:t>Проблема - аспекты – авторская позиция</a:t>
            </a:r>
          </a:p>
        </p:txBody>
      </p:sp>
      <p:sp>
        <p:nvSpPr>
          <p:cNvPr id="4" name="Прямоугольник 3"/>
          <p:cNvSpPr/>
          <p:nvPr/>
        </p:nvSpPr>
        <p:spPr>
          <a:xfrm>
            <a:off x="755650" y="1052513"/>
            <a:ext cx="7920038" cy="936625"/>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Проблема столкновения мечты и реальной жизни</a:t>
            </a:r>
          </a:p>
          <a:p>
            <a:pPr algn="ctr">
              <a:defRPr/>
            </a:pPr>
            <a:r>
              <a:rPr lang="ru-RU" b="1" dirty="0">
                <a:solidFill>
                  <a:schemeClr val="tx1"/>
                </a:solidFill>
              </a:rPr>
              <a:t>(Что мешает человеку осуществить свою мечту?)</a:t>
            </a:r>
          </a:p>
        </p:txBody>
      </p:sp>
      <p:sp>
        <p:nvSpPr>
          <p:cNvPr id="9" name="Стрелка вниз 8"/>
          <p:cNvSpPr/>
          <p:nvPr/>
        </p:nvSpPr>
        <p:spPr>
          <a:xfrm>
            <a:off x="1187450" y="2060575"/>
            <a:ext cx="71438" cy="50482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трелка вниз 9"/>
          <p:cNvSpPr/>
          <p:nvPr/>
        </p:nvSpPr>
        <p:spPr>
          <a:xfrm>
            <a:off x="4572000" y="2060575"/>
            <a:ext cx="71438" cy="50482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трелка вниз 10"/>
          <p:cNvSpPr/>
          <p:nvPr/>
        </p:nvSpPr>
        <p:spPr>
          <a:xfrm>
            <a:off x="7740650" y="2060575"/>
            <a:ext cx="71438" cy="50482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179388" y="2708275"/>
            <a:ext cx="2844800" cy="1296988"/>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Традиции, уклад жизни</a:t>
            </a:r>
          </a:p>
          <a:p>
            <a:pPr algn="ctr">
              <a:defRPr/>
            </a:pPr>
            <a:endParaRPr lang="ru-RU" dirty="0"/>
          </a:p>
        </p:txBody>
      </p:sp>
      <p:sp>
        <p:nvSpPr>
          <p:cNvPr id="13" name="Прямоугольник 12"/>
          <p:cNvSpPr/>
          <p:nvPr/>
        </p:nvSpPr>
        <p:spPr>
          <a:xfrm>
            <a:off x="3203575" y="2708275"/>
            <a:ext cx="2736850" cy="1296988"/>
          </a:xfrm>
          <a:prstGeom prst="rect">
            <a:avLst/>
          </a:prstGeom>
          <a:solidFill>
            <a:srgbClr val="CC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defRPr/>
            </a:pPr>
            <a:r>
              <a:rPr lang="ru-RU" b="1" dirty="0">
                <a:solidFill>
                  <a:schemeClr val="tx1"/>
                </a:solidFill>
              </a:rPr>
              <a:t>Отношение окружающих</a:t>
            </a:r>
          </a:p>
        </p:txBody>
      </p:sp>
      <p:sp>
        <p:nvSpPr>
          <p:cNvPr id="14" name="Прямоугольник 13"/>
          <p:cNvSpPr/>
          <p:nvPr/>
        </p:nvSpPr>
        <p:spPr>
          <a:xfrm>
            <a:off x="6156325" y="2708275"/>
            <a:ext cx="2808288" cy="1296988"/>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defRPr/>
            </a:pPr>
            <a:r>
              <a:rPr lang="ru-RU" b="1" dirty="0">
                <a:solidFill>
                  <a:schemeClr val="tx1"/>
                </a:solidFill>
              </a:rPr>
              <a:t>Сам человек</a:t>
            </a:r>
          </a:p>
        </p:txBody>
      </p:sp>
      <p:sp>
        <p:nvSpPr>
          <p:cNvPr id="15" name="Правая фигурная скобка 14"/>
          <p:cNvSpPr/>
          <p:nvPr/>
        </p:nvSpPr>
        <p:spPr>
          <a:xfrm rot="5400000">
            <a:off x="4140200" y="-495300"/>
            <a:ext cx="863600" cy="9144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16" name="Прямоугольник 15"/>
          <p:cNvSpPr/>
          <p:nvPr/>
        </p:nvSpPr>
        <p:spPr>
          <a:xfrm>
            <a:off x="323850" y="4724400"/>
            <a:ext cx="8569325" cy="1728788"/>
          </a:xfrm>
          <a:prstGeom prst="rect">
            <a:avLst/>
          </a:prstGeom>
          <a:solidFill>
            <a:srgbClr val="CC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solidFill>
              </a:rPr>
              <a:t> Человек должен верить в себя,  противостоять  мнению окружающих, преодолевать любые препятствия, которые возникают на его пути к цели.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strVal val="#ppt_w+.3"/>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3"/>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strVal val="#ppt_w+.3"/>
                                          </p:val>
                                        </p:tav>
                                        <p:tav tm="100000">
                                          <p:val>
                                            <p:strVal val="#ppt_w"/>
                                          </p:val>
                                        </p:tav>
                                      </p:tavLst>
                                    </p:anim>
                                    <p:anim calcmode="lin" valueType="num">
                                      <p:cBhvr>
                                        <p:cTn id="62" dur="1000" fill="hold"/>
                                        <p:tgtEl>
                                          <p:spTgt spid="15"/>
                                        </p:tgtEl>
                                        <p:attrNameLst>
                                          <p:attrName>ppt_h</p:attrName>
                                        </p:attrNameLst>
                                      </p:cBhvr>
                                      <p:tavLst>
                                        <p:tav tm="0">
                                          <p:val>
                                            <p:strVal val="#ppt_h"/>
                                          </p:val>
                                        </p:tav>
                                        <p:tav tm="100000">
                                          <p:val>
                                            <p:strVal val="#ppt_h"/>
                                          </p:val>
                                        </p:tav>
                                      </p:tavLst>
                                    </p:anim>
                                    <p:animEffect transition="in" filter="fade">
                                      <p:cBhvr>
                                        <p:cTn id="63" dur="1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457200" y="274638"/>
            <a:ext cx="8229600" cy="417512"/>
          </a:xfrm>
        </p:spPr>
        <p:txBody>
          <a:bodyPr rtlCol="0">
            <a:normAutofit fontScale="90000"/>
          </a:bodyPr>
          <a:lstStyle/>
          <a:p>
            <a:pPr eaLnBrk="1" fontAlgn="auto" hangingPunct="1">
              <a:spcAft>
                <a:spcPts val="0"/>
              </a:spcAft>
              <a:defRPr/>
            </a:pPr>
            <a:r>
              <a:rPr lang="ru-RU" sz="2800" b="1" dirty="0" smtClean="0">
                <a:cs typeface="Arial" charset="0"/>
              </a:rPr>
              <a:t/>
            </a:r>
            <a:br>
              <a:rPr lang="ru-RU" sz="2800" b="1" dirty="0" smtClean="0">
                <a:cs typeface="Arial" charset="0"/>
              </a:rPr>
            </a:br>
            <a:r>
              <a:rPr lang="ru-RU" sz="2800" b="1" dirty="0" smtClean="0">
                <a:cs typeface="Arial" charset="0"/>
              </a:rPr>
              <a:t>Основные требования к цитированию</a:t>
            </a:r>
            <a:r>
              <a:rPr lang="ru-RU" b="1" dirty="0" smtClean="0">
                <a:cs typeface="Arial" charset="0"/>
              </a:rPr>
              <a:t/>
            </a:r>
            <a:br>
              <a:rPr lang="ru-RU" b="1" dirty="0" smtClean="0">
                <a:cs typeface="Arial" charset="0"/>
              </a:rPr>
            </a:br>
            <a:endParaRPr lang="ru-RU" dirty="0" smtClean="0"/>
          </a:p>
        </p:txBody>
      </p:sp>
      <p:sp>
        <p:nvSpPr>
          <p:cNvPr id="33794" name="Содержимое 2"/>
          <p:cNvSpPr>
            <a:spLocks noGrp="1"/>
          </p:cNvSpPr>
          <p:nvPr>
            <p:ph idx="1"/>
          </p:nvPr>
        </p:nvSpPr>
        <p:spPr>
          <a:xfrm>
            <a:off x="395288" y="620713"/>
            <a:ext cx="5545137" cy="5976937"/>
          </a:xfrm>
        </p:spPr>
        <p:txBody>
          <a:bodyPr rtlCol="0">
            <a:normAutofit lnSpcReduction="10000"/>
          </a:bodyPr>
          <a:lstStyle/>
          <a:p>
            <a:pPr eaLnBrk="1" fontAlgn="auto" hangingPunct="1">
              <a:spcAft>
                <a:spcPts val="0"/>
              </a:spcAft>
              <a:buFont typeface="Arial" pitchFamily="34" charset="0"/>
              <a:buChar char="•"/>
              <a:defRPr/>
            </a:pPr>
            <a:r>
              <a:rPr lang="ru-RU" sz="2000" b="1" dirty="0" smtClean="0">
                <a:cs typeface="Arial" charset="0"/>
              </a:rPr>
              <a:t>Назначение цитаты — </a:t>
            </a:r>
            <a:r>
              <a:rPr lang="ru-RU" sz="2000" b="1" dirty="0" smtClean="0">
                <a:solidFill>
                  <a:srgbClr val="FF0000"/>
                </a:solidFill>
                <a:cs typeface="Arial" charset="0"/>
              </a:rPr>
              <a:t>подтвердить </a:t>
            </a:r>
            <a:r>
              <a:rPr lang="ru-RU" sz="2000" b="1" dirty="0" smtClean="0">
                <a:cs typeface="Arial" charset="0"/>
              </a:rPr>
              <a:t>сказанное, </a:t>
            </a:r>
            <a:r>
              <a:rPr lang="ru-RU" sz="2000" b="1" dirty="0" smtClean="0">
                <a:solidFill>
                  <a:srgbClr val="FF0000"/>
                </a:solidFill>
                <a:cs typeface="Arial" charset="0"/>
              </a:rPr>
              <a:t>но не повторять его.</a:t>
            </a:r>
          </a:p>
          <a:p>
            <a:pPr eaLnBrk="1" fontAlgn="auto" hangingPunct="1">
              <a:spcAft>
                <a:spcPts val="0"/>
              </a:spcAft>
              <a:buFont typeface="Arial" charset="0"/>
              <a:buNone/>
              <a:defRPr/>
            </a:pPr>
            <a:endParaRPr lang="ru-RU" sz="2000" b="1" dirty="0" smtClean="0">
              <a:solidFill>
                <a:srgbClr val="FF0000"/>
              </a:solidFill>
              <a:cs typeface="Arial" charset="0"/>
            </a:endParaRPr>
          </a:p>
          <a:p>
            <a:pPr eaLnBrk="1" fontAlgn="auto" hangingPunct="1">
              <a:spcAft>
                <a:spcPts val="0"/>
              </a:spcAft>
              <a:buFont typeface="Arial" pitchFamily="34" charset="0"/>
              <a:buChar char="•"/>
              <a:defRPr/>
            </a:pPr>
            <a:r>
              <a:rPr lang="ru-RU" sz="2000" b="1" dirty="0" smtClean="0">
                <a:cs typeface="Arial" charset="0"/>
              </a:rPr>
              <a:t>У цитат, важных для понимания проблемы исходного текста, </a:t>
            </a:r>
            <a:r>
              <a:rPr lang="ru-RU" sz="2000" b="1" dirty="0" smtClean="0">
                <a:solidFill>
                  <a:srgbClr val="FF0000"/>
                </a:solidFill>
                <a:cs typeface="Arial" charset="0"/>
              </a:rPr>
              <a:t>должен быть акцент на её аспекты.</a:t>
            </a:r>
          </a:p>
          <a:p>
            <a:pPr eaLnBrk="1" fontAlgn="auto" hangingPunct="1">
              <a:spcAft>
                <a:spcPts val="0"/>
              </a:spcAft>
              <a:buFont typeface="Arial" charset="0"/>
              <a:buNone/>
              <a:defRPr/>
            </a:pPr>
            <a:endParaRPr lang="ru-RU" sz="2000" b="1" dirty="0" smtClean="0">
              <a:solidFill>
                <a:srgbClr val="FF0000"/>
              </a:solidFill>
              <a:cs typeface="Arial" charset="0"/>
            </a:endParaRPr>
          </a:p>
          <a:p>
            <a:pPr eaLnBrk="1" fontAlgn="auto" hangingPunct="1">
              <a:spcAft>
                <a:spcPts val="0"/>
              </a:spcAft>
              <a:buFont typeface="Arial" pitchFamily="34" charset="0"/>
              <a:buChar char="•"/>
              <a:defRPr/>
            </a:pPr>
            <a:r>
              <a:rPr lang="ru-RU" sz="2000" b="1" dirty="0" smtClean="0">
                <a:solidFill>
                  <a:srgbClr val="FF0000"/>
                </a:solidFill>
                <a:cs typeface="Arial" charset="0"/>
              </a:rPr>
              <a:t>Неточность </a:t>
            </a:r>
            <a:r>
              <a:rPr lang="ru-RU" sz="2000" b="1" dirty="0" smtClean="0">
                <a:cs typeface="Arial" charset="0"/>
              </a:rPr>
              <a:t>цитирования или искажение цитаты приводят к </a:t>
            </a:r>
            <a:r>
              <a:rPr lang="ru-RU" sz="2000" b="1" dirty="0" smtClean="0">
                <a:solidFill>
                  <a:srgbClr val="FF0000"/>
                </a:solidFill>
                <a:cs typeface="Arial" charset="0"/>
              </a:rPr>
              <a:t>фактическим</a:t>
            </a:r>
            <a:r>
              <a:rPr lang="ru-RU" sz="2000" b="1" dirty="0" smtClean="0">
                <a:cs typeface="Arial" charset="0"/>
              </a:rPr>
              <a:t> ошибкам. </a:t>
            </a:r>
          </a:p>
          <a:p>
            <a:pPr eaLnBrk="1" fontAlgn="auto" hangingPunct="1">
              <a:spcAft>
                <a:spcPts val="0"/>
              </a:spcAft>
              <a:buFont typeface="Arial" charset="0"/>
              <a:buNone/>
              <a:defRPr/>
            </a:pPr>
            <a:endParaRPr lang="ru-RU" sz="2000" b="1" dirty="0" smtClean="0">
              <a:cs typeface="Arial" charset="0"/>
            </a:endParaRPr>
          </a:p>
          <a:p>
            <a:pPr eaLnBrk="1" fontAlgn="auto" hangingPunct="1">
              <a:spcAft>
                <a:spcPts val="0"/>
              </a:spcAft>
              <a:buFont typeface="Arial" pitchFamily="34" charset="0"/>
              <a:buChar char="•"/>
              <a:defRPr/>
            </a:pPr>
            <a:r>
              <a:rPr lang="ru-RU" sz="2000" b="1" dirty="0" smtClean="0">
                <a:cs typeface="Arial" charset="0"/>
              </a:rPr>
              <a:t>Включая цитату в предложение, необходимо следить за тем, чтобы она была </a:t>
            </a:r>
            <a:r>
              <a:rPr lang="ru-RU" sz="2000" b="1" dirty="0" smtClean="0">
                <a:solidFill>
                  <a:srgbClr val="FF0000"/>
                </a:solidFill>
                <a:cs typeface="Arial" charset="0"/>
              </a:rPr>
              <a:t>грамматически </a:t>
            </a:r>
            <a:r>
              <a:rPr lang="ru-RU" sz="2000" b="1" dirty="0" smtClean="0">
                <a:cs typeface="Arial" charset="0"/>
              </a:rPr>
              <a:t>связана с ним.</a:t>
            </a:r>
          </a:p>
          <a:p>
            <a:pPr eaLnBrk="1" fontAlgn="auto" hangingPunct="1">
              <a:spcAft>
                <a:spcPts val="0"/>
              </a:spcAft>
              <a:buFont typeface="Arial" charset="0"/>
              <a:buNone/>
              <a:defRPr/>
            </a:pPr>
            <a:endParaRPr lang="ru-RU" sz="2000" b="1" dirty="0" smtClean="0">
              <a:cs typeface="Arial" charset="0"/>
            </a:endParaRPr>
          </a:p>
          <a:p>
            <a:pPr eaLnBrk="1" fontAlgn="auto" hangingPunct="1">
              <a:spcAft>
                <a:spcPts val="0"/>
              </a:spcAft>
              <a:buFont typeface="Arial" pitchFamily="34" charset="0"/>
              <a:buChar char="•"/>
              <a:defRPr/>
            </a:pPr>
            <a:r>
              <a:rPr lang="ru-RU" sz="2000" b="1" dirty="0" smtClean="0">
                <a:cs typeface="Arial" charset="0"/>
              </a:rPr>
              <a:t>Если в цитате  есть </a:t>
            </a:r>
            <a:r>
              <a:rPr lang="ru-RU" sz="2000" b="1" dirty="0" smtClean="0">
                <a:solidFill>
                  <a:srgbClr val="FF0000"/>
                </a:solidFill>
                <a:cs typeface="Arial" charset="0"/>
              </a:rPr>
              <a:t>местоимение,</a:t>
            </a:r>
            <a:r>
              <a:rPr lang="ru-RU" sz="2000" b="1" dirty="0" smtClean="0">
                <a:cs typeface="Arial" charset="0"/>
              </a:rPr>
              <a:t> должно быть понятно, какое слово оно заменяет.</a:t>
            </a:r>
          </a:p>
          <a:p>
            <a:pPr eaLnBrk="1" fontAlgn="auto" hangingPunct="1">
              <a:spcAft>
                <a:spcPts val="0"/>
              </a:spcAft>
              <a:buFont typeface="Arial" charset="0"/>
              <a:buNone/>
              <a:defRPr/>
            </a:pPr>
            <a:endParaRPr lang="ru-RU" sz="2000" b="1" dirty="0" smtClean="0">
              <a:cs typeface="Arial" charset="0"/>
            </a:endParaRPr>
          </a:p>
          <a:p>
            <a:pPr eaLnBrk="1" fontAlgn="auto" hangingPunct="1">
              <a:spcAft>
                <a:spcPts val="0"/>
              </a:spcAft>
              <a:buFont typeface="Arial" pitchFamily="34" charset="0"/>
              <a:buChar char="•"/>
              <a:defRPr/>
            </a:pPr>
            <a:endParaRPr lang="ru-RU" b="1" dirty="0" smtClean="0"/>
          </a:p>
        </p:txBody>
      </p:sp>
      <p:pic>
        <p:nvPicPr>
          <p:cNvPr id="58371" name="Picture 2" descr="C:\Users\User\Desktop\картинки с шаттерстока\shutterstock_29965945.jpg"/>
          <p:cNvPicPr>
            <a:picLocks noChangeAspect="1" noChangeArrowheads="1"/>
          </p:cNvPicPr>
          <p:nvPr/>
        </p:nvPicPr>
        <p:blipFill>
          <a:blip r:embed="rId2" cstate="print"/>
          <a:srcRect/>
          <a:stretch>
            <a:fillRect/>
          </a:stretch>
        </p:blipFill>
        <p:spPr bwMode="auto">
          <a:xfrm>
            <a:off x="6096000" y="2133600"/>
            <a:ext cx="2868613" cy="3167063"/>
          </a:xfrm>
          <a:prstGeom prst="rect">
            <a:avLst/>
          </a:prstGeom>
          <a:noFill/>
          <a:ln w="9525">
            <a:noFill/>
            <a:miter lim="800000"/>
            <a:headEnd/>
            <a:tailEnd/>
          </a:ln>
        </p:spPr>
      </p:pic>
      <p:sp>
        <p:nvSpPr>
          <p:cNvPr id="6" name="Прямоугольник 5"/>
          <p:cNvSpPr/>
          <p:nvPr/>
        </p:nvSpPr>
        <p:spPr>
          <a:xfrm>
            <a:off x="7164388" y="3644900"/>
            <a:ext cx="1439862" cy="1296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a:solidFill>
                  <a:srgbClr val="C00000"/>
                </a:solidFill>
              </a:rPr>
              <a:t>Обратите</a:t>
            </a:r>
          </a:p>
          <a:p>
            <a:pPr algn="ctr" fontAlgn="auto">
              <a:spcBef>
                <a:spcPts val="0"/>
              </a:spcBef>
              <a:spcAft>
                <a:spcPts val="0"/>
              </a:spcAft>
              <a:defRPr/>
            </a:pPr>
            <a:r>
              <a:rPr lang="ru-RU" sz="2000" b="1" dirty="0">
                <a:solidFill>
                  <a:srgbClr val="C00000"/>
                </a:solidFill>
              </a:rPr>
              <a:t>внимание!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diamond(in)">
                                      <p:cBhvr>
                                        <p:cTn id="7" dur="20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794">
                                            <p:txEl>
                                              <p:pRg st="0" end="0"/>
                                            </p:txEl>
                                          </p:spTgt>
                                        </p:tgtEl>
                                        <p:attrNameLst>
                                          <p:attrName>style.visibility</p:attrName>
                                        </p:attrNameLst>
                                      </p:cBhvr>
                                      <p:to>
                                        <p:strVal val="visible"/>
                                      </p:to>
                                    </p:set>
                                    <p:animEffect transition="in" filter="fade">
                                      <p:cBhvr>
                                        <p:cTn id="12" dur="1000"/>
                                        <p:tgtEl>
                                          <p:spTgt spid="33794">
                                            <p:txEl>
                                              <p:pRg st="0" end="0"/>
                                            </p:txEl>
                                          </p:spTgt>
                                        </p:tgtEl>
                                      </p:cBhvr>
                                    </p:animEffect>
                                    <p:anim calcmode="lin" valueType="num">
                                      <p:cBhvr>
                                        <p:cTn id="13" dur="10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7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animEffect transition="in" filter="fade">
                                      <p:cBhvr>
                                        <p:cTn id="19" dur="1000"/>
                                        <p:tgtEl>
                                          <p:spTgt spid="33794">
                                            <p:txEl>
                                              <p:pRg st="2" end="2"/>
                                            </p:txEl>
                                          </p:spTgt>
                                        </p:tgtEl>
                                      </p:cBhvr>
                                    </p:animEffect>
                                    <p:anim calcmode="lin" valueType="num">
                                      <p:cBhvr>
                                        <p:cTn id="20"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379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794">
                                            <p:txEl>
                                              <p:pRg st="4" end="4"/>
                                            </p:txEl>
                                          </p:spTgt>
                                        </p:tgtEl>
                                        <p:attrNameLst>
                                          <p:attrName>style.visibility</p:attrName>
                                        </p:attrNameLst>
                                      </p:cBhvr>
                                      <p:to>
                                        <p:strVal val="visible"/>
                                      </p:to>
                                    </p:set>
                                    <p:animEffect transition="in" filter="fade">
                                      <p:cBhvr>
                                        <p:cTn id="26" dur="1000"/>
                                        <p:tgtEl>
                                          <p:spTgt spid="33794">
                                            <p:txEl>
                                              <p:pRg st="4" end="4"/>
                                            </p:txEl>
                                          </p:spTgt>
                                        </p:tgtEl>
                                      </p:cBhvr>
                                    </p:animEffect>
                                    <p:anim calcmode="lin" valueType="num">
                                      <p:cBhvr>
                                        <p:cTn id="27"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379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3794">
                                            <p:txEl>
                                              <p:pRg st="6" end="6"/>
                                            </p:txEl>
                                          </p:spTgt>
                                        </p:tgtEl>
                                        <p:attrNameLst>
                                          <p:attrName>style.visibility</p:attrName>
                                        </p:attrNameLst>
                                      </p:cBhvr>
                                      <p:to>
                                        <p:strVal val="visible"/>
                                      </p:to>
                                    </p:set>
                                    <p:animEffect transition="in" filter="fade">
                                      <p:cBhvr>
                                        <p:cTn id="33" dur="1000"/>
                                        <p:tgtEl>
                                          <p:spTgt spid="33794">
                                            <p:txEl>
                                              <p:pRg st="6" end="6"/>
                                            </p:txEl>
                                          </p:spTgt>
                                        </p:tgtEl>
                                      </p:cBhvr>
                                    </p:animEffect>
                                    <p:anim calcmode="lin" valueType="num">
                                      <p:cBhvr>
                                        <p:cTn id="34"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379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3794">
                                            <p:txEl>
                                              <p:pRg st="8" end="8"/>
                                            </p:txEl>
                                          </p:spTgt>
                                        </p:tgtEl>
                                        <p:attrNameLst>
                                          <p:attrName>style.visibility</p:attrName>
                                        </p:attrNameLst>
                                      </p:cBhvr>
                                      <p:to>
                                        <p:strVal val="visible"/>
                                      </p:to>
                                    </p:set>
                                    <p:animEffect transition="in" filter="fade">
                                      <p:cBhvr>
                                        <p:cTn id="40" dur="1000"/>
                                        <p:tgtEl>
                                          <p:spTgt spid="33794">
                                            <p:txEl>
                                              <p:pRg st="8" end="8"/>
                                            </p:txEl>
                                          </p:spTgt>
                                        </p:tgtEl>
                                      </p:cBhvr>
                                    </p:animEffect>
                                    <p:anim calcmode="lin" valueType="num">
                                      <p:cBhvr>
                                        <p:cTn id="41"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379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379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913"/>
            <a:ext cx="8229600" cy="719137"/>
          </a:xfrm>
        </p:spPr>
        <p:txBody>
          <a:bodyPr/>
          <a:lstStyle/>
          <a:p>
            <a:r>
              <a:rPr lang="ru-RU" sz="2400" b="1" smtClean="0">
                <a:cs typeface="Arial" charset="0"/>
              </a:rPr>
              <a:t>Назначение цитаты — </a:t>
            </a:r>
            <a:r>
              <a:rPr lang="ru-RU" sz="2400" b="1" smtClean="0">
                <a:solidFill>
                  <a:srgbClr val="FF0000"/>
                </a:solidFill>
                <a:cs typeface="Arial" charset="0"/>
              </a:rPr>
              <a:t>подтвердить </a:t>
            </a:r>
            <a:r>
              <a:rPr lang="ru-RU" sz="2400" b="1" smtClean="0">
                <a:cs typeface="Arial" charset="0"/>
              </a:rPr>
              <a:t>сказанное, </a:t>
            </a:r>
            <a:r>
              <a:rPr lang="ru-RU" sz="2400" b="1" smtClean="0">
                <a:solidFill>
                  <a:srgbClr val="FF0000"/>
                </a:solidFill>
                <a:cs typeface="Arial" charset="0"/>
              </a:rPr>
              <a:t>но не повторять его</a:t>
            </a:r>
            <a:endParaRPr lang="ru-RU" sz="2400" smtClean="0"/>
          </a:p>
        </p:txBody>
      </p:sp>
      <p:sp>
        <p:nvSpPr>
          <p:cNvPr id="3" name="Содержимое 2"/>
          <p:cNvSpPr>
            <a:spLocks noGrp="1"/>
          </p:cNvSpPr>
          <p:nvPr>
            <p:ph sz="half" idx="1"/>
          </p:nvPr>
        </p:nvSpPr>
        <p:spPr>
          <a:xfrm>
            <a:off x="179388" y="1125538"/>
            <a:ext cx="3816350" cy="5000625"/>
          </a:xfrm>
        </p:spPr>
        <p:txBody>
          <a:bodyPr/>
          <a:lstStyle/>
          <a:p>
            <a:pPr>
              <a:buFont typeface="Wingdings" pitchFamily="2" charset="2"/>
              <a:buChar char="q"/>
            </a:pPr>
            <a:r>
              <a:rPr lang="ru-RU" sz="1800" b="1" smtClean="0">
                <a:cs typeface="Arial" charset="0"/>
              </a:rPr>
              <a:t>Негативное влияние окружающих на Кольку, их обывательское отношение к жизненным переменам сказалось сразу же, как только юноша уехал из дома: </a:t>
            </a:r>
            <a:r>
              <a:rPr lang="ru-RU" sz="1800" b="1" smtClean="0">
                <a:solidFill>
                  <a:srgbClr val="FF0000"/>
                </a:solidFill>
                <a:cs typeface="Arial" charset="0"/>
              </a:rPr>
              <a:t>«</a:t>
            </a:r>
            <a:r>
              <a:rPr lang="ru-RU" sz="1800" b="1" smtClean="0">
                <a:solidFill>
                  <a:srgbClr val="FF0000"/>
                </a:solidFill>
              </a:rPr>
              <a:t>Проснулся Колька рано утром от ужаса</a:t>
            </a:r>
            <a:r>
              <a:rPr lang="ru-RU" sz="1800" b="1" smtClean="0">
                <a:solidFill>
                  <a:srgbClr val="FF0000"/>
                </a:solidFill>
                <a:cs typeface="Arial" charset="0"/>
              </a:rPr>
              <a:t>». </a:t>
            </a:r>
          </a:p>
          <a:p>
            <a:pPr>
              <a:buFont typeface="Arial" charset="0"/>
              <a:buNone/>
            </a:pPr>
            <a:endParaRPr lang="ru-RU" sz="1800" b="1" smtClean="0">
              <a:cs typeface="Arial" charset="0"/>
            </a:endParaRPr>
          </a:p>
          <a:p>
            <a:pPr>
              <a:buFont typeface="Wingdings" pitchFamily="2" charset="2"/>
              <a:buChar char="q"/>
            </a:pPr>
            <a:r>
              <a:rPr lang="ru-RU" sz="1800" b="1" smtClean="0">
                <a:cs typeface="Arial" charset="0"/>
              </a:rPr>
              <a:t> Несбывшаяся, нереализованная мечта жестоко напоминает о себе: сердце Кольки </a:t>
            </a:r>
            <a:r>
              <a:rPr lang="ru-RU" sz="1800" b="1" smtClean="0">
                <a:solidFill>
                  <a:srgbClr val="FF0000"/>
                </a:solidFill>
                <a:cs typeface="Arial" charset="0"/>
              </a:rPr>
              <a:t>«стонет от щемящей боли»</a:t>
            </a:r>
            <a:r>
              <a:rPr lang="ru-RU" sz="1800" b="1" smtClean="0">
                <a:cs typeface="Arial" charset="0"/>
              </a:rPr>
              <a:t> при виде летящих самолётов.</a:t>
            </a:r>
          </a:p>
          <a:p>
            <a:pPr>
              <a:buFont typeface="Arial" charset="0"/>
              <a:buNone/>
            </a:pPr>
            <a:endParaRPr lang="ru-RU" sz="1800" smtClean="0">
              <a:cs typeface="Arial" charset="0"/>
            </a:endParaRPr>
          </a:p>
        </p:txBody>
      </p:sp>
      <p:sp>
        <p:nvSpPr>
          <p:cNvPr id="4" name="Содержимое 3"/>
          <p:cNvSpPr>
            <a:spLocks noGrp="1"/>
          </p:cNvSpPr>
          <p:nvPr>
            <p:ph sz="half" idx="2"/>
          </p:nvPr>
        </p:nvSpPr>
        <p:spPr>
          <a:xfrm>
            <a:off x="5724525" y="1052513"/>
            <a:ext cx="3419475" cy="5073650"/>
          </a:xfrm>
        </p:spPr>
        <p:txBody>
          <a:bodyPr/>
          <a:lstStyle/>
          <a:p>
            <a:pPr eaLnBrk="1" hangingPunct="1">
              <a:lnSpc>
                <a:spcPct val="70000"/>
              </a:lnSpc>
              <a:buFont typeface="Arial" charset="0"/>
              <a:buNone/>
            </a:pPr>
            <a:r>
              <a:rPr lang="ru-RU" sz="1600" smtClean="0">
                <a:cs typeface="Arial" charset="0"/>
              </a:rPr>
              <a:t>     </a:t>
            </a:r>
          </a:p>
          <a:p>
            <a:pPr eaLnBrk="1" hangingPunct="1">
              <a:lnSpc>
                <a:spcPct val="70000"/>
              </a:lnSpc>
              <a:buFont typeface="Wingdings" pitchFamily="2" charset="2"/>
              <a:buChar char="q"/>
            </a:pPr>
            <a:r>
              <a:rPr lang="ru-RU" sz="2000" b="1" smtClean="0">
                <a:cs typeface="Arial" charset="0"/>
              </a:rPr>
              <a:t>Чувство ужаса охватило Кольку, едва он проснулся в вагоне</a:t>
            </a:r>
            <a:r>
              <a:rPr lang="ru-RU" sz="2000" b="1" smtClean="0">
                <a:solidFill>
                  <a:srgbClr val="FF0000"/>
                </a:solidFill>
                <a:cs typeface="Arial" charset="0"/>
              </a:rPr>
              <a:t>: «</a:t>
            </a:r>
            <a:r>
              <a:rPr lang="ru-RU" sz="2000" b="1" smtClean="0">
                <a:solidFill>
                  <a:srgbClr val="FF0000"/>
                </a:solidFill>
              </a:rPr>
              <a:t>Проснулся Колька рано утром от ужаса</a:t>
            </a:r>
            <a:r>
              <a:rPr lang="ru-RU" sz="2000" b="1" smtClean="0">
                <a:solidFill>
                  <a:srgbClr val="FF0000"/>
                </a:solidFill>
                <a:cs typeface="Arial" charset="0"/>
              </a:rPr>
              <a:t>». </a:t>
            </a:r>
          </a:p>
          <a:p>
            <a:pPr eaLnBrk="1" hangingPunct="1">
              <a:lnSpc>
                <a:spcPct val="70000"/>
              </a:lnSpc>
              <a:buFont typeface="Arial" charset="0"/>
              <a:buNone/>
            </a:pPr>
            <a:endParaRPr lang="ru-RU" sz="2000" b="1" smtClean="0">
              <a:solidFill>
                <a:srgbClr val="FF0000"/>
              </a:solidFill>
              <a:cs typeface="Arial" charset="0"/>
            </a:endParaRPr>
          </a:p>
          <a:p>
            <a:pPr eaLnBrk="1" hangingPunct="1">
              <a:lnSpc>
                <a:spcPct val="70000"/>
              </a:lnSpc>
              <a:buFont typeface="Arial" charset="0"/>
              <a:buNone/>
            </a:pPr>
            <a:endParaRPr lang="ru-RU" sz="2000" b="1" smtClean="0">
              <a:solidFill>
                <a:srgbClr val="FF0000"/>
              </a:solidFill>
              <a:cs typeface="Arial" charset="0"/>
            </a:endParaRPr>
          </a:p>
          <a:p>
            <a:pPr eaLnBrk="1" hangingPunct="1">
              <a:lnSpc>
                <a:spcPct val="70000"/>
              </a:lnSpc>
              <a:buFont typeface="Wingdings" pitchFamily="2" charset="2"/>
              <a:buChar char="q"/>
            </a:pPr>
            <a:r>
              <a:rPr lang="ru-RU" sz="2000" b="1" smtClean="0">
                <a:cs typeface="Arial" charset="0"/>
              </a:rPr>
              <a:t>Колька не может спокойно смотреть на пролетающие самолёты, его сердце стонет и болит:</a:t>
            </a:r>
            <a:r>
              <a:rPr lang="ru-RU" sz="2000" b="1" smtClean="0">
                <a:solidFill>
                  <a:srgbClr val="FF0000"/>
                </a:solidFill>
                <a:cs typeface="Arial" charset="0"/>
              </a:rPr>
              <a:t> «</a:t>
            </a:r>
            <a:r>
              <a:rPr lang="ru-RU" sz="2000" b="1" smtClean="0">
                <a:solidFill>
                  <a:srgbClr val="FF0000"/>
                </a:solidFill>
              </a:rPr>
              <a:t>Сердце его стонет от щемящей боли». </a:t>
            </a:r>
          </a:p>
          <a:p>
            <a:pPr eaLnBrk="1" hangingPunct="1">
              <a:lnSpc>
                <a:spcPct val="70000"/>
              </a:lnSpc>
              <a:buFont typeface="Arial" charset="0"/>
              <a:buNone/>
            </a:pPr>
            <a:endParaRPr lang="ru-RU" sz="2000" b="1" smtClean="0">
              <a:solidFill>
                <a:srgbClr val="FF0000"/>
              </a:solidFill>
              <a:cs typeface="Arial" charset="0"/>
            </a:endParaRPr>
          </a:p>
        </p:txBody>
      </p:sp>
      <p:pic>
        <p:nvPicPr>
          <p:cNvPr id="59396" name="Picture 2" descr="C:\Users\User\Desktop\шаттерсток\shutterstock_208179220.jpg"/>
          <p:cNvPicPr>
            <a:picLocks noChangeAspect="1" noChangeArrowheads="1"/>
          </p:cNvPicPr>
          <p:nvPr/>
        </p:nvPicPr>
        <p:blipFill>
          <a:blip r:embed="rId2" cstate="print"/>
          <a:srcRect/>
          <a:stretch>
            <a:fillRect/>
          </a:stretch>
        </p:blipFill>
        <p:spPr bwMode="auto">
          <a:xfrm>
            <a:off x="3876675" y="2286000"/>
            <a:ext cx="1703388" cy="207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a:spLocks noGrp="1"/>
          </p:cNvSpPr>
          <p:nvPr>
            <p:ph idx="1"/>
          </p:nvPr>
        </p:nvSpPr>
        <p:spPr>
          <a:xfrm>
            <a:off x="4500563" y="404813"/>
            <a:ext cx="4186237" cy="5721350"/>
          </a:xfrm>
        </p:spPr>
        <p:txBody>
          <a:bodyPr/>
          <a:lstStyle/>
          <a:p>
            <a:pPr>
              <a:buFont typeface="Wingdings" pitchFamily="2" charset="2"/>
              <a:buNone/>
            </a:pPr>
            <a:r>
              <a:rPr lang="ru-RU" sz="1600" smtClean="0"/>
              <a:t>       Значимой качественной характеристикой успешного выполнения задания 25 по критерию К2 (Комментарий к сформулированной проблеме исходного текста) в связи с изменениями 201</a:t>
            </a:r>
            <a:r>
              <a:rPr lang="en-US" sz="1600" smtClean="0"/>
              <a:t>6</a:t>
            </a:r>
            <a:r>
              <a:rPr lang="ru-RU" sz="1600" smtClean="0"/>
              <a:t> г. стали три показателя: </a:t>
            </a:r>
          </a:p>
          <a:p>
            <a:r>
              <a:rPr lang="ru-RU" sz="1600" b="1" smtClean="0">
                <a:solidFill>
                  <a:srgbClr val="000000"/>
                </a:solidFill>
              </a:rPr>
              <a:t>1) комментарий проблемы с опорой на исходный текст; </a:t>
            </a:r>
          </a:p>
          <a:p>
            <a:r>
              <a:rPr lang="ru-RU" sz="1600" b="1" smtClean="0">
                <a:solidFill>
                  <a:srgbClr val="000000"/>
                </a:solidFill>
              </a:rPr>
              <a:t>2) наличие примеров из прочитанного текста, важных для понимания проблемы; </a:t>
            </a:r>
          </a:p>
          <a:p>
            <a:r>
              <a:rPr lang="ru-RU" sz="1600" b="1" smtClean="0">
                <a:solidFill>
                  <a:srgbClr val="000000"/>
                </a:solidFill>
              </a:rPr>
              <a:t>3) отсутствие фактических ошибок, связанных с пониманием проблемы исходного текста. </a:t>
            </a:r>
          </a:p>
          <a:p>
            <a:pPr>
              <a:buFont typeface="Wingdings" pitchFamily="2" charset="2"/>
              <a:buNone/>
            </a:pPr>
            <a:r>
              <a:rPr lang="ru-RU" sz="1600" smtClean="0"/>
              <a:t>        Выдвижение этих требований к написанию сочинения-рассуждения </a:t>
            </a:r>
            <a:r>
              <a:rPr lang="ru-RU" sz="1600" b="1" smtClean="0">
                <a:solidFill>
                  <a:srgbClr val="C00000"/>
                </a:solidFill>
              </a:rPr>
              <a:t>привело к более низкому проценту успешности выполнения задания по этому критерию </a:t>
            </a:r>
            <a:r>
              <a:rPr lang="ru-RU" sz="1600" b="1" u="sng" smtClean="0">
                <a:solidFill>
                  <a:srgbClr val="C00000"/>
                </a:solidFill>
              </a:rPr>
              <a:t>– 64% по сравнению с 87% </a:t>
            </a:r>
            <a:r>
              <a:rPr lang="ru-RU" sz="1600" b="1" smtClean="0">
                <a:solidFill>
                  <a:srgbClr val="C00000"/>
                </a:solidFill>
              </a:rPr>
              <a:t>в 2015 </a:t>
            </a:r>
            <a:r>
              <a:rPr lang="ru-RU" sz="1600" smtClean="0">
                <a:solidFill>
                  <a:srgbClr val="A50021"/>
                </a:solidFill>
              </a:rPr>
              <a:t>г.</a:t>
            </a:r>
            <a:r>
              <a:rPr lang="ru-RU" sz="1600" smtClean="0"/>
              <a:t> </a:t>
            </a:r>
            <a:endParaRPr lang="ru-RU" sz="1600" b="1" smtClean="0">
              <a:solidFill>
                <a:srgbClr val="C00000"/>
              </a:solidFill>
            </a:endParaRPr>
          </a:p>
        </p:txBody>
      </p:sp>
      <p:sp>
        <p:nvSpPr>
          <p:cNvPr id="22530" name="Прямоугольник 5"/>
          <p:cNvSpPr>
            <a:spLocks noChangeArrowheads="1"/>
          </p:cNvSpPr>
          <p:nvPr/>
        </p:nvSpPr>
        <p:spPr bwMode="auto">
          <a:xfrm>
            <a:off x="468313" y="692150"/>
            <a:ext cx="3887787" cy="5453063"/>
          </a:xfrm>
          <a:prstGeom prst="rect">
            <a:avLst/>
          </a:prstGeom>
          <a:solidFill>
            <a:schemeClr val="bg1"/>
          </a:solidFill>
          <a:ln w="9525">
            <a:solidFill>
              <a:schemeClr val="tx1"/>
            </a:solidFill>
            <a:miter lim="800000"/>
            <a:headEnd/>
            <a:tailEnd/>
          </a:ln>
        </p:spPr>
        <p:txBody>
          <a:bodyPr>
            <a:spAutoFit/>
          </a:bodyPr>
          <a:lstStyle/>
          <a:p>
            <a:endParaRPr lang="ru-RU"/>
          </a:p>
          <a:p>
            <a:endParaRPr lang="ru-RU"/>
          </a:p>
          <a:p>
            <a:r>
              <a:rPr lang="ru-RU" sz="900" b="1"/>
              <a:t>ФЕДЕРАЛЬНЫЙ ИНСТИТУТ ПЕДАГОГИЧЕСКИХ ИЗМЕРЕНИЙ</a:t>
            </a:r>
          </a:p>
          <a:p>
            <a:endParaRPr lang="ru-RU" sz="900" b="1"/>
          </a:p>
          <a:p>
            <a:endParaRPr lang="ru-RU" sz="900" b="1"/>
          </a:p>
          <a:p>
            <a:endParaRPr lang="ru-RU" sz="900" b="1"/>
          </a:p>
          <a:p>
            <a:endParaRPr lang="ru-RU"/>
          </a:p>
          <a:p>
            <a:pPr algn="ctr"/>
            <a:r>
              <a:rPr lang="ru-RU" sz="1400" b="1"/>
              <a:t>И.П. Цыбулько</a:t>
            </a:r>
          </a:p>
          <a:p>
            <a:pPr algn="ctr"/>
            <a:endParaRPr lang="ru-RU" sz="1400" b="1"/>
          </a:p>
          <a:p>
            <a:pPr algn="ctr"/>
            <a:r>
              <a:rPr lang="ru-RU" sz="1400"/>
              <a:t>МЕТОДИЧЕСКИЕ РЕКОМЕНДАЦИИ</a:t>
            </a:r>
          </a:p>
          <a:p>
            <a:pPr lvl="1" algn="ctr"/>
            <a:r>
              <a:rPr lang="ru-RU" sz="1400"/>
              <a:t>для учителей, подготовленные на основе анализа типичных ошибок</a:t>
            </a:r>
          </a:p>
          <a:p>
            <a:pPr lvl="1" algn="ctr"/>
            <a:r>
              <a:rPr lang="ru-RU" sz="1400"/>
              <a:t>участников ЕГЭ 2017 года по </a:t>
            </a:r>
            <a:r>
              <a:rPr lang="ru-RU" sz="1400" b="1"/>
              <a:t>РУССКОМУ ЯЗЫКУ</a:t>
            </a:r>
          </a:p>
          <a:p>
            <a:pPr algn="ctr"/>
            <a:endParaRPr lang="ru-RU" sz="1400" b="1"/>
          </a:p>
          <a:p>
            <a:pPr algn="ctr"/>
            <a:endParaRPr lang="ru-RU" sz="1400" b="1"/>
          </a:p>
          <a:p>
            <a:pPr algn="ctr"/>
            <a:endParaRPr lang="ru-RU" sz="1400" b="1"/>
          </a:p>
          <a:p>
            <a:pPr algn="ctr"/>
            <a:endParaRPr lang="ru-RU" sz="1400" b="1"/>
          </a:p>
          <a:p>
            <a:pPr algn="ctr"/>
            <a:endParaRPr lang="ru-RU" sz="1400"/>
          </a:p>
          <a:p>
            <a:pPr algn="ctr"/>
            <a:endParaRPr lang="ru-RU" sz="1400"/>
          </a:p>
          <a:p>
            <a:pPr algn="ctr"/>
            <a:endParaRPr lang="ru-RU" sz="1400"/>
          </a:p>
          <a:p>
            <a:pPr algn="ctr"/>
            <a:endParaRPr lang="ru-RU" sz="1400"/>
          </a:p>
          <a:p>
            <a:pPr algn="ctr"/>
            <a:endParaRPr lang="ru-RU" sz="1400"/>
          </a:p>
          <a:p>
            <a:pPr algn="ctr"/>
            <a:endParaRPr lang="ru-RU" sz="1400"/>
          </a:p>
          <a:p>
            <a:pPr algn="ctr"/>
            <a:r>
              <a:rPr lang="ru-RU" sz="1200"/>
              <a:t>Москва, 2017</a:t>
            </a:r>
          </a:p>
          <a:p>
            <a:pPr algn="ctr"/>
            <a:endParaRPr lang="ru-RU" sz="1200"/>
          </a:p>
        </p:txBody>
      </p:sp>
      <p:grpSp>
        <p:nvGrpSpPr>
          <p:cNvPr id="22531" name="Group 1"/>
          <p:cNvGrpSpPr>
            <a:grpSpLocks/>
          </p:cNvGrpSpPr>
          <p:nvPr/>
        </p:nvGrpSpPr>
        <p:grpSpPr bwMode="auto">
          <a:xfrm>
            <a:off x="684213" y="692150"/>
            <a:ext cx="519112" cy="511175"/>
            <a:chOff x="0" y="0"/>
            <a:chExt cx="817" cy="806"/>
          </a:xfrm>
        </p:grpSpPr>
        <p:grpSp>
          <p:nvGrpSpPr>
            <p:cNvPr id="22532" name="Group 3"/>
            <p:cNvGrpSpPr>
              <a:grpSpLocks/>
            </p:cNvGrpSpPr>
            <p:nvPr/>
          </p:nvGrpSpPr>
          <p:grpSpPr bwMode="auto">
            <a:xfrm>
              <a:off x="0" y="0"/>
              <a:ext cx="817" cy="806"/>
              <a:chOff x="0" y="0"/>
              <a:chExt cx="817" cy="806"/>
            </a:xfrm>
          </p:grpSpPr>
          <p:sp>
            <p:nvSpPr>
              <p:cNvPr id="22534" name="Freeform 6"/>
              <p:cNvSpPr>
                <a:spLocks/>
              </p:cNvSpPr>
              <p:nvPr/>
            </p:nvSpPr>
            <p:spPr bwMode="auto">
              <a:xfrm>
                <a:off x="0" y="0"/>
                <a:ext cx="817" cy="806"/>
              </a:xfrm>
              <a:custGeom>
                <a:avLst/>
                <a:gdLst>
                  <a:gd name="T0" fmla="*/ 5 w 817"/>
                  <a:gd name="T1" fmla="*/ 0 h 806"/>
                  <a:gd name="T2" fmla="*/ 0 w 817"/>
                  <a:gd name="T3" fmla="*/ 0 h 806"/>
                  <a:gd name="T4" fmla="*/ 0 w 817"/>
                  <a:gd name="T5" fmla="*/ 805 h 806"/>
                  <a:gd name="T6" fmla="*/ 816 w 817"/>
                  <a:gd name="T7" fmla="*/ 805 h 806"/>
                  <a:gd name="T8" fmla="*/ 5 w 817"/>
                  <a:gd name="T9" fmla="*/ 0 h 806"/>
                  <a:gd name="T10" fmla="*/ 0 60000 65536"/>
                  <a:gd name="T11" fmla="*/ 0 60000 65536"/>
                  <a:gd name="T12" fmla="*/ 0 60000 65536"/>
                  <a:gd name="T13" fmla="*/ 0 60000 65536"/>
                  <a:gd name="T14" fmla="*/ 0 60000 65536"/>
                  <a:gd name="T15" fmla="*/ 0 w 817"/>
                  <a:gd name="T16" fmla="*/ 0 h 806"/>
                  <a:gd name="T17" fmla="*/ 817 w 817"/>
                  <a:gd name="T18" fmla="*/ 806 h 806"/>
                </a:gdLst>
                <a:ahLst/>
                <a:cxnLst>
                  <a:cxn ang="T10">
                    <a:pos x="T0" y="T1"/>
                  </a:cxn>
                  <a:cxn ang="T11">
                    <a:pos x="T2" y="T3"/>
                  </a:cxn>
                  <a:cxn ang="T12">
                    <a:pos x="T4" y="T5"/>
                  </a:cxn>
                  <a:cxn ang="T13">
                    <a:pos x="T6" y="T7"/>
                  </a:cxn>
                  <a:cxn ang="T14">
                    <a:pos x="T8" y="T9"/>
                  </a:cxn>
                </a:cxnLst>
                <a:rect l="T15" t="T16" r="T17" b="T18"/>
                <a:pathLst>
                  <a:path w="817" h="806">
                    <a:moveTo>
                      <a:pt x="5" y="0"/>
                    </a:moveTo>
                    <a:lnTo>
                      <a:pt x="0" y="0"/>
                    </a:lnTo>
                    <a:lnTo>
                      <a:pt x="0" y="805"/>
                    </a:lnTo>
                    <a:lnTo>
                      <a:pt x="816" y="805"/>
                    </a:lnTo>
                    <a:lnTo>
                      <a:pt x="5" y="0"/>
                    </a:lnTo>
                    <a:close/>
                  </a:path>
                </a:pathLst>
              </a:custGeom>
              <a:solidFill>
                <a:srgbClr val="80B9BB"/>
              </a:solidFill>
              <a:ln w="9525">
                <a:noFill/>
                <a:round/>
                <a:headEnd/>
                <a:tailEnd/>
              </a:ln>
            </p:spPr>
            <p:txBody>
              <a:bodyPr/>
              <a:lstStyle/>
              <a:p>
                <a:endParaRPr lang="ru-RU"/>
              </a:p>
            </p:txBody>
          </p:sp>
          <p:sp>
            <p:nvSpPr>
              <p:cNvPr id="22535" name="Freeform 5"/>
              <p:cNvSpPr>
                <a:spLocks/>
              </p:cNvSpPr>
              <p:nvPr/>
            </p:nvSpPr>
            <p:spPr bwMode="auto">
              <a:xfrm>
                <a:off x="0" y="0"/>
                <a:ext cx="817" cy="806"/>
              </a:xfrm>
              <a:custGeom>
                <a:avLst/>
                <a:gdLst>
                  <a:gd name="T0" fmla="*/ 390 w 817"/>
                  <a:gd name="T1" fmla="*/ 0 h 806"/>
                  <a:gd name="T2" fmla="*/ 195 w 817"/>
                  <a:gd name="T3" fmla="*/ 0 h 806"/>
                  <a:gd name="T4" fmla="*/ 816 w 817"/>
                  <a:gd name="T5" fmla="*/ 611 h 806"/>
                  <a:gd name="T6" fmla="*/ 816 w 817"/>
                  <a:gd name="T7" fmla="*/ 417 h 806"/>
                  <a:gd name="T8" fmla="*/ 390 w 817"/>
                  <a:gd name="T9" fmla="*/ 0 h 806"/>
                  <a:gd name="T10" fmla="*/ 0 60000 65536"/>
                  <a:gd name="T11" fmla="*/ 0 60000 65536"/>
                  <a:gd name="T12" fmla="*/ 0 60000 65536"/>
                  <a:gd name="T13" fmla="*/ 0 60000 65536"/>
                  <a:gd name="T14" fmla="*/ 0 60000 65536"/>
                  <a:gd name="T15" fmla="*/ 0 w 817"/>
                  <a:gd name="T16" fmla="*/ 0 h 806"/>
                  <a:gd name="T17" fmla="*/ 817 w 817"/>
                  <a:gd name="T18" fmla="*/ 806 h 806"/>
                </a:gdLst>
                <a:ahLst/>
                <a:cxnLst>
                  <a:cxn ang="T10">
                    <a:pos x="T0" y="T1"/>
                  </a:cxn>
                  <a:cxn ang="T11">
                    <a:pos x="T2" y="T3"/>
                  </a:cxn>
                  <a:cxn ang="T12">
                    <a:pos x="T4" y="T5"/>
                  </a:cxn>
                  <a:cxn ang="T13">
                    <a:pos x="T6" y="T7"/>
                  </a:cxn>
                  <a:cxn ang="T14">
                    <a:pos x="T8" y="T9"/>
                  </a:cxn>
                </a:cxnLst>
                <a:rect l="T15" t="T16" r="T17" b="T18"/>
                <a:pathLst>
                  <a:path w="817" h="806">
                    <a:moveTo>
                      <a:pt x="390" y="0"/>
                    </a:moveTo>
                    <a:lnTo>
                      <a:pt x="195" y="0"/>
                    </a:lnTo>
                    <a:lnTo>
                      <a:pt x="816" y="611"/>
                    </a:lnTo>
                    <a:lnTo>
                      <a:pt x="816" y="417"/>
                    </a:lnTo>
                    <a:lnTo>
                      <a:pt x="390" y="0"/>
                    </a:lnTo>
                    <a:close/>
                  </a:path>
                </a:pathLst>
              </a:custGeom>
              <a:solidFill>
                <a:srgbClr val="80B9BB"/>
              </a:solidFill>
              <a:ln w="9525">
                <a:noFill/>
                <a:round/>
                <a:headEnd/>
                <a:tailEnd/>
              </a:ln>
            </p:spPr>
            <p:txBody>
              <a:bodyPr/>
              <a:lstStyle/>
              <a:p>
                <a:endParaRPr lang="ru-RU"/>
              </a:p>
            </p:txBody>
          </p:sp>
          <p:sp>
            <p:nvSpPr>
              <p:cNvPr id="22536" name="Freeform 4"/>
              <p:cNvSpPr>
                <a:spLocks/>
              </p:cNvSpPr>
              <p:nvPr/>
            </p:nvSpPr>
            <p:spPr bwMode="auto">
              <a:xfrm>
                <a:off x="0" y="0"/>
                <a:ext cx="817" cy="806"/>
              </a:xfrm>
              <a:custGeom>
                <a:avLst/>
                <a:gdLst>
                  <a:gd name="T0" fmla="*/ 816 w 817"/>
                  <a:gd name="T1" fmla="*/ 0 h 806"/>
                  <a:gd name="T2" fmla="*/ 585 w 817"/>
                  <a:gd name="T3" fmla="*/ 0 h 806"/>
                  <a:gd name="T4" fmla="*/ 816 w 817"/>
                  <a:gd name="T5" fmla="*/ 229 h 806"/>
                  <a:gd name="T6" fmla="*/ 816 w 817"/>
                  <a:gd name="T7" fmla="*/ 0 h 806"/>
                  <a:gd name="T8" fmla="*/ 0 60000 65536"/>
                  <a:gd name="T9" fmla="*/ 0 60000 65536"/>
                  <a:gd name="T10" fmla="*/ 0 60000 65536"/>
                  <a:gd name="T11" fmla="*/ 0 60000 65536"/>
                  <a:gd name="T12" fmla="*/ 0 w 817"/>
                  <a:gd name="T13" fmla="*/ 0 h 806"/>
                  <a:gd name="T14" fmla="*/ 817 w 817"/>
                  <a:gd name="T15" fmla="*/ 806 h 806"/>
                </a:gdLst>
                <a:ahLst/>
                <a:cxnLst>
                  <a:cxn ang="T8">
                    <a:pos x="T0" y="T1"/>
                  </a:cxn>
                  <a:cxn ang="T9">
                    <a:pos x="T2" y="T3"/>
                  </a:cxn>
                  <a:cxn ang="T10">
                    <a:pos x="T4" y="T5"/>
                  </a:cxn>
                  <a:cxn ang="T11">
                    <a:pos x="T6" y="T7"/>
                  </a:cxn>
                </a:cxnLst>
                <a:rect l="T12" t="T13" r="T14" b="T15"/>
                <a:pathLst>
                  <a:path w="817" h="806">
                    <a:moveTo>
                      <a:pt x="816" y="0"/>
                    </a:moveTo>
                    <a:lnTo>
                      <a:pt x="585" y="0"/>
                    </a:lnTo>
                    <a:lnTo>
                      <a:pt x="816" y="229"/>
                    </a:lnTo>
                    <a:lnTo>
                      <a:pt x="816" y="0"/>
                    </a:lnTo>
                    <a:close/>
                  </a:path>
                </a:pathLst>
              </a:custGeom>
              <a:solidFill>
                <a:srgbClr val="80B9BB"/>
              </a:solidFill>
              <a:ln w="9525">
                <a:noFill/>
                <a:round/>
                <a:headEnd/>
                <a:tailEnd/>
              </a:ln>
            </p:spPr>
            <p:txBody>
              <a:bodyPr/>
              <a:lstStyle/>
              <a:p>
                <a:endParaRPr lang="ru-RU"/>
              </a:p>
            </p:txBody>
          </p:sp>
        </p:grpSp>
        <p:sp>
          <p:nvSpPr>
            <p:cNvPr id="22533" name="Freeform 2"/>
            <p:cNvSpPr>
              <a:spLocks/>
            </p:cNvSpPr>
            <p:nvPr/>
          </p:nvSpPr>
          <p:spPr bwMode="auto">
            <a:xfrm>
              <a:off x="1" y="411"/>
              <a:ext cx="396" cy="395"/>
            </a:xfrm>
            <a:custGeom>
              <a:avLst/>
              <a:gdLst>
                <a:gd name="T0" fmla="*/ 194 w 396"/>
                <a:gd name="T1" fmla="*/ 0 h 395"/>
                <a:gd name="T2" fmla="*/ 178 w 396"/>
                <a:gd name="T3" fmla="*/ 0 h 395"/>
                <a:gd name="T4" fmla="*/ 157 w 396"/>
                <a:gd name="T5" fmla="*/ 3 h 395"/>
                <a:gd name="T6" fmla="*/ 136 w 396"/>
                <a:gd name="T7" fmla="*/ 8 h 395"/>
                <a:gd name="T8" fmla="*/ 117 w 396"/>
                <a:gd name="T9" fmla="*/ 16 h 395"/>
                <a:gd name="T10" fmla="*/ 99 w 396"/>
                <a:gd name="T11" fmla="*/ 25 h 395"/>
                <a:gd name="T12" fmla="*/ 82 w 396"/>
                <a:gd name="T13" fmla="*/ 37 h 395"/>
                <a:gd name="T14" fmla="*/ 66 w 396"/>
                <a:gd name="T15" fmla="*/ 51 h 395"/>
                <a:gd name="T16" fmla="*/ 51 w 396"/>
                <a:gd name="T17" fmla="*/ 66 h 395"/>
                <a:gd name="T18" fmla="*/ 38 w 396"/>
                <a:gd name="T19" fmla="*/ 83 h 395"/>
                <a:gd name="T20" fmla="*/ 27 w 396"/>
                <a:gd name="T21" fmla="*/ 102 h 395"/>
                <a:gd name="T22" fmla="*/ 17 w 396"/>
                <a:gd name="T23" fmla="*/ 123 h 395"/>
                <a:gd name="T24" fmla="*/ 9 w 396"/>
                <a:gd name="T25" fmla="*/ 145 h 395"/>
                <a:gd name="T26" fmla="*/ 4 w 396"/>
                <a:gd name="T27" fmla="*/ 169 h 395"/>
                <a:gd name="T28" fmla="*/ 0 w 396"/>
                <a:gd name="T29" fmla="*/ 193 h 395"/>
                <a:gd name="T30" fmla="*/ 0 w 396"/>
                <a:gd name="T31" fmla="*/ 220 h 395"/>
                <a:gd name="T32" fmla="*/ 3 w 396"/>
                <a:gd name="T33" fmla="*/ 242 h 395"/>
                <a:gd name="T34" fmla="*/ 9 w 396"/>
                <a:gd name="T35" fmla="*/ 263 h 395"/>
                <a:gd name="T36" fmla="*/ 18 w 396"/>
                <a:gd name="T37" fmla="*/ 283 h 395"/>
                <a:gd name="T38" fmla="*/ 29 w 396"/>
                <a:gd name="T39" fmla="*/ 302 h 395"/>
                <a:gd name="T40" fmla="*/ 41 w 396"/>
                <a:gd name="T41" fmla="*/ 319 h 395"/>
                <a:gd name="T42" fmla="*/ 56 w 396"/>
                <a:gd name="T43" fmla="*/ 336 h 395"/>
                <a:gd name="T44" fmla="*/ 72 w 396"/>
                <a:gd name="T45" fmla="*/ 350 h 395"/>
                <a:gd name="T46" fmla="*/ 90 w 396"/>
                <a:gd name="T47" fmla="*/ 363 h 395"/>
                <a:gd name="T48" fmla="*/ 109 w 396"/>
                <a:gd name="T49" fmla="*/ 373 h 395"/>
                <a:gd name="T50" fmla="*/ 130 w 396"/>
                <a:gd name="T51" fmla="*/ 382 h 395"/>
                <a:gd name="T52" fmla="*/ 151 w 396"/>
                <a:gd name="T53" fmla="*/ 388 h 395"/>
                <a:gd name="T54" fmla="*/ 174 w 396"/>
                <a:gd name="T55" fmla="*/ 392 h 395"/>
                <a:gd name="T56" fmla="*/ 197 w 396"/>
                <a:gd name="T57" fmla="*/ 394 h 395"/>
                <a:gd name="T58" fmla="*/ 220 w 396"/>
                <a:gd name="T59" fmla="*/ 392 h 395"/>
                <a:gd name="T60" fmla="*/ 243 w 396"/>
                <a:gd name="T61" fmla="*/ 388 h 395"/>
                <a:gd name="T62" fmla="*/ 264 w 396"/>
                <a:gd name="T63" fmla="*/ 381 h 395"/>
                <a:gd name="T64" fmla="*/ 285 w 396"/>
                <a:gd name="T65" fmla="*/ 373 h 395"/>
                <a:gd name="T66" fmla="*/ 304 w 396"/>
                <a:gd name="T67" fmla="*/ 362 h 395"/>
                <a:gd name="T68" fmla="*/ 321 w 396"/>
                <a:gd name="T69" fmla="*/ 349 h 395"/>
                <a:gd name="T70" fmla="*/ 338 w 396"/>
                <a:gd name="T71" fmla="*/ 335 h 395"/>
                <a:gd name="T72" fmla="*/ 352 w 396"/>
                <a:gd name="T73" fmla="*/ 318 h 395"/>
                <a:gd name="T74" fmla="*/ 365 w 396"/>
                <a:gd name="T75" fmla="*/ 301 h 395"/>
                <a:gd name="T76" fmla="*/ 375 w 396"/>
                <a:gd name="T77" fmla="*/ 282 h 395"/>
                <a:gd name="T78" fmla="*/ 384 w 396"/>
                <a:gd name="T79" fmla="*/ 262 h 395"/>
                <a:gd name="T80" fmla="*/ 390 w 396"/>
                <a:gd name="T81" fmla="*/ 240 h 395"/>
                <a:gd name="T82" fmla="*/ 394 w 396"/>
                <a:gd name="T83" fmla="*/ 218 h 395"/>
                <a:gd name="T84" fmla="*/ 395 w 396"/>
                <a:gd name="T85" fmla="*/ 195 h 395"/>
                <a:gd name="T86" fmla="*/ 393 w 396"/>
                <a:gd name="T87" fmla="*/ 172 h 395"/>
                <a:gd name="T88" fmla="*/ 389 w 396"/>
                <a:gd name="T89" fmla="*/ 150 h 395"/>
                <a:gd name="T90" fmla="*/ 382 w 396"/>
                <a:gd name="T91" fmla="*/ 128 h 395"/>
                <a:gd name="T92" fmla="*/ 373 w 396"/>
                <a:gd name="T93" fmla="*/ 108 h 395"/>
                <a:gd name="T94" fmla="*/ 363 w 396"/>
                <a:gd name="T95" fmla="*/ 90 h 395"/>
                <a:gd name="T96" fmla="*/ 350 w 396"/>
                <a:gd name="T97" fmla="*/ 72 h 395"/>
                <a:gd name="T98" fmla="*/ 335 w 396"/>
                <a:gd name="T99" fmla="*/ 56 h 395"/>
                <a:gd name="T100" fmla="*/ 319 w 396"/>
                <a:gd name="T101" fmla="*/ 42 h 395"/>
                <a:gd name="T102" fmla="*/ 301 w 396"/>
                <a:gd name="T103" fmla="*/ 30 h 395"/>
                <a:gd name="T104" fmla="*/ 282 w 396"/>
                <a:gd name="T105" fmla="*/ 19 h 395"/>
                <a:gd name="T106" fmla="*/ 261 w 396"/>
                <a:gd name="T107" fmla="*/ 11 h 395"/>
                <a:gd name="T108" fmla="*/ 240 w 396"/>
                <a:gd name="T109" fmla="*/ 5 h 395"/>
                <a:gd name="T110" fmla="*/ 217 w 396"/>
                <a:gd name="T111" fmla="*/ 1 h 395"/>
                <a:gd name="T112" fmla="*/ 194 w 396"/>
                <a:gd name="T113" fmla="*/ 0 h 3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6"/>
                <a:gd name="T172" fmla="*/ 0 h 395"/>
                <a:gd name="T173" fmla="*/ 396 w 396"/>
                <a:gd name="T174" fmla="*/ 395 h 3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6" h="395">
                  <a:moveTo>
                    <a:pt x="194" y="0"/>
                  </a:moveTo>
                  <a:lnTo>
                    <a:pt x="178" y="0"/>
                  </a:lnTo>
                  <a:lnTo>
                    <a:pt x="157" y="3"/>
                  </a:lnTo>
                  <a:lnTo>
                    <a:pt x="136" y="8"/>
                  </a:lnTo>
                  <a:lnTo>
                    <a:pt x="117" y="16"/>
                  </a:lnTo>
                  <a:lnTo>
                    <a:pt x="99" y="25"/>
                  </a:lnTo>
                  <a:lnTo>
                    <a:pt x="82" y="37"/>
                  </a:lnTo>
                  <a:lnTo>
                    <a:pt x="66" y="51"/>
                  </a:lnTo>
                  <a:lnTo>
                    <a:pt x="51" y="66"/>
                  </a:lnTo>
                  <a:lnTo>
                    <a:pt x="38" y="83"/>
                  </a:lnTo>
                  <a:lnTo>
                    <a:pt x="27" y="102"/>
                  </a:lnTo>
                  <a:lnTo>
                    <a:pt x="17" y="123"/>
                  </a:lnTo>
                  <a:lnTo>
                    <a:pt x="9" y="145"/>
                  </a:lnTo>
                  <a:lnTo>
                    <a:pt x="4" y="169"/>
                  </a:lnTo>
                  <a:lnTo>
                    <a:pt x="0" y="193"/>
                  </a:lnTo>
                  <a:lnTo>
                    <a:pt x="0" y="220"/>
                  </a:lnTo>
                  <a:lnTo>
                    <a:pt x="3" y="242"/>
                  </a:lnTo>
                  <a:lnTo>
                    <a:pt x="9" y="263"/>
                  </a:lnTo>
                  <a:lnTo>
                    <a:pt x="18" y="283"/>
                  </a:lnTo>
                  <a:lnTo>
                    <a:pt x="29" y="302"/>
                  </a:lnTo>
                  <a:lnTo>
                    <a:pt x="41" y="319"/>
                  </a:lnTo>
                  <a:lnTo>
                    <a:pt x="56" y="336"/>
                  </a:lnTo>
                  <a:lnTo>
                    <a:pt x="72" y="350"/>
                  </a:lnTo>
                  <a:lnTo>
                    <a:pt x="90" y="363"/>
                  </a:lnTo>
                  <a:lnTo>
                    <a:pt x="109" y="373"/>
                  </a:lnTo>
                  <a:lnTo>
                    <a:pt x="130" y="382"/>
                  </a:lnTo>
                  <a:lnTo>
                    <a:pt x="151" y="388"/>
                  </a:lnTo>
                  <a:lnTo>
                    <a:pt x="174" y="392"/>
                  </a:lnTo>
                  <a:lnTo>
                    <a:pt x="197" y="394"/>
                  </a:lnTo>
                  <a:lnTo>
                    <a:pt x="220" y="392"/>
                  </a:lnTo>
                  <a:lnTo>
                    <a:pt x="243" y="388"/>
                  </a:lnTo>
                  <a:lnTo>
                    <a:pt x="264" y="381"/>
                  </a:lnTo>
                  <a:lnTo>
                    <a:pt x="285" y="373"/>
                  </a:lnTo>
                  <a:lnTo>
                    <a:pt x="304" y="362"/>
                  </a:lnTo>
                  <a:lnTo>
                    <a:pt x="321" y="349"/>
                  </a:lnTo>
                  <a:lnTo>
                    <a:pt x="338" y="335"/>
                  </a:lnTo>
                  <a:lnTo>
                    <a:pt x="352" y="318"/>
                  </a:lnTo>
                  <a:lnTo>
                    <a:pt x="365" y="301"/>
                  </a:lnTo>
                  <a:lnTo>
                    <a:pt x="375" y="282"/>
                  </a:lnTo>
                  <a:lnTo>
                    <a:pt x="384" y="262"/>
                  </a:lnTo>
                  <a:lnTo>
                    <a:pt x="390" y="240"/>
                  </a:lnTo>
                  <a:lnTo>
                    <a:pt x="394" y="218"/>
                  </a:lnTo>
                  <a:lnTo>
                    <a:pt x="395" y="195"/>
                  </a:lnTo>
                  <a:lnTo>
                    <a:pt x="393" y="172"/>
                  </a:lnTo>
                  <a:lnTo>
                    <a:pt x="389" y="150"/>
                  </a:lnTo>
                  <a:lnTo>
                    <a:pt x="382" y="128"/>
                  </a:lnTo>
                  <a:lnTo>
                    <a:pt x="373" y="108"/>
                  </a:lnTo>
                  <a:lnTo>
                    <a:pt x="363" y="90"/>
                  </a:lnTo>
                  <a:lnTo>
                    <a:pt x="350" y="72"/>
                  </a:lnTo>
                  <a:lnTo>
                    <a:pt x="335" y="56"/>
                  </a:lnTo>
                  <a:lnTo>
                    <a:pt x="319" y="42"/>
                  </a:lnTo>
                  <a:lnTo>
                    <a:pt x="301" y="30"/>
                  </a:lnTo>
                  <a:lnTo>
                    <a:pt x="282" y="19"/>
                  </a:lnTo>
                  <a:lnTo>
                    <a:pt x="261" y="11"/>
                  </a:lnTo>
                  <a:lnTo>
                    <a:pt x="240" y="5"/>
                  </a:lnTo>
                  <a:lnTo>
                    <a:pt x="217" y="1"/>
                  </a:lnTo>
                  <a:lnTo>
                    <a:pt x="194" y="0"/>
                  </a:lnTo>
                  <a:close/>
                </a:path>
              </a:pathLst>
            </a:custGeom>
            <a:solidFill>
              <a:srgbClr val="215E68"/>
            </a:solidFill>
            <a:ln w="9525">
              <a:noFill/>
              <a:round/>
              <a:headEnd/>
              <a:tailEnd/>
            </a:ln>
          </p:spPr>
          <p:txBody>
            <a:bodyPr/>
            <a:lstStyle/>
            <a:p>
              <a:endParaRPr lang="ru-RU"/>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1000677" y="404665"/>
          <a:ext cx="7204221" cy="3312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08000" y="3951288"/>
            <a:ext cx="7820025" cy="2819400"/>
          </a:xfrm>
          <a:prstGeom prst="rect">
            <a:avLst/>
          </a:prstGeom>
          <a:noFill/>
        </p:spPr>
        <p:txBody>
          <a:bodyPr lIns="80147" tIns="40074" rIns="80147" bIns="40074">
            <a:spAutoFit/>
          </a:bodyPr>
          <a:lstStyle/>
          <a:p>
            <a:pPr marL="300552" indent="-300552">
              <a:buFont typeface="Wingdings" pitchFamily="2" charset="2"/>
              <a:buChar char="§"/>
              <a:defRPr/>
            </a:pPr>
            <a:r>
              <a:rPr lang="ru-RU" sz="2000" b="1" i="1" dirty="0"/>
              <a:t>«Куда я еду? Что я там буду делать один?»</a:t>
            </a:r>
            <a:r>
              <a:rPr lang="ru-RU" sz="2000" dirty="0"/>
              <a:t> - с ужасом думает Колька, не умеющий противостоять жизненным трудностям.</a:t>
            </a:r>
          </a:p>
          <a:p>
            <a:pPr marL="300552" indent="-300552">
              <a:buFont typeface="Wingdings" pitchFamily="2" charset="2"/>
              <a:buChar char="§"/>
              <a:defRPr/>
            </a:pPr>
            <a:r>
              <a:rPr lang="ru-RU" sz="2000" dirty="0"/>
              <a:t>Окружающие также были уверены, </a:t>
            </a:r>
            <a:r>
              <a:rPr lang="ru-RU" sz="2000" b="1" i="1" dirty="0"/>
              <a:t>что Колька «выбросит из головы всякий вздор и станет нормальным человеком». </a:t>
            </a:r>
          </a:p>
          <a:p>
            <a:pPr marL="300552" indent="-300552">
              <a:buFont typeface="Wingdings" pitchFamily="2" charset="2"/>
              <a:buChar char="§"/>
              <a:defRPr/>
            </a:pPr>
            <a:r>
              <a:rPr lang="ru-RU" sz="2000" b="1" i="1" dirty="0"/>
              <a:t>По мнению отца Кольки, «вздорная идея»</a:t>
            </a:r>
            <a:r>
              <a:rPr lang="ru-RU" sz="2000" dirty="0"/>
              <a:t> стать летчиком </a:t>
            </a:r>
            <a:r>
              <a:rPr lang="ru-RU" sz="2000" b="1" i="1" dirty="0"/>
              <a:t>«сама собой улетучится из головы сына». </a:t>
            </a:r>
          </a:p>
          <a:p>
            <a:pPr>
              <a:buFont typeface="Wingdings" pitchFamily="2" charset="2"/>
              <a:buChar char="§"/>
              <a:defRPr/>
            </a:pPr>
            <a:endParaRPr lang="ru-RU" dirty="0"/>
          </a:p>
        </p:txBody>
      </p:sp>
      <p:pic>
        <p:nvPicPr>
          <p:cNvPr id="60419" name="Picture 1" descr="C:\Users\User\Desktop\картинки с шаттерстока\шаттерсток\shutterstock_335250437.jpg"/>
          <p:cNvPicPr>
            <a:picLocks noChangeAspect="1" noChangeArrowheads="1"/>
          </p:cNvPicPr>
          <p:nvPr/>
        </p:nvPicPr>
        <p:blipFill>
          <a:blip r:embed="rId8" cstate="print"/>
          <a:srcRect/>
          <a:stretch>
            <a:fillRect/>
          </a:stretch>
        </p:blipFill>
        <p:spPr bwMode="auto">
          <a:xfrm>
            <a:off x="395288" y="0"/>
            <a:ext cx="1584325" cy="21129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smtClean="0"/>
              <a:t>Примеры-иллюстрации: </a:t>
            </a:r>
            <a:br>
              <a:rPr lang="ru-RU" sz="3200" b="1" smtClean="0"/>
            </a:br>
            <a:r>
              <a:rPr lang="ru-RU" sz="3200" b="1" smtClean="0">
                <a:solidFill>
                  <a:srgbClr val="FF0000"/>
                </a:solidFill>
              </a:rPr>
              <a:t>цитирование</a:t>
            </a:r>
            <a:endParaRPr lang="ru-RU" sz="3200" smtClean="0"/>
          </a:p>
        </p:txBody>
      </p:sp>
      <p:sp>
        <p:nvSpPr>
          <p:cNvPr id="3" name="Содержимое 2"/>
          <p:cNvSpPr>
            <a:spLocks noGrp="1"/>
          </p:cNvSpPr>
          <p:nvPr>
            <p:ph idx="1"/>
          </p:nvPr>
        </p:nvSpPr>
        <p:spPr>
          <a:xfrm>
            <a:off x="179388" y="1412875"/>
            <a:ext cx="5832475" cy="4713288"/>
          </a:xfrm>
        </p:spPr>
        <p:txBody>
          <a:bodyPr/>
          <a:lstStyle/>
          <a:p>
            <a:pPr>
              <a:buFont typeface="Arial" charset="0"/>
              <a:buNone/>
            </a:pPr>
            <a:r>
              <a:rPr lang="ru-RU" sz="2800" smtClean="0"/>
              <a:t>     </a:t>
            </a:r>
            <a:r>
              <a:rPr lang="ru-RU" sz="2800" i="1" smtClean="0"/>
              <a:t>Уже в самом начале текста читателя настораживает сравнение мечты с </a:t>
            </a:r>
            <a:r>
              <a:rPr lang="ru-RU" sz="2800" i="1" smtClean="0">
                <a:solidFill>
                  <a:srgbClr val="FF0000"/>
                </a:solidFill>
              </a:rPr>
              <a:t>«болезнью»</a:t>
            </a:r>
            <a:r>
              <a:rPr lang="ru-RU" sz="2800" i="1" smtClean="0"/>
              <a:t> и </a:t>
            </a:r>
            <a:r>
              <a:rPr lang="ru-RU" sz="2800" i="1" smtClean="0">
                <a:solidFill>
                  <a:srgbClr val="FF0000"/>
                </a:solidFill>
              </a:rPr>
              <a:t>«вирусом гриппа»</a:t>
            </a:r>
            <a:r>
              <a:rPr lang="ru-RU" sz="2800" i="1" smtClean="0"/>
              <a:t>, ведь и то и другое поддаётся лечению. Так и случилось: Кольку «излечили» от желания стать лётчиком его слабоволие и страх преодоления возникших трудностей. </a:t>
            </a:r>
          </a:p>
        </p:txBody>
      </p:sp>
      <p:pic>
        <p:nvPicPr>
          <p:cNvPr id="62467" name="Picture 2" descr="C:\Users\User\Desktop\шаттерсток\shutterstock_136711088.jpg"/>
          <p:cNvPicPr>
            <a:picLocks noChangeAspect="1" noChangeArrowheads="1"/>
          </p:cNvPicPr>
          <p:nvPr/>
        </p:nvPicPr>
        <p:blipFill>
          <a:blip r:embed="rId2" cstate="print"/>
          <a:srcRect/>
          <a:stretch>
            <a:fillRect/>
          </a:stretch>
        </p:blipFill>
        <p:spPr bwMode="auto">
          <a:xfrm>
            <a:off x="6156325" y="2420938"/>
            <a:ext cx="2286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900"/>
          </a:xfrm>
        </p:spPr>
        <p:txBody>
          <a:bodyPr/>
          <a:lstStyle/>
          <a:p>
            <a:r>
              <a:rPr lang="ru-RU" sz="3200" b="1" smtClean="0"/>
              <a:t>Примеры-иллюстрации: </a:t>
            </a:r>
            <a:br>
              <a:rPr lang="ru-RU" sz="3200" b="1" smtClean="0"/>
            </a:br>
            <a:r>
              <a:rPr lang="ru-RU" sz="3200" b="1" smtClean="0">
                <a:solidFill>
                  <a:srgbClr val="FF0000"/>
                </a:solidFill>
              </a:rPr>
              <a:t>ссылки на номера предложений</a:t>
            </a:r>
            <a:endParaRPr lang="ru-RU" sz="3200" b="1" smtClean="0"/>
          </a:p>
        </p:txBody>
      </p:sp>
      <p:sp>
        <p:nvSpPr>
          <p:cNvPr id="3" name="Содержимое 2"/>
          <p:cNvSpPr>
            <a:spLocks noGrp="1"/>
          </p:cNvSpPr>
          <p:nvPr>
            <p:ph idx="1"/>
          </p:nvPr>
        </p:nvSpPr>
        <p:spPr>
          <a:xfrm>
            <a:off x="2843213" y="1268413"/>
            <a:ext cx="6049962" cy="5256212"/>
          </a:xfrm>
        </p:spPr>
        <p:txBody>
          <a:bodyPr/>
          <a:lstStyle/>
          <a:p>
            <a:pPr>
              <a:buFont typeface="Arial" charset="0"/>
              <a:buNone/>
            </a:pPr>
            <a:r>
              <a:rPr lang="ru-RU" sz="2800" i="1" smtClean="0"/>
              <a:t>       Односельчане Кольки, привыкшие к размеренному укладу жизни, совершенно не понимали его желания стать лётчиком </a:t>
            </a:r>
            <a:r>
              <a:rPr lang="ru-RU" sz="2800" i="1" smtClean="0">
                <a:solidFill>
                  <a:srgbClr val="FF0000"/>
                </a:solidFill>
              </a:rPr>
              <a:t>(предл.9-13)</a:t>
            </a:r>
            <a:r>
              <a:rPr lang="ru-RU" sz="2800" i="1" smtClean="0"/>
              <a:t>. Их обывательская позиция – элементарное существование, свободное от преодоления каких-либо жизненных препятствий.</a:t>
            </a:r>
          </a:p>
        </p:txBody>
      </p:sp>
      <p:pic>
        <p:nvPicPr>
          <p:cNvPr id="63491" name="Picture 2" descr="C:\Users\User\Desktop\шаттерсток\shutterstock_33762649.jpg"/>
          <p:cNvPicPr>
            <a:picLocks noChangeAspect="1" noChangeArrowheads="1"/>
          </p:cNvPicPr>
          <p:nvPr/>
        </p:nvPicPr>
        <p:blipFill>
          <a:blip r:embed="rId2" cstate="print"/>
          <a:srcRect/>
          <a:stretch>
            <a:fillRect/>
          </a:stretch>
        </p:blipFill>
        <p:spPr bwMode="auto">
          <a:xfrm>
            <a:off x="0" y="1844675"/>
            <a:ext cx="2339975"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7875"/>
          </a:xfrm>
        </p:spPr>
        <p:txBody>
          <a:bodyPr/>
          <a:lstStyle/>
          <a:p>
            <a:r>
              <a:rPr lang="ru-RU" sz="3200" b="1" smtClean="0"/>
              <a:t>Примеры-иллюстрации: </a:t>
            </a:r>
            <a:br>
              <a:rPr lang="ru-RU" sz="3200" b="1" smtClean="0"/>
            </a:br>
            <a:r>
              <a:rPr lang="ru-RU" sz="3200" b="1" smtClean="0">
                <a:solidFill>
                  <a:srgbClr val="FF0000"/>
                </a:solidFill>
              </a:rPr>
              <a:t>использование ключевых слов и словосочетаний</a:t>
            </a:r>
            <a:endParaRPr lang="ru-RU" sz="3200" smtClean="0">
              <a:solidFill>
                <a:srgbClr val="FF0000"/>
              </a:solidFill>
            </a:endParaRPr>
          </a:p>
        </p:txBody>
      </p:sp>
      <p:sp>
        <p:nvSpPr>
          <p:cNvPr id="3" name="Содержимое 2"/>
          <p:cNvSpPr>
            <a:spLocks noGrp="1"/>
          </p:cNvSpPr>
          <p:nvPr>
            <p:ph idx="1"/>
          </p:nvPr>
        </p:nvSpPr>
        <p:spPr>
          <a:xfrm>
            <a:off x="179388" y="1484313"/>
            <a:ext cx="5256212" cy="4713287"/>
          </a:xfrm>
        </p:spPr>
        <p:txBody>
          <a:bodyPr/>
          <a:lstStyle/>
          <a:p>
            <a:pPr>
              <a:buFont typeface="Arial" charset="0"/>
              <a:buNone/>
            </a:pPr>
            <a:r>
              <a:rPr lang="ru-RU" i="1" smtClean="0"/>
              <a:t>    </a:t>
            </a:r>
            <a:r>
              <a:rPr lang="ru-RU" sz="2800" i="1" smtClean="0"/>
              <a:t>Не случайно автор в финале текста пишет о </a:t>
            </a:r>
            <a:r>
              <a:rPr lang="ru-RU" sz="2800" i="1" smtClean="0">
                <a:solidFill>
                  <a:srgbClr val="FF0000"/>
                </a:solidFill>
              </a:rPr>
              <a:t>щемящей сердечной боли Кольки, </a:t>
            </a:r>
            <a:r>
              <a:rPr lang="ru-RU" sz="2800" i="1" smtClean="0"/>
              <a:t>так и не реализовавшего свою мечту. Он не поверил в себя и поплыл по </a:t>
            </a:r>
            <a:r>
              <a:rPr lang="ru-RU" sz="2800" i="1" smtClean="0">
                <a:solidFill>
                  <a:srgbClr val="FF0000"/>
                </a:solidFill>
              </a:rPr>
              <a:t>привычному течению жизни</a:t>
            </a:r>
            <a:r>
              <a:rPr lang="ru-RU" sz="2800" i="1" smtClean="0"/>
              <a:t>, похожей на </a:t>
            </a:r>
            <a:r>
              <a:rPr lang="ru-RU" sz="2800" i="1" smtClean="0">
                <a:solidFill>
                  <a:srgbClr val="FF0000"/>
                </a:solidFill>
              </a:rPr>
              <a:t>мутную речушку</a:t>
            </a:r>
            <a:r>
              <a:rPr lang="ru-RU" sz="2800" i="1" smtClean="0"/>
              <a:t>, в которой он </a:t>
            </a:r>
            <a:r>
              <a:rPr lang="ru-RU" sz="2800" i="1" smtClean="0">
                <a:solidFill>
                  <a:srgbClr val="FF0000"/>
                </a:solidFill>
              </a:rPr>
              <a:t>ловит рыбу.</a:t>
            </a:r>
          </a:p>
        </p:txBody>
      </p:sp>
      <p:pic>
        <p:nvPicPr>
          <p:cNvPr id="64515" name="Picture 2" descr="C:\Users\User\Desktop\shutterstock_54339448.jpg"/>
          <p:cNvPicPr>
            <a:picLocks noChangeAspect="1" noChangeArrowheads="1"/>
          </p:cNvPicPr>
          <p:nvPr/>
        </p:nvPicPr>
        <p:blipFill>
          <a:blip r:embed="rId2" cstate="print"/>
          <a:srcRect/>
          <a:stretch>
            <a:fillRect/>
          </a:stretch>
        </p:blipFill>
        <p:spPr bwMode="auto">
          <a:xfrm>
            <a:off x="5795963" y="3644900"/>
            <a:ext cx="2616200" cy="2465388"/>
          </a:xfrm>
          <a:prstGeom prst="rect">
            <a:avLst/>
          </a:prstGeom>
          <a:noFill/>
          <a:ln w="9525">
            <a:noFill/>
            <a:miter lim="800000"/>
            <a:headEnd/>
            <a:tailEnd/>
          </a:ln>
        </p:spPr>
      </p:pic>
      <p:sp>
        <p:nvSpPr>
          <p:cNvPr id="7" name="Овал 6"/>
          <p:cNvSpPr/>
          <p:nvPr/>
        </p:nvSpPr>
        <p:spPr>
          <a:xfrm>
            <a:off x="5219700" y="5805488"/>
            <a:ext cx="2016125" cy="8636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437"/>
          </a:xfrm>
        </p:spPr>
        <p:txBody>
          <a:bodyPr/>
          <a:lstStyle/>
          <a:p>
            <a:r>
              <a:rPr lang="ru-RU" sz="3200" b="1" smtClean="0"/>
              <a:t>Примеры-иллюстрации: </a:t>
            </a:r>
            <a:br>
              <a:rPr lang="ru-RU" sz="3200" b="1" smtClean="0"/>
            </a:br>
            <a:r>
              <a:rPr lang="ru-RU" sz="3200" b="1" smtClean="0">
                <a:solidFill>
                  <a:srgbClr val="FF0000"/>
                </a:solidFill>
              </a:rPr>
              <a:t>предложения с косвенной речью</a:t>
            </a:r>
            <a:endParaRPr lang="ru-RU" sz="3200" smtClean="0">
              <a:solidFill>
                <a:srgbClr val="FF0000"/>
              </a:solidFill>
            </a:endParaRPr>
          </a:p>
        </p:txBody>
      </p:sp>
      <p:sp>
        <p:nvSpPr>
          <p:cNvPr id="3" name="Содержимое 2"/>
          <p:cNvSpPr>
            <a:spLocks noGrp="1"/>
          </p:cNvSpPr>
          <p:nvPr>
            <p:ph idx="1"/>
          </p:nvPr>
        </p:nvSpPr>
        <p:spPr>
          <a:xfrm>
            <a:off x="3059113" y="1600200"/>
            <a:ext cx="5627687" cy="4525963"/>
          </a:xfrm>
        </p:spPr>
        <p:txBody>
          <a:bodyPr/>
          <a:lstStyle/>
          <a:p>
            <a:pPr>
              <a:buFont typeface="Arial" charset="0"/>
              <a:buNone/>
            </a:pPr>
            <a:r>
              <a:rPr lang="ru-RU" sz="2000" i="1" smtClean="0"/>
              <a:t>         Что может стать препятствием к реализации мечты? Над этой проблемой размышляет автор предложенного текста. </a:t>
            </a:r>
          </a:p>
          <a:p>
            <a:pPr>
              <a:buFont typeface="Arial" charset="0"/>
              <a:buNone/>
            </a:pPr>
            <a:r>
              <a:rPr lang="ru-RU" sz="2000" i="1" smtClean="0"/>
              <a:t>         Чтобы ответить на данный вопрос, автор обращается к судьбе Кольки Велина, мечтавшего стать лётчиком, но так и не воплотившего свою мечту в жизнь. Рассматривая причины, по которым это произошло, писатель неспроста упоминает мнение односельчан Кольки, считавших, </a:t>
            </a:r>
            <a:r>
              <a:rPr lang="ru-RU" sz="2000" i="1" smtClean="0">
                <a:solidFill>
                  <a:srgbClr val="FF0000"/>
                </a:solidFill>
              </a:rPr>
              <a:t>что  удел человека – жить на земле, а не летать на самолёте. </a:t>
            </a:r>
          </a:p>
        </p:txBody>
      </p:sp>
      <p:pic>
        <p:nvPicPr>
          <p:cNvPr id="65539" name="Picture 3" descr="C:\Users\User\Desktop\shutterstock_109219295.jpg"/>
          <p:cNvPicPr>
            <a:picLocks noChangeAspect="1" noChangeArrowheads="1"/>
          </p:cNvPicPr>
          <p:nvPr/>
        </p:nvPicPr>
        <p:blipFill>
          <a:blip r:embed="rId2" cstate="print"/>
          <a:srcRect/>
          <a:stretch>
            <a:fillRect/>
          </a:stretch>
        </p:blipFill>
        <p:spPr bwMode="auto">
          <a:xfrm>
            <a:off x="0" y="3141663"/>
            <a:ext cx="3048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457200" y="533400"/>
            <a:ext cx="8229600" cy="950913"/>
          </a:xfrm>
        </p:spPr>
        <p:txBody>
          <a:bodyPr/>
          <a:lstStyle/>
          <a:p>
            <a:pPr eaLnBrk="1" hangingPunct="1"/>
            <a:r>
              <a:rPr lang="ru-RU" altLang="ru-RU" sz="3600" b="1" smtClean="0">
                <a:solidFill>
                  <a:srgbClr val="FF0000"/>
                </a:solidFill>
                <a:cs typeface="Arial" charset="0"/>
              </a:rPr>
              <a:t>Обратите внимание!</a:t>
            </a:r>
          </a:p>
        </p:txBody>
      </p:sp>
      <p:sp>
        <p:nvSpPr>
          <p:cNvPr id="66562" name="Rectangle 3"/>
          <p:cNvSpPr>
            <a:spLocks noGrp="1" noChangeArrowheads="1"/>
          </p:cNvSpPr>
          <p:nvPr>
            <p:ph type="body" idx="1"/>
          </p:nvPr>
        </p:nvSpPr>
        <p:spPr>
          <a:xfrm>
            <a:off x="2843213" y="1773238"/>
            <a:ext cx="5976937" cy="4895850"/>
          </a:xfrm>
          <a:solidFill>
            <a:srgbClr val="FFFFFF"/>
          </a:solidFill>
        </p:spPr>
        <p:txBody>
          <a:bodyPr/>
          <a:lstStyle/>
          <a:p>
            <a:pPr eaLnBrk="1" hangingPunct="1">
              <a:buFontTx/>
              <a:buNone/>
            </a:pPr>
            <a:r>
              <a:rPr lang="ru-RU" altLang="zh-CN" sz="2800" smtClean="0">
                <a:cs typeface="黑体"/>
              </a:rPr>
              <a:t>  </a:t>
            </a:r>
            <a:r>
              <a:rPr lang="ru-RU" altLang="zh-CN" smtClean="0">
                <a:cs typeface="黑体"/>
              </a:rPr>
              <a:t>Комментирующая  часть сочинения  </a:t>
            </a:r>
            <a:r>
              <a:rPr lang="ru-RU" altLang="zh-CN" smtClean="0">
                <a:solidFill>
                  <a:srgbClr val="FF0000"/>
                </a:solidFill>
                <a:cs typeface="黑体"/>
              </a:rPr>
              <a:t>(если она следует за сформулированной проблемой)</a:t>
            </a:r>
            <a:r>
              <a:rPr lang="ru-RU" altLang="zh-CN" smtClean="0">
                <a:cs typeface="黑体"/>
              </a:rPr>
              <a:t> должна завершиться </a:t>
            </a:r>
            <a:r>
              <a:rPr lang="ru-RU" altLang="zh-CN" smtClean="0">
                <a:solidFill>
                  <a:srgbClr val="FF0000"/>
                </a:solidFill>
                <a:cs typeface="黑体"/>
              </a:rPr>
              <a:t>тезисом,</a:t>
            </a:r>
            <a:r>
              <a:rPr lang="ru-RU" altLang="zh-CN" smtClean="0">
                <a:cs typeface="黑体"/>
              </a:rPr>
              <a:t> в котором изложена позиция автора текста по рассматриваемой проблеме. </a:t>
            </a:r>
            <a:endParaRPr lang="ru-RU" altLang="ru-RU" smtClean="0"/>
          </a:p>
        </p:txBody>
      </p:sp>
      <p:pic>
        <p:nvPicPr>
          <p:cNvPr id="66563" name="Picture 5" descr="shutterstock_163176614"/>
          <p:cNvPicPr>
            <a:picLocks noChangeAspect="1" noChangeArrowheads="1"/>
          </p:cNvPicPr>
          <p:nvPr/>
        </p:nvPicPr>
        <p:blipFill>
          <a:blip r:embed="rId2" cstate="print"/>
          <a:srcRect/>
          <a:stretch>
            <a:fillRect/>
          </a:stretch>
        </p:blipFill>
        <p:spPr bwMode="auto">
          <a:xfrm>
            <a:off x="0" y="2133600"/>
            <a:ext cx="2700338"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Прямоугольник 6"/>
          <p:cNvSpPr>
            <a:spLocks noChangeArrowheads="1"/>
          </p:cNvSpPr>
          <p:nvPr/>
        </p:nvSpPr>
        <p:spPr bwMode="auto">
          <a:xfrm>
            <a:off x="250825" y="188913"/>
            <a:ext cx="8642350" cy="465137"/>
          </a:xfrm>
          <a:prstGeom prst="rect">
            <a:avLst/>
          </a:prstGeom>
          <a:noFill/>
          <a:ln>
            <a:noFill/>
          </a:ln>
          <a:extLst>
            <a:ext uri="{909E8E84-426E-40DD-AFC4-6F175D3DCCD1}"/>
            <a:ext uri="{91240B29-F687-4F45-9708-019B960494DF}"/>
          </a:extLst>
        </p:spPr>
        <p:txBody>
          <a:bodyPr lIns="80147" tIns="40074" rIns="80147" bIns="40074">
            <a:spAutoFit/>
          </a:bodyPr>
          <a:lstStyle>
            <a:lvl1pPr>
              <a:defRPr sz="2100">
                <a:solidFill>
                  <a:schemeClr val="tx1"/>
                </a:solidFill>
                <a:latin typeface="Calibri" pitchFamily="34" charset="0"/>
                <a:cs typeface="Arial" pitchFamily="34" charset="0"/>
              </a:defRPr>
            </a:lvl1pPr>
            <a:lvl2pPr marL="742950" indent="-285750">
              <a:defRPr sz="2100">
                <a:solidFill>
                  <a:schemeClr val="tx1"/>
                </a:solidFill>
                <a:latin typeface="Calibri" pitchFamily="34" charset="0"/>
                <a:cs typeface="Arial" pitchFamily="34" charset="0"/>
              </a:defRPr>
            </a:lvl2pPr>
            <a:lvl3pPr marL="1143000" indent="-228600">
              <a:defRPr sz="2100">
                <a:solidFill>
                  <a:schemeClr val="tx1"/>
                </a:solidFill>
                <a:latin typeface="Calibri" pitchFamily="34" charset="0"/>
                <a:cs typeface="Arial" pitchFamily="34" charset="0"/>
              </a:defRPr>
            </a:lvl3pPr>
            <a:lvl4pPr marL="1600200" indent="-228600">
              <a:defRPr sz="2100">
                <a:solidFill>
                  <a:schemeClr val="tx1"/>
                </a:solidFill>
                <a:latin typeface="Calibri" pitchFamily="34" charset="0"/>
                <a:cs typeface="Arial" pitchFamily="34" charset="0"/>
              </a:defRPr>
            </a:lvl4pPr>
            <a:lvl5pPr marL="2057400" indent="-228600">
              <a:defRPr sz="2100">
                <a:solidFill>
                  <a:schemeClr val="tx1"/>
                </a:solidFill>
                <a:latin typeface="Calibri" pitchFamily="34" charset="0"/>
                <a:cs typeface="Arial" pitchFamily="34" charset="0"/>
              </a:defRPr>
            </a:lvl5pPr>
            <a:lvl6pPr marL="25146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6pPr>
            <a:lvl7pPr marL="29718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7pPr>
            <a:lvl8pPr marL="34290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8pPr>
            <a:lvl9pPr marL="3886200" indent="-228600" defTabSz="1041400" eaLnBrk="0" fontAlgn="base" hangingPunct="0">
              <a:spcBef>
                <a:spcPct val="0"/>
              </a:spcBef>
              <a:spcAft>
                <a:spcPct val="0"/>
              </a:spcAft>
              <a:defRPr sz="2100">
                <a:solidFill>
                  <a:schemeClr val="tx1"/>
                </a:solidFill>
                <a:latin typeface="Calibri" pitchFamily="34" charset="0"/>
                <a:cs typeface="Arial" pitchFamily="34" charset="0"/>
              </a:defRPr>
            </a:lvl9pPr>
          </a:lstStyle>
          <a:p>
            <a:pPr algn="ctr">
              <a:defRPr/>
            </a:pPr>
            <a:r>
              <a:rPr lang="ru-RU" altLang="ru-RU" sz="2500" b="1" dirty="0">
                <a:solidFill>
                  <a:srgbClr val="C00000"/>
                </a:solidFill>
                <a:latin typeface="+mn-lt"/>
              </a:rPr>
              <a:t>К3. Отражение позиции автора исходного текста</a:t>
            </a:r>
            <a:endParaRPr lang="ru-RU" altLang="ru-RU" sz="2500" dirty="0">
              <a:solidFill>
                <a:srgbClr val="C00000"/>
              </a:solidFill>
              <a:latin typeface="+mn-lt"/>
            </a:endParaRPr>
          </a:p>
        </p:txBody>
      </p:sp>
      <p:sp>
        <p:nvSpPr>
          <p:cNvPr id="3" name="TextBox 2"/>
          <p:cNvSpPr txBox="1"/>
          <p:nvPr/>
        </p:nvSpPr>
        <p:spPr>
          <a:xfrm>
            <a:off x="1979613" y="928688"/>
            <a:ext cx="6923087" cy="5929312"/>
          </a:xfrm>
          <a:prstGeom prst="rect">
            <a:avLst/>
          </a:prstGeom>
          <a:noFill/>
        </p:spPr>
        <p:txBody>
          <a:bodyPr lIns="80147" tIns="40074" rIns="80147" bIns="40074">
            <a:spAutoFit/>
          </a:bodyPr>
          <a:lstStyle/>
          <a:p>
            <a:pPr indent="314466">
              <a:defRPr/>
            </a:pPr>
            <a:r>
              <a:rPr lang="ru-RU" sz="2000" b="1" dirty="0"/>
              <a:t>Ключевые вопросы</a:t>
            </a:r>
            <a:r>
              <a:rPr lang="ru-RU" sz="2000" dirty="0"/>
              <a:t>, на которые экзаменуемый должен найти ответы:</a:t>
            </a:r>
          </a:p>
          <a:p>
            <a:pPr marL="300552" indent="-300552">
              <a:buFont typeface="Wingdings" panose="05000000000000000000" pitchFamily="2" charset="2"/>
              <a:buChar char="v"/>
              <a:defRPr/>
            </a:pPr>
            <a:r>
              <a:rPr lang="ru-RU" sz="2000" dirty="0"/>
              <a:t>Что хотел сказать своим читателям автор, создавая текст?</a:t>
            </a:r>
          </a:p>
          <a:p>
            <a:pPr marL="300552" indent="-300552">
              <a:buFont typeface="Wingdings" panose="05000000000000000000" pitchFamily="2" charset="2"/>
              <a:buChar char="v"/>
              <a:defRPr/>
            </a:pPr>
            <a:r>
              <a:rPr lang="ru-RU" sz="2000" dirty="0"/>
              <a:t>Как автор оценивает описываемую конкретную ситуацию, поступки героев?</a:t>
            </a:r>
          </a:p>
          <a:p>
            <a:pPr marL="300552" indent="-300552">
              <a:buFont typeface="Wingdings" panose="05000000000000000000" pitchFamily="2" charset="2"/>
              <a:buChar char="v"/>
              <a:defRPr/>
            </a:pPr>
            <a:r>
              <a:rPr lang="ru-RU" sz="2000" dirty="0"/>
              <a:t>Какие слова, художественные приёмы, выражающие авторское отношение (неодобрение, иронию, осуждение, сочувствие, восхищение), дают отрицательную или положительную оценку описываемым фактам?</a:t>
            </a:r>
          </a:p>
          <a:p>
            <a:pPr marL="300552" indent="-300552">
              <a:defRPr/>
            </a:pPr>
            <a:endParaRPr lang="ru-RU" sz="2000" dirty="0"/>
          </a:p>
          <a:p>
            <a:pPr indent="314466">
              <a:defRPr/>
            </a:pPr>
            <a:r>
              <a:rPr lang="ru-RU" sz="2000" b="1" i="1" dirty="0">
                <a:solidFill>
                  <a:srgbClr val="002060"/>
                </a:solidFill>
              </a:rPr>
              <a:t>Ключевые фразы:</a:t>
            </a:r>
          </a:p>
          <a:p>
            <a:pPr marL="300552" indent="-300552">
              <a:buFont typeface="Arial" panose="020B0604020202020204" pitchFamily="34" charset="0"/>
              <a:buChar char="•"/>
              <a:defRPr/>
            </a:pPr>
            <a:r>
              <a:rPr lang="ru-RU" sz="2000" i="1" dirty="0">
                <a:solidFill>
                  <a:srgbClr val="002060"/>
                </a:solidFill>
              </a:rPr>
              <a:t>Позиция автора такова:</a:t>
            </a:r>
          </a:p>
          <a:p>
            <a:pPr marL="300552" indent="-300552">
              <a:buFont typeface="Arial" panose="020B0604020202020204" pitchFamily="34" charset="0"/>
              <a:buChar char="•"/>
              <a:defRPr/>
            </a:pPr>
            <a:r>
              <a:rPr lang="ru-RU" sz="2000" i="1" dirty="0">
                <a:solidFill>
                  <a:srgbClr val="002060"/>
                </a:solidFill>
              </a:rPr>
              <a:t>Автор считает, что …</a:t>
            </a:r>
          </a:p>
          <a:p>
            <a:pPr marL="300552" indent="-300552">
              <a:buFont typeface="Arial" panose="020B0604020202020204" pitchFamily="34" charset="0"/>
              <a:buChar char="•"/>
              <a:defRPr/>
            </a:pPr>
            <a:r>
              <a:rPr lang="ru-RU" sz="2000" i="1" dirty="0">
                <a:solidFill>
                  <a:srgbClr val="002060"/>
                </a:solidFill>
              </a:rPr>
              <a:t>Автор стремится донести до читателя мысль о том, что …</a:t>
            </a:r>
          </a:p>
          <a:p>
            <a:pPr marL="300552" indent="-300552">
              <a:buFont typeface="Arial" panose="020B0604020202020204" pitchFamily="34" charset="0"/>
              <a:buChar char="•"/>
              <a:defRPr/>
            </a:pPr>
            <a:r>
              <a:rPr lang="ru-RU" sz="2000" i="1" dirty="0">
                <a:solidFill>
                  <a:srgbClr val="002060"/>
                </a:solidFill>
              </a:rPr>
              <a:t>Автор убеждает нас в том, что...</a:t>
            </a:r>
          </a:p>
          <a:p>
            <a:pPr marL="300552" indent="-300552">
              <a:buFont typeface="Arial" panose="020B0604020202020204" pitchFamily="34" charset="0"/>
              <a:buChar char="•"/>
              <a:defRPr/>
            </a:pPr>
            <a:endParaRPr lang="ru-RU" sz="2000" dirty="0">
              <a:solidFill>
                <a:srgbClr val="000066"/>
              </a:solidFill>
            </a:endParaRPr>
          </a:p>
        </p:txBody>
      </p:sp>
      <p:pic>
        <p:nvPicPr>
          <p:cNvPr id="67587" name="Picture 1" descr="C:\Users\User\Desktop\картинки с шаттерстока\шаттерсток\shutterstock_337325843.jpg"/>
          <p:cNvPicPr>
            <a:picLocks noChangeAspect="1" noChangeArrowheads="1"/>
          </p:cNvPicPr>
          <p:nvPr/>
        </p:nvPicPr>
        <p:blipFill>
          <a:blip r:embed="rId3" cstate="print"/>
          <a:srcRect/>
          <a:stretch>
            <a:fillRect/>
          </a:stretch>
        </p:blipFill>
        <p:spPr bwMode="auto">
          <a:xfrm>
            <a:off x="0" y="2276475"/>
            <a:ext cx="1835150" cy="304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smtClean="0">
                <a:solidFill>
                  <a:srgbClr val="FF0000"/>
                </a:solidFill>
              </a:rPr>
              <a:t>Обратите внимание!</a:t>
            </a:r>
          </a:p>
        </p:txBody>
      </p:sp>
      <p:sp>
        <p:nvSpPr>
          <p:cNvPr id="3" name="Содержимое 2"/>
          <p:cNvSpPr>
            <a:spLocks noGrp="1"/>
          </p:cNvSpPr>
          <p:nvPr>
            <p:ph idx="1"/>
          </p:nvPr>
        </p:nvSpPr>
        <p:spPr>
          <a:xfrm>
            <a:off x="457200" y="1600200"/>
            <a:ext cx="5554663" cy="4525963"/>
          </a:xfrm>
        </p:spPr>
        <p:txBody>
          <a:bodyPr/>
          <a:lstStyle/>
          <a:p>
            <a:pPr>
              <a:buFont typeface="Arial" charset="0"/>
              <a:buNone/>
            </a:pPr>
            <a:r>
              <a:rPr lang="ru-RU" sz="1800" smtClean="0"/>
              <a:t>        Для выявления существующих тенденций в выборе выпускниками </a:t>
            </a:r>
            <a:r>
              <a:rPr lang="ru-RU" sz="1800" b="1" smtClean="0">
                <a:solidFill>
                  <a:srgbClr val="FF0000"/>
                </a:solidFill>
              </a:rPr>
              <a:t>примеров для аргументации («К4») </a:t>
            </a:r>
            <a:r>
              <a:rPr lang="ru-RU" sz="1800" smtClean="0"/>
              <a:t>были проанализированы </a:t>
            </a:r>
            <a:r>
              <a:rPr lang="ru-RU" sz="1800" b="1" smtClean="0"/>
              <a:t>3000 работ</a:t>
            </a:r>
            <a:r>
              <a:rPr lang="ru-RU" sz="1800" smtClean="0"/>
              <a:t>, написанных </a:t>
            </a:r>
            <a:r>
              <a:rPr lang="ru-RU" sz="1800" b="1" smtClean="0"/>
              <a:t>на основе 10 разных текстов</a:t>
            </a:r>
            <a:r>
              <a:rPr lang="ru-RU" sz="1800" smtClean="0"/>
              <a:t>, предложенных в ЕГЭ 2015 г. </a:t>
            </a:r>
            <a:r>
              <a:rPr lang="ru-RU" sz="1800" b="1" smtClean="0"/>
              <a:t>...Практически </a:t>
            </a:r>
            <a:r>
              <a:rPr lang="ru-RU" sz="1800" b="1" smtClean="0">
                <a:solidFill>
                  <a:srgbClr val="FF0000"/>
                </a:solidFill>
              </a:rPr>
              <a:t>каждый пятый выпускник </a:t>
            </a:r>
            <a:r>
              <a:rPr lang="ru-RU" sz="1800" b="1" smtClean="0"/>
              <a:t>не может привести аргумент из читательского опыта.</a:t>
            </a:r>
            <a:r>
              <a:rPr lang="ru-RU" sz="1800" smtClean="0"/>
              <a:t> Это свидетельствует о необходимости расширения круга чтения школьников, культуры представления собственного взгляда на актуальные вопросы, составляющие нравственные ценности общества и человека, живущего в нём.</a:t>
            </a:r>
          </a:p>
        </p:txBody>
      </p:sp>
      <p:sp>
        <p:nvSpPr>
          <p:cNvPr id="4" name="Прямоугольник 3"/>
          <p:cNvSpPr/>
          <p:nvPr/>
        </p:nvSpPr>
        <p:spPr>
          <a:xfrm>
            <a:off x="323850" y="6165850"/>
            <a:ext cx="8351838" cy="476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rPr>
              <a:t>Журнал «Педагогические измерения, №1, 2016</a:t>
            </a:r>
          </a:p>
          <a:p>
            <a:pPr algn="ctr">
              <a:defRPr/>
            </a:pPr>
            <a:r>
              <a:rPr lang="ru-RU" sz="1200" dirty="0">
                <a:solidFill>
                  <a:schemeClr val="tx1"/>
                </a:solidFill>
              </a:rPr>
              <a:t> Цыбулько И.П. «ГИА по русскому языку: антропологический подход»</a:t>
            </a:r>
          </a:p>
        </p:txBody>
      </p:sp>
      <p:pic>
        <p:nvPicPr>
          <p:cNvPr id="69636" name="Picture 2" descr="C:\Users\User\Desktop\шаттерсток\shutterstock_362777702.jpg"/>
          <p:cNvPicPr>
            <a:picLocks noChangeAspect="1" noChangeArrowheads="1"/>
          </p:cNvPicPr>
          <p:nvPr/>
        </p:nvPicPr>
        <p:blipFill>
          <a:blip r:embed="rId2" cstate="print"/>
          <a:srcRect/>
          <a:stretch>
            <a:fillRect/>
          </a:stretch>
        </p:blipFill>
        <p:spPr bwMode="auto">
          <a:xfrm>
            <a:off x="6372225" y="2133600"/>
            <a:ext cx="24384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333375"/>
            <a:ext cx="6337300" cy="6264275"/>
          </a:xfrm>
        </p:spPr>
        <p:txBody>
          <a:bodyPr/>
          <a:lstStyle/>
          <a:p>
            <a:pPr>
              <a:buFont typeface="Arial" charset="0"/>
              <a:buNone/>
            </a:pPr>
            <a:r>
              <a:rPr lang="ru-RU" sz="2000" smtClean="0"/>
              <a:t>        </a:t>
            </a:r>
            <a:r>
              <a:rPr lang="ru-RU" sz="1800" smtClean="0"/>
              <a:t>Отчётливо прослеживается стремление выпускников выбрать для аргументации пример из </a:t>
            </a:r>
            <a:r>
              <a:rPr lang="ru-RU" sz="1800" b="1" smtClean="0"/>
              <a:t>литературного произведения (до 91%), </a:t>
            </a:r>
            <a:r>
              <a:rPr lang="ru-RU" sz="1800" smtClean="0"/>
              <a:t>так как по условию, заданному в критерии, именно такой выбор может быть оценён (при наличии второго аргумента) максимумом баллов.</a:t>
            </a:r>
          </a:p>
          <a:p>
            <a:pPr>
              <a:buFont typeface="Arial" charset="0"/>
              <a:buNone/>
            </a:pPr>
            <a:r>
              <a:rPr lang="ru-RU" sz="1800" smtClean="0"/>
              <a:t>          В качестве аргументации своего мнения выпускники чаще всего </a:t>
            </a:r>
            <a:r>
              <a:rPr lang="ru-RU" sz="1800" b="1" smtClean="0"/>
              <a:t>(26–46%) </a:t>
            </a:r>
            <a:r>
              <a:rPr lang="ru-RU" sz="1800" smtClean="0"/>
              <a:t>привлекают примеры </a:t>
            </a:r>
            <a:r>
              <a:rPr lang="ru-RU" sz="1800" b="1" smtClean="0">
                <a:solidFill>
                  <a:srgbClr val="FF0000"/>
                </a:solidFill>
              </a:rPr>
              <a:t>из произведений, которые изучались по программе в 10–11 классах</a:t>
            </a:r>
            <a:r>
              <a:rPr lang="ru-RU" sz="1800" smtClean="0">
                <a:solidFill>
                  <a:srgbClr val="FF0000"/>
                </a:solidFill>
              </a:rPr>
              <a:t>.</a:t>
            </a:r>
            <a:r>
              <a:rPr lang="ru-RU" sz="1800" smtClean="0"/>
              <a:t> При этом в качестве примеров для аргументации своего мнения </a:t>
            </a:r>
            <a:r>
              <a:rPr lang="ru-RU" sz="1800" b="1" smtClean="0"/>
              <a:t>выпускники </a:t>
            </a:r>
            <a:r>
              <a:rPr lang="ru-RU" sz="1800" b="1" smtClean="0">
                <a:solidFill>
                  <a:srgbClr val="FF0000"/>
                </a:solidFill>
              </a:rPr>
              <a:t>чаще всего привлекают примеры из произведений русской литературы XIX в. </a:t>
            </a:r>
            <a:r>
              <a:rPr lang="ru-RU" sz="1800" b="1" smtClean="0"/>
              <a:t>(22–52%).  </a:t>
            </a:r>
          </a:p>
          <a:p>
            <a:pPr>
              <a:buFont typeface="Arial" charset="0"/>
              <a:buNone/>
            </a:pPr>
            <a:r>
              <a:rPr lang="ru-RU" sz="1800" b="1" smtClean="0"/>
              <a:t>          </a:t>
            </a:r>
            <a:r>
              <a:rPr lang="ru-RU" sz="1800" smtClean="0"/>
              <a:t>Самый </a:t>
            </a:r>
            <a:r>
              <a:rPr lang="ru-RU" sz="1800" b="1" smtClean="0"/>
              <a:t>низкий процент выбора</a:t>
            </a:r>
            <a:r>
              <a:rPr lang="ru-RU" sz="1800" smtClean="0"/>
              <a:t> примеров по этому параметру выпускники делают из произведений </a:t>
            </a:r>
            <a:r>
              <a:rPr lang="ru-RU" sz="1800" b="1" smtClean="0"/>
              <a:t>современной российской литературы,</a:t>
            </a:r>
            <a:r>
              <a:rPr lang="ru-RU" sz="1800" smtClean="0"/>
              <a:t> этот выбор </a:t>
            </a:r>
            <a:r>
              <a:rPr lang="ru-RU" sz="1800" b="1" smtClean="0">
                <a:solidFill>
                  <a:srgbClr val="C00000"/>
                </a:solidFill>
              </a:rPr>
              <a:t>не превышает 1% </a:t>
            </a:r>
            <a:r>
              <a:rPr lang="ru-RU" sz="1800" smtClean="0"/>
              <a:t>от общего количества во всех анализируемых работах.</a:t>
            </a:r>
          </a:p>
          <a:p>
            <a:pPr>
              <a:buFont typeface="Arial" charset="0"/>
              <a:buNone/>
            </a:pPr>
            <a:endParaRPr lang="ru-RU" sz="2000" smtClean="0"/>
          </a:p>
        </p:txBody>
      </p:sp>
      <p:sp>
        <p:nvSpPr>
          <p:cNvPr id="4" name="Прямоугольник 3"/>
          <p:cNvSpPr/>
          <p:nvPr/>
        </p:nvSpPr>
        <p:spPr>
          <a:xfrm>
            <a:off x="323850" y="6165850"/>
            <a:ext cx="8351838" cy="476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rPr>
              <a:t>Журнал «Педагогические измерения», №1, 2016</a:t>
            </a:r>
          </a:p>
          <a:p>
            <a:pPr algn="ctr">
              <a:defRPr/>
            </a:pPr>
            <a:r>
              <a:rPr lang="ru-RU" sz="1200" dirty="0">
                <a:solidFill>
                  <a:schemeClr val="tx1"/>
                </a:solidFill>
              </a:rPr>
              <a:t> Цыбулько И.П. «ГИА по русскому языку: антропологический подход»</a:t>
            </a:r>
          </a:p>
        </p:txBody>
      </p:sp>
      <p:pic>
        <p:nvPicPr>
          <p:cNvPr id="70659" name="Picture 2" descr="C:\Users\User\Desktop\шаттерсток\shutterstock_393028693.jpg"/>
          <p:cNvPicPr>
            <a:picLocks noChangeAspect="1" noChangeArrowheads="1"/>
          </p:cNvPicPr>
          <p:nvPr/>
        </p:nvPicPr>
        <p:blipFill>
          <a:blip r:embed="rId2" cstate="print"/>
          <a:srcRect/>
          <a:stretch>
            <a:fillRect/>
          </a:stretch>
        </p:blipFill>
        <p:spPr bwMode="auto">
          <a:xfrm>
            <a:off x="6858000" y="1989138"/>
            <a:ext cx="22860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WordArt 4" descr="Бумажный пакет"/>
          <p:cNvSpPr>
            <a:spLocks noChangeArrowheads="1" noChangeShapeType="1" noTextEdit="1"/>
          </p:cNvSpPr>
          <p:nvPr/>
        </p:nvSpPr>
        <p:spPr bwMode="auto">
          <a:xfrm>
            <a:off x="1908175" y="404813"/>
            <a:ext cx="3400425" cy="523875"/>
          </a:xfrm>
          <a:prstGeom prst="rect">
            <a:avLst/>
          </a:prstGeom>
        </p:spPr>
        <p:txBody>
          <a:bodyPr wrap="none" fromWordArt="1">
            <a:prstTxWarp prst="textPlain">
              <a:avLst>
                <a:gd name="adj" fmla="val 50000"/>
              </a:avLst>
            </a:prstTxWarp>
          </a:bodyPr>
          <a:lstStyle/>
          <a:p>
            <a:pPr algn="ctr"/>
            <a:r>
              <a:rPr lang="ru-RU" sz="36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Важно помнить...</a:t>
            </a:r>
          </a:p>
        </p:txBody>
      </p:sp>
      <p:graphicFrame>
        <p:nvGraphicFramePr>
          <p:cNvPr id="37913" name="Group 25"/>
          <p:cNvGraphicFramePr>
            <a:graphicFrameLocks noGrp="1"/>
          </p:cNvGraphicFramePr>
          <p:nvPr>
            <p:ph idx="1"/>
          </p:nvPr>
        </p:nvGraphicFramePr>
        <p:xfrm>
          <a:off x="179388" y="1052513"/>
          <a:ext cx="8785225" cy="5800090"/>
        </p:xfrm>
        <a:graphic>
          <a:graphicData uri="http://schemas.openxmlformats.org/drawingml/2006/table">
            <a:tbl>
              <a:tblPr/>
              <a:tblGrid>
                <a:gridCol w="1728787"/>
                <a:gridCol w="1871663"/>
                <a:gridCol w="1800225"/>
                <a:gridCol w="1728787"/>
                <a:gridCol w="1655763"/>
              </a:tblGrid>
              <a:tr h="2520950">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chemeClr val="tx1"/>
                          </a:solidFill>
                          <a:effectLst/>
                          <a:latin typeface="Calibri" pitchFamily="34" charset="0"/>
                          <a:cs typeface="Arial" charset="0"/>
                        </a:rPr>
                        <a:t>Аргументы, оценива</a:t>
                      </a:r>
                      <a:r>
                        <a:rPr kumimoji="0" lang="en-US" sz="2000" b="1" i="0" u="none" strike="noStrike" cap="none" normalizeH="0" baseline="0" smtClean="0">
                          <a:ln>
                            <a:noFill/>
                          </a:ln>
                          <a:solidFill>
                            <a:schemeClr val="tx1"/>
                          </a:solidFill>
                          <a:effectLst/>
                          <a:latin typeface="Calibri" pitchFamily="34" charset="0"/>
                          <a:cs typeface="Arial" charset="0"/>
                        </a:rPr>
                        <a:t>-</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chemeClr val="tx1"/>
                          </a:solidFill>
                          <a:effectLst/>
                          <a:latin typeface="Calibri" pitchFamily="34" charset="0"/>
                          <a:cs typeface="Arial" charset="0"/>
                        </a:rPr>
                        <a:t>емые 2 баллами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2200" b="0" i="0" u="none" strike="noStrike" cap="none" normalizeH="0" baseline="0" smtClean="0">
                          <a:ln>
                            <a:noFill/>
                          </a:ln>
                          <a:solidFill>
                            <a:schemeClr val="tx1"/>
                          </a:solidFill>
                          <a:effectLst/>
                          <a:latin typeface="Calibri" pitchFamily="34" charset="0"/>
                          <a:cs typeface="Arial" charset="0"/>
                        </a:rPr>
                        <a:t>Пример из</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pPr>
                      <a:r>
                        <a:rPr kumimoji="0" lang="ru-RU" sz="2200" b="0" i="0" u="none" strike="noStrike" cap="none" normalizeH="0" baseline="0" smtClean="0">
                          <a:ln>
                            <a:noFill/>
                          </a:ln>
                          <a:solidFill>
                            <a:schemeClr val="tx1"/>
                          </a:solidFill>
                          <a:effectLst/>
                          <a:latin typeface="Calibri" pitchFamily="34" charset="0"/>
                          <a:cs typeface="Arial" charset="0"/>
                        </a:rPr>
                        <a:t> </a:t>
                      </a:r>
                      <a:r>
                        <a:rPr kumimoji="0" lang="ru-RU" sz="2200" b="1" i="0" u="none" strike="noStrike" cap="none" normalizeH="0" baseline="0" smtClean="0">
                          <a:ln>
                            <a:noFill/>
                          </a:ln>
                          <a:solidFill>
                            <a:srgbClr val="FF0000"/>
                          </a:solidFill>
                          <a:effectLst/>
                          <a:latin typeface="Calibri" pitchFamily="34" charset="0"/>
                          <a:cs typeface="Arial" charset="0"/>
                        </a:rPr>
                        <a:t>художественной;</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pPr>
                      <a:r>
                        <a:rPr kumimoji="0" lang="ru-RU" sz="2200" b="1" i="0" u="none" strike="noStrike" cap="none" normalizeH="0" baseline="0" smtClean="0">
                          <a:ln>
                            <a:noFill/>
                          </a:ln>
                          <a:solidFill>
                            <a:srgbClr val="FF0000"/>
                          </a:solidFill>
                          <a:effectLst/>
                          <a:latin typeface="Calibri" pitchFamily="34" charset="0"/>
                          <a:cs typeface="Arial" charset="0"/>
                        </a:rPr>
                        <a:t>публицистической;</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pPr>
                      <a:r>
                        <a:rPr kumimoji="0" lang="ru-RU" sz="2200" b="1" i="0" u="none" strike="noStrike" cap="none" normalizeH="0" baseline="0" smtClean="0">
                          <a:ln>
                            <a:noFill/>
                          </a:ln>
                          <a:solidFill>
                            <a:srgbClr val="FF0000"/>
                          </a:solidFill>
                          <a:effectLst/>
                          <a:latin typeface="Calibri" pitchFamily="34" charset="0"/>
                          <a:cs typeface="Arial" charset="0"/>
                        </a:rPr>
                        <a:t> научной (научно-популярной)</a:t>
                      </a:r>
                      <a:r>
                        <a:rPr kumimoji="0" lang="ru-RU" sz="2200" b="0" i="0" u="none" strike="noStrike" cap="none" normalizeH="0" baseline="0" smtClean="0">
                          <a:ln>
                            <a:noFill/>
                          </a:ln>
                          <a:solidFill>
                            <a:schemeClr val="tx1"/>
                          </a:solidFill>
                          <a:effectLst/>
                          <a:latin typeface="Calibri" pitchFamily="34" charset="0"/>
                          <a:cs typeface="Arial" charset="0"/>
                        </a:rPr>
                        <a:t> литературы </a:t>
                      </a:r>
                      <a:r>
                        <a:rPr kumimoji="0" lang="ru-RU" sz="3200" b="0" i="0" u="none" strike="noStrike" cap="none" normalizeH="0" baseline="0" smtClean="0">
                          <a:ln>
                            <a:noFill/>
                          </a:ln>
                          <a:solidFill>
                            <a:schemeClr val="tx1"/>
                          </a:solidFill>
                          <a:effectLst/>
                          <a:latin typeface="Arial" charset="0"/>
                          <a:cs typeface="Arial" charset="0"/>
                        </a:rPr>
                        <a:t>+ </a:t>
                      </a:r>
                      <a:r>
                        <a:rPr kumimoji="0" lang="ru-RU" sz="2000" b="0" i="0" u="none" strike="noStrike" cap="none" normalizeH="0" baseline="0" smtClean="0">
                          <a:ln>
                            <a:noFill/>
                          </a:ln>
                          <a:solidFill>
                            <a:schemeClr val="tx1"/>
                          </a:solidFill>
                          <a:effectLst/>
                          <a:latin typeface="Arial" charset="0"/>
                          <a:cs typeface="Arial" charset="0"/>
                        </a:rPr>
                        <a:t>пример </a:t>
                      </a:r>
                      <a:r>
                        <a:rPr kumimoji="0" lang="ru-RU" sz="2000" b="0" i="0" u="none" strike="noStrike" cap="none" normalizeH="0" baseline="0" smtClean="0">
                          <a:ln>
                            <a:noFill/>
                          </a:ln>
                          <a:solidFill>
                            <a:srgbClr val="FF0000"/>
                          </a:solidFill>
                          <a:effectLst/>
                          <a:latin typeface="Arial" charset="0"/>
                          <a:cs typeface="Arial" charset="0"/>
                        </a:rPr>
                        <a:t>из житейского опыта,</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3200" b="0" i="0" u="none" strike="noStrike" cap="none" normalizeH="0" baseline="0" smtClean="0">
                          <a:ln>
                            <a:noFill/>
                          </a:ln>
                          <a:solidFill>
                            <a:schemeClr val="tx1"/>
                          </a:solidFill>
                          <a:effectLst/>
                          <a:latin typeface="Arial" charset="0"/>
                          <a:cs typeface="Arial" charset="0"/>
                        </a:rPr>
                        <a:t>либо </a:t>
                      </a:r>
                      <a:r>
                        <a:rPr kumimoji="0" lang="ru-RU" sz="2000" b="0" i="0" u="none" strike="noStrike" cap="none" normalizeH="0" baseline="0" smtClean="0">
                          <a:ln>
                            <a:noFill/>
                          </a:ln>
                          <a:solidFill>
                            <a:srgbClr val="FF0000"/>
                          </a:solidFill>
                          <a:effectLst/>
                          <a:latin typeface="Arial" charset="0"/>
                          <a:cs typeface="Arial" charset="0"/>
                        </a:rPr>
                        <a:t>2 примера</a:t>
                      </a:r>
                      <a:r>
                        <a:rPr kumimoji="0" lang="ru-RU" sz="2000" b="0" i="0" u="none" strike="noStrike" cap="none" normalizeH="0" baseline="0" smtClean="0">
                          <a:ln>
                            <a:noFill/>
                          </a:ln>
                          <a:solidFill>
                            <a:schemeClr val="tx1"/>
                          </a:solidFill>
                          <a:effectLst/>
                          <a:latin typeface="Arial" charset="0"/>
                          <a:cs typeface="Arial" charset="0"/>
                        </a:rPr>
                        <a:t> из читательского опыта.</a:t>
                      </a:r>
                      <a:endParaRPr kumimoji="0" lang="ru-RU" sz="32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3117850">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2000" b="1" i="0" u="none" strike="noStrike" cap="none" normalizeH="0" baseline="0" smtClean="0">
                          <a:ln>
                            <a:noFill/>
                          </a:ln>
                          <a:solidFill>
                            <a:schemeClr val="tx1"/>
                          </a:solidFill>
                          <a:effectLst/>
                          <a:latin typeface="Calibri" pitchFamily="34" charset="0"/>
                          <a:cs typeface="Arial" charset="0"/>
                        </a:rPr>
                        <a:t>Аргументы, оценива</a:t>
                      </a:r>
                      <a:r>
                        <a:rPr kumimoji="0" lang="en-US" sz="2000" b="1" i="0" u="none" strike="noStrike" cap="none" normalizeH="0" baseline="0" smtClean="0">
                          <a:ln>
                            <a:noFill/>
                          </a:ln>
                          <a:solidFill>
                            <a:schemeClr val="tx1"/>
                          </a:solidFill>
                          <a:effectLst/>
                          <a:latin typeface="Calibri" pitchFamily="34" charset="0"/>
                          <a:cs typeface="Arial" charset="0"/>
                        </a:rPr>
                        <a:t>-</a:t>
                      </a:r>
                      <a:r>
                        <a:rPr kumimoji="0" lang="ru-RU" sz="2000" b="1" i="0" u="none" strike="noStrike" cap="none" normalizeH="0" baseline="0" smtClean="0">
                          <a:ln>
                            <a:noFill/>
                          </a:ln>
                          <a:solidFill>
                            <a:schemeClr val="tx1"/>
                          </a:solidFill>
                          <a:effectLst/>
                          <a:latin typeface="Calibri" pitchFamily="34" charset="0"/>
                          <a:cs typeface="Arial" charset="0"/>
                        </a:rPr>
                        <a:t>емые 1 баллом</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endParaRPr kumimoji="0" lang="ru-RU" sz="2000" b="0" i="0" u="none" strike="noStrike" cap="none" normalizeH="0" baseline="0" smtClean="0">
                        <a:ln>
                          <a:noFill/>
                        </a:ln>
                        <a:solidFill>
                          <a:schemeClr val="tx1"/>
                        </a:solidFill>
                        <a:effectLst/>
                        <a:latin typeface="Calibri"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smtClean="0">
                          <a:ln>
                            <a:noFill/>
                          </a:ln>
                          <a:solidFill>
                            <a:schemeClr val="tx1"/>
                          </a:solidFill>
                          <a:effectLst/>
                          <a:latin typeface="Calibri" pitchFamily="34" charset="0"/>
                          <a:cs typeface="Arial" charset="0"/>
                        </a:rPr>
                        <a:t>Афоризмы, </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smtClean="0">
                          <a:ln>
                            <a:noFill/>
                          </a:ln>
                          <a:solidFill>
                            <a:schemeClr val="tx1"/>
                          </a:solidFill>
                          <a:effectLst/>
                          <a:latin typeface="Calibri" pitchFamily="34" charset="0"/>
                          <a:cs typeface="Arial" charset="0"/>
                        </a:rPr>
                        <a:t>пословицы, поговорки</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0" i="0" u="none" strike="noStrike" cap="none" normalizeH="0" baseline="0" smtClean="0">
                          <a:ln>
                            <a:noFill/>
                          </a:ln>
                          <a:solidFill>
                            <a:schemeClr val="tx1"/>
                          </a:solidFill>
                          <a:effectLst/>
                          <a:latin typeface="Calibri" pitchFamily="34" charset="0"/>
                          <a:cs typeface="Arial" charset="0"/>
                        </a:rPr>
                        <a:t> </a:t>
                      </a:r>
                      <a:r>
                        <a:rPr kumimoji="0" lang="ru-RU" sz="1800" b="1" i="0" u="none" strike="noStrike" cap="none" normalizeH="0" baseline="0" smtClean="0">
                          <a:ln>
                            <a:noFill/>
                          </a:ln>
                          <a:solidFill>
                            <a:srgbClr val="FF0000"/>
                          </a:solidFill>
                          <a:effectLst/>
                          <a:latin typeface="Calibri" pitchFamily="34" charset="0"/>
                          <a:cs typeface="Arial" charset="0"/>
                        </a:rPr>
                        <a:t>без</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1" i="0" u="none" strike="noStrike" cap="none" normalizeH="0" baseline="0" smtClean="0">
                          <a:ln>
                            <a:noFill/>
                          </a:ln>
                          <a:solidFill>
                            <a:srgbClr val="FF0000"/>
                          </a:solidFill>
                          <a:effectLst/>
                          <a:latin typeface="Calibri" pitchFamily="34" charset="0"/>
                          <a:cs typeface="Arial" charset="0"/>
                        </a:rPr>
                        <a:t>размышления</a:t>
                      </a:r>
                      <a:r>
                        <a:rPr kumimoji="0" lang="ru-RU" sz="1800" b="0" i="0" u="none" strike="noStrike" cap="none" normalizeH="0" baseline="0" smtClean="0">
                          <a:ln>
                            <a:noFill/>
                          </a:ln>
                          <a:solidFill>
                            <a:schemeClr val="tx1"/>
                          </a:solidFill>
                          <a:effectLst/>
                          <a:latin typeface="Calibri" pitchFamily="34" charset="0"/>
                          <a:cs typeface="Arial" charset="0"/>
                        </a:rPr>
                        <a:t> над их содержанием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0" i="0" u="none" strike="noStrike" cap="none" normalizeH="0" baseline="0" smtClean="0">
                          <a:ln>
                            <a:noFill/>
                          </a:ln>
                          <a:solidFill>
                            <a:schemeClr val="tx1"/>
                          </a:solidFill>
                          <a:effectLst/>
                          <a:latin typeface="Calibri" pitchFamily="34" charset="0"/>
                          <a:cs typeface="Arial" charset="0"/>
                        </a:rPr>
                        <a:t>Примеры из спектаклей, кинофильмов, телепередач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0" i="0" u="none" strike="noStrike" cap="none" normalizeH="0" baseline="0" smtClean="0">
                          <a:ln>
                            <a:noFill/>
                          </a:ln>
                          <a:solidFill>
                            <a:schemeClr val="tx1"/>
                          </a:solidFill>
                          <a:effectLst/>
                          <a:latin typeface="Calibri" pitchFamily="34" charset="0"/>
                          <a:cs typeface="Arial" charset="0"/>
                        </a:rPr>
                        <a:t>Наблюдения </a:t>
                      </a:r>
                    </a:p>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0" i="0" u="none" strike="noStrike" cap="none" normalizeH="0" baseline="0" smtClean="0">
                          <a:ln>
                            <a:noFill/>
                          </a:ln>
                          <a:solidFill>
                            <a:schemeClr val="tx1"/>
                          </a:solidFill>
                          <a:effectLst/>
                          <a:latin typeface="Calibri" pitchFamily="34" charset="0"/>
                          <a:cs typeface="Arial" charset="0"/>
                        </a:rPr>
                        <a:t>над жизнью окружающих, общества в целом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6000"/>
                        <a:buFont typeface="Wingdings 3" pitchFamily="18" charset="2"/>
                        <a:buNone/>
                        <a:tabLst/>
                      </a:pPr>
                      <a:r>
                        <a:rPr kumimoji="0" lang="ru-RU" sz="1800" b="0" i="0" u="none" strike="noStrike" cap="none" normalizeH="0" baseline="0" smtClean="0">
                          <a:ln>
                            <a:noFill/>
                          </a:ln>
                          <a:solidFill>
                            <a:schemeClr val="tx1"/>
                          </a:solidFill>
                          <a:effectLst/>
                          <a:latin typeface="Calibri" pitchFamily="34" charset="0"/>
                          <a:cs typeface="Arial" charset="0"/>
                        </a:rPr>
                        <a:t>Предположи-тельные примеры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71699" name="Picture 62" descr="shutterstock_114758719"/>
          <p:cNvPicPr>
            <a:picLocks noChangeAspect="1" noChangeArrowheads="1"/>
          </p:cNvPicPr>
          <p:nvPr/>
        </p:nvPicPr>
        <p:blipFill>
          <a:blip r:embed="rId3" cstate="print"/>
          <a:srcRect/>
          <a:stretch>
            <a:fillRect/>
          </a:stretch>
        </p:blipFill>
        <p:spPr bwMode="auto">
          <a:xfrm>
            <a:off x="5003800" y="1268413"/>
            <a:ext cx="1414463" cy="1223962"/>
          </a:xfrm>
          <a:prstGeom prst="rect">
            <a:avLst/>
          </a:prstGeom>
          <a:noFill/>
          <a:ln w="9525">
            <a:noFill/>
            <a:miter lim="800000"/>
            <a:headEnd/>
            <a:tailEnd/>
          </a:ln>
        </p:spPr>
      </p:pic>
      <p:pic>
        <p:nvPicPr>
          <p:cNvPr id="71700" name="Picture 63" descr="shutterstock_111276788"/>
          <p:cNvPicPr>
            <a:picLocks noChangeAspect="1" noChangeArrowheads="1"/>
          </p:cNvPicPr>
          <p:nvPr/>
        </p:nvPicPr>
        <p:blipFill>
          <a:blip r:embed="rId4" cstate="print"/>
          <a:srcRect/>
          <a:stretch>
            <a:fillRect/>
          </a:stretch>
        </p:blipFill>
        <p:spPr bwMode="auto">
          <a:xfrm>
            <a:off x="250825" y="5084763"/>
            <a:ext cx="1524000" cy="15208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 calcmode="lin" valueType="num">
                                      <p:cBhvr>
                                        <p:cTn id="7" dur="1000" fill="hold"/>
                                        <p:tgtEl>
                                          <p:spTgt spid="103428"/>
                                        </p:tgtEl>
                                        <p:attrNameLst>
                                          <p:attrName>ppt_w</p:attrName>
                                        </p:attrNameLst>
                                      </p:cBhvr>
                                      <p:tavLst>
                                        <p:tav tm="0">
                                          <p:val>
                                            <p:strVal val="#ppt_w+.3"/>
                                          </p:val>
                                        </p:tav>
                                        <p:tav tm="100000">
                                          <p:val>
                                            <p:strVal val="#ppt_w"/>
                                          </p:val>
                                        </p:tav>
                                      </p:tavLst>
                                    </p:anim>
                                    <p:anim calcmode="lin" valueType="num">
                                      <p:cBhvr>
                                        <p:cTn id="8" dur="1000" fill="hold"/>
                                        <p:tgtEl>
                                          <p:spTgt spid="103428"/>
                                        </p:tgtEl>
                                        <p:attrNameLst>
                                          <p:attrName>ppt_h</p:attrName>
                                        </p:attrNameLst>
                                      </p:cBhvr>
                                      <p:tavLst>
                                        <p:tav tm="0">
                                          <p:val>
                                            <p:strVal val="#ppt_h"/>
                                          </p:val>
                                        </p:tav>
                                        <p:tav tm="100000">
                                          <p:val>
                                            <p:strVal val="#ppt_h"/>
                                          </p:val>
                                        </p:tav>
                                      </p:tavLst>
                                    </p:anim>
                                    <p:animEffect transition="in" filter="fade">
                                      <p:cBhvr>
                                        <p:cTn id="9" dur="1000"/>
                                        <p:tgtEl>
                                          <p:spTgt spid="10342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7913"/>
                                        </p:tgtEl>
                                        <p:attrNameLst>
                                          <p:attrName>style.visibility</p:attrName>
                                        </p:attrNameLst>
                                      </p:cBhvr>
                                      <p:to>
                                        <p:strVal val="visible"/>
                                      </p:to>
                                    </p:set>
                                    <p:animEffect transition="in" filter="fade">
                                      <p:cBhvr>
                                        <p:cTn id="14" dur="1000"/>
                                        <p:tgtEl>
                                          <p:spTgt spid="37913"/>
                                        </p:tgtEl>
                                      </p:cBhvr>
                                    </p:animEffect>
                                    <p:anim calcmode="lin" valueType="num">
                                      <p:cBhvr>
                                        <p:cTn id="15" dur="1000" fill="hold"/>
                                        <p:tgtEl>
                                          <p:spTgt spid="37913"/>
                                        </p:tgtEl>
                                        <p:attrNameLst>
                                          <p:attrName>ppt_x</p:attrName>
                                        </p:attrNameLst>
                                      </p:cBhvr>
                                      <p:tavLst>
                                        <p:tav tm="0">
                                          <p:val>
                                            <p:strVal val="#ppt_x"/>
                                          </p:val>
                                        </p:tav>
                                        <p:tav tm="100000">
                                          <p:val>
                                            <p:strVal val="#ppt_x"/>
                                          </p:val>
                                        </p:tav>
                                      </p:tavLst>
                                    </p:anim>
                                    <p:anim calcmode="lin" valueType="num">
                                      <p:cBhvr>
                                        <p:cTn id="16" dur="1000" fill="hold"/>
                                        <p:tgtEl>
                                          <p:spTgt spid="379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Содержимое 2"/>
          <p:cNvSpPr>
            <a:spLocks noGrp="1"/>
          </p:cNvSpPr>
          <p:nvPr>
            <p:ph idx="1"/>
          </p:nvPr>
        </p:nvSpPr>
        <p:spPr>
          <a:xfrm>
            <a:off x="4500563" y="476250"/>
            <a:ext cx="4186237" cy="5649913"/>
          </a:xfrm>
        </p:spPr>
        <p:txBody>
          <a:bodyPr/>
          <a:lstStyle/>
          <a:p>
            <a:pPr>
              <a:buFont typeface="Wingdings" pitchFamily="2" charset="2"/>
              <a:buNone/>
            </a:pPr>
            <a:r>
              <a:rPr lang="ru-RU" sz="1800" smtClean="0"/>
              <a:t>       Анализ выполнения задания 25 показал, что все группы испытуемых, кроме испытуемых с неудовлетворительным уровнем подготовки, овладели способностью формулировать проблему, поставленную автором текста (К1), и определять позицию автора по отношению к этой проблеме (К3). </a:t>
            </a:r>
            <a:r>
              <a:rPr lang="ru-RU" sz="1800" smtClean="0">
                <a:solidFill>
                  <a:srgbClr val="C00000"/>
                </a:solidFill>
              </a:rPr>
              <a:t>Наиболее неосвоенными коммуникативными умениями для всех групп экзаменуемых оказались умения </a:t>
            </a:r>
            <a:r>
              <a:rPr lang="ru-RU" sz="1800" b="1" smtClean="0">
                <a:solidFill>
                  <a:srgbClr val="C00000"/>
                </a:solidFill>
              </a:rPr>
              <a:t>прокомментировать поставленную проблему (К2) и аргументированно выразить свою точку зрения (К4). </a:t>
            </a:r>
          </a:p>
        </p:txBody>
      </p:sp>
      <p:sp>
        <p:nvSpPr>
          <p:cNvPr id="23554" name="Прямоугольник 5"/>
          <p:cNvSpPr>
            <a:spLocks noChangeArrowheads="1"/>
          </p:cNvSpPr>
          <p:nvPr/>
        </p:nvSpPr>
        <p:spPr bwMode="auto">
          <a:xfrm>
            <a:off x="468313" y="692150"/>
            <a:ext cx="3887787" cy="5270500"/>
          </a:xfrm>
          <a:prstGeom prst="rect">
            <a:avLst/>
          </a:prstGeom>
          <a:solidFill>
            <a:schemeClr val="bg1"/>
          </a:solidFill>
          <a:ln w="9525">
            <a:solidFill>
              <a:schemeClr val="tx1"/>
            </a:solidFill>
            <a:miter lim="800000"/>
            <a:headEnd/>
            <a:tailEnd/>
          </a:ln>
        </p:spPr>
        <p:txBody>
          <a:bodyPr>
            <a:spAutoFit/>
          </a:bodyPr>
          <a:lstStyle/>
          <a:p>
            <a:endParaRPr lang="ru-RU"/>
          </a:p>
          <a:p>
            <a:endParaRPr lang="ru-RU"/>
          </a:p>
          <a:p>
            <a:pPr algn="ctr"/>
            <a:r>
              <a:rPr lang="ru-RU" sz="900" b="1"/>
              <a:t>ФЕДЕРАЛЬНЫЙ ИНСТИТУТ ПЕДАГОГИЧЕСКИХ ИЗМЕРЕНИЙ</a:t>
            </a:r>
          </a:p>
          <a:p>
            <a:endParaRPr lang="ru-RU" sz="900" b="1"/>
          </a:p>
          <a:p>
            <a:endParaRPr lang="ru-RU" sz="900" b="1"/>
          </a:p>
          <a:p>
            <a:endParaRPr lang="ru-RU" sz="900" b="1"/>
          </a:p>
          <a:p>
            <a:endParaRPr lang="ru-RU"/>
          </a:p>
          <a:p>
            <a:pPr algn="ctr"/>
            <a:r>
              <a:rPr lang="ru-RU" sz="1400" b="1"/>
              <a:t>И.П. Цыбулько</a:t>
            </a:r>
          </a:p>
          <a:p>
            <a:pPr algn="ctr"/>
            <a:endParaRPr lang="ru-RU" sz="1400" b="1"/>
          </a:p>
          <a:p>
            <a:pPr algn="ctr"/>
            <a:r>
              <a:rPr lang="ru-RU" sz="1400"/>
              <a:t>МЕТОДИЧЕСКИЕ РЕКОМЕНДАЦИИ</a:t>
            </a:r>
          </a:p>
          <a:p>
            <a:pPr lvl="1" algn="ctr"/>
            <a:r>
              <a:rPr lang="ru-RU" sz="1400"/>
              <a:t>для учителей, подготовленные на основе анализа типичных ошибок</a:t>
            </a:r>
          </a:p>
          <a:p>
            <a:pPr lvl="1" algn="ctr"/>
            <a:r>
              <a:rPr lang="ru-RU" sz="1400"/>
              <a:t>участников ЕГЭ 2017 года по </a:t>
            </a:r>
            <a:r>
              <a:rPr lang="ru-RU" sz="1400" b="1"/>
              <a:t>РУССКОМУ ЯЗЫКУ</a:t>
            </a:r>
          </a:p>
          <a:p>
            <a:pPr algn="ctr"/>
            <a:endParaRPr lang="ru-RU" sz="1400" b="1"/>
          </a:p>
          <a:p>
            <a:pPr algn="ctr"/>
            <a:endParaRPr lang="ru-RU" sz="1400" b="1"/>
          </a:p>
          <a:p>
            <a:pPr algn="ctr"/>
            <a:endParaRPr lang="ru-RU" sz="1400" b="1"/>
          </a:p>
          <a:p>
            <a:pPr algn="ctr"/>
            <a:endParaRPr lang="ru-RU" sz="1400" b="1"/>
          </a:p>
          <a:p>
            <a:pPr algn="ctr"/>
            <a:endParaRPr lang="ru-RU" sz="1400"/>
          </a:p>
          <a:p>
            <a:pPr algn="ctr"/>
            <a:endParaRPr lang="ru-RU" sz="1400"/>
          </a:p>
          <a:p>
            <a:pPr algn="ctr"/>
            <a:endParaRPr lang="ru-RU" sz="1400"/>
          </a:p>
          <a:p>
            <a:pPr algn="ctr"/>
            <a:endParaRPr lang="ru-RU" sz="1400"/>
          </a:p>
          <a:p>
            <a:pPr algn="ctr"/>
            <a:endParaRPr lang="ru-RU" sz="1400"/>
          </a:p>
          <a:p>
            <a:pPr algn="ctr"/>
            <a:r>
              <a:rPr lang="ru-RU" sz="1200"/>
              <a:t>Москва, 2017</a:t>
            </a:r>
          </a:p>
          <a:p>
            <a:pPr algn="ctr"/>
            <a:endParaRPr lang="ru-RU" sz="1400"/>
          </a:p>
        </p:txBody>
      </p:sp>
      <p:grpSp>
        <p:nvGrpSpPr>
          <p:cNvPr id="23555" name="Group 1"/>
          <p:cNvGrpSpPr>
            <a:grpSpLocks/>
          </p:cNvGrpSpPr>
          <p:nvPr/>
        </p:nvGrpSpPr>
        <p:grpSpPr bwMode="auto">
          <a:xfrm>
            <a:off x="684213" y="692150"/>
            <a:ext cx="519112" cy="511175"/>
            <a:chOff x="0" y="0"/>
            <a:chExt cx="817" cy="806"/>
          </a:xfrm>
        </p:grpSpPr>
        <p:grpSp>
          <p:nvGrpSpPr>
            <p:cNvPr id="23556" name="Group 3"/>
            <p:cNvGrpSpPr>
              <a:grpSpLocks/>
            </p:cNvGrpSpPr>
            <p:nvPr/>
          </p:nvGrpSpPr>
          <p:grpSpPr bwMode="auto">
            <a:xfrm>
              <a:off x="0" y="0"/>
              <a:ext cx="817" cy="806"/>
              <a:chOff x="0" y="0"/>
              <a:chExt cx="817" cy="806"/>
            </a:xfrm>
          </p:grpSpPr>
          <p:sp>
            <p:nvSpPr>
              <p:cNvPr id="23558" name="Freeform 6"/>
              <p:cNvSpPr>
                <a:spLocks/>
              </p:cNvSpPr>
              <p:nvPr/>
            </p:nvSpPr>
            <p:spPr bwMode="auto">
              <a:xfrm>
                <a:off x="0" y="0"/>
                <a:ext cx="817" cy="806"/>
              </a:xfrm>
              <a:custGeom>
                <a:avLst/>
                <a:gdLst>
                  <a:gd name="T0" fmla="*/ 5 w 817"/>
                  <a:gd name="T1" fmla="*/ 0 h 806"/>
                  <a:gd name="T2" fmla="*/ 0 w 817"/>
                  <a:gd name="T3" fmla="*/ 0 h 806"/>
                  <a:gd name="T4" fmla="*/ 0 w 817"/>
                  <a:gd name="T5" fmla="*/ 805 h 806"/>
                  <a:gd name="T6" fmla="*/ 816 w 817"/>
                  <a:gd name="T7" fmla="*/ 805 h 806"/>
                  <a:gd name="T8" fmla="*/ 5 w 817"/>
                  <a:gd name="T9" fmla="*/ 0 h 806"/>
                  <a:gd name="T10" fmla="*/ 0 60000 65536"/>
                  <a:gd name="T11" fmla="*/ 0 60000 65536"/>
                  <a:gd name="T12" fmla="*/ 0 60000 65536"/>
                  <a:gd name="T13" fmla="*/ 0 60000 65536"/>
                  <a:gd name="T14" fmla="*/ 0 60000 65536"/>
                  <a:gd name="T15" fmla="*/ 0 w 817"/>
                  <a:gd name="T16" fmla="*/ 0 h 806"/>
                  <a:gd name="T17" fmla="*/ 817 w 817"/>
                  <a:gd name="T18" fmla="*/ 806 h 806"/>
                </a:gdLst>
                <a:ahLst/>
                <a:cxnLst>
                  <a:cxn ang="T10">
                    <a:pos x="T0" y="T1"/>
                  </a:cxn>
                  <a:cxn ang="T11">
                    <a:pos x="T2" y="T3"/>
                  </a:cxn>
                  <a:cxn ang="T12">
                    <a:pos x="T4" y="T5"/>
                  </a:cxn>
                  <a:cxn ang="T13">
                    <a:pos x="T6" y="T7"/>
                  </a:cxn>
                  <a:cxn ang="T14">
                    <a:pos x="T8" y="T9"/>
                  </a:cxn>
                </a:cxnLst>
                <a:rect l="T15" t="T16" r="T17" b="T18"/>
                <a:pathLst>
                  <a:path w="817" h="806">
                    <a:moveTo>
                      <a:pt x="5" y="0"/>
                    </a:moveTo>
                    <a:lnTo>
                      <a:pt x="0" y="0"/>
                    </a:lnTo>
                    <a:lnTo>
                      <a:pt x="0" y="805"/>
                    </a:lnTo>
                    <a:lnTo>
                      <a:pt x="816" y="805"/>
                    </a:lnTo>
                    <a:lnTo>
                      <a:pt x="5" y="0"/>
                    </a:lnTo>
                    <a:close/>
                  </a:path>
                </a:pathLst>
              </a:custGeom>
              <a:solidFill>
                <a:srgbClr val="80B9BB"/>
              </a:solidFill>
              <a:ln w="9525">
                <a:noFill/>
                <a:round/>
                <a:headEnd/>
                <a:tailEnd/>
              </a:ln>
            </p:spPr>
            <p:txBody>
              <a:bodyPr/>
              <a:lstStyle/>
              <a:p>
                <a:endParaRPr lang="ru-RU"/>
              </a:p>
            </p:txBody>
          </p:sp>
          <p:sp>
            <p:nvSpPr>
              <p:cNvPr id="23559" name="Freeform 5"/>
              <p:cNvSpPr>
                <a:spLocks/>
              </p:cNvSpPr>
              <p:nvPr/>
            </p:nvSpPr>
            <p:spPr bwMode="auto">
              <a:xfrm>
                <a:off x="0" y="0"/>
                <a:ext cx="817" cy="806"/>
              </a:xfrm>
              <a:custGeom>
                <a:avLst/>
                <a:gdLst>
                  <a:gd name="T0" fmla="*/ 390 w 817"/>
                  <a:gd name="T1" fmla="*/ 0 h 806"/>
                  <a:gd name="T2" fmla="*/ 195 w 817"/>
                  <a:gd name="T3" fmla="*/ 0 h 806"/>
                  <a:gd name="T4" fmla="*/ 816 w 817"/>
                  <a:gd name="T5" fmla="*/ 611 h 806"/>
                  <a:gd name="T6" fmla="*/ 816 w 817"/>
                  <a:gd name="T7" fmla="*/ 417 h 806"/>
                  <a:gd name="T8" fmla="*/ 390 w 817"/>
                  <a:gd name="T9" fmla="*/ 0 h 806"/>
                  <a:gd name="T10" fmla="*/ 0 60000 65536"/>
                  <a:gd name="T11" fmla="*/ 0 60000 65536"/>
                  <a:gd name="T12" fmla="*/ 0 60000 65536"/>
                  <a:gd name="T13" fmla="*/ 0 60000 65536"/>
                  <a:gd name="T14" fmla="*/ 0 60000 65536"/>
                  <a:gd name="T15" fmla="*/ 0 w 817"/>
                  <a:gd name="T16" fmla="*/ 0 h 806"/>
                  <a:gd name="T17" fmla="*/ 817 w 817"/>
                  <a:gd name="T18" fmla="*/ 806 h 806"/>
                </a:gdLst>
                <a:ahLst/>
                <a:cxnLst>
                  <a:cxn ang="T10">
                    <a:pos x="T0" y="T1"/>
                  </a:cxn>
                  <a:cxn ang="T11">
                    <a:pos x="T2" y="T3"/>
                  </a:cxn>
                  <a:cxn ang="T12">
                    <a:pos x="T4" y="T5"/>
                  </a:cxn>
                  <a:cxn ang="T13">
                    <a:pos x="T6" y="T7"/>
                  </a:cxn>
                  <a:cxn ang="T14">
                    <a:pos x="T8" y="T9"/>
                  </a:cxn>
                </a:cxnLst>
                <a:rect l="T15" t="T16" r="T17" b="T18"/>
                <a:pathLst>
                  <a:path w="817" h="806">
                    <a:moveTo>
                      <a:pt x="390" y="0"/>
                    </a:moveTo>
                    <a:lnTo>
                      <a:pt x="195" y="0"/>
                    </a:lnTo>
                    <a:lnTo>
                      <a:pt x="816" y="611"/>
                    </a:lnTo>
                    <a:lnTo>
                      <a:pt x="816" y="417"/>
                    </a:lnTo>
                    <a:lnTo>
                      <a:pt x="390" y="0"/>
                    </a:lnTo>
                    <a:close/>
                  </a:path>
                </a:pathLst>
              </a:custGeom>
              <a:solidFill>
                <a:srgbClr val="80B9BB"/>
              </a:solidFill>
              <a:ln w="9525">
                <a:noFill/>
                <a:round/>
                <a:headEnd/>
                <a:tailEnd/>
              </a:ln>
            </p:spPr>
            <p:txBody>
              <a:bodyPr/>
              <a:lstStyle/>
              <a:p>
                <a:endParaRPr lang="ru-RU"/>
              </a:p>
            </p:txBody>
          </p:sp>
          <p:sp>
            <p:nvSpPr>
              <p:cNvPr id="23560" name="Freeform 4"/>
              <p:cNvSpPr>
                <a:spLocks/>
              </p:cNvSpPr>
              <p:nvPr/>
            </p:nvSpPr>
            <p:spPr bwMode="auto">
              <a:xfrm>
                <a:off x="0" y="0"/>
                <a:ext cx="817" cy="806"/>
              </a:xfrm>
              <a:custGeom>
                <a:avLst/>
                <a:gdLst>
                  <a:gd name="T0" fmla="*/ 816 w 817"/>
                  <a:gd name="T1" fmla="*/ 0 h 806"/>
                  <a:gd name="T2" fmla="*/ 585 w 817"/>
                  <a:gd name="T3" fmla="*/ 0 h 806"/>
                  <a:gd name="T4" fmla="*/ 816 w 817"/>
                  <a:gd name="T5" fmla="*/ 229 h 806"/>
                  <a:gd name="T6" fmla="*/ 816 w 817"/>
                  <a:gd name="T7" fmla="*/ 0 h 806"/>
                  <a:gd name="T8" fmla="*/ 0 60000 65536"/>
                  <a:gd name="T9" fmla="*/ 0 60000 65536"/>
                  <a:gd name="T10" fmla="*/ 0 60000 65536"/>
                  <a:gd name="T11" fmla="*/ 0 60000 65536"/>
                  <a:gd name="T12" fmla="*/ 0 w 817"/>
                  <a:gd name="T13" fmla="*/ 0 h 806"/>
                  <a:gd name="T14" fmla="*/ 817 w 817"/>
                  <a:gd name="T15" fmla="*/ 806 h 806"/>
                </a:gdLst>
                <a:ahLst/>
                <a:cxnLst>
                  <a:cxn ang="T8">
                    <a:pos x="T0" y="T1"/>
                  </a:cxn>
                  <a:cxn ang="T9">
                    <a:pos x="T2" y="T3"/>
                  </a:cxn>
                  <a:cxn ang="T10">
                    <a:pos x="T4" y="T5"/>
                  </a:cxn>
                  <a:cxn ang="T11">
                    <a:pos x="T6" y="T7"/>
                  </a:cxn>
                </a:cxnLst>
                <a:rect l="T12" t="T13" r="T14" b="T15"/>
                <a:pathLst>
                  <a:path w="817" h="806">
                    <a:moveTo>
                      <a:pt x="816" y="0"/>
                    </a:moveTo>
                    <a:lnTo>
                      <a:pt x="585" y="0"/>
                    </a:lnTo>
                    <a:lnTo>
                      <a:pt x="816" y="229"/>
                    </a:lnTo>
                    <a:lnTo>
                      <a:pt x="816" y="0"/>
                    </a:lnTo>
                    <a:close/>
                  </a:path>
                </a:pathLst>
              </a:custGeom>
              <a:solidFill>
                <a:srgbClr val="80B9BB"/>
              </a:solidFill>
              <a:ln w="9525">
                <a:noFill/>
                <a:round/>
                <a:headEnd/>
                <a:tailEnd/>
              </a:ln>
            </p:spPr>
            <p:txBody>
              <a:bodyPr/>
              <a:lstStyle/>
              <a:p>
                <a:endParaRPr lang="ru-RU"/>
              </a:p>
            </p:txBody>
          </p:sp>
        </p:grpSp>
        <p:sp>
          <p:nvSpPr>
            <p:cNvPr id="23557" name="Freeform 2"/>
            <p:cNvSpPr>
              <a:spLocks/>
            </p:cNvSpPr>
            <p:nvPr/>
          </p:nvSpPr>
          <p:spPr bwMode="auto">
            <a:xfrm>
              <a:off x="1" y="411"/>
              <a:ext cx="396" cy="395"/>
            </a:xfrm>
            <a:custGeom>
              <a:avLst/>
              <a:gdLst>
                <a:gd name="T0" fmla="*/ 194 w 396"/>
                <a:gd name="T1" fmla="*/ 0 h 395"/>
                <a:gd name="T2" fmla="*/ 178 w 396"/>
                <a:gd name="T3" fmla="*/ 0 h 395"/>
                <a:gd name="T4" fmla="*/ 157 w 396"/>
                <a:gd name="T5" fmla="*/ 3 h 395"/>
                <a:gd name="T6" fmla="*/ 136 w 396"/>
                <a:gd name="T7" fmla="*/ 8 h 395"/>
                <a:gd name="T8" fmla="*/ 117 w 396"/>
                <a:gd name="T9" fmla="*/ 16 h 395"/>
                <a:gd name="T10" fmla="*/ 99 w 396"/>
                <a:gd name="T11" fmla="*/ 25 h 395"/>
                <a:gd name="T12" fmla="*/ 82 w 396"/>
                <a:gd name="T13" fmla="*/ 37 h 395"/>
                <a:gd name="T14" fmla="*/ 66 w 396"/>
                <a:gd name="T15" fmla="*/ 51 h 395"/>
                <a:gd name="T16" fmla="*/ 51 w 396"/>
                <a:gd name="T17" fmla="*/ 66 h 395"/>
                <a:gd name="T18" fmla="*/ 38 w 396"/>
                <a:gd name="T19" fmla="*/ 83 h 395"/>
                <a:gd name="T20" fmla="*/ 27 w 396"/>
                <a:gd name="T21" fmla="*/ 102 h 395"/>
                <a:gd name="T22" fmla="*/ 17 w 396"/>
                <a:gd name="T23" fmla="*/ 123 h 395"/>
                <a:gd name="T24" fmla="*/ 9 w 396"/>
                <a:gd name="T25" fmla="*/ 145 h 395"/>
                <a:gd name="T26" fmla="*/ 4 w 396"/>
                <a:gd name="T27" fmla="*/ 169 h 395"/>
                <a:gd name="T28" fmla="*/ 0 w 396"/>
                <a:gd name="T29" fmla="*/ 193 h 395"/>
                <a:gd name="T30" fmla="*/ 0 w 396"/>
                <a:gd name="T31" fmla="*/ 220 h 395"/>
                <a:gd name="T32" fmla="*/ 3 w 396"/>
                <a:gd name="T33" fmla="*/ 242 h 395"/>
                <a:gd name="T34" fmla="*/ 9 w 396"/>
                <a:gd name="T35" fmla="*/ 263 h 395"/>
                <a:gd name="T36" fmla="*/ 18 w 396"/>
                <a:gd name="T37" fmla="*/ 283 h 395"/>
                <a:gd name="T38" fmla="*/ 29 w 396"/>
                <a:gd name="T39" fmla="*/ 302 h 395"/>
                <a:gd name="T40" fmla="*/ 41 w 396"/>
                <a:gd name="T41" fmla="*/ 319 h 395"/>
                <a:gd name="T42" fmla="*/ 56 w 396"/>
                <a:gd name="T43" fmla="*/ 336 h 395"/>
                <a:gd name="T44" fmla="*/ 72 w 396"/>
                <a:gd name="T45" fmla="*/ 350 h 395"/>
                <a:gd name="T46" fmla="*/ 90 w 396"/>
                <a:gd name="T47" fmla="*/ 363 h 395"/>
                <a:gd name="T48" fmla="*/ 109 w 396"/>
                <a:gd name="T49" fmla="*/ 373 h 395"/>
                <a:gd name="T50" fmla="*/ 130 w 396"/>
                <a:gd name="T51" fmla="*/ 382 h 395"/>
                <a:gd name="T52" fmla="*/ 151 w 396"/>
                <a:gd name="T53" fmla="*/ 388 h 395"/>
                <a:gd name="T54" fmla="*/ 174 w 396"/>
                <a:gd name="T55" fmla="*/ 392 h 395"/>
                <a:gd name="T56" fmla="*/ 197 w 396"/>
                <a:gd name="T57" fmla="*/ 394 h 395"/>
                <a:gd name="T58" fmla="*/ 220 w 396"/>
                <a:gd name="T59" fmla="*/ 392 h 395"/>
                <a:gd name="T60" fmla="*/ 243 w 396"/>
                <a:gd name="T61" fmla="*/ 388 h 395"/>
                <a:gd name="T62" fmla="*/ 264 w 396"/>
                <a:gd name="T63" fmla="*/ 381 h 395"/>
                <a:gd name="T64" fmla="*/ 285 w 396"/>
                <a:gd name="T65" fmla="*/ 373 h 395"/>
                <a:gd name="T66" fmla="*/ 304 w 396"/>
                <a:gd name="T67" fmla="*/ 362 h 395"/>
                <a:gd name="T68" fmla="*/ 321 w 396"/>
                <a:gd name="T69" fmla="*/ 349 h 395"/>
                <a:gd name="T70" fmla="*/ 338 w 396"/>
                <a:gd name="T71" fmla="*/ 335 h 395"/>
                <a:gd name="T72" fmla="*/ 352 w 396"/>
                <a:gd name="T73" fmla="*/ 318 h 395"/>
                <a:gd name="T74" fmla="*/ 365 w 396"/>
                <a:gd name="T75" fmla="*/ 301 h 395"/>
                <a:gd name="T76" fmla="*/ 375 w 396"/>
                <a:gd name="T77" fmla="*/ 282 h 395"/>
                <a:gd name="T78" fmla="*/ 384 w 396"/>
                <a:gd name="T79" fmla="*/ 262 h 395"/>
                <a:gd name="T80" fmla="*/ 390 w 396"/>
                <a:gd name="T81" fmla="*/ 240 h 395"/>
                <a:gd name="T82" fmla="*/ 394 w 396"/>
                <a:gd name="T83" fmla="*/ 218 h 395"/>
                <a:gd name="T84" fmla="*/ 395 w 396"/>
                <a:gd name="T85" fmla="*/ 195 h 395"/>
                <a:gd name="T86" fmla="*/ 393 w 396"/>
                <a:gd name="T87" fmla="*/ 172 h 395"/>
                <a:gd name="T88" fmla="*/ 389 w 396"/>
                <a:gd name="T89" fmla="*/ 150 h 395"/>
                <a:gd name="T90" fmla="*/ 382 w 396"/>
                <a:gd name="T91" fmla="*/ 128 h 395"/>
                <a:gd name="T92" fmla="*/ 373 w 396"/>
                <a:gd name="T93" fmla="*/ 108 h 395"/>
                <a:gd name="T94" fmla="*/ 363 w 396"/>
                <a:gd name="T95" fmla="*/ 90 h 395"/>
                <a:gd name="T96" fmla="*/ 350 w 396"/>
                <a:gd name="T97" fmla="*/ 72 h 395"/>
                <a:gd name="T98" fmla="*/ 335 w 396"/>
                <a:gd name="T99" fmla="*/ 56 h 395"/>
                <a:gd name="T100" fmla="*/ 319 w 396"/>
                <a:gd name="T101" fmla="*/ 42 h 395"/>
                <a:gd name="T102" fmla="*/ 301 w 396"/>
                <a:gd name="T103" fmla="*/ 30 h 395"/>
                <a:gd name="T104" fmla="*/ 282 w 396"/>
                <a:gd name="T105" fmla="*/ 19 h 395"/>
                <a:gd name="T106" fmla="*/ 261 w 396"/>
                <a:gd name="T107" fmla="*/ 11 h 395"/>
                <a:gd name="T108" fmla="*/ 240 w 396"/>
                <a:gd name="T109" fmla="*/ 5 h 395"/>
                <a:gd name="T110" fmla="*/ 217 w 396"/>
                <a:gd name="T111" fmla="*/ 1 h 395"/>
                <a:gd name="T112" fmla="*/ 194 w 396"/>
                <a:gd name="T113" fmla="*/ 0 h 3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6"/>
                <a:gd name="T172" fmla="*/ 0 h 395"/>
                <a:gd name="T173" fmla="*/ 396 w 396"/>
                <a:gd name="T174" fmla="*/ 395 h 3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6" h="395">
                  <a:moveTo>
                    <a:pt x="194" y="0"/>
                  </a:moveTo>
                  <a:lnTo>
                    <a:pt x="178" y="0"/>
                  </a:lnTo>
                  <a:lnTo>
                    <a:pt x="157" y="3"/>
                  </a:lnTo>
                  <a:lnTo>
                    <a:pt x="136" y="8"/>
                  </a:lnTo>
                  <a:lnTo>
                    <a:pt x="117" y="16"/>
                  </a:lnTo>
                  <a:lnTo>
                    <a:pt x="99" y="25"/>
                  </a:lnTo>
                  <a:lnTo>
                    <a:pt x="82" y="37"/>
                  </a:lnTo>
                  <a:lnTo>
                    <a:pt x="66" y="51"/>
                  </a:lnTo>
                  <a:lnTo>
                    <a:pt x="51" y="66"/>
                  </a:lnTo>
                  <a:lnTo>
                    <a:pt x="38" y="83"/>
                  </a:lnTo>
                  <a:lnTo>
                    <a:pt x="27" y="102"/>
                  </a:lnTo>
                  <a:lnTo>
                    <a:pt x="17" y="123"/>
                  </a:lnTo>
                  <a:lnTo>
                    <a:pt x="9" y="145"/>
                  </a:lnTo>
                  <a:lnTo>
                    <a:pt x="4" y="169"/>
                  </a:lnTo>
                  <a:lnTo>
                    <a:pt x="0" y="193"/>
                  </a:lnTo>
                  <a:lnTo>
                    <a:pt x="0" y="220"/>
                  </a:lnTo>
                  <a:lnTo>
                    <a:pt x="3" y="242"/>
                  </a:lnTo>
                  <a:lnTo>
                    <a:pt x="9" y="263"/>
                  </a:lnTo>
                  <a:lnTo>
                    <a:pt x="18" y="283"/>
                  </a:lnTo>
                  <a:lnTo>
                    <a:pt x="29" y="302"/>
                  </a:lnTo>
                  <a:lnTo>
                    <a:pt x="41" y="319"/>
                  </a:lnTo>
                  <a:lnTo>
                    <a:pt x="56" y="336"/>
                  </a:lnTo>
                  <a:lnTo>
                    <a:pt x="72" y="350"/>
                  </a:lnTo>
                  <a:lnTo>
                    <a:pt x="90" y="363"/>
                  </a:lnTo>
                  <a:lnTo>
                    <a:pt x="109" y="373"/>
                  </a:lnTo>
                  <a:lnTo>
                    <a:pt x="130" y="382"/>
                  </a:lnTo>
                  <a:lnTo>
                    <a:pt x="151" y="388"/>
                  </a:lnTo>
                  <a:lnTo>
                    <a:pt x="174" y="392"/>
                  </a:lnTo>
                  <a:lnTo>
                    <a:pt x="197" y="394"/>
                  </a:lnTo>
                  <a:lnTo>
                    <a:pt x="220" y="392"/>
                  </a:lnTo>
                  <a:lnTo>
                    <a:pt x="243" y="388"/>
                  </a:lnTo>
                  <a:lnTo>
                    <a:pt x="264" y="381"/>
                  </a:lnTo>
                  <a:lnTo>
                    <a:pt x="285" y="373"/>
                  </a:lnTo>
                  <a:lnTo>
                    <a:pt x="304" y="362"/>
                  </a:lnTo>
                  <a:lnTo>
                    <a:pt x="321" y="349"/>
                  </a:lnTo>
                  <a:lnTo>
                    <a:pt x="338" y="335"/>
                  </a:lnTo>
                  <a:lnTo>
                    <a:pt x="352" y="318"/>
                  </a:lnTo>
                  <a:lnTo>
                    <a:pt x="365" y="301"/>
                  </a:lnTo>
                  <a:lnTo>
                    <a:pt x="375" y="282"/>
                  </a:lnTo>
                  <a:lnTo>
                    <a:pt x="384" y="262"/>
                  </a:lnTo>
                  <a:lnTo>
                    <a:pt x="390" y="240"/>
                  </a:lnTo>
                  <a:lnTo>
                    <a:pt x="394" y="218"/>
                  </a:lnTo>
                  <a:lnTo>
                    <a:pt x="395" y="195"/>
                  </a:lnTo>
                  <a:lnTo>
                    <a:pt x="393" y="172"/>
                  </a:lnTo>
                  <a:lnTo>
                    <a:pt x="389" y="150"/>
                  </a:lnTo>
                  <a:lnTo>
                    <a:pt x="382" y="128"/>
                  </a:lnTo>
                  <a:lnTo>
                    <a:pt x="373" y="108"/>
                  </a:lnTo>
                  <a:lnTo>
                    <a:pt x="363" y="90"/>
                  </a:lnTo>
                  <a:lnTo>
                    <a:pt x="350" y="72"/>
                  </a:lnTo>
                  <a:lnTo>
                    <a:pt x="335" y="56"/>
                  </a:lnTo>
                  <a:lnTo>
                    <a:pt x="319" y="42"/>
                  </a:lnTo>
                  <a:lnTo>
                    <a:pt x="301" y="30"/>
                  </a:lnTo>
                  <a:lnTo>
                    <a:pt x="282" y="19"/>
                  </a:lnTo>
                  <a:lnTo>
                    <a:pt x="261" y="11"/>
                  </a:lnTo>
                  <a:lnTo>
                    <a:pt x="240" y="5"/>
                  </a:lnTo>
                  <a:lnTo>
                    <a:pt x="217" y="1"/>
                  </a:lnTo>
                  <a:lnTo>
                    <a:pt x="194" y="0"/>
                  </a:lnTo>
                  <a:close/>
                </a:path>
              </a:pathLst>
            </a:custGeom>
            <a:solidFill>
              <a:srgbClr val="215E68"/>
            </a:solidFill>
            <a:ln w="9525">
              <a:noFill/>
              <a:round/>
              <a:headEnd/>
              <a:tailEnd/>
            </a:ln>
          </p:spPr>
          <p:txBody>
            <a:bodyPr/>
            <a:lstStyle/>
            <a:p>
              <a:endParaRPr lang="ru-RU"/>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p:cNvSpPr>
          <p:nvPr>
            <p:ph type="body" idx="1"/>
          </p:nvPr>
        </p:nvSpPr>
        <p:spPr>
          <a:xfrm>
            <a:off x="457200" y="908050"/>
            <a:ext cx="8229600" cy="5761038"/>
          </a:xfrm>
          <a:solidFill>
            <a:schemeClr val="bg1"/>
          </a:solidFill>
        </p:spPr>
        <p:txBody>
          <a:bodyPr/>
          <a:lstStyle/>
          <a:p>
            <a:r>
              <a:rPr lang="ru-RU" sz="1800" smtClean="0"/>
              <a:t>Соглашаясь с …., хочется обратиться к произведению …., в котором можно найти аргументы, подтверждающие правоту автора. Вспомним, например….</a:t>
            </a:r>
          </a:p>
          <a:p>
            <a:r>
              <a:rPr lang="ru-RU" sz="1800" smtClean="0"/>
              <a:t>В справедливости авторской позиции легко убедиться, обратившись к (</a:t>
            </a:r>
            <a:r>
              <a:rPr lang="ru-RU" sz="1800" i="1" smtClean="0"/>
              <a:t>роману, повести, рассказу, очерку и т.д.) (указать автора  и название произведения). </a:t>
            </a:r>
            <a:r>
              <a:rPr lang="ru-RU" sz="1800" smtClean="0"/>
              <a:t>Например,…</a:t>
            </a:r>
          </a:p>
          <a:p>
            <a:r>
              <a:rPr lang="ru-RU" sz="1800" smtClean="0"/>
              <a:t>Не обошла вниманием эту проблему и русская</a:t>
            </a:r>
            <a:r>
              <a:rPr lang="ru-RU" sz="1800" i="1" smtClean="0"/>
              <a:t> (зарубежная) </a:t>
            </a:r>
            <a:r>
              <a:rPr lang="ru-RU" sz="1800" smtClean="0"/>
              <a:t>литература. Вспомним, к примеру…</a:t>
            </a:r>
          </a:p>
          <a:p>
            <a:r>
              <a:rPr lang="ru-RU" sz="1800" smtClean="0"/>
              <a:t>Убедительные аргументы, подтверждающие авторскую позицию, можно найти в художественной</a:t>
            </a:r>
            <a:r>
              <a:rPr lang="ru-RU" sz="1800" i="1" smtClean="0"/>
              <a:t> (публицистической, научно-популярной) </a:t>
            </a:r>
            <a:r>
              <a:rPr lang="ru-RU" sz="1800" smtClean="0"/>
              <a:t>литературе. Обратимся, например, к …</a:t>
            </a:r>
          </a:p>
          <a:p>
            <a:r>
              <a:rPr lang="ru-RU" sz="1800" smtClean="0"/>
              <a:t>В связи с этим мне хочется вспомнить…</a:t>
            </a:r>
          </a:p>
          <a:p>
            <a:pPr>
              <a:buFont typeface="Wingdings 3" pitchFamily="18" charset="2"/>
              <a:buNone/>
            </a:pPr>
            <a:r>
              <a:rPr lang="ru-RU" sz="1800" b="1" smtClean="0">
                <a:solidFill>
                  <a:srgbClr val="FF0000"/>
                </a:solidFill>
              </a:rPr>
              <a:t>Конструкции вопросительного характера типа</a:t>
            </a:r>
          </a:p>
          <a:p>
            <a:r>
              <a:rPr lang="ru-RU" sz="1800" smtClean="0"/>
              <a:t>Какие аргументы, подтверждающие авторскую позицию, </a:t>
            </a:r>
          </a:p>
          <a:p>
            <a:pPr>
              <a:buFont typeface="Wingdings 3" pitchFamily="18" charset="2"/>
              <a:buNone/>
            </a:pPr>
            <a:r>
              <a:rPr lang="ru-RU" sz="1800" smtClean="0"/>
              <a:t>можно привести? Обратимся к ….</a:t>
            </a:r>
          </a:p>
          <a:p>
            <a:pPr>
              <a:buFont typeface="Wingdings 3" pitchFamily="18" charset="2"/>
              <a:buNone/>
            </a:pPr>
            <a:r>
              <a:rPr lang="ru-RU" sz="1800" b="1" smtClean="0">
                <a:solidFill>
                  <a:srgbClr val="FF0000"/>
                </a:solidFill>
              </a:rPr>
              <a:t>Конструкции побудительного характера типа</a:t>
            </a:r>
          </a:p>
          <a:p>
            <a:r>
              <a:rPr lang="ru-RU" sz="1800" smtClean="0"/>
              <a:t>Докажем это, обратившись к примерам из художественной</a:t>
            </a:r>
            <a:r>
              <a:rPr lang="ru-RU" sz="1800" i="1" smtClean="0"/>
              <a:t> (публицистической, научно-популярной) </a:t>
            </a:r>
            <a:r>
              <a:rPr lang="ru-RU" sz="1800" smtClean="0"/>
              <a:t>литературы.</a:t>
            </a:r>
            <a:endParaRPr lang="ru-RU" sz="1800" b="1" smtClean="0">
              <a:solidFill>
                <a:srgbClr val="FF0000"/>
              </a:solidFill>
            </a:endParaRPr>
          </a:p>
        </p:txBody>
      </p:sp>
      <p:sp>
        <p:nvSpPr>
          <p:cNvPr id="72706" name="WordArt 4" descr="Бумажный пакет"/>
          <p:cNvSpPr>
            <a:spLocks noChangeArrowheads="1" noChangeShapeType="1" noTextEdit="1"/>
          </p:cNvSpPr>
          <p:nvPr/>
        </p:nvSpPr>
        <p:spPr bwMode="auto">
          <a:xfrm>
            <a:off x="1116013" y="188913"/>
            <a:ext cx="6624637" cy="576262"/>
          </a:xfrm>
          <a:prstGeom prst="rect">
            <a:avLst/>
          </a:prstGeom>
        </p:spPr>
        <p:txBody>
          <a:bodyPr wrap="none" fromWordArt="1">
            <a:prstTxWarp prst="textPlain">
              <a:avLst>
                <a:gd name="adj" fmla="val 50000"/>
              </a:avLst>
            </a:prstTxWarp>
          </a:bodyPr>
          <a:lstStyle/>
          <a:p>
            <a:pPr algn="ctr"/>
            <a:r>
              <a:rPr lang="ru-RU" sz="24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"Переходные конструкции" от собственного мнения к аргументации.</a:t>
            </a:r>
          </a:p>
          <a:p>
            <a:pPr algn="ctr"/>
            <a:r>
              <a:rPr lang="ru-RU" sz="24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Аргумент 1</a:t>
            </a:r>
          </a:p>
        </p:txBody>
      </p:sp>
      <p:pic>
        <p:nvPicPr>
          <p:cNvPr id="72707" name="Picture 21" descr="shutterstock_138383015"/>
          <p:cNvPicPr>
            <a:picLocks noChangeAspect="1" noChangeArrowheads="1"/>
          </p:cNvPicPr>
          <p:nvPr/>
        </p:nvPicPr>
        <p:blipFill>
          <a:blip r:embed="rId3" cstate="print"/>
          <a:srcRect/>
          <a:stretch>
            <a:fillRect/>
          </a:stretch>
        </p:blipFill>
        <p:spPr bwMode="auto">
          <a:xfrm>
            <a:off x="7164388" y="4005263"/>
            <a:ext cx="1800225" cy="28527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body" idx="1"/>
          </p:nvPr>
        </p:nvSpPr>
        <p:spPr>
          <a:xfrm>
            <a:off x="457200" y="1196975"/>
            <a:ext cx="8229600" cy="5472113"/>
          </a:xfrm>
          <a:solidFill>
            <a:schemeClr val="bg1"/>
          </a:solidFill>
        </p:spPr>
        <p:txBody>
          <a:bodyPr/>
          <a:lstStyle/>
          <a:p>
            <a:pPr algn="r">
              <a:buFont typeface="Wingdings 3" pitchFamily="18" charset="2"/>
              <a:buNone/>
            </a:pPr>
            <a:r>
              <a:rPr lang="ru-RU" sz="2400" b="1" smtClean="0">
                <a:solidFill>
                  <a:srgbClr val="FF0000"/>
                </a:solidFill>
              </a:rPr>
              <a:t>Обратите внимание!</a:t>
            </a:r>
          </a:p>
          <a:p>
            <a:pPr algn="r">
              <a:buFont typeface="Wingdings 3" pitchFamily="18" charset="2"/>
              <a:buNone/>
            </a:pPr>
            <a:r>
              <a:rPr lang="ru-RU" sz="1800" b="1" smtClean="0">
                <a:solidFill>
                  <a:srgbClr val="FF0000"/>
                </a:solidFill>
              </a:rPr>
              <a:t>Используйте в качестве </a:t>
            </a:r>
          </a:p>
          <a:p>
            <a:pPr algn="r">
              <a:buFont typeface="Wingdings 3" pitchFamily="18" charset="2"/>
              <a:buNone/>
            </a:pPr>
            <a:r>
              <a:rPr lang="ru-RU" sz="1800" b="1" smtClean="0">
                <a:solidFill>
                  <a:srgbClr val="FF0000"/>
                </a:solidFill>
              </a:rPr>
              <a:t>средств связи между </a:t>
            </a:r>
          </a:p>
          <a:p>
            <a:pPr algn="r">
              <a:buFont typeface="Wingdings 3" pitchFamily="18" charset="2"/>
              <a:buNone/>
            </a:pPr>
            <a:r>
              <a:rPr lang="ru-RU" sz="1800" b="1" smtClean="0">
                <a:solidFill>
                  <a:srgbClr val="FF0000"/>
                </a:solidFill>
              </a:rPr>
              <a:t>абзацами вводные слова, </a:t>
            </a:r>
          </a:p>
          <a:p>
            <a:pPr algn="r">
              <a:buFont typeface="Wingdings 3" pitchFamily="18" charset="2"/>
              <a:buNone/>
            </a:pPr>
            <a:r>
              <a:rPr lang="ru-RU" sz="1800" b="1" smtClean="0">
                <a:solidFill>
                  <a:srgbClr val="FF0000"/>
                </a:solidFill>
              </a:rPr>
              <a:t>местоимения, наречия и т.д.!</a:t>
            </a:r>
          </a:p>
          <a:p>
            <a:r>
              <a:rPr lang="ru-RU" sz="1800" smtClean="0"/>
              <a:t>Моё согласие</a:t>
            </a:r>
            <a:r>
              <a:rPr lang="ru-RU" sz="1800" smtClean="0">
                <a:solidFill>
                  <a:srgbClr val="FF0000"/>
                </a:solidFill>
              </a:rPr>
              <a:t> </a:t>
            </a:r>
            <a:r>
              <a:rPr lang="ru-RU" sz="1800" smtClean="0"/>
              <a:t>с авторской позицией можно обосновать </a:t>
            </a:r>
            <a:r>
              <a:rPr lang="ru-RU" sz="1800" b="1" i="1" smtClean="0"/>
              <a:t>ещё одним аргументом…</a:t>
            </a:r>
          </a:p>
          <a:p>
            <a:r>
              <a:rPr lang="ru-RU" sz="1800" b="1" i="1" smtClean="0"/>
              <a:t>Кроме того, </a:t>
            </a:r>
            <a:r>
              <a:rPr lang="ru-RU" sz="1800" smtClean="0"/>
              <a:t>соглашаясь с автором, хочется вспомнить </a:t>
            </a:r>
            <a:r>
              <a:rPr lang="ru-RU" sz="1800" b="1" i="1" smtClean="0"/>
              <a:t>также…</a:t>
            </a:r>
          </a:p>
          <a:p>
            <a:r>
              <a:rPr lang="ru-RU" sz="1800" smtClean="0"/>
              <a:t>Нельзя не согласиться с автором</a:t>
            </a:r>
            <a:r>
              <a:rPr lang="ru-RU" sz="1800" b="1" i="1" smtClean="0"/>
              <a:t> ещё и потому….</a:t>
            </a:r>
          </a:p>
          <a:p>
            <a:r>
              <a:rPr lang="ru-RU" sz="1800" smtClean="0"/>
              <a:t>К этой проблеме обращался </a:t>
            </a:r>
            <a:r>
              <a:rPr lang="ru-RU" sz="1800" b="1" i="1" smtClean="0"/>
              <a:t>и…</a:t>
            </a:r>
          </a:p>
          <a:p>
            <a:r>
              <a:rPr lang="ru-RU" sz="1800" smtClean="0"/>
              <a:t>Думаю, что</a:t>
            </a:r>
            <a:r>
              <a:rPr lang="ru-RU" sz="1800" b="1" i="1" smtClean="0"/>
              <a:t> ещё одним </a:t>
            </a:r>
            <a:r>
              <a:rPr lang="ru-RU" sz="1800" smtClean="0"/>
              <a:t>убедительным подтверждением авторской позиции может служить….</a:t>
            </a:r>
          </a:p>
          <a:p>
            <a:r>
              <a:rPr lang="ru-RU" sz="1800" smtClean="0"/>
              <a:t>Бесспорность </a:t>
            </a:r>
            <a:r>
              <a:rPr lang="ru-RU" sz="1800" i="1" smtClean="0"/>
              <a:t>(справедливость)</a:t>
            </a:r>
            <a:r>
              <a:rPr lang="ru-RU" sz="1800" smtClean="0"/>
              <a:t> авторской позиции можно обосновать </a:t>
            </a:r>
            <a:r>
              <a:rPr lang="ru-RU" sz="1800" b="1" i="1" smtClean="0"/>
              <a:t>также ещё одним аргументом:…</a:t>
            </a:r>
          </a:p>
          <a:p>
            <a:r>
              <a:rPr lang="ru-RU" sz="1800" smtClean="0"/>
              <a:t>Не только …, но и …</a:t>
            </a:r>
          </a:p>
        </p:txBody>
      </p:sp>
      <p:sp>
        <p:nvSpPr>
          <p:cNvPr id="73730" name="WordArt 3" descr="Бумажный пакет"/>
          <p:cNvSpPr>
            <a:spLocks noChangeArrowheads="1" noChangeShapeType="1" noTextEdit="1"/>
          </p:cNvSpPr>
          <p:nvPr/>
        </p:nvSpPr>
        <p:spPr bwMode="auto">
          <a:xfrm>
            <a:off x="1116013" y="188913"/>
            <a:ext cx="6624637" cy="1008062"/>
          </a:xfrm>
          <a:prstGeom prst="rect">
            <a:avLst/>
          </a:prstGeom>
        </p:spPr>
        <p:txBody>
          <a:bodyPr wrap="none" fromWordArt="1">
            <a:prstTxWarp prst="textPlain">
              <a:avLst>
                <a:gd name="adj" fmla="val 50000"/>
              </a:avLst>
            </a:prstTxWarp>
          </a:bodyPr>
          <a:lstStyle/>
          <a:p>
            <a:pPr algn="ctr"/>
            <a:r>
              <a:rPr lang="ru-RU" sz="24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"Переходные конструкции" от собственного мнения к аргументации.</a:t>
            </a:r>
          </a:p>
          <a:p>
            <a:pPr algn="ctr"/>
            <a:r>
              <a:rPr lang="ru-RU" sz="2400"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Аргумент 2</a:t>
            </a:r>
          </a:p>
        </p:txBody>
      </p:sp>
      <p:pic>
        <p:nvPicPr>
          <p:cNvPr id="73731" name="Picture 4" descr="shutterstock_145428274"/>
          <p:cNvPicPr>
            <a:picLocks noChangeAspect="1" noChangeArrowheads="1"/>
          </p:cNvPicPr>
          <p:nvPr/>
        </p:nvPicPr>
        <p:blipFill>
          <a:blip r:embed="rId3" cstate="print"/>
          <a:srcRect/>
          <a:stretch>
            <a:fillRect/>
          </a:stretch>
        </p:blipFill>
        <p:spPr bwMode="auto">
          <a:xfrm>
            <a:off x="1187450" y="1125538"/>
            <a:ext cx="3768725" cy="19431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p:nvPr>
        </p:nvSpPr>
        <p:spPr>
          <a:xfrm>
            <a:off x="457200" y="274638"/>
            <a:ext cx="8229600" cy="561975"/>
          </a:xfrm>
        </p:spPr>
        <p:txBody>
          <a:bodyPr/>
          <a:lstStyle/>
          <a:p>
            <a:r>
              <a:rPr lang="ru-RU" sz="2400" smtClean="0"/>
              <a:t>Аргументы из читательского опыта</a:t>
            </a:r>
            <a:br>
              <a:rPr lang="ru-RU" sz="2400" smtClean="0"/>
            </a:br>
            <a:r>
              <a:rPr lang="ru-RU" sz="2400" smtClean="0"/>
              <a:t> (несбывшиеся мечты; позиция обывателей)</a:t>
            </a:r>
          </a:p>
        </p:txBody>
      </p:sp>
      <p:graphicFrame>
        <p:nvGraphicFramePr>
          <p:cNvPr id="42010" name="Group 26"/>
          <p:cNvGraphicFramePr>
            <a:graphicFrameLocks noGrp="1"/>
          </p:cNvGraphicFramePr>
          <p:nvPr>
            <p:ph idx="1"/>
          </p:nvPr>
        </p:nvGraphicFramePr>
        <p:xfrm>
          <a:off x="395288" y="1341438"/>
          <a:ext cx="6347048" cy="5127181"/>
        </p:xfrm>
        <a:graphic>
          <a:graphicData uri="http://schemas.openxmlformats.org/drawingml/2006/table">
            <a:tbl>
              <a:tblPr/>
              <a:tblGrid>
                <a:gridCol w="2602632"/>
                <a:gridCol w="3744416"/>
              </a:tblGrid>
              <a:tr h="225288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(13)Жизнь — жестокая штука, она все расставит по своим местам и равнодушно, как маляр, закрасит серой краской наши пылкие мечты, нарисованные в юности.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И.Гончаров «Обломов», Илья Обломов;</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Н.В.Гоголь «Мёртвые души», Манилов</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М.Горький «На дне», Актёр и др. обитатели ночлежки</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Arial" charset="0"/>
                        </a:rPr>
                        <a:t>А.П.Чехов «Вишнёвый сад», Раневская и Гаев и т.д.</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4610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ru-RU" sz="1600" b="1" i="0" u="none" strike="noStrike" cap="none" normalizeH="0" baseline="0" dirty="0" smtClean="0">
                          <a:ln>
                            <a:noFill/>
                          </a:ln>
                          <a:solidFill>
                            <a:schemeClr val="tx1"/>
                          </a:solidFill>
                          <a:effectLst/>
                          <a:latin typeface="Arial" charset="0"/>
                        </a:rPr>
                        <a:t>(27)Таковы законы жизни: всё, что взлетело вверх, рано или поздно возвращается на землю. (28)Камень, птица, мечта — все возвращается назад…</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1" i="0" u="none" strike="noStrike" cap="none" normalizeH="0" baseline="0" dirty="0" smtClean="0">
                          <a:ln>
                            <a:noFill/>
                          </a:ln>
                          <a:solidFill>
                            <a:srgbClr val="FF0000"/>
                          </a:solidFill>
                          <a:effectLst/>
                          <a:latin typeface="Arial" charset="0"/>
                        </a:rPr>
                        <a:t>М.Горький «Песня о Соколе»:</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rPr>
                        <a:t> «— Ну что же — небо? — пустое место... Как мне там ползать? Мне здесь прекрасно... тепло и сыро!»</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400" b="0" i="0" u="none" strike="noStrike" cap="none" normalizeH="0" baseline="0" dirty="0" smtClean="0">
                          <a:ln>
                            <a:noFill/>
                          </a:ln>
                          <a:solidFill>
                            <a:schemeClr val="tx1"/>
                          </a:solidFill>
                          <a:effectLst/>
                          <a:latin typeface="Arial" charset="0"/>
                        </a:rPr>
                        <a:t>«Летай иль ползай, конец известен: все в землю лягут, всё прахом будет...» «Рождённый ползать – летать не может!» «Земли творенье – землёй живу 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4765" name="Picture 2" descr="C:\Users\User\Desktop\shutterstock_51277144.jpg"/>
          <p:cNvPicPr>
            <a:picLocks noChangeAspect="1" noChangeArrowheads="1"/>
          </p:cNvPicPr>
          <p:nvPr/>
        </p:nvPicPr>
        <p:blipFill>
          <a:blip r:embed="rId2" cstate="print"/>
          <a:srcRect/>
          <a:stretch>
            <a:fillRect/>
          </a:stretch>
        </p:blipFill>
        <p:spPr bwMode="auto">
          <a:xfrm>
            <a:off x="6804025" y="2852738"/>
            <a:ext cx="2033588"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a:xfrm>
            <a:off x="457200" y="274638"/>
            <a:ext cx="8229600" cy="561975"/>
          </a:xfrm>
        </p:spPr>
        <p:txBody>
          <a:bodyPr/>
          <a:lstStyle/>
          <a:p>
            <a:r>
              <a:rPr lang="ru-RU" sz="2400" smtClean="0"/>
              <a:t>Аргументы из читательского опыта</a:t>
            </a:r>
          </a:p>
        </p:txBody>
      </p:sp>
      <p:graphicFrame>
        <p:nvGraphicFramePr>
          <p:cNvPr id="42010" name="Group 26"/>
          <p:cNvGraphicFramePr>
            <a:graphicFrameLocks noGrp="1"/>
          </p:cNvGraphicFramePr>
          <p:nvPr>
            <p:ph idx="1"/>
          </p:nvPr>
        </p:nvGraphicFramePr>
        <p:xfrm>
          <a:off x="2555875" y="1052513"/>
          <a:ext cx="6347048" cy="4898995"/>
        </p:xfrm>
        <a:graphic>
          <a:graphicData uri="http://schemas.openxmlformats.org/drawingml/2006/table">
            <a:tbl>
              <a:tblPr/>
              <a:tblGrid>
                <a:gridCol w="2160240"/>
                <a:gridCol w="4186808"/>
              </a:tblGrid>
              <a:tr h="4898995">
                <a:tc>
                  <a:txBody>
                    <a:bodyPr/>
                    <a:lstStyle/>
                    <a:p>
                      <a:r>
                        <a:rPr lang="ru-RU" b="1" dirty="0" smtClean="0"/>
                        <a:t>Герои,</a:t>
                      </a:r>
                      <a:r>
                        <a:rPr lang="ru-RU" b="1" baseline="0" dirty="0" smtClean="0"/>
                        <a:t> чьи мечты осуществились</a:t>
                      </a:r>
                      <a:endParaRPr lang="ru-RU" b="1"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dirty="0" smtClean="0"/>
                        <a:t>А.Грин «Алые паруса», Ассоль, Грэй</a:t>
                      </a:r>
                    </a:p>
                    <a:p>
                      <a:endParaRPr lang="ru-RU" dirty="0" smtClean="0"/>
                    </a:p>
                    <a:p>
                      <a:r>
                        <a:rPr lang="ru-RU" dirty="0" smtClean="0"/>
                        <a:t>Б.Полевой «Повесть о настоящем человеке», Алексей Мересьев</a:t>
                      </a:r>
                    </a:p>
                    <a:p>
                      <a:endParaRPr lang="ru-RU" dirty="0" smtClean="0"/>
                    </a:p>
                    <a:p>
                      <a:r>
                        <a:rPr lang="ru-RU" dirty="0" smtClean="0"/>
                        <a:t>А.Чехов</a:t>
                      </a:r>
                      <a:r>
                        <a:rPr lang="ru-RU" baseline="0" dirty="0" smtClean="0"/>
                        <a:t> «Вишнёвый сад», Лопахин</a:t>
                      </a:r>
                    </a:p>
                    <a:p>
                      <a:endParaRPr lang="ru-RU" baseline="0" dirty="0" smtClean="0"/>
                    </a:p>
                    <a:p>
                      <a:r>
                        <a:rPr lang="ru-RU" baseline="0" dirty="0" smtClean="0"/>
                        <a:t>М.Горький «Старуха Изергиль», Данко</a:t>
                      </a:r>
                    </a:p>
                    <a:p>
                      <a:endParaRPr lang="ru-RU" baseline="0" dirty="0" smtClean="0"/>
                    </a:p>
                    <a:p>
                      <a:r>
                        <a:rPr lang="ru-RU" baseline="0" dirty="0" smtClean="0"/>
                        <a:t>Р.Бах «Чайка по имени Джонатан Ливингстон» и т.п.</a:t>
                      </a:r>
                    </a:p>
                    <a:p>
                      <a:endParaRPr lang="ru-RU" baseline="0" dirty="0" smtClean="0"/>
                    </a:p>
                    <a:p>
                      <a:endParaRPr lang="ru-RU" baseline="0" dirty="0" smtClean="0"/>
                    </a:p>
                    <a:p>
                      <a:endParaRPr lang="ru-RU"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5786" name="Picture 2" descr="C:\Users\User\Desktop\шаттерсток\shutterstock_54908791.jpg"/>
          <p:cNvPicPr>
            <a:picLocks noChangeAspect="1" noChangeArrowheads="1"/>
          </p:cNvPicPr>
          <p:nvPr/>
        </p:nvPicPr>
        <p:blipFill>
          <a:blip r:embed="rId2" cstate="print"/>
          <a:srcRect/>
          <a:stretch>
            <a:fillRect/>
          </a:stretch>
        </p:blipFill>
        <p:spPr bwMode="auto">
          <a:xfrm>
            <a:off x="0" y="2420938"/>
            <a:ext cx="237807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type="body" idx="1"/>
          </p:nvPr>
        </p:nvSpPr>
        <p:spPr>
          <a:xfrm>
            <a:off x="1258888" y="260350"/>
            <a:ext cx="7396162" cy="5865813"/>
          </a:xfrm>
        </p:spPr>
        <p:txBody>
          <a:bodyPr/>
          <a:lstStyle/>
          <a:p>
            <a:pPr algn="ctr" eaLnBrk="1" hangingPunct="1">
              <a:buFontTx/>
              <a:buNone/>
            </a:pPr>
            <a:r>
              <a:rPr lang="ru-RU" altLang="ru-RU" sz="2800" smtClean="0"/>
              <a:t>Тезис</a:t>
            </a:r>
          </a:p>
          <a:p>
            <a:pPr algn="ctr" eaLnBrk="1" hangingPunct="1">
              <a:buFontTx/>
              <a:buNone/>
            </a:pPr>
            <a:endParaRPr lang="ru-RU" altLang="ru-RU" sz="2800" smtClean="0"/>
          </a:p>
          <a:p>
            <a:pPr algn="ctr" eaLnBrk="1" hangingPunct="1">
              <a:buFontTx/>
              <a:buNone/>
            </a:pPr>
            <a:endParaRPr lang="ru-RU" altLang="ru-RU" sz="2800" smtClean="0"/>
          </a:p>
        </p:txBody>
      </p:sp>
      <p:sp>
        <p:nvSpPr>
          <p:cNvPr id="76802" name="AutoShape 4"/>
          <p:cNvSpPr>
            <a:spLocks noChangeArrowheads="1"/>
          </p:cNvSpPr>
          <p:nvPr/>
        </p:nvSpPr>
        <p:spPr bwMode="auto">
          <a:xfrm>
            <a:off x="6156325" y="1268413"/>
            <a:ext cx="1944688" cy="1008062"/>
          </a:xfrm>
          <a:prstGeom prst="curvedLeftArrow">
            <a:avLst>
              <a:gd name="adj1" fmla="val 20000"/>
              <a:gd name="adj2" fmla="val 40000"/>
              <a:gd name="adj3" fmla="val 58347"/>
            </a:avLst>
          </a:prstGeom>
          <a:solidFill>
            <a:srgbClr val="FA8666"/>
          </a:solidFill>
          <a:ln w="9525">
            <a:solidFill>
              <a:srgbClr val="000000"/>
            </a:solidFill>
            <a:miter lim="800000"/>
            <a:headEnd/>
            <a:tailEnd/>
          </a:ln>
        </p:spPr>
        <p:txBody>
          <a:bodyPr/>
          <a:lstStyle/>
          <a:p>
            <a:endParaRPr lang="ru-RU" altLang="ru-RU" b="1"/>
          </a:p>
        </p:txBody>
      </p:sp>
      <p:sp>
        <p:nvSpPr>
          <p:cNvPr id="76803" name="AutoShape 5"/>
          <p:cNvSpPr>
            <a:spLocks noChangeArrowheads="1"/>
          </p:cNvSpPr>
          <p:nvPr/>
        </p:nvSpPr>
        <p:spPr bwMode="auto">
          <a:xfrm>
            <a:off x="1476375" y="1268413"/>
            <a:ext cx="2016125" cy="1081087"/>
          </a:xfrm>
          <a:prstGeom prst="curvedRightArrow">
            <a:avLst>
              <a:gd name="adj1" fmla="val 20000"/>
              <a:gd name="adj2" fmla="val 40000"/>
              <a:gd name="adj3" fmla="val 67568"/>
            </a:avLst>
          </a:prstGeom>
          <a:solidFill>
            <a:srgbClr val="FA8666"/>
          </a:solidFill>
          <a:ln w="9525">
            <a:solidFill>
              <a:srgbClr val="000000"/>
            </a:solidFill>
            <a:miter lim="800000"/>
            <a:headEnd/>
            <a:tailEnd/>
          </a:ln>
        </p:spPr>
        <p:txBody>
          <a:bodyPr/>
          <a:lstStyle/>
          <a:p>
            <a:endParaRPr lang="ru-RU" altLang="ru-RU" b="1"/>
          </a:p>
        </p:txBody>
      </p:sp>
      <p:sp>
        <p:nvSpPr>
          <p:cNvPr id="76804" name="Rectangle 6"/>
          <p:cNvSpPr>
            <a:spLocks noChangeArrowheads="1"/>
          </p:cNvSpPr>
          <p:nvPr/>
        </p:nvSpPr>
        <p:spPr bwMode="auto">
          <a:xfrm>
            <a:off x="468313" y="3141663"/>
            <a:ext cx="9144000" cy="0"/>
          </a:xfrm>
          <a:prstGeom prst="rect">
            <a:avLst/>
          </a:prstGeom>
          <a:noFill/>
          <a:ln w="9525">
            <a:noFill/>
            <a:miter lim="800000"/>
            <a:headEnd/>
            <a:tailEnd/>
          </a:ln>
        </p:spPr>
        <p:txBody>
          <a:bodyPr wrap="none" anchor="ctr">
            <a:spAutoFit/>
          </a:bodyPr>
          <a:lstStyle/>
          <a:p>
            <a:endParaRPr lang="ru-RU" altLang="ru-RU" b="1"/>
          </a:p>
        </p:txBody>
      </p:sp>
      <p:sp>
        <p:nvSpPr>
          <p:cNvPr id="76805" name="Rectangle 7"/>
          <p:cNvSpPr>
            <a:spLocks noChangeArrowheads="1"/>
          </p:cNvSpPr>
          <p:nvPr/>
        </p:nvSpPr>
        <p:spPr bwMode="auto">
          <a:xfrm>
            <a:off x="2843213" y="1268413"/>
            <a:ext cx="4105275" cy="366712"/>
          </a:xfrm>
          <a:prstGeom prst="rect">
            <a:avLst/>
          </a:prstGeom>
          <a:solidFill>
            <a:srgbClr val="FFFF00"/>
          </a:solidFill>
          <a:ln w="9525">
            <a:noFill/>
            <a:miter lim="800000"/>
            <a:headEnd/>
            <a:tailEnd/>
          </a:ln>
        </p:spPr>
        <p:txBody>
          <a:bodyPr anchor="ctr">
            <a:spAutoFit/>
          </a:bodyPr>
          <a:lstStyle/>
          <a:p>
            <a:pPr algn="ctr"/>
            <a:r>
              <a:rPr lang="ru-RU" altLang="ru-RU" b="1">
                <a:solidFill>
                  <a:srgbClr val="FF0000"/>
                </a:solidFill>
                <a:latin typeface="Arial Black" pitchFamily="34" charset="0"/>
              </a:rPr>
              <a:t>Почему это так?</a:t>
            </a:r>
          </a:p>
        </p:txBody>
      </p:sp>
      <p:sp>
        <p:nvSpPr>
          <p:cNvPr id="76806" name="AutoShape 8"/>
          <p:cNvSpPr>
            <a:spLocks noChangeArrowheads="1"/>
          </p:cNvSpPr>
          <p:nvPr/>
        </p:nvSpPr>
        <p:spPr bwMode="auto">
          <a:xfrm>
            <a:off x="4932363" y="765175"/>
            <a:ext cx="215900" cy="503238"/>
          </a:xfrm>
          <a:prstGeom prst="downArrow">
            <a:avLst>
              <a:gd name="adj1" fmla="val 50000"/>
              <a:gd name="adj2" fmla="val 49628"/>
            </a:avLst>
          </a:prstGeom>
          <a:solidFill>
            <a:srgbClr val="FF0000"/>
          </a:solidFill>
          <a:ln w="9525">
            <a:solidFill>
              <a:schemeClr val="tx1"/>
            </a:solidFill>
            <a:miter lim="800000"/>
            <a:headEnd/>
            <a:tailEnd/>
          </a:ln>
        </p:spPr>
        <p:txBody>
          <a:bodyPr wrap="none" anchor="ctr"/>
          <a:lstStyle/>
          <a:p>
            <a:endParaRPr lang="ru-RU" altLang="ru-RU" b="1"/>
          </a:p>
        </p:txBody>
      </p:sp>
      <p:sp>
        <p:nvSpPr>
          <p:cNvPr id="76807" name="Rectangle 9"/>
          <p:cNvSpPr>
            <a:spLocks noChangeArrowheads="1"/>
          </p:cNvSpPr>
          <p:nvPr/>
        </p:nvSpPr>
        <p:spPr bwMode="auto">
          <a:xfrm>
            <a:off x="3419475" y="1898650"/>
            <a:ext cx="2881313" cy="338138"/>
          </a:xfrm>
          <a:prstGeom prst="rect">
            <a:avLst/>
          </a:prstGeom>
          <a:solidFill>
            <a:srgbClr val="00FFFF"/>
          </a:solidFill>
          <a:ln w="9525">
            <a:noFill/>
            <a:miter lim="800000"/>
            <a:headEnd/>
            <a:tailEnd/>
          </a:ln>
        </p:spPr>
        <p:txBody>
          <a:bodyPr anchor="ctr">
            <a:spAutoFit/>
          </a:bodyPr>
          <a:lstStyle/>
          <a:p>
            <a:r>
              <a:rPr lang="ru-RU" altLang="ru-RU" sz="1600" b="1">
                <a:solidFill>
                  <a:srgbClr val="FF0000"/>
                </a:solidFill>
                <a:latin typeface="Arial Black" pitchFamily="34" charset="0"/>
              </a:rPr>
              <a:t>Потому что (так как)…</a:t>
            </a:r>
          </a:p>
        </p:txBody>
      </p:sp>
      <p:sp>
        <p:nvSpPr>
          <p:cNvPr id="76808" name="AutoShape 10"/>
          <p:cNvSpPr>
            <a:spLocks noChangeArrowheads="1"/>
          </p:cNvSpPr>
          <p:nvPr/>
        </p:nvSpPr>
        <p:spPr bwMode="auto">
          <a:xfrm>
            <a:off x="3635375" y="2492375"/>
            <a:ext cx="114300" cy="571500"/>
          </a:xfrm>
          <a:prstGeom prst="downArrow">
            <a:avLst>
              <a:gd name="adj1" fmla="val 50000"/>
              <a:gd name="adj2" fmla="val 125000"/>
            </a:avLst>
          </a:prstGeom>
          <a:solidFill>
            <a:srgbClr val="FF0000"/>
          </a:solidFill>
          <a:ln w="9525">
            <a:solidFill>
              <a:srgbClr val="000000"/>
            </a:solidFill>
            <a:miter lim="800000"/>
            <a:headEnd/>
            <a:tailEnd/>
          </a:ln>
        </p:spPr>
        <p:txBody>
          <a:bodyPr/>
          <a:lstStyle/>
          <a:p>
            <a:endParaRPr lang="ru-RU" altLang="ru-RU" b="1"/>
          </a:p>
        </p:txBody>
      </p:sp>
      <p:sp>
        <p:nvSpPr>
          <p:cNvPr id="76809" name="AutoShape 11"/>
          <p:cNvSpPr>
            <a:spLocks noChangeArrowheads="1"/>
          </p:cNvSpPr>
          <p:nvPr/>
        </p:nvSpPr>
        <p:spPr bwMode="auto">
          <a:xfrm>
            <a:off x="5867400" y="2420938"/>
            <a:ext cx="114300" cy="571500"/>
          </a:xfrm>
          <a:prstGeom prst="downArrow">
            <a:avLst>
              <a:gd name="adj1" fmla="val 50000"/>
              <a:gd name="adj2" fmla="val 125000"/>
            </a:avLst>
          </a:prstGeom>
          <a:solidFill>
            <a:srgbClr val="FF0000"/>
          </a:solidFill>
          <a:ln w="9525">
            <a:solidFill>
              <a:srgbClr val="000000"/>
            </a:solidFill>
            <a:miter lim="800000"/>
            <a:headEnd/>
            <a:tailEnd/>
          </a:ln>
        </p:spPr>
        <p:txBody>
          <a:bodyPr/>
          <a:lstStyle/>
          <a:p>
            <a:endParaRPr lang="ru-RU" altLang="ru-RU" b="1"/>
          </a:p>
        </p:txBody>
      </p:sp>
      <p:sp>
        <p:nvSpPr>
          <p:cNvPr id="76810" name="Rectangle 12"/>
          <p:cNvSpPr>
            <a:spLocks noChangeArrowheads="1"/>
          </p:cNvSpPr>
          <p:nvPr/>
        </p:nvSpPr>
        <p:spPr bwMode="auto">
          <a:xfrm>
            <a:off x="0" y="2925763"/>
            <a:ext cx="9144000" cy="0"/>
          </a:xfrm>
          <a:prstGeom prst="rect">
            <a:avLst/>
          </a:prstGeom>
          <a:noFill/>
          <a:ln w="9525">
            <a:noFill/>
            <a:miter lim="800000"/>
            <a:headEnd/>
            <a:tailEnd/>
          </a:ln>
        </p:spPr>
        <p:txBody>
          <a:bodyPr wrap="none" anchor="ctr">
            <a:spAutoFit/>
          </a:bodyPr>
          <a:lstStyle/>
          <a:p>
            <a:endParaRPr lang="ru-RU" altLang="ru-RU" b="1"/>
          </a:p>
        </p:txBody>
      </p:sp>
      <p:sp>
        <p:nvSpPr>
          <p:cNvPr id="76811" name="AutoShape 13"/>
          <p:cNvSpPr>
            <a:spLocks/>
          </p:cNvSpPr>
          <p:nvPr/>
        </p:nvSpPr>
        <p:spPr bwMode="auto">
          <a:xfrm rot="-5400000">
            <a:off x="4548188" y="2228850"/>
            <a:ext cx="914400" cy="3314700"/>
          </a:xfrm>
          <a:prstGeom prst="leftBrace">
            <a:avLst>
              <a:gd name="adj1" fmla="val 30208"/>
              <a:gd name="adj2" fmla="val 50000"/>
            </a:avLst>
          </a:prstGeom>
          <a:noFill/>
          <a:ln w="9525">
            <a:solidFill>
              <a:srgbClr val="000000"/>
            </a:solidFill>
            <a:round/>
            <a:headEnd/>
            <a:tailEnd/>
          </a:ln>
        </p:spPr>
        <p:txBody>
          <a:bodyPr/>
          <a:lstStyle/>
          <a:p>
            <a:endParaRPr lang="ru-RU" altLang="ru-RU" b="1"/>
          </a:p>
        </p:txBody>
      </p:sp>
      <p:sp>
        <p:nvSpPr>
          <p:cNvPr id="76812" name="Rectangle 14"/>
          <p:cNvSpPr>
            <a:spLocks noChangeArrowheads="1"/>
          </p:cNvSpPr>
          <p:nvPr/>
        </p:nvSpPr>
        <p:spPr bwMode="auto">
          <a:xfrm>
            <a:off x="1835150" y="3181350"/>
            <a:ext cx="5976938" cy="366713"/>
          </a:xfrm>
          <a:prstGeom prst="rect">
            <a:avLst/>
          </a:prstGeom>
          <a:noFill/>
          <a:ln w="9525">
            <a:noFill/>
            <a:miter lim="800000"/>
            <a:headEnd/>
            <a:tailEnd/>
          </a:ln>
        </p:spPr>
        <p:txBody>
          <a:bodyPr anchor="ctr">
            <a:spAutoFit/>
          </a:bodyPr>
          <a:lstStyle/>
          <a:p>
            <a:r>
              <a:rPr lang="ru-RU" altLang="ru-RU" b="1"/>
              <a:t>            Аргумент</a:t>
            </a:r>
            <a:r>
              <a:rPr lang="ru-RU" altLang="ru-RU" b="1">
                <a:cs typeface="Times New Roman" pitchFamily="18" charset="0"/>
              </a:rPr>
              <a:t> 1 </a:t>
            </a:r>
            <a:r>
              <a:rPr lang="ru-RU" altLang="ru-RU" b="1"/>
              <a:t>                  Аргумент2</a:t>
            </a:r>
          </a:p>
        </p:txBody>
      </p:sp>
      <p:sp>
        <p:nvSpPr>
          <p:cNvPr id="76813" name="Rectangle 15"/>
          <p:cNvSpPr>
            <a:spLocks noChangeArrowheads="1"/>
          </p:cNvSpPr>
          <p:nvPr/>
        </p:nvSpPr>
        <p:spPr bwMode="auto">
          <a:xfrm>
            <a:off x="1835150" y="4351338"/>
            <a:ext cx="5761038" cy="396875"/>
          </a:xfrm>
          <a:prstGeom prst="rect">
            <a:avLst/>
          </a:prstGeom>
          <a:noFill/>
          <a:ln w="9525">
            <a:noFill/>
            <a:miter lim="800000"/>
            <a:headEnd/>
            <a:tailEnd/>
          </a:ln>
        </p:spPr>
        <p:txBody>
          <a:bodyPr anchor="ctr">
            <a:spAutoFit/>
          </a:bodyPr>
          <a:lstStyle/>
          <a:p>
            <a:r>
              <a:rPr lang="ru-RU" altLang="ru-RU" b="1">
                <a:latin typeface="Arial Black" pitchFamily="34" charset="0"/>
              </a:rPr>
              <a:t>       </a:t>
            </a:r>
            <a:r>
              <a:rPr lang="ru-RU" altLang="ru-RU" sz="2000" b="1">
                <a:latin typeface="Arial Black" pitchFamily="34" charset="0"/>
              </a:rPr>
              <a:t>Что  следует из вышесказанного?</a:t>
            </a:r>
          </a:p>
        </p:txBody>
      </p:sp>
      <p:sp>
        <p:nvSpPr>
          <p:cNvPr id="76814" name="Rectangle 16"/>
          <p:cNvSpPr>
            <a:spLocks noChangeArrowheads="1"/>
          </p:cNvSpPr>
          <p:nvPr/>
        </p:nvSpPr>
        <p:spPr bwMode="auto">
          <a:xfrm>
            <a:off x="215900" y="3068638"/>
            <a:ext cx="9144000" cy="74612"/>
          </a:xfrm>
          <a:prstGeom prst="rect">
            <a:avLst/>
          </a:prstGeom>
          <a:noFill/>
          <a:ln w="9525">
            <a:noFill/>
            <a:miter lim="800000"/>
            <a:headEnd/>
            <a:tailEnd/>
          </a:ln>
        </p:spPr>
        <p:txBody>
          <a:bodyPr anchor="ctr">
            <a:spAutoFit/>
          </a:bodyPr>
          <a:lstStyle/>
          <a:p>
            <a:endParaRPr lang="ru-RU" altLang="ru-RU" b="1"/>
          </a:p>
        </p:txBody>
      </p:sp>
      <p:sp>
        <p:nvSpPr>
          <p:cNvPr id="76815" name="AutoShape 17"/>
          <p:cNvSpPr>
            <a:spLocks noChangeArrowheads="1"/>
          </p:cNvSpPr>
          <p:nvPr/>
        </p:nvSpPr>
        <p:spPr bwMode="auto">
          <a:xfrm>
            <a:off x="4932363" y="4652963"/>
            <a:ext cx="114300" cy="571500"/>
          </a:xfrm>
          <a:prstGeom prst="downArrow">
            <a:avLst>
              <a:gd name="adj1" fmla="val 50000"/>
              <a:gd name="adj2" fmla="val 125000"/>
            </a:avLst>
          </a:prstGeom>
          <a:solidFill>
            <a:srgbClr val="FF0000"/>
          </a:solidFill>
          <a:ln w="9525">
            <a:solidFill>
              <a:srgbClr val="000000"/>
            </a:solidFill>
            <a:miter lim="800000"/>
            <a:headEnd/>
            <a:tailEnd/>
          </a:ln>
        </p:spPr>
        <p:txBody>
          <a:bodyPr/>
          <a:lstStyle/>
          <a:p>
            <a:endParaRPr lang="ru-RU" altLang="ru-RU" b="1"/>
          </a:p>
        </p:txBody>
      </p:sp>
      <p:sp>
        <p:nvSpPr>
          <p:cNvPr id="76816" name="Rectangle 18"/>
          <p:cNvSpPr>
            <a:spLocks noChangeArrowheads="1"/>
          </p:cNvSpPr>
          <p:nvPr/>
        </p:nvSpPr>
        <p:spPr bwMode="auto">
          <a:xfrm>
            <a:off x="4356100" y="5359400"/>
            <a:ext cx="1554163" cy="396875"/>
          </a:xfrm>
          <a:prstGeom prst="rect">
            <a:avLst/>
          </a:prstGeom>
          <a:noFill/>
          <a:ln w="9525">
            <a:noFill/>
            <a:miter lim="800000"/>
            <a:headEnd/>
            <a:tailEnd/>
          </a:ln>
        </p:spPr>
        <p:txBody>
          <a:bodyPr wrap="none" anchor="ctr">
            <a:spAutoFit/>
          </a:bodyPr>
          <a:lstStyle/>
          <a:p>
            <a:r>
              <a:rPr lang="ru-RU" altLang="ru-RU" sz="2000" b="1"/>
              <a:t>В ы в о д</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71550" y="260350"/>
            <a:ext cx="7272338" cy="792163"/>
          </a:xfrm>
        </p:spPr>
        <p:txBody>
          <a:bodyPr/>
          <a:lstStyle/>
          <a:p>
            <a:pPr eaLnBrk="1" hangingPunct="1"/>
            <a:r>
              <a:rPr lang="ru-RU" altLang="ru-RU" smtClean="0">
                <a:solidFill>
                  <a:srgbClr val="FF0000"/>
                </a:solidFill>
              </a:rPr>
              <a:t>Варианты заданий</a:t>
            </a:r>
          </a:p>
        </p:txBody>
      </p:sp>
      <p:sp>
        <p:nvSpPr>
          <p:cNvPr id="78851" name="Rectangle 3"/>
          <p:cNvSpPr>
            <a:spLocks noGrp="1" noChangeArrowheads="1"/>
          </p:cNvSpPr>
          <p:nvPr>
            <p:ph type="body" idx="1"/>
          </p:nvPr>
        </p:nvSpPr>
        <p:spPr>
          <a:xfrm>
            <a:off x="250825" y="1196975"/>
            <a:ext cx="6553200" cy="5400675"/>
          </a:xfrm>
        </p:spPr>
        <p:txBody>
          <a:bodyPr/>
          <a:lstStyle/>
          <a:p>
            <a:pPr eaLnBrk="1" hangingPunct="1">
              <a:lnSpc>
                <a:spcPct val="80000"/>
              </a:lnSpc>
              <a:buFontTx/>
              <a:buNone/>
              <a:defRPr/>
            </a:pPr>
            <a:r>
              <a:rPr lang="ru-RU" altLang="ru-RU" sz="2000" dirty="0" smtClean="0"/>
              <a:t>          Определите, какие из вариантов являются </a:t>
            </a:r>
            <a:r>
              <a:rPr lang="ru-RU" altLang="ru-RU" sz="2000" dirty="0" smtClean="0">
                <a:solidFill>
                  <a:srgbClr val="FF0000"/>
                </a:solidFill>
              </a:rPr>
              <a:t>аргументами</a:t>
            </a:r>
            <a:r>
              <a:rPr lang="ru-RU" altLang="ru-RU" sz="2000" dirty="0" smtClean="0"/>
              <a:t> к тезису. Используйте подстановку союзов </a:t>
            </a:r>
            <a:r>
              <a:rPr lang="ru-RU" altLang="ru-RU" sz="2000" i="1" dirty="0" smtClean="0">
                <a:solidFill>
                  <a:srgbClr val="002060"/>
                </a:solidFill>
              </a:rPr>
              <a:t>так как, потому что.</a:t>
            </a:r>
          </a:p>
          <a:p>
            <a:pPr>
              <a:buFont typeface="Arial" charset="0"/>
              <a:buNone/>
              <a:defRPr/>
            </a:pPr>
            <a:r>
              <a:rPr lang="ru-RU" sz="1800" b="1" i="1" dirty="0" smtClean="0"/>
              <a:t/>
            </a:r>
            <a:br>
              <a:rPr lang="ru-RU" sz="1800" b="1" i="1" dirty="0" smtClean="0"/>
            </a:br>
            <a:r>
              <a:rPr lang="ru-RU" sz="2000" b="1" dirty="0" smtClean="0"/>
              <a:t>Единственное, что разрушает мечты, - это  компромисс.</a:t>
            </a:r>
            <a:br>
              <a:rPr lang="ru-RU" sz="2000" b="1" dirty="0" smtClean="0"/>
            </a:br>
            <a:r>
              <a:rPr lang="ru-RU" sz="2000" b="1" dirty="0" smtClean="0"/>
              <a:t>                                                    </a:t>
            </a:r>
            <a:r>
              <a:rPr lang="ru-RU" sz="2000" b="1" i="1" dirty="0" smtClean="0"/>
              <a:t>Р. Бах</a:t>
            </a:r>
            <a:endParaRPr lang="ru-RU" sz="2000" b="1" dirty="0" smtClean="0"/>
          </a:p>
          <a:p>
            <a:pPr>
              <a:buFont typeface="Arial" charset="0"/>
              <a:buAutoNum type="arabicPeriod"/>
              <a:defRPr/>
            </a:pPr>
            <a:r>
              <a:rPr lang="ru-RU" sz="1800" b="1" i="1" dirty="0" smtClean="0"/>
              <a:t>Реализуя не свои мечты, человек тратит силы и энергию на то, что противоречит его собственным устремлениям.</a:t>
            </a:r>
          </a:p>
          <a:p>
            <a:pPr>
              <a:buFont typeface="Arial" charset="0"/>
              <a:buAutoNum type="arabicPeriod"/>
              <a:defRPr/>
            </a:pPr>
            <a:r>
              <a:rPr lang="ru-RU" sz="1800" b="1" i="1" dirty="0" smtClean="0"/>
              <a:t>Большинство людей, уступивших чьим-либо требованиям или просьбам и не осуществивших свою мечту, не чувствует удовлетворения от жизни.</a:t>
            </a:r>
          </a:p>
          <a:p>
            <a:pPr>
              <a:buFont typeface="Arial" charset="0"/>
              <a:buNone/>
              <a:defRPr/>
            </a:pPr>
            <a:r>
              <a:rPr lang="ru-RU" sz="1800" b="1" i="1" dirty="0" smtClean="0"/>
              <a:t>3.  Если неуверенно идти к своей мечте, то она, как правило, рано или поздно реализуется.</a:t>
            </a:r>
          </a:p>
          <a:p>
            <a:pPr>
              <a:buFont typeface="Arial" charset="0"/>
              <a:buNone/>
              <a:defRPr/>
            </a:pPr>
            <a:r>
              <a:rPr lang="ru-RU" sz="1800" b="1" i="1" dirty="0" smtClean="0"/>
              <a:t>4. Если вы хотите, чтобы ваша мечта исполнилась, надо хоть что-то для этого делать.</a:t>
            </a:r>
          </a:p>
          <a:p>
            <a:pPr eaLnBrk="1" hangingPunct="1">
              <a:lnSpc>
                <a:spcPct val="80000"/>
              </a:lnSpc>
              <a:buFontTx/>
              <a:buNone/>
              <a:defRPr/>
            </a:pPr>
            <a:endParaRPr lang="ru-RU" altLang="ru-RU" sz="1800" b="1" i="1" dirty="0" smtClean="0">
              <a:solidFill>
                <a:srgbClr val="0000FF"/>
              </a:solidFill>
            </a:endParaRPr>
          </a:p>
          <a:p>
            <a:pPr eaLnBrk="1" hangingPunct="1">
              <a:lnSpc>
                <a:spcPct val="80000"/>
              </a:lnSpc>
              <a:buFontTx/>
              <a:buNone/>
              <a:defRPr/>
            </a:pPr>
            <a:endParaRPr lang="ru-RU" altLang="ru-RU" sz="1800" b="1" i="1" dirty="0" smtClean="0">
              <a:solidFill>
                <a:srgbClr val="0000FF"/>
              </a:solidFill>
            </a:endParaRPr>
          </a:p>
          <a:p>
            <a:pPr eaLnBrk="1" hangingPunct="1">
              <a:lnSpc>
                <a:spcPct val="80000"/>
              </a:lnSpc>
              <a:buFontTx/>
              <a:buNone/>
              <a:defRPr/>
            </a:pPr>
            <a:r>
              <a:rPr lang="ru-RU" altLang="ru-RU" sz="2400" b="1" i="1" dirty="0" smtClean="0">
                <a:solidFill>
                  <a:srgbClr val="660066"/>
                </a:solidFill>
              </a:rPr>
              <a:t>    </a:t>
            </a:r>
            <a:endParaRPr lang="ru-RU" altLang="ru-RU" sz="2000" dirty="0" smtClean="0"/>
          </a:p>
          <a:p>
            <a:pPr marL="457200" indent="-457200" eaLnBrk="1" hangingPunct="1">
              <a:lnSpc>
                <a:spcPct val="80000"/>
              </a:lnSpc>
              <a:buFont typeface="+mj-lt"/>
              <a:buAutoNum type="arabicPeriod"/>
              <a:defRPr/>
            </a:pPr>
            <a:endParaRPr lang="ru-RU" altLang="ru-RU" sz="2000" dirty="0" smtClean="0"/>
          </a:p>
          <a:p>
            <a:pPr eaLnBrk="1" hangingPunct="1">
              <a:lnSpc>
                <a:spcPct val="80000"/>
              </a:lnSpc>
              <a:buFontTx/>
              <a:buNone/>
              <a:defRPr/>
            </a:pPr>
            <a:endParaRPr lang="ru-RU" altLang="ru-RU" sz="2000" dirty="0" smtClean="0"/>
          </a:p>
          <a:p>
            <a:pPr eaLnBrk="1" hangingPunct="1">
              <a:lnSpc>
                <a:spcPct val="80000"/>
              </a:lnSpc>
              <a:buFontTx/>
              <a:buNone/>
              <a:defRPr/>
            </a:pPr>
            <a:endParaRPr lang="ru-RU" altLang="ru-RU" sz="2000" dirty="0" smtClean="0">
              <a:latin typeface="Arial Black" pitchFamily="34" charset="0"/>
            </a:endParaRPr>
          </a:p>
        </p:txBody>
      </p:sp>
      <p:pic>
        <p:nvPicPr>
          <p:cNvPr id="77827" name="Picture 5" descr="shutterstock_59646136"/>
          <p:cNvPicPr>
            <a:picLocks noChangeAspect="1" noChangeArrowheads="1"/>
          </p:cNvPicPr>
          <p:nvPr/>
        </p:nvPicPr>
        <p:blipFill>
          <a:blip r:embed="rId2" cstate="print"/>
          <a:srcRect/>
          <a:stretch>
            <a:fillRect/>
          </a:stretch>
        </p:blipFill>
        <p:spPr bwMode="auto">
          <a:xfrm>
            <a:off x="6948488" y="1844675"/>
            <a:ext cx="1944687" cy="2663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1000"/>
                                        <p:tgtEl>
                                          <p:spTgt spid="82946"/>
                                        </p:tgtEl>
                                      </p:cBhvr>
                                    </p:animEffect>
                                    <p:anim calcmode="lin" valueType="num">
                                      <p:cBhvr>
                                        <p:cTn id="8" dur="1000" fill="hold"/>
                                        <p:tgtEl>
                                          <p:spTgt spid="82946"/>
                                        </p:tgtEl>
                                        <p:attrNameLst>
                                          <p:attrName>ppt_x</p:attrName>
                                        </p:attrNameLst>
                                      </p:cBhvr>
                                      <p:tavLst>
                                        <p:tav tm="0">
                                          <p:val>
                                            <p:strVal val="#ppt_x"/>
                                          </p:val>
                                        </p:tav>
                                        <p:tav tm="100000">
                                          <p:val>
                                            <p:strVal val="#ppt_x"/>
                                          </p:val>
                                        </p:tav>
                                      </p:tavLst>
                                    </p:anim>
                                    <p:anim calcmode="lin" valueType="num">
                                      <p:cBhvr>
                                        <p:cTn id="9" dur="1000" fill="hold"/>
                                        <p:tgtEl>
                                          <p:spTgt spid="829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8851">
                                            <p:txEl>
                                              <p:pRg st="0" end="0"/>
                                            </p:txEl>
                                          </p:spTgt>
                                        </p:tgtEl>
                                        <p:attrNameLst>
                                          <p:attrName>style.visibility</p:attrName>
                                        </p:attrNameLst>
                                      </p:cBhvr>
                                      <p:to>
                                        <p:strVal val="visible"/>
                                      </p:to>
                                    </p:set>
                                    <p:animEffect transition="in" filter="fade">
                                      <p:cBhvr>
                                        <p:cTn id="14" dur="1000"/>
                                        <p:tgtEl>
                                          <p:spTgt spid="78851">
                                            <p:txEl>
                                              <p:pRg st="0" end="0"/>
                                            </p:txEl>
                                          </p:spTgt>
                                        </p:tgtEl>
                                      </p:cBhvr>
                                    </p:animEffect>
                                    <p:anim calcmode="lin" valueType="num">
                                      <p:cBhvr>
                                        <p:cTn id="15" dur="10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88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8851">
                                            <p:txEl>
                                              <p:pRg st="1" end="1"/>
                                            </p:txEl>
                                          </p:spTgt>
                                        </p:tgtEl>
                                        <p:attrNameLst>
                                          <p:attrName>style.visibility</p:attrName>
                                        </p:attrNameLst>
                                      </p:cBhvr>
                                      <p:to>
                                        <p:strVal val="visible"/>
                                      </p:to>
                                    </p:set>
                                    <p:animEffect transition="in" filter="fade">
                                      <p:cBhvr>
                                        <p:cTn id="21" dur="1000"/>
                                        <p:tgtEl>
                                          <p:spTgt spid="78851">
                                            <p:txEl>
                                              <p:pRg st="1" end="1"/>
                                            </p:txEl>
                                          </p:spTgt>
                                        </p:tgtEl>
                                      </p:cBhvr>
                                    </p:animEffect>
                                    <p:anim calcmode="lin" valueType="num">
                                      <p:cBhvr>
                                        <p:cTn id="22" dur="10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88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8851">
                                            <p:txEl>
                                              <p:pRg st="2" end="2"/>
                                            </p:txEl>
                                          </p:spTgt>
                                        </p:tgtEl>
                                        <p:attrNameLst>
                                          <p:attrName>style.visibility</p:attrName>
                                        </p:attrNameLst>
                                      </p:cBhvr>
                                      <p:to>
                                        <p:strVal val="visible"/>
                                      </p:to>
                                    </p:set>
                                    <p:animEffect transition="in" filter="fade">
                                      <p:cBhvr>
                                        <p:cTn id="28" dur="1000"/>
                                        <p:tgtEl>
                                          <p:spTgt spid="78851">
                                            <p:txEl>
                                              <p:pRg st="2" end="2"/>
                                            </p:txEl>
                                          </p:spTgt>
                                        </p:tgtEl>
                                      </p:cBhvr>
                                    </p:animEffect>
                                    <p:anim calcmode="lin" valueType="num">
                                      <p:cBhvr>
                                        <p:cTn id="29" dur="10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88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8851">
                                            <p:txEl>
                                              <p:pRg st="3" end="3"/>
                                            </p:txEl>
                                          </p:spTgt>
                                        </p:tgtEl>
                                        <p:attrNameLst>
                                          <p:attrName>style.visibility</p:attrName>
                                        </p:attrNameLst>
                                      </p:cBhvr>
                                      <p:to>
                                        <p:strVal val="visible"/>
                                      </p:to>
                                    </p:set>
                                    <p:animEffect transition="in" filter="fade">
                                      <p:cBhvr>
                                        <p:cTn id="35" dur="1000"/>
                                        <p:tgtEl>
                                          <p:spTgt spid="78851">
                                            <p:txEl>
                                              <p:pRg st="3" end="3"/>
                                            </p:txEl>
                                          </p:spTgt>
                                        </p:tgtEl>
                                      </p:cBhvr>
                                    </p:animEffect>
                                    <p:anim calcmode="lin" valueType="num">
                                      <p:cBhvr>
                                        <p:cTn id="36" dur="10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88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8851">
                                            <p:txEl>
                                              <p:pRg st="4" end="4"/>
                                            </p:txEl>
                                          </p:spTgt>
                                        </p:tgtEl>
                                        <p:attrNameLst>
                                          <p:attrName>style.visibility</p:attrName>
                                        </p:attrNameLst>
                                      </p:cBhvr>
                                      <p:to>
                                        <p:strVal val="visible"/>
                                      </p:to>
                                    </p:set>
                                    <p:animEffect transition="in" filter="fade">
                                      <p:cBhvr>
                                        <p:cTn id="42" dur="1000"/>
                                        <p:tgtEl>
                                          <p:spTgt spid="78851">
                                            <p:txEl>
                                              <p:pRg st="4" end="4"/>
                                            </p:txEl>
                                          </p:spTgt>
                                        </p:tgtEl>
                                      </p:cBhvr>
                                    </p:animEffect>
                                    <p:anim calcmode="lin" valueType="num">
                                      <p:cBhvr>
                                        <p:cTn id="43" dur="1000" fill="hold"/>
                                        <p:tgtEl>
                                          <p:spTgt spid="78851">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88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8851">
                                            <p:txEl>
                                              <p:pRg st="5" end="5"/>
                                            </p:txEl>
                                          </p:spTgt>
                                        </p:tgtEl>
                                        <p:attrNameLst>
                                          <p:attrName>style.visibility</p:attrName>
                                        </p:attrNameLst>
                                      </p:cBhvr>
                                      <p:to>
                                        <p:strVal val="visible"/>
                                      </p:to>
                                    </p:set>
                                    <p:animEffect transition="in" filter="fade">
                                      <p:cBhvr>
                                        <p:cTn id="49" dur="1000"/>
                                        <p:tgtEl>
                                          <p:spTgt spid="78851">
                                            <p:txEl>
                                              <p:pRg st="5" end="5"/>
                                            </p:txEl>
                                          </p:spTgt>
                                        </p:tgtEl>
                                      </p:cBhvr>
                                    </p:animEffect>
                                    <p:anim calcmode="lin" valueType="num">
                                      <p:cBhvr>
                                        <p:cTn id="50" dur="1000" fill="hold"/>
                                        <p:tgtEl>
                                          <p:spTgt spid="78851">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88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8851">
                                            <p:txEl>
                                              <p:pRg st="8" end="8"/>
                                            </p:txEl>
                                          </p:spTgt>
                                        </p:tgtEl>
                                        <p:attrNameLst>
                                          <p:attrName>style.visibility</p:attrName>
                                        </p:attrNameLst>
                                      </p:cBhvr>
                                      <p:to>
                                        <p:strVal val="visible"/>
                                      </p:to>
                                    </p:set>
                                    <p:animEffect transition="in" filter="fade">
                                      <p:cBhvr>
                                        <p:cTn id="56" dur="1000"/>
                                        <p:tgtEl>
                                          <p:spTgt spid="78851">
                                            <p:txEl>
                                              <p:pRg st="8" end="8"/>
                                            </p:txEl>
                                          </p:spTgt>
                                        </p:tgtEl>
                                      </p:cBhvr>
                                    </p:animEffect>
                                    <p:anim calcmode="lin" valueType="num">
                                      <p:cBhvr>
                                        <p:cTn id="57" dur="1000" fill="hold"/>
                                        <p:tgtEl>
                                          <p:spTgt spid="78851">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7885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7885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2484438" y="260350"/>
            <a:ext cx="6394450" cy="6337300"/>
          </a:xfrm>
        </p:spPr>
        <p:txBody>
          <a:bodyPr/>
          <a:lstStyle/>
          <a:p>
            <a:pPr eaLnBrk="1" hangingPunct="1">
              <a:buFontTx/>
              <a:buNone/>
            </a:pPr>
            <a:r>
              <a:rPr lang="ru-RU" altLang="ru-RU" sz="3600" b="1" smtClean="0"/>
              <a:t>       </a:t>
            </a:r>
            <a:r>
              <a:rPr lang="ru-RU" altLang="ru-RU" sz="2400" b="1" smtClean="0"/>
              <a:t>Определите, какие из вариантов </a:t>
            </a:r>
            <a:r>
              <a:rPr lang="ru-RU" altLang="ru-RU" sz="2400" b="1" smtClean="0">
                <a:solidFill>
                  <a:srgbClr val="FF0000"/>
                </a:solidFill>
              </a:rPr>
              <a:t>НЕ являются аргументами</a:t>
            </a:r>
            <a:r>
              <a:rPr lang="ru-RU" altLang="ru-RU" sz="2400" b="1" smtClean="0"/>
              <a:t> к тезису.</a:t>
            </a:r>
          </a:p>
          <a:p>
            <a:pPr eaLnBrk="1" hangingPunct="1">
              <a:buFontTx/>
              <a:buNone/>
            </a:pPr>
            <a:r>
              <a:rPr lang="ru-RU" altLang="ru-RU" sz="2000" b="1" i="1" smtClean="0"/>
              <a:t>       Легче всего осуществимы те мечты, в которых не сомневаются.</a:t>
            </a:r>
          </a:p>
          <a:p>
            <a:pPr eaLnBrk="1" hangingPunct="1">
              <a:buFontTx/>
              <a:buNone/>
            </a:pPr>
            <a:r>
              <a:rPr lang="ru-RU" altLang="ru-RU" sz="2000" b="1" i="1" smtClean="0"/>
              <a:t>                                            А.Дюма</a:t>
            </a:r>
            <a:r>
              <a:rPr lang="ru-RU" sz="2000" smtClean="0"/>
              <a:t/>
            </a:r>
            <a:br>
              <a:rPr lang="ru-RU" sz="2000" smtClean="0"/>
            </a:br>
            <a:endParaRPr lang="ru-RU" sz="2000" smtClean="0"/>
          </a:p>
          <a:p>
            <a:pPr eaLnBrk="1" hangingPunct="1">
              <a:buFontTx/>
              <a:buNone/>
            </a:pPr>
            <a:r>
              <a:rPr lang="ru-RU" sz="2000" b="1" smtClean="0"/>
              <a:t>   </a:t>
            </a:r>
            <a:r>
              <a:rPr lang="ru-RU" sz="1800" b="1" smtClean="0"/>
              <a:t>1) Сомнения могут заставить человека отказаться от них.</a:t>
            </a:r>
            <a:br>
              <a:rPr lang="ru-RU" sz="1800" b="1" smtClean="0"/>
            </a:br>
            <a:r>
              <a:rPr lang="ru-RU" sz="1800" b="1" smtClean="0"/>
              <a:t/>
            </a:r>
            <a:br>
              <a:rPr lang="ru-RU" sz="1800" b="1" smtClean="0"/>
            </a:br>
            <a:r>
              <a:rPr lang="ru-RU" sz="1800" b="1" smtClean="0"/>
              <a:t>2) Вера в то, что задуманное сбудется, – лучшее вдохновение для любых свершений.</a:t>
            </a:r>
            <a:br>
              <a:rPr lang="ru-RU" sz="1800" b="1" smtClean="0"/>
            </a:br>
            <a:r>
              <a:rPr lang="ru-RU" sz="1800" b="1" smtClean="0"/>
              <a:t/>
            </a:r>
            <a:br>
              <a:rPr lang="ru-RU" sz="1800" b="1" smtClean="0"/>
            </a:br>
            <a:r>
              <a:rPr lang="ru-RU" sz="1800" b="1" smtClean="0"/>
              <a:t>3) Тот, кто не сомневается, ясно видит свои цели и стремится осуществить их.</a:t>
            </a:r>
          </a:p>
          <a:p>
            <a:pPr eaLnBrk="1" hangingPunct="1">
              <a:buFontTx/>
              <a:buNone/>
            </a:pPr>
            <a:r>
              <a:rPr lang="ru-RU" sz="1800" b="1" smtClean="0"/>
              <a:t>    </a:t>
            </a:r>
          </a:p>
          <a:p>
            <a:pPr eaLnBrk="1" hangingPunct="1">
              <a:buFontTx/>
              <a:buNone/>
            </a:pPr>
            <a:r>
              <a:rPr lang="ru-RU" sz="1800" b="1" smtClean="0"/>
              <a:t>     4) Нужно свою мечту защищать, отстаивать, бороться за нее.</a:t>
            </a:r>
          </a:p>
          <a:p>
            <a:pPr eaLnBrk="1" hangingPunct="1">
              <a:buFontTx/>
              <a:buNone/>
            </a:pPr>
            <a:r>
              <a:rPr lang="ru-RU" sz="1800" b="1" smtClean="0"/>
              <a:t> </a:t>
            </a:r>
          </a:p>
          <a:p>
            <a:pPr eaLnBrk="1" hangingPunct="1">
              <a:buFontTx/>
              <a:buNone/>
            </a:pPr>
            <a:r>
              <a:rPr lang="ru-RU" sz="1800" b="1" smtClean="0"/>
              <a:t>      5) Избегайте людей, которые могут убить вашу мечту.</a:t>
            </a:r>
            <a:r>
              <a:rPr lang="ru-RU" sz="1800" smtClean="0"/>
              <a:t/>
            </a:r>
            <a:br>
              <a:rPr lang="ru-RU" sz="1800" smtClean="0"/>
            </a:br>
            <a:r>
              <a:rPr lang="ru-RU" sz="1800" b="1" smtClean="0"/>
              <a:t/>
            </a:r>
            <a:br>
              <a:rPr lang="ru-RU" sz="1800" b="1" smtClean="0"/>
            </a:br>
            <a:endParaRPr lang="ru-RU" sz="1800" b="1" smtClean="0"/>
          </a:p>
          <a:p>
            <a:pPr eaLnBrk="1" hangingPunct="1">
              <a:buFontTx/>
              <a:buNone/>
            </a:pPr>
            <a:endParaRPr lang="ru-RU" altLang="ru-RU" sz="2000" b="1" i="1" smtClean="0"/>
          </a:p>
        </p:txBody>
      </p:sp>
      <p:pic>
        <p:nvPicPr>
          <p:cNvPr id="78850" name="Picture 5" descr="shutterstock_76976713"/>
          <p:cNvPicPr>
            <a:picLocks noChangeAspect="1" noChangeArrowheads="1"/>
          </p:cNvPicPr>
          <p:nvPr/>
        </p:nvPicPr>
        <p:blipFill>
          <a:blip r:embed="rId2" cstate="print"/>
          <a:srcRect/>
          <a:stretch>
            <a:fillRect/>
          </a:stretch>
        </p:blipFill>
        <p:spPr bwMode="auto">
          <a:xfrm>
            <a:off x="179388" y="2708275"/>
            <a:ext cx="2232025" cy="25923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fade">
                                      <p:cBhvr>
                                        <p:cTn id="7" dur="1000"/>
                                        <p:tgtEl>
                                          <p:spTgt spid="79874">
                                            <p:txEl>
                                              <p:pRg st="0" end="0"/>
                                            </p:txEl>
                                          </p:spTgt>
                                        </p:tgtEl>
                                      </p:cBhvr>
                                    </p:animEffect>
                                    <p:anim calcmode="lin" valueType="num">
                                      <p:cBhvr>
                                        <p:cTn id="8" dur="1000" fill="hold"/>
                                        <p:tgtEl>
                                          <p:spTgt spid="7987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98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9874">
                                            <p:txEl>
                                              <p:pRg st="1" end="1"/>
                                            </p:txEl>
                                          </p:spTgt>
                                        </p:tgtEl>
                                        <p:attrNameLst>
                                          <p:attrName>style.visibility</p:attrName>
                                        </p:attrNameLst>
                                      </p:cBhvr>
                                      <p:to>
                                        <p:strVal val="visible"/>
                                      </p:to>
                                    </p:set>
                                    <p:anim calcmode="lin" valueType="num">
                                      <p:cBhvr>
                                        <p:cTn id="14" dur="1000" fill="hold"/>
                                        <p:tgtEl>
                                          <p:spTgt spid="7987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7987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9874">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79874">
                                            <p:txEl>
                                              <p:pRg st="2" end="2"/>
                                            </p:txEl>
                                          </p:spTgt>
                                        </p:tgtEl>
                                        <p:attrNameLst>
                                          <p:attrName>style.visibility</p:attrName>
                                        </p:attrNameLst>
                                      </p:cBhvr>
                                      <p:to>
                                        <p:strVal val="visible"/>
                                      </p:to>
                                    </p:set>
                                    <p:anim calcmode="lin" valueType="num">
                                      <p:cBhvr>
                                        <p:cTn id="19" dur="1000" fill="hold"/>
                                        <p:tgtEl>
                                          <p:spTgt spid="79874">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7987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7987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79874">
                                            <p:txEl>
                                              <p:pRg st="3" end="3"/>
                                            </p:txEl>
                                          </p:spTgt>
                                        </p:tgtEl>
                                        <p:attrNameLst>
                                          <p:attrName>style.visibility</p:attrName>
                                        </p:attrNameLst>
                                      </p:cBhvr>
                                      <p:to>
                                        <p:strVal val="visible"/>
                                      </p:to>
                                    </p:set>
                                    <p:anim calcmode="lin" valueType="num">
                                      <p:cBhvr>
                                        <p:cTn id="26" dur="500" decel="50000" fill="hold">
                                          <p:stCondLst>
                                            <p:cond delay="0"/>
                                          </p:stCondLst>
                                        </p:cTn>
                                        <p:tgtEl>
                                          <p:spTgt spid="79874">
                                            <p:txEl>
                                              <p:pRg st="3" end="3"/>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79874">
                                            <p:txEl>
                                              <p:pRg st="3" end="3"/>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79874">
                                            <p:txEl>
                                              <p:pRg st="3" end="3"/>
                                            </p:txEl>
                                          </p:spTgt>
                                        </p:tgtEl>
                                        <p:attrNameLst>
                                          <p:attrName>ppt_w</p:attrName>
                                        </p:attrNameLst>
                                      </p:cBhvr>
                                      <p:tavLst>
                                        <p:tav tm="0">
                                          <p:val>
                                            <p:strVal val="#ppt_w*.05"/>
                                          </p:val>
                                        </p:tav>
                                        <p:tav tm="100000">
                                          <p:val>
                                            <p:strVal val="#ppt_w"/>
                                          </p:val>
                                        </p:tav>
                                      </p:tavLst>
                                    </p:anim>
                                    <p:anim calcmode="lin" valueType="num">
                                      <p:cBhvr>
                                        <p:cTn id="29" dur="1000" fill="hold"/>
                                        <p:tgtEl>
                                          <p:spTgt spid="79874">
                                            <p:txEl>
                                              <p:pRg st="3" end="3"/>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79874">
                                            <p:txEl>
                                              <p:pRg st="3" end="3"/>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79874">
                                            <p:txEl>
                                              <p:pRg st="3" end="3"/>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79874">
                                            <p:txEl>
                                              <p:pRg st="3" end="3"/>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79874">
                                            <p:txEl>
                                              <p:pRg st="3" end="3"/>
                                            </p:txEl>
                                          </p:spTgt>
                                        </p:tgtEl>
                                      </p:cBhvr>
                                    </p:animEffect>
                                  </p:childTnLst>
                                </p:cTn>
                              </p:par>
                              <p:par>
                                <p:cTn id="34" presetID="25" presetClass="entr" presetSubtype="0" fill="hold" nodeType="withEffect">
                                  <p:stCondLst>
                                    <p:cond delay="0"/>
                                  </p:stCondLst>
                                  <p:childTnLst>
                                    <p:set>
                                      <p:cBhvr>
                                        <p:cTn id="35" dur="1" fill="hold">
                                          <p:stCondLst>
                                            <p:cond delay="0"/>
                                          </p:stCondLst>
                                        </p:cTn>
                                        <p:tgtEl>
                                          <p:spTgt spid="79874">
                                            <p:txEl>
                                              <p:pRg st="4" end="4"/>
                                            </p:txEl>
                                          </p:spTgt>
                                        </p:tgtEl>
                                        <p:attrNameLst>
                                          <p:attrName>style.visibility</p:attrName>
                                        </p:attrNameLst>
                                      </p:cBhvr>
                                      <p:to>
                                        <p:strVal val="visible"/>
                                      </p:to>
                                    </p:set>
                                    <p:anim calcmode="lin" valueType="num">
                                      <p:cBhvr>
                                        <p:cTn id="36" dur="500" decel="50000" fill="hold">
                                          <p:stCondLst>
                                            <p:cond delay="0"/>
                                          </p:stCondLst>
                                        </p:cTn>
                                        <p:tgtEl>
                                          <p:spTgt spid="79874">
                                            <p:txEl>
                                              <p:pRg st="4" end="4"/>
                                            </p:txEl>
                                          </p:spTgt>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79874">
                                            <p:txEl>
                                              <p:pRg st="4" end="4"/>
                                            </p:txEl>
                                          </p:spTgt>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79874">
                                            <p:txEl>
                                              <p:pRg st="4" end="4"/>
                                            </p:txEl>
                                          </p:spTgt>
                                        </p:tgtEl>
                                        <p:attrNameLst>
                                          <p:attrName>ppt_w</p:attrName>
                                        </p:attrNameLst>
                                      </p:cBhvr>
                                      <p:tavLst>
                                        <p:tav tm="0">
                                          <p:val>
                                            <p:strVal val="#ppt_w*.05"/>
                                          </p:val>
                                        </p:tav>
                                        <p:tav tm="100000">
                                          <p:val>
                                            <p:strVal val="#ppt_w"/>
                                          </p:val>
                                        </p:tav>
                                      </p:tavLst>
                                    </p:anim>
                                    <p:anim calcmode="lin" valueType="num">
                                      <p:cBhvr>
                                        <p:cTn id="39" dur="1000" fill="hold"/>
                                        <p:tgtEl>
                                          <p:spTgt spid="79874">
                                            <p:txEl>
                                              <p:pRg st="4" end="4"/>
                                            </p:txEl>
                                          </p:spTgt>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79874">
                                            <p:txEl>
                                              <p:pRg st="4" end="4"/>
                                            </p:txEl>
                                          </p:spTgt>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79874">
                                            <p:txEl>
                                              <p:pRg st="4" end="4"/>
                                            </p:txEl>
                                          </p:spTgt>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79874">
                                            <p:txEl>
                                              <p:pRg st="4" end="4"/>
                                            </p:txEl>
                                          </p:spTgt>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79874">
                                            <p:txEl>
                                              <p:pRg st="4" end="4"/>
                                            </p:txEl>
                                          </p:spTgt>
                                        </p:tgtEl>
                                      </p:cBhvr>
                                    </p:animEffect>
                                  </p:childTnLst>
                                </p:cTn>
                              </p:par>
                              <p:par>
                                <p:cTn id="44" presetID="25" presetClass="entr" presetSubtype="0" fill="hold" nodeType="withEffect">
                                  <p:stCondLst>
                                    <p:cond delay="0"/>
                                  </p:stCondLst>
                                  <p:childTnLst>
                                    <p:set>
                                      <p:cBhvr>
                                        <p:cTn id="45" dur="1" fill="hold">
                                          <p:stCondLst>
                                            <p:cond delay="0"/>
                                          </p:stCondLst>
                                        </p:cTn>
                                        <p:tgtEl>
                                          <p:spTgt spid="79874">
                                            <p:txEl>
                                              <p:pRg st="5" end="5"/>
                                            </p:txEl>
                                          </p:spTgt>
                                        </p:tgtEl>
                                        <p:attrNameLst>
                                          <p:attrName>style.visibility</p:attrName>
                                        </p:attrNameLst>
                                      </p:cBhvr>
                                      <p:to>
                                        <p:strVal val="visible"/>
                                      </p:to>
                                    </p:set>
                                    <p:anim calcmode="lin" valueType="num">
                                      <p:cBhvr>
                                        <p:cTn id="46" dur="500" decel="50000" fill="hold">
                                          <p:stCondLst>
                                            <p:cond delay="0"/>
                                          </p:stCondLst>
                                        </p:cTn>
                                        <p:tgtEl>
                                          <p:spTgt spid="79874">
                                            <p:txEl>
                                              <p:pRg st="5" end="5"/>
                                            </p:txEl>
                                          </p:spTgt>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79874">
                                            <p:txEl>
                                              <p:pRg st="5" end="5"/>
                                            </p:txEl>
                                          </p:spTgt>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79874">
                                            <p:txEl>
                                              <p:pRg st="5" end="5"/>
                                            </p:txEl>
                                          </p:spTgt>
                                        </p:tgtEl>
                                        <p:attrNameLst>
                                          <p:attrName>ppt_w</p:attrName>
                                        </p:attrNameLst>
                                      </p:cBhvr>
                                      <p:tavLst>
                                        <p:tav tm="0">
                                          <p:val>
                                            <p:strVal val="#ppt_w*.05"/>
                                          </p:val>
                                        </p:tav>
                                        <p:tav tm="100000">
                                          <p:val>
                                            <p:strVal val="#ppt_w"/>
                                          </p:val>
                                        </p:tav>
                                      </p:tavLst>
                                    </p:anim>
                                    <p:anim calcmode="lin" valueType="num">
                                      <p:cBhvr>
                                        <p:cTn id="49" dur="1000" fill="hold"/>
                                        <p:tgtEl>
                                          <p:spTgt spid="79874">
                                            <p:txEl>
                                              <p:pRg st="5" end="5"/>
                                            </p:txEl>
                                          </p:spTgt>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79874">
                                            <p:txEl>
                                              <p:pRg st="5" end="5"/>
                                            </p:txEl>
                                          </p:spTgt>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79874">
                                            <p:txEl>
                                              <p:pRg st="5" end="5"/>
                                            </p:txEl>
                                          </p:spTgt>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79874">
                                            <p:txEl>
                                              <p:pRg st="5" end="5"/>
                                            </p:txEl>
                                          </p:spTgt>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79874">
                                            <p:txEl>
                                              <p:pRg st="5" end="5"/>
                                            </p:txEl>
                                          </p:spTgt>
                                        </p:tgtEl>
                                      </p:cBhvr>
                                    </p:animEffect>
                                  </p:childTnLst>
                                </p:cTn>
                              </p:par>
                              <p:par>
                                <p:cTn id="54" presetID="25" presetClass="entr" presetSubtype="0" fill="hold" nodeType="withEffect">
                                  <p:stCondLst>
                                    <p:cond delay="0"/>
                                  </p:stCondLst>
                                  <p:childTnLst>
                                    <p:set>
                                      <p:cBhvr>
                                        <p:cTn id="55" dur="1" fill="hold">
                                          <p:stCondLst>
                                            <p:cond delay="0"/>
                                          </p:stCondLst>
                                        </p:cTn>
                                        <p:tgtEl>
                                          <p:spTgt spid="79874">
                                            <p:txEl>
                                              <p:pRg st="6" end="6"/>
                                            </p:txEl>
                                          </p:spTgt>
                                        </p:tgtEl>
                                        <p:attrNameLst>
                                          <p:attrName>style.visibility</p:attrName>
                                        </p:attrNameLst>
                                      </p:cBhvr>
                                      <p:to>
                                        <p:strVal val="visible"/>
                                      </p:to>
                                    </p:set>
                                    <p:anim calcmode="lin" valueType="num">
                                      <p:cBhvr>
                                        <p:cTn id="56" dur="500" decel="50000" fill="hold">
                                          <p:stCondLst>
                                            <p:cond delay="0"/>
                                          </p:stCondLst>
                                        </p:cTn>
                                        <p:tgtEl>
                                          <p:spTgt spid="79874">
                                            <p:txEl>
                                              <p:pRg st="6" end="6"/>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79874">
                                            <p:txEl>
                                              <p:pRg st="6" end="6"/>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79874">
                                            <p:txEl>
                                              <p:pRg st="6" end="6"/>
                                            </p:txEl>
                                          </p:spTgt>
                                        </p:tgtEl>
                                        <p:attrNameLst>
                                          <p:attrName>ppt_w</p:attrName>
                                        </p:attrNameLst>
                                      </p:cBhvr>
                                      <p:tavLst>
                                        <p:tav tm="0">
                                          <p:val>
                                            <p:strVal val="#ppt_w*.05"/>
                                          </p:val>
                                        </p:tav>
                                        <p:tav tm="100000">
                                          <p:val>
                                            <p:strVal val="#ppt_w"/>
                                          </p:val>
                                        </p:tav>
                                      </p:tavLst>
                                    </p:anim>
                                    <p:anim calcmode="lin" valueType="num">
                                      <p:cBhvr>
                                        <p:cTn id="59" dur="1000" fill="hold"/>
                                        <p:tgtEl>
                                          <p:spTgt spid="79874">
                                            <p:txEl>
                                              <p:pRg st="6" end="6"/>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79874">
                                            <p:txEl>
                                              <p:pRg st="6" end="6"/>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79874">
                                            <p:txEl>
                                              <p:pRg st="6" end="6"/>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79874">
                                            <p:txEl>
                                              <p:pRg st="6" end="6"/>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79874">
                                            <p:txEl>
                                              <p:pRg st="6" end="6"/>
                                            </p:txEl>
                                          </p:spTgt>
                                        </p:tgtEl>
                                      </p:cBhvr>
                                    </p:animEffect>
                                  </p:childTnLst>
                                </p:cTn>
                              </p:par>
                              <p:par>
                                <p:cTn id="64" presetID="25" presetClass="entr" presetSubtype="0" fill="hold" nodeType="withEffect">
                                  <p:stCondLst>
                                    <p:cond delay="0"/>
                                  </p:stCondLst>
                                  <p:childTnLst>
                                    <p:set>
                                      <p:cBhvr>
                                        <p:cTn id="65" dur="1" fill="hold">
                                          <p:stCondLst>
                                            <p:cond delay="0"/>
                                          </p:stCondLst>
                                        </p:cTn>
                                        <p:tgtEl>
                                          <p:spTgt spid="79874">
                                            <p:txEl>
                                              <p:pRg st="7" end="7"/>
                                            </p:txEl>
                                          </p:spTgt>
                                        </p:tgtEl>
                                        <p:attrNameLst>
                                          <p:attrName>style.visibility</p:attrName>
                                        </p:attrNameLst>
                                      </p:cBhvr>
                                      <p:to>
                                        <p:strVal val="visible"/>
                                      </p:to>
                                    </p:set>
                                    <p:anim calcmode="lin" valueType="num">
                                      <p:cBhvr>
                                        <p:cTn id="66" dur="500" decel="50000" fill="hold">
                                          <p:stCondLst>
                                            <p:cond delay="0"/>
                                          </p:stCondLst>
                                        </p:cTn>
                                        <p:tgtEl>
                                          <p:spTgt spid="79874">
                                            <p:txEl>
                                              <p:pRg st="7" end="7"/>
                                            </p:txEl>
                                          </p:spTgt>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79874">
                                            <p:txEl>
                                              <p:pRg st="7" end="7"/>
                                            </p:txEl>
                                          </p:spTgt>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79874">
                                            <p:txEl>
                                              <p:pRg st="7" end="7"/>
                                            </p:txEl>
                                          </p:spTgt>
                                        </p:tgtEl>
                                        <p:attrNameLst>
                                          <p:attrName>ppt_w</p:attrName>
                                        </p:attrNameLst>
                                      </p:cBhvr>
                                      <p:tavLst>
                                        <p:tav tm="0">
                                          <p:val>
                                            <p:strVal val="#ppt_w*.05"/>
                                          </p:val>
                                        </p:tav>
                                        <p:tav tm="100000">
                                          <p:val>
                                            <p:strVal val="#ppt_w"/>
                                          </p:val>
                                        </p:tav>
                                      </p:tavLst>
                                    </p:anim>
                                    <p:anim calcmode="lin" valueType="num">
                                      <p:cBhvr>
                                        <p:cTn id="69" dur="1000" fill="hold"/>
                                        <p:tgtEl>
                                          <p:spTgt spid="79874">
                                            <p:txEl>
                                              <p:pRg st="7" end="7"/>
                                            </p:txEl>
                                          </p:spTgt>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79874">
                                            <p:txEl>
                                              <p:pRg st="7" end="7"/>
                                            </p:txEl>
                                          </p:spTgt>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79874">
                                            <p:txEl>
                                              <p:pRg st="7" end="7"/>
                                            </p:txEl>
                                          </p:spTgt>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79874">
                                            <p:txEl>
                                              <p:pRg st="7" end="7"/>
                                            </p:txEl>
                                          </p:spTgt>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798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179388" y="188913"/>
            <a:ext cx="6697662" cy="6408737"/>
          </a:xfrm>
          <a:solidFill>
            <a:srgbClr val="FFFFFF"/>
          </a:solidFill>
        </p:spPr>
        <p:txBody>
          <a:bodyPr/>
          <a:lstStyle/>
          <a:p>
            <a:pPr eaLnBrk="1" hangingPunct="1">
              <a:lnSpc>
                <a:spcPct val="90000"/>
              </a:lnSpc>
              <a:buFontTx/>
              <a:buNone/>
            </a:pPr>
            <a:r>
              <a:rPr lang="ru-RU" altLang="ru-RU" sz="2400" b="1" smtClean="0">
                <a:latin typeface="Arial Black" pitchFamily="34" charset="0"/>
              </a:rPr>
              <a:t>    </a:t>
            </a:r>
            <a:r>
              <a:rPr lang="ru-RU" altLang="ru-RU" sz="2400" b="1" smtClean="0"/>
              <a:t>Определите, что является </a:t>
            </a:r>
            <a:r>
              <a:rPr lang="ru-RU" altLang="ru-RU" sz="2400" b="1" smtClean="0">
                <a:solidFill>
                  <a:srgbClr val="FF0000"/>
                </a:solidFill>
              </a:rPr>
              <a:t>следствием (выводом)</a:t>
            </a:r>
            <a:r>
              <a:rPr lang="ru-RU" altLang="ru-RU" sz="2400" b="1" smtClean="0"/>
              <a:t> из данного высказывания. Используйте метод подстановки слов </a:t>
            </a:r>
            <a:r>
              <a:rPr lang="ru-RU" altLang="ru-RU" sz="2400" b="1" i="1" smtClean="0">
                <a:solidFill>
                  <a:srgbClr val="FF0000"/>
                </a:solidFill>
              </a:rPr>
              <a:t>поэтому, значит, следовательно.</a:t>
            </a:r>
          </a:p>
          <a:p>
            <a:pPr eaLnBrk="1" hangingPunct="1">
              <a:lnSpc>
                <a:spcPct val="90000"/>
              </a:lnSpc>
              <a:buFontTx/>
              <a:buNone/>
            </a:pPr>
            <a:r>
              <a:rPr lang="ru-RU" sz="2400" b="1" i="1" smtClean="0"/>
              <a:t>   Сами собой мечты явью не станут.</a:t>
            </a:r>
            <a:br>
              <a:rPr lang="ru-RU" sz="2400" b="1" i="1" smtClean="0"/>
            </a:br>
            <a:r>
              <a:rPr lang="ru-RU" sz="2400" b="1" i="1" smtClean="0"/>
              <a:t>                              П. Коэльо</a:t>
            </a:r>
          </a:p>
          <a:p>
            <a:pPr eaLnBrk="1" hangingPunct="1">
              <a:lnSpc>
                <a:spcPct val="90000"/>
              </a:lnSpc>
              <a:buFontTx/>
              <a:buNone/>
            </a:pPr>
            <a:endParaRPr lang="ru-RU" sz="2400" b="1" i="1" smtClean="0"/>
          </a:p>
          <a:p>
            <a:pPr eaLnBrk="1" hangingPunct="1">
              <a:lnSpc>
                <a:spcPct val="90000"/>
              </a:lnSpc>
              <a:buFontTx/>
              <a:buAutoNum type="arabicPeriod"/>
            </a:pPr>
            <a:r>
              <a:rPr lang="ru-RU" sz="1800" b="1" i="1" smtClean="0"/>
              <a:t>Препятствия возникают тогда, когда человек пытается превратить мечты в реальность.</a:t>
            </a:r>
          </a:p>
          <a:p>
            <a:pPr eaLnBrk="1" hangingPunct="1">
              <a:lnSpc>
                <a:spcPct val="90000"/>
              </a:lnSpc>
              <a:buFont typeface="Arial" charset="0"/>
              <a:buNone/>
            </a:pPr>
            <a:endParaRPr lang="ru-RU" sz="1800" b="1" i="1" smtClean="0"/>
          </a:p>
          <a:p>
            <a:pPr eaLnBrk="1" hangingPunct="1">
              <a:lnSpc>
                <a:spcPct val="90000"/>
              </a:lnSpc>
              <a:buFont typeface="Arial" charset="0"/>
              <a:buNone/>
            </a:pPr>
            <a:r>
              <a:rPr lang="ru-RU" sz="1800" b="1" i="1" smtClean="0"/>
              <a:t>2.  Мечта должна быть тем далеким горизонтом, к которому стремится человек.</a:t>
            </a:r>
          </a:p>
          <a:p>
            <a:pPr eaLnBrk="1" hangingPunct="1">
              <a:lnSpc>
                <a:spcPct val="90000"/>
              </a:lnSpc>
              <a:buFont typeface="Arial" charset="0"/>
              <a:buNone/>
            </a:pPr>
            <a:endParaRPr lang="ru-RU" sz="1800" b="1" i="1" smtClean="0"/>
          </a:p>
          <a:p>
            <a:pPr eaLnBrk="1" hangingPunct="1">
              <a:lnSpc>
                <a:spcPct val="90000"/>
              </a:lnSpc>
              <a:buFont typeface="Arial" charset="0"/>
              <a:buNone/>
            </a:pPr>
            <a:r>
              <a:rPr lang="ru-RU" sz="1800" b="1" i="1" smtClean="0"/>
              <a:t>3. Только упорство и неустанный труд помогут человеку достичь желаемого.</a:t>
            </a:r>
          </a:p>
          <a:p>
            <a:pPr eaLnBrk="1" hangingPunct="1">
              <a:lnSpc>
                <a:spcPct val="90000"/>
              </a:lnSpc>
              <a:buFontTx/>
              <a:buAutoNum type="arabicPeriod"/>
            </a:pPr>
            <a:endParaRPr lang="ru-RU" sz="1800" b="1" i="1" smtClean="0"/>
          </a:p>
          <a:p>
            <a:pPr eaLnBrk="1" hangingPunct="1">
              <a:lnSpc>
                <a:spcPct val="90000"/>
              </a:lnSpc>
              <a:buFont typeface="Arial" charset="0"/>
              <a:buNone/>
            </a:pPr>
            <a:r>
              <a:rPr lang="ru-RU" sz="1800" b="1" i="1" smtClean="0"/>
              <a:t>4. Необходимо твердо верить, что мечта осуществится. </a:t>
            </a:r>
          </a:p>
          <a:p>
            <a:pPr eaLnBrk="1" hangingPunct="1">
              <a:lnSpc>
                <a:spcPct val="90000"/>
              </a:lnSpc>
              <a:buFontTx/>
              <a:buNone/>
            </a:pPr>
            <a:endParaRPr lang="ru-RU" altLang="ru-RU" sz="2400" b="1" i="1" smtClean="0">
              <a:solidFill>
                <a:srgbClr val="FF0000"/>
              </a:solidFill>
            </a:endParaRPr>
          </a:p>
          <a:p>
            <a:pPr eaLnBrk="1" hangingPunct="1">
              <a:lnSpc>
                <a:spcPct val="90000"/>
              </a:lnSpc>
              <a:buFontTx/>
              <a:buNone/>
            </a:pPr>
            <a:r>
              <a:rPr lang="ru-RU" sz="2000" smtClean="0"/>
              <a:t/>
            </a:r>
            <a:br>
              <a:rPr lang="ru-RU" sz="2000" smtClean="0"/>
            </a:br>
            <a:r>
              <a:rPr lang="ru-RU" sz="2000" smtClean="0"/>
              <a:t/>
            </a:r>
            <a:br>
              <a:rPr lang="ru-RU" sz="2000" smtClean="0"/>
            </a:br>
            <a:r>
              <a:rPr lang="ru-RU" sz="1800" smtClean="0"/>
              <a:t/>
            </a:r>
            <a:br>
              <a:rPr lang="ru-RU" sz="1800" smtClean="0"/>
            </a:br>
            <a:r>
              <a:rPr lang="ru-RU" sz="1800" smtClean="0"/>
              <a:t/>
            </a:r>
            <a:br>
              <a:rPr lang="ru-RU" sz="1800" smtClean="0"/>
            </a:br>
            <a:r>
              <a:rPr lang="ru-RU" sz="1800" smtClean="0"/>
              <a:t/>
            </a:r>
            <a:br>
              <a:rPr lang="ru-RU" sz="1800" smtClean="0"/>
            </a:br>
            <a:endParaRPr lang="ru-RU" altLang="ru-RU" sz="1800" smtClean="0">
              <a:solidFill>
                <a:srgbClr val="660066"/>
              </a:solidFill>
            </a:endParaRPr>
          </a:p>
          <a:p>
            <a:pPr eaLnBrk="1" hangingPunct="1">
              <a:lnSpc>
                <a:spcPct val="90000"/>
              </a:lnSpc>
              <a:buFontTx/>
              <a:buNone/>
            </a:pPr>
            <a:endParaRPr lang="ru-RU" altLang="ru-RU" sz="2400" smtClean="0">
              <a:solidFill>
                <a:srgbClr val="FF0000"/>
              </a:solidFill>
            </a:endParaRPr>
          </a:p>
          <a:p>
            <a:pPr eaLnBrk="1" hangingPunct="1">
              <a:lnSpc>
                <a:spcPct val="90000"/>
              </a:lnSpc>
              <a:buFontTx/>
              <a:buNone/>
            </a:pPr>
            <a:endParaRPr lang="ru-RU" altLang="ru-RU" sz="2000" smtClean="0">
              <a:solidFill>
                <a:srgbClr val="FF0000"/>
              </a:solidFill>
            </a:endParaRPr>
          </a:p>
        </p:txBody>
      </p:sp>
      <p:pic>
        <p:nvPicPr>
          <p:cNvPr id="79874" name="Picture 4" descr="shutterstock_83300212"/>
          <p:cNvPicPr>
            <a:picLocks noChangeAspect="1" noChangeArrowheads="1"/>
          </p:cNvPicPr>
          <p:nvPr/>
        </p:nvPicPr>
        <p:blipFill>
          <a:blip r:embed="rId2" cstate="print"/>
          <a:srcRect/>
          <a:stretch>
            <a:fillRect/>
          </a:stretch>
        </p:blipFill>
        <p:spPr bwMode="auto">
          <a:xfrm>
            <a:off x="6875463" y="4878388"/>
            <a:ext cx="1981200" cy="19796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 calcmode="lin" valueType="num">
                                      <p:cBhvr>
                                        <p:cTn id="7" dur="1000" fill="hold"/>
                                        <p:tgtEl>
                                          <p:spTgt spid="8499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8499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499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84994">
                                            <p:txEl>
                                              <p:pRg st="1" end="1"/>
                                            </p:txEl>
                                          </p:spTgt>
                                        </p:tgtEl>
                                        <p:attrNameLst>
                                          <p:attrName>style.visibility</p:attrName>
                                        </p:attrNameLst>
                                      </p:cBhvr>
                                      <p:to>
                                        <p:strVal val="visible"/>
                                      </p:to>
                                    </p:set>
                                    <p:anim calcmode="lin" valueType="num">
                                      <p:cBhvr>
                                        <p:cTn id="14" dur="1000" fill="hold"/>
                                        <p:tgtEl>
                                          <p:spTgt spid="8499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8499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499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4994">
                                            <p:txEl>
                                              <p:pRg st="3" end="3"/>
                                            </p:txEl>
                                          </p:spTgt>
                                        </p:tgtEl>
                                        <p:attrNameLst>
                                          <p:attrName>style.visibility</p:attrName>
                                        </p:attrNameLst>
                                      </p:cBhvr>
                                      <p:to>
                                        <p:strVal val="visible"/>
                                      </p:to>
                                    </p:set>
                                    <p:animEffect transition="in" filter="fade">
                                      <p:cBhvr>
                                        <p:cTn id="21" dur="1000"/>
                                        <p:tgtEl>
                                          <p:spTgt spid="84994">
                                            <p:txEl>
                                              <p:pRg st="3" end="3"/>
                                            </p:txEl>
                                          </p:spTgt>
                                        </p:tgtEl>
                                      </p:cBhvr>
                                    </p:animEffect>
                                    <p:anim calcmode="lin" valueType="num">
                                      <p:cBhvr>
                                        <p:cTn id="22" dur="1000" fill="hold"/>
                                        <p:tgtEl>
                                          <p:spTgt spid="8499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499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4994">
                                            <p:txEl>
                                              <p:pRg st="5" end="5"/>
                                            </p:txEl>
                                          </p:spTgt>
                                        </p:tgtEl>
                                        <p:attrNameLst>
                                          <p:attrName>style.visibility</p:attrName>
                                        </p:attrNameLst>
                                      </p:cBhvr>
                                      <p:to>
                                        <p:strVal val="visible"/>
                                      </p:to>
                                    </p:set>
                                    <p:animEffect transition="in" filter="fade">
                                      <p:cBhvr>
                                        <p:cTn id="26" dur="1000"/>
                                        <p:tgtEl>
                                          <p:spTgt spid="84994">
                                            <p:txEl>
                                              <p:pRg st="5" end="5"/>
                                            </p:txEl>
                                          </p:spTgt>
                                        </p:tgtEl>
                                      </p:cBhvr>
                                    </p:animEffect>
                                    <p:anim calcmode="lin" valueType="num">
                                      <p:cBhvr>
                                        <p:cTn id="27" dur="1000" fill="hold"/>
                                        <p:tgtEl>
                                          <p:spTgt spid="8499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84994">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4994">
                                            <p:txEl>
                                              <p:pRg st="7" end="7"/>
                                            </p:txEl>
                                          </p:spTgt>
                                        </p:tgtEl>
                                        <p:attrNameLst>
                                          <p:attrName>style.visibility</p:attrName>
                                        </p:attrNameLst>
                                      </p:cBhvr>
                                      <p:to>
                                        <p:strVal val="visible"/>
                                      </p:to>
                                    </p:set>
                                    <p:animEffect transition="in" filter="fade">
                                      <p:cBhvr>
                                        <p:cTn id="31" dur="1000"/>
                                        <p:tgtEl>
                                          <p:spTgt spid="84994">
                                            <p:txEl>
                                              <p:pRg st="7" end="7"/>
                                            </p:txEl>
                                          </p:spTgt>
                                        </p:tgtEl>
                                      </p:cBhvr>
                                    </p:animEffect>
                                    <p:anim calcmode="lin" valueType="num">
                                      <p:cBhvr>
                                        <p:cTn id="32" dur="1000" fill="hold"/>
                                        <p:tgtEl>
                                          <p:spTgt spid="84994">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84994">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4994">
                                            <p:txEl>
                                              <p:pRg st="9" end="9"/>
                                            </p:txEl>
                                          </p:spTgt>
                                        </p:tgtEl>
                                        <p:attrNameLst>
                                          <p:attrName>style.visibility</p:attrName>
                                        </p:attrNameLst>
                                      </p:cBhvr>
                                      <p:to>
                                        <p:strVal val="visible"/>
                                      </p:to>
                                    </p:set>
                                    <p:animEffect transition="in" filter="fade">
                                      <p:cBhvr>
                                        <p:cTn id="36" dur="1000"/>
                                        <p:tgtEl>
                                          <p:spTgt spid="84994">
                                            <p:txEl>
                                              <p:pRg st="9" end="9"/>
                                            </p:txEl>
                                          </p:spTgt>
                                        </p:tgtEl>
                                      </p:cBhvr>
                                    </p:animEffect>
                                    <p:anim calcmode="lin" valueType="num">
                                      <p:cBhvr>
                                        <p:cTn id="37" dur="1000" fill="hold"/>
                                        <p:tgtEl>
                                          <p:spTgt spid="84994">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8499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2447925" y="188913"/>
            <a:ext cx="6696075" cy="6408737"/>
          </a:xfrm>
          <a:solidFill>
            <a:srgbClr val="FFFFFF"/>
          </a:solidFill>
        </p:spPr>
        <p:txBody>
          <a:bodyPr/>
          <a:lstStyle/>
          <a:p>
            <a:pPr eaLnBrk="1" hangingPunct="1">
              <a:lnSpc>
                <a:spcPct val="80000"/>
              </a:lnSpc>
              <a:buFontTx/>
              <a:buNone/>
            </a:pPr>
            <a:r>
              <a:rPr lang="ru-RU" altLang="ru-RU" sz="1800" b="1" smtClean="0"/>
              <a:t>      </a:t>
            </a:r>
            <a:r>
              <a:rPr lang="ru-RU" altLang="ru-RU" sz="2000" b="1" smtClean="0"/>
              <a:t>Продолжите афоризм, добавив сначала слова </a:t>
            </a:r>
            <a:r>
              <a:rPr lang="ru-RU" altLang="ru-RU" sz="2000" b="1" i="1" smtClean="0">
                <a:solidFill>
                  <a:srgbClr val="FF0000"/>
                </a:solidFill>
              </a:rPr>
              <a:t>потому что</a:t>
            </a:r>
            <a:r>
              <a:rPr lang="ru-RU" altLang="ru-RU" sz="2000" b="1" smtClean="0">
                <a:solidFill>
                  <a:srgbClr val="FF0000"/>
                </a:solidFill>
              </a:rPr>
              <a:t>,</a:t>
            </a:r>
            <a:r>
              <a:rPr lang="ru-RU" altLang="ru-RU" sz="2000" b="1" smtClean="0"/>
              <a:t> а затем </a:t>
            </a:r>
            <a:r>
              <a:rPr lang="ru-RU" altLang="ru-RU" sz="2000" b="1" i="1" smtClean="0"/>
              <a:t>– </a:t>
            </a:r>
            <a:r>
              <a:rPr lang="ru-RU" altLang="ru-RU" sz="2000" b="1" i="1" smtClean="0">
                <a:solidFill>
                  <a:srgbClr val="FF0000"/>
                </a:solidFill>
              </a:rPr>
              <a:t>поэтому.</a:t>
            </a:r>
            <a:r>
              <a:rPr lang="ru-RU" altLang="ru-RU" sz="2000" b="1" smtClean="0"/>
              <a:t> </a:t>
            </a:r>
          </a:p>
          <a:p>
            <a:pPr eaLnBrk="1" hangingPunct="1">
              <a:lnSpc>
                <a:spcPct val="80000"/>
              </a:lnSpc>
              <a:buFontTx/>
              <a:buNone/>
            </a:pPr>
            <a:r>
              <a:rPr lang="ru-RU" altLang="ru-RU" sz="2000" b="1" smtClean="0"/>
              <a:t>     </a:t>
            </a:r>
            <a:r>
              <a:rPr lang="ru-RU" altLang="ru-RU" sz="2000" smtClean="0"/>
              <a:t>Объясните, чем варианты отличаются друг от друга.</a:t>
            </a:r>
            <a:endParaRPr lang="ru-RU" altLang="ru-RU" sz="2000" b="1" smtClean="0"/>
          </a:p>
          <a:p>
            <a:pPr eaLnBrk="1" hangingPunct="1">
              <a:lnSpc>
                <a:spcPct val="80000"/>
              </a:lnSpc>
              <a:buFontTx/>
              <a:buNone/>
            </a:pPr>
            <a:r>
              <a:rPr lang="ru-RU" sz="2400" smtClean="0"/>
              <a:t/>
            </a:r>
            <a:br>
              <a:rPr lang="ru-RU" sz="2400" smtClean="0"/>
            </a:br>
            <a:r>
              <a:rPr lang="ru-RU" sz="2400" b="1" i="1" smtClean="0"/>
              <a:t>Каждая мечта дается человеку вместе с силами, необходимыми для ее осуществления.</a:t>
            </a:r>
            <a:br>
              <a:rPr lang="ru-RU" sz="2400" b="1" i="1" smtClean="0"/>
            </a:br>
            <a:r>
              <a:rPr lang="ru-RU" sz="2400" b="1" i="1" smtClean="0"/>
              <a:t>                                Р. Бах</a:t>
            </a:r>
          </a:p>
          <a:p>
            <a:pPr eaLnBrk="1" hangingPunct="1">
              <a:lnSpc>
                <a:spcPct val="80000"/>
              </a:lnSpc>
              <a:buFontTx/>
              <a:buNone/>
            </a:pPr>
            <a:r>
              <a:rPr lang="ru-RU" altLang="ru-RU" sz="2000" b="1" u="sng" smtClean="0"/>
              <a:t>Вариант ответа:</a:t>
            </a:r>
          </a:p>
          <a:p>
            <a:pPr eaLnBrk="1" hangingPunct="1">
              <a:lnSpc>
                <a:spcPct val="80000"/>
              </a:lnSpc>
              <a:buFontTx/>
              <a:buNone/>
            </a:pPr>
            <a:endParaRPr lang="ru-RU" sz="2000" b="1" i="1" u="sng" smtClean="0"/>
          </a:p>
          <a:p>
            <a:pPr eaLnBrk="1" hangingPunct="1">
              <a:lnSpc>
                <a:spcPct val="80000"/>
              </a:lnSpc>
              <a:buFontTx/>
              <a:buNone/>
            </a:pPr>
            <a:r>
              <a:rPr lang="ru-RU" sz="2000" b="1" i="1" smtClean="0"/>
              <a:t> </a:t>
            </a:r>
            <a:r>
              <a:rPr lang="ru-RU" altLang="ru-RU" sz="2000" b="1" i="1" smtClean="0">
                <a:solidFill>
                  <a:srgbClr val="FF0000"/>
                </a:solidFill>
              </a:rPr>
              <a:t>(Потому что) </a:t>
            </a:r>
            <a:r>
              <a:rPr lang="ru-RU" sz="2000" b="1" i="1" smtClean="0"/>
              <a:t> </a:t>
            </a:r>
            <a:r>
              <a:rPr lang="ru-RU" sz="2000" b="1" smtClean="0"/>
              <a:t>Мечта рождает в любом человеке целеустремленность, настойчивость, необходимые для успеха. </a:t>
            </a:r>
            <a:br>
              <a:rPr lang="ru-RU" sz="2000" b="1" smtClean="0"/>
            </a:br>
            <a:endParaRPr lang="ru-RU" sz="2000" b="1" smtClean="0"/>
          </a:p>
          <a:p>
            <a:pPr>
              <a:buFont typeface="Arial" charset="0"/>
              <a:buNone/>
            </a:pPr>
            <a:r>
              <a:rPr lang="ru-RU" altLang="ru-RU" sz="2000" b="1" i="1" smtClean="0">
                <a:solidFill>
                  <a:srgbClr val="FF0000"/>
                </a:solidFill>
              </a:rPr>
              <a:t>(Потому что) </a:t>
            </a:r>
            <a:r>
              <a:rPr lang="ru-RU" altLang="ru-RU" sz="2000" b="1" smtClean="0"/>
              <a:t>М</a:t>
            </a:r>
            <a:r>
              <a:rPr lang="ru-RU" sz="2000" b="1" smtClean="0"/>
              <a:t>ечта неизбежно вызывает в человеке подъем сил и решимость, которые помогут ему в достижении желаемого. </a:t>
            </a:r>
            <a:br>
              <a:rPr lang="ru-RU" sz="2000" b="1" smtClean="0"/>
            </a:br>
            <a:endParaRPr lang="ru-RU" sz="2000" b="1" smtClean="0"/>
          </a:p>
          <a:p>
            <a:pPr>
              <a:buFont typeface="Arial" charset="0"/>
              <a:buNone/>
            </a:pPr>
            <a:r>
              <a:rPr lang="ru-RU" sz="2000" b="1" i="1" smtClean="0">
                <a:solidFill>
                  <a:srgbClr val="FF0000"/>
                </a:solidFill>
              </a:rPr>
              <a:t>Следовательно,</a:t>
            </a:r>
            <a:r>
              <a:rPr lang="ru-RU" sz="2000" b="1" smtClean="0"/>
              <a:t> каждый человек может осуществить то, о чем </a:t>
            </a:r>
            <a:r>
              <a:rPr lang="ru-RU" sz="1800" b="1" smtClean="0"/>
              <a:t>мечтает.</a:t>
            </a:r>
            <a:endParaRPr lang="ru-RU" altLang="ru-RU" sz="1800" b="1" i="1" smtClean="0"/>
          </a:p>
        </p:txBody>
      </p:sp>
      <p:pic>
        <p:nvPicPr>
          <p:cNvPr id="80898" name="Picture 2" descr="C:\Users\User\Desktop\картинки с шаттерстока\шаттерсток\shutterstock_355787465.jpg"/>
          <p:cNvPicPr>
            <a:picLocks noChangeAspect="1" noChangeArrowheads="1"/>
          </p:cNvPicPr>
          <p:nvPr/>
        </p:nvPicPr>
        <p:blipFill>
          <a:blip r:embed="rId2" cstate="print"/>
          <a:srcRect/>
          <a:stretch>
            <a:fillRect/>
          </a:stretch>
        </p:blipFill>
        <p:spPr bwMode="auto">
          <a:xfrm>
            <a:off x="0" y="2852738"/>
            <a:ext cx="1955800" cy="304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 calcmode="lin" valueType="num">
                                      <p:cBhvr>
                                        <p:cTn id="7" dur="1000" fill="hold"/>
                                        <p:tgtEl>
                                          <p:spTgt spid="86018">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8601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6018">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86018">
                                            <p:txEl>
                                              <p:pRg st="1" end="1"/>
                                            </p:txEl>
                                          </p:spTgt>
                                        </p:tgtEl>
                                        <p:attrNameLst>
                                          <p:attrName>style.visibility</p:attrName>
                                        </p:attrNameLst>
                                      </p:cBhvr>
                                      <p:to>
                                        <p:strVal val="visible"/>
                                      </p:to>
                                    </p:set>
                                    <p:anim calcmode="lin" valueType="num">
                                      <p:cBhvr>
                                        <p:cTn id="12" dur="1000" fill="hold"/>
                                        <p:tgtEl>
                                          <p:spTgt spid="86018">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8601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8601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86018">
                                            <p:txEl>
                                              <p:pRg st="2" end="2"/>
                                            </p:txEl>
                                          </p:spTgt>
                                        </p:tgtEl>
                                        <p:attrNameLst>
                                          <p:attrName>style.visibility</p:attrName>
                                        </p:attrNameLst>
                                      </p:cBhvr>
                                      <p:to>
                                        <p:strVal val="visible"/>
                                      </p:to>
                                    </p:set>
                                    <p:anim calcmode="lin" valueType="num">
                                      <p:cBhvr>
                                        <p:cTn id="19" dur="500" decel="50000" fill="hold">
                                          <p:stCondLst>
                                            <p:cond delay="0"/>
                                          </p:stCondLst>
                                        </p:cTn>
                                        <p:tgtEl>
                                          <p:spTgt spid="86018">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6018">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6018">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86018">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6018">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6018">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6018">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601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86018">
                                            <p:txEl>
                                              <p:pRg st="3" end="3"/>
                                            </p:txEl>
                                          </p:spTgt>
                                        </p:tgtEl>
                                        <p:attrNameLst>
                                          <p:attrName>style.visibility</p:attrName>
                                        </p:attrNameLst>
                                      </p:cBhvr>
                                      <p:to>
                                        <p:strVal val="visible"/>
                                      </p:to>
                                    </p:set>
                                    <p:anim calcmode="lin" valueType="num">
                                      <p:cBhvr>
                                        <p:cTn id="31" dur="1000" fill="hold"/>
                                        <p:tgtEl>
                                          <p:spTgt spid="86018">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86018">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8601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86018">
                                            <p:txEl>
                                              <p:pRg st="5" end="5"/>
                                            </p:txEl>
                                          </p:spTgt>
                                        </p:tgtEl>
                                        <p:attrNameLst>
                                          <p:attrName>style.visibility</p:attrName>
                                        </p:attrNameLst>
                                      </p:cBhvr>
                                      <p:to>
                                        <p:strVal val="visible"/>
                                      </p:to>
                                    </p:set>
                                    <p:anim calcmode="lin" valueType="num">
                                      <p:cBhvr>
                                        <p:cTn id="38" dur="1000" fill="hold"/>
                                        <p:tgtEl>
                                          <p:spTgt spid="86018">
                                            <p:txEl>
                                              <p:pRg st="5" end="5"/>
                                            </p:txEl>
                                          </p:spTgt>
                                        </p:tgtEl>
                                        <p:attrNameLst>
                                          <p:attrName>ppt_w</p:attrName>
                                        </p:attrNameLst>
                                      </p:cBhvr>
                                      <p:tavLst>
                                        <p:tav tm="0">
                                          <p:val>
                                            <p:strVal val="#ppt_w+.3"/>
                                          </p:val>
                                        </p:tav>
                                        <p:tav tm="100000">
                                          <p:val>
                                            <p:strVal val="#ppt_w"/>
                                          </p:val>
                                        </p:tav>
                                      </p:tavLst>
                                    </p:anim>
                                    <p:anim calcmode="lin" valueType="num">
                                      <p:cBhvr>
                                        <p:cTn id="39" dur="1000" fill="hold"/>
                                        <p:tgtEl>
                                          <p:spTgt spid="86018">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86018">
                                            <p:txEl>
                                              <p:pRg st="5" end="5"/>
                                            </p:txEl>
                                          </p:spTgt>
                                        </p:tgtEl>
                                      </p:cBhvr>
                                    </p:animEffect>
                                  </p:childTnLst>
                                </p:cTn>
                              </p:par>
                              <p:par>
                                <p:cTn id="41" presetID="50" presetClass="entr" presetSubtype="0" decel="100000" fill="hold" nodeType="withEffect">
                                  <p:stCondLst>
                                    <p:cond delay="0"/>
                                  </p:stCondLst>
                                  <p:childTnLst>
                                    <p:set>
                                      <p:cBhvr>
                                        <p:cTn id="42" dur="1" fill="hold">
                                          <p:stCondLst>
                                            <p:cond delay="0"/>
                                          </p:stCondLst>
                                        </p:cTn>
                                        <p:tgtEl>
                                          <p:spTgt spid="86018">
                                            <p:txEl>
                                              <p:pRg st="6" end="6"/>
                                            </p:txEl>
                                          </p:spTgt>
                                        </p:tgtEl>
                                        <p:attrNameLst>
                                          <p:attrName>style.visibility</p:attrName>
                                        </p:attrNameLst>
                                      </p:cBhvr>
                                      <p:to>
                                        <p:strVal val="visible"/>
                                      </p:to>
                                    </p:set>
                                    <p:anim calcmode="lin" valueType="num">
                                      <p:cBhvr>
                                        <p:cTn id="43" dur="1000" fill="hold"/>
                                        <p:tgtEl>
                                          <p:spTgt spid="86018">
                                            <p:txEl>
                                              <p:pRg st="6" end="6"/>
                                            </p:txEl>
                                          </p:spTgt>
                                        </p:tgtEl>
                                        <p:attrNameLst>
                                          <p:attrName>ppt_w</p:attrName>
                                        </p:attrNameLst>
                                      </p:cBhvr>
                                      <p:tavLst>
                                        <p:tav tm="0">
                                          <p:val>
                                            <p:strVal val="#ppt_w+.3"/>
                                          </p:val>
                                        </p:tav>
                                        <p:tav tm="100000">
                                          <p:val>
                                            <p:strVal val="#ppt_w"/>
                                          </p:val>
                                        </p:tav>
                                      </p:tavLst>
                                    </p:anim>
                                    <p:anim calcmode="lin" valueType="num">
                                      <p:cBhvr>
                                        <p:cTn id="44" dur="1000" fill="hold"/>
                                        <p:tgtEl>
                                          <p:spTgt spid="86018">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86018">
                                            <p:txEl>
                                              <p:pRg st="6" end="6"/>
                                            </p:txEl>
                                          </p:spTgt>
                                        </p:tgtEl>
                                      </p:cBhvr>
                                    </p:animEffect>
                                  </p:childTnLst>
                                </p:cTn>
                              </p:par>
                              <p:par>
                                <p:cTn id="46" presetID="50" presetClass="entr" presetSubtype="0" decel="100000" fill="hold" nodeType="withEffect">
                                  <p:stCondLst>
                                    <p:cond delay="0"/>
                                  </p:stCondLst>
                                  <p:childTnLst>
                                    <p:set>
                                      <p:cBhvr>
                                        <p:cTn id="47" dur="1" fill="hold">
                                          <p:stCondLst>
                                            <p:cond delay="0"/>
                                          </p:stCondLst>
                                        </p:cTn>
                                        <p:tgtEl>
                                          <p:spTgt spid="86018">
                                            <p:txEl>
                                              <p:pRg st="7" end="7"/>
                                            </p:txEl>
                                          </p:spTgt>
                                        </p:tgtEl>
                                        <p:attrNameLst>
                                          <p:attrName>style.visibility</p:attrName>
                                        </p:attrNameLst>
                                      </p:cBhvr>
                                      <p:to>
                                        <p:strVal val="visible"/>
                                      </p:to>
                                    </p:set>
                                    <p:anim calcmode="lin" valueType="num">
                                      <p:cBhvr>
                                        <p:cTn id="48" dur="1000" fill="hold"/>
                                        <p:tgtEl>
                                          <p:spTgt spid="86018">
                                            <p:txEl>
                                              <p:pRg st="7" end="7"/>
                                            </p:txEl>
                                          </p:spTgt>
                                        </p:tgtEl>
                                        <p:attrNameLst>
                                          <p:attrName>ppt_w</p:attrName>
                                        </p:attrNameLst>
                                      </p:cBhvr>
                                      <p:tavLst>
                                        <p:tav tm="0">
                                          <p:val>
                                            <p:strVal val="#ppt_w+.3"/>
                                          </p:val>
                                        </p:tav>
                                        <p:tav tm="100000">
                                          <p:val>
                                            <p:strVal val="#ppt_w"/>
                                          </p:val>
                                        </p:tav>
                                      </p:tavLst>
                                    </p:anim>
                                    <p:anim calcmode="lin" valueType="num">
                                      <p:cBhvr>
                                        <p:cTn id="49" dur="1000" fill="hold"/>
                                        <p:tgtEl>
                                          <p:spTgt spid="86018">
                                            <p:txEl>
                                              <p:pRg st="7" end="7"/>
                                            </p:txEl>
                                          </p:spTgt>
                                        </p:tgtEl>
                                        <p:attrNameLst>
                                          <p:attrName>ppt_h</p:attrName>
                                        </p:attrNameLst>
                                      </p:cBhvr>
                                      <p:tavLst>
                                        <p:tav tm="0">
                                          <p:val>
                                            <p:strVal val="#ppt_h"/>
                                          </p:val>
                                        </p:tav>
                                        <p:tav tm="100000">
                                          <p:val>
                                            <p:strVal val="#ppt_h"/>
                                          </p:val>
                                        </p:tav>
                                      </p:tavLst>
                                    </p:anim>
                                    <p:animEffect transition="in" filter="fade">
                                      <p:cBhvr>
                                        <p:cTn id="50" dur="1000"/>
                                        <p:tgtEl>
                                          <p:spTgt spid="860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title"/>
          </p:nvPr>
        </p:nvSpPr>
        <p:spPr>
          <a:xfrm>
            <a:off x="971550" y="533400"/>
            <a:ext cx="7715250" cy="879475"/>
          </a:xfrm>
        </p:spPr>
        <p:txBody>
          <a:bodyPr/>
          <a:lstStyle/>
          <a:p>
            <a:pPr eaLnBrk="1" hangingPunct="1"/>
            <a:r>
              <a:rPr lang="ru-RU" altLang="ru-RU" sz="4000" smtClean="0"/>
              <a:t>Ищем ошибки в аргументации</a:t>
            </a:r>
          </a:p>
        </p:txBody>
      </p:sp>
      <p:graphicFrame>
        <p:nvGraphicFramePr>
          <p:cNvPr id="55317" name="Group 21"/>
          <p:cNvGraphicFramePr>
            <a:graphicFrameLocks noGrp="1"/>
          </p:cNvGraphicFramePr>
          <p:nvPr>
            <p:ph sz="half" idx="2"/>
          </p:nvPr>
        </p:nvGraphicFramePr>
        <p:xfrm>
          <a:off x="323850" y="1557338"/>
          <a:ext cx="6696422" cy="4859216"/>
        </p:xfrm>
        <a:graphic>
          <a:graphicData uri="http://schemas.openxmlformats.org/drawingml/2006/table">
            <a:tbl>
              <a:tblPr/>
              <a:tblGrid>
                <a:gridCol w="2110774"/>
                <a:gridCol w="4585648"/>
              </a:tblGrid>
              <a:tr h="12171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rgbClr val="FF0000"/>
                          </a:solidFill>
                          <a:effectLst/>
                          <a:latin typeface="Arial" charset="0"/>
                        </a:rPr>
                        <a:t>Тезис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charset="0"/>
                        </a:rPr>
                        <a:t>Нереализованная мечта может сделать человека несчастным.</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14466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rgbClr val="FF0000"/>
                          </a:solidFill>
                          <a:effectLst/>
                          <a:latin typeface="Arial" charset="0"/>
                        </a:rPr>
                        <a:t>Аргумент 1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kern="1200" baseline="0" dirty="0" smtClean="0">
                          <a:solidFill>
                            <a:schemeClr val="tx1"/>
                          </a:solidFill>
                          <a:latin typeface="+mn-lt"/>
                          <a:ea typeface="+mn-ea"/>
                          <a:cs typeface="+mn-cs"/>
                        </a:rPr>
                        <a:t>Занимаясь тем, что мало соответствует его целям и устремлениям, человек не испытывает радости и удовлетворения от жизни.</a:t>
                      </a:r>
                      <a:endParaRPr kumimoji="0" lang="ru-RU" sz="2000" b="0" i="0" u="none" strike="noStrike" cap="none" normalizeH="0" baseline="0" dirty="0" smtClean="0">
                        <a:ln>
                          <a:noFill/>
                        </a:ln>
                        <a:solidFill>
                          <a:schemeClr val="tx1"/>
                        </a:solidFill>
                        <a:effectLst/>
                        <a:latin typeface="+mn-lt"/>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2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rgbClr val="FF0000"/>
                          </a:solidFill>
                          <a:effectLst/>
                          <a:latin typeface="Arial" charset="0"/>
                        </a:rPr>
                        <a:t>Аргумент 2</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dirty="0" smtClean="0">
                          <a:ln>
                            <a:noFill/>
                          </a:ln>
                          <a:solidFill>
                            <a:schemeClr val="tx1"/>
                          </a:solidFill>
                          <a:effectLst/>
                          <a:latin typeface="+mn-lt"/>
                        </a:rPr>
                        <a:t>Иногда нереализованная мечта внушает надежду, что всё ещё впереди.</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1936" name="Picture 23" descr="shutterstock_43087066[1]"/>
          <p:cNvPicPr>
            <a:picLocks noChangeAspect="1" noChangeArrowheads="1"/>
          </p:cNvPicPr>
          <p:nvPr/>
        </p:nvPicPr>
        <p:blipFill>
          <a:blip r:embed="rId2" cstate="print"/>
          <a:srcRect/>
          <a:stretch>
            <a:fillRect/>
          </a:stretch>
        </p:blipFill>
        <p:spPr bwMode="auto">
          <a:xfrm>
            <a:off x="7092950" y="2708275"/>
            <a:ext cx="1835150" cy="18176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490537"/>
          </a:xfrm>
        </p:spPr>
        <p:txBody>
          <a:bodyPr/>
          <a:lstStyle/>
          <a:p>
            <a:r>
              <a:rPr lang="ru-RU" smtClean="0"/>
              <a:t>От ОГЭ – к ЕГЭ</a:t>
            </a:r>
          </a:p>
        </p:txBody>
      </p:sp>
      <p:sp>
        <p:nvSpPr>
          <p:cNvPr id="4099" name="Текст 2"/>
          <p:cNvSpPr>
            <a:spLocks noGrp="1"/>
          </p:cNvSpPr>
          <p:nvPr>
            <p:ph type="body" idx="4294967295"/>
          </p:nvPr>
        </p:nvSpPr>
        <p:spPr>
          <a:xfrm>
            <a:off x="468313" y="836613"/>
            <a:ext cx="3167062" cy="431800"/>
          </a:xfrm>
          <a:solidFill>
            <a:srgbClr val="FFFF00"/>
          </a:solidFill>
        </p:spPr>
        <p:txBody>
          <a:bodyPr anchor="b"/>
          <a:lstStyle/>
          <a:p>
            <a:pPr marL="0" indent="0" algn="ctr">
              <a:buFontTx/>
              <a:buNone/>
            </a:pPr>
            <a:r>
              <a:rPr lang="ru-RU" sz="2400" b="1" smtClean="0">
                <a:solidFill>
                  <a:srgbClr val="FF0000"/>
                </a:solidFill>
              </a:rPr>
              <a:t>ОГЭ</a:t>
            </a:r>
          </a:p>
        </p:txBody>
      </p:sp>
      <p:sp>
        <p:nvSpPr>
          <p:cNvPr id="4100" name="Содержимое 3"/>
          <p:cNvSpPr>
            <a:spLocks noGrp="1"/>
          </p:cNvSpPr>
          <p:nvPr>
            <p:ph sz="half" idx="4294967295"/>
          </p:nvPr>
        </p:nvSpPr>
        <p:spPr>
          <a:xfrm>
            <a:off x="179388" y="1341438"/>
            <a:ext cx="3816350" cy="5327650"/>
          </a:xfrm>
          <a:solidFill>
            <a:srgbClr val="CCFFCC"/>
          </a:solidFill>
        </p:spPr>
        <p:txBody>
          <a:bodyPr/>
          <a:lstStyle/>
          <a:p>
            <a:pPr>
              <a:buFont typeface="Wingdings" pitchFamily="2" charset="2"/>
              <a:buChar char="§"/>
            </a:pPr>
            <a:r>
              <a:rPr lang="ru-RU" sz="2000" smtClean="0"/>
              <a:t>Ученик пишет </a:t>
            </a:r>
            <a:r>
              <a:rPr lang="ru-RU" sz="2000" b="1" smtClean="0">
                <a:solidFill>
                  <a:srgbClr val="FF0000"/>
                </a:solidFill>
              </a:rPr>
              <a:t>сочинение-монолог </a:t>
            </a:r>
            <a:r>
              <a:rPr lang="ru-RU" sz="2000" smtClean="0"/>
              <a:t>на одну из заданных трёх тем.</a:t>
            </a:r>
          </a:p>
          <a:p>
            <a:pPr>
              <a:buFontTx/>
              <a:buNone/>
            </a:pPr>
            <a:endParaRPr lang="ru-RU" sz="2000" smtClean="0"/>
          </a:p>
          <a:p>
            <a:pPr>
              <a:buFont typeface="Wingdings" pitchFamily="2" charset="2"/>
              <a:buChar char="§"/>
            </a:pPr>
            <a:r>
              <a:rPr lang="ru-RU" sz="1800" smtClean="0"/>
              <a:t>В каждом варианте может быть реализована разная установка</a:t>
            </a:r>
          </a:p>
          <a:p>
            <a:pPr>
              <a:buFontTx/>
              <a:buNone/>
            </a:pPr>
            <a:r>
              <a:rPr lang="ru-RU" sz="1800" b="1" smtClean="0">
                <a:solidFill>
                  <a:srgbClr val="FF0000"/>
                </a:solidFill>
              </a:rPr>
              <a:t>      (исследовательская, аналитическая, ценностная), </a:t>
            </a:r>
            <a:r>
              <a:rPr lang="ru-RU" sz="1800" smtClean="0"/>
              <a:t>которая соответствует как разным видам восприятия  текста, так и разным формам </a:t>
            </a:r>
          </a:p>
          <a:p>
            <a:pPr>
              <a:buFontTx/>
              <a:buNone/>
            </a:pPr>
            <a:r>
              <a:rPr lang="ru-RU" sz="1800" smtClean="0"/>
              <a:t>     личностной  направленности </a:t>
            </a:r>
          </a:p>
          <a:p>
            <a:pPr>
              <a:buFontTx/>
              <a:buNone/>
            </a:pPr>
            <a:r>
              <a:rPr lang="ru-RU" sz="1800" smtClean="0"/>
              <a:t>     учащегося.</a:t>
            </a:r>
          </a:p>
        </p:txBody>
      </p:sp>
      <p:sp>
        <p:nvSpPr>
          <p:cNvPr id="4101" name="Текст 4"/>
          <p:cNvSpPr>
            <a:spLocks noGrp="1"/>
          </p:cNvSpPr>
          <p:nvPr>
            <p:ph type="body" sz="quarter" idx="4294967295"/>
          </p:nvPr>
        </p:nvSpPr>
        <p:spPr>
          <a:xfrm>
            <a:off x="4859338" y="836613"/>
            <a:ext cx="2952750" cy="360362"/>
          </a:xfrm>
          <a:solidFill>
            <a:srgbClr val="66FFFF"/>
          </a:solidFill>
        </p:spPr>
        <p:txBody>
          <a:bodyPr anchor="b"/>
          <a:lstStyle/>
          <a:p>
            <a:pPr marL="0" indent="0" algn="ctr">
              <a:buFontTx/>
              <a:buNone/>
            </a:pPr>
            <a:r>
              <a:rPr lang="ru-RU" sz="2400" b="1" smtClean="0">
                <a:solidFill>
                  <a:srgbClr val="FF0000"/>
                </a:solidFill>
              </a:rPr>
              <a:t>ЕГЭ</a:t>
            </a:r>
          </a:p>
        </p:txBody>
      </p:sp>
      <p:sp>
        <p:nvSpPr>
          <p:cNvPr id="87045" name="Содержимое 5"/>
          <p:cNvSpPr>
            <a:spLocks noGrp="1"/>
          </p:cNvSpPr>
          <p:nvPr>
            <p:ph sz="quarter" idx="4294967295"/>
          </p:nvPr>
        </p:nvSpPr>
        <p:spPr>
          <a:xfrm>
            <a:off x="4284663" y="1268413"/>
            <a:ext cx="4679950" cy="5329237"/>
          </a:xfrm>
          <a:solidFill>
            <a:srgbClr val="FFFF99"/>
          </a:solidFill>
        </p:spPr>
        <p:txBody>
          <a:bodyPr/>
          <a:lstStyle/>
          <a:p>
            <a:pPr>
              <a:buFont typeface="Wingdings" pitchFamily="2" charset="2"/>
              <a:buChar char="§"/>
            </a:pPr>
            <a:r>
              <a:rPr lang="ru-RU" sz="2000" smtClean="0"/>
              <a:t>Экзаменуемый вступает </a:t>
            </a:r>
            <a:r>
              <a:rPr lang="ru-RU" sz="2000" smtClean="0">
                <a:solidFill>
                  <a:srgbClr val="FF0000"/>
                </a:solidFill>
              </a:rPr>
              <a:t>в диалог с автором прочитанного текста.</a:t>
            </a:r>
          </a:p>
          <a:p>
            <a:pPr>
              <a:buFontTx/>
              <a:buNone/>
            </a:pPr>
            <a:r>
              <a:rPr lang="ru-RU" sz="1600" smtClean="0"/>
              <a:t>Современные потребности развития</a:t>
            </a:r>
          </a:p>
          <a:p>
            <a:pPr>
              <a:buFontTx/>
              <a:buNone/>
            </a:pPr>
            <a:r>
              <a:rPr lang="ru-RU" sz="1600" smtClean="0"/>
              <a:t> всех сфер общества — производства, </a:t>
            </a:r>
          </a:p>
          <a:p>
            <a:pPr>
              <a:buFontTx/>
              <a:buNone/>
            </a:pPr>
            <a:r>
              <a:rPr lang="ru-RU" sz="1600" smtClean="0"/>
              <a:t>науки, культуры — </a:t>
            </a:r>
            <a:r>
              <a:rPr lang="ru-RU" sz="1600" b="1" smtClean="0"/>
              <a:t>говорят о необходимо-</a:t>
            </a:r>
          </a:p>
          <a:p>
            <a:pPr>
              <a:buFontTx/>
              <a:buNone/>
            </a:pPr>
            <a:r>
              <a:rPr lang="ru-RU" sz="1600" b="1" smtClean="0"/>
              <a:t>сти  компетентного, конкурентоспособного</a:t>
            </a:r>
          </a:p>
          <a:p>
            <a:pPr>
              <a:buFontTx/>
              <a:buNone/>
            </a:pPr>
            <a:r>
              <a:rPr lang="ru-RU" sz="1600" b="1" smtClean="0"/>
              <a:t> специалиста, умеющего работать с людьми и вести конструктивный диалог. </a:t>
            </a:r>
            <a:r>
              <a:rPr lang="ru-RU" sz="1600" smtClean="0"/>
              <a:t>Это предполагает </a:t>
            </a:r>
            <a:r>
              <a:rPr lang="ru-RU" sz="1600" b="1" smtClean="0"/>
              <a:t>овладение умением видеть ситуацию во всём её многообразии и сложности, в том числе умением учитывать позиции своих оппонентов.</a:t>
            </a:r>
          </a:p>
          <a:p>
            <a:pPr>
              <a:buFontTx/>
              <a:buNone/>
            </a:pPr>
            <a:r>
              <a:rPr lang="ru-RU" sz="1600" b="1" smtClean="0">
                <a:solidFill>
                  <a:srgbClr val="FF0000"/>
                </a:solidFill>
              </a:rPr>
              <a:t>    Воспитание культуры доказательного</a:t>
            </a:r>
          </a:p>
          <a:p>
            <a:pPr>
              <a:buFontTx/>
              <a:buNone/>
            </a:pPr>
            <a:r>
              <a:rPr lang="ru-RU" sz="1600" b="1" smtClean="0">
                <a:solidFill>
                  <a:srgbClr val="FF0000"/>
                </a:solidFill>
              </a:rPr>
              <a:t> аргументированного рассуждения выступает важнейшей задачей всей системы образования.</a:t>
            </a:r>
          </a:p>
        </p:txBody>
      </p:sp>
      <p:sp>
        <p:nvSpPr>
          <p:cNvPr id="7" name="Прямоугольник 6"/>
          <p:cNvSpPr/>
          <p:nvPr/>
        </p:nvSpPr>
        <p:spPr>
          <a:xfrm>
            <a:off x="250825" y="6453188"/>
            <a:ext cx="8642350" cy="4048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cs typeface="Arial" charset="0"/>
              </a:rPr>
              <a:t>Журнал «Педагогические измерения», №1, 2016</a:t>
            </a:r>
          </a:p>
          <a:p>
            <a:pPr algn="ctr">
              <a:defRPr/>
            </a:pPr>
            <a:r>
              <a:rPr lang="ru-RU" sz="1200" dirty="0">
                <a:solidFill>
                  <a:schemeClr val="tx1"/>
                </a:solidFill>
                <a:cs typeface="Arial" charset="0"/>
              </a:rPr>
              <a:t> Цыбулько И.П. «ГИА по русскому языку: антропологический подход»</a:t>
            </a:r>
          </a:p>
        </p:txBody>
      </p:sp>
      <p:sp>
        <p:nvSpPr>
          <p:cNvPr id="8" name="Содержимое 5"/>
          <p:cNvSpPr txBox="1">
            <a:spLocks/>
          </p:cNvSpPr>
          <p:nvPr/>
        </p:nvSpPr>
        <p:spPr>
          <a:xfrm>
            <a:off x="4284663" y="1268413"/>
            <a:ext cx="4679950" cy="4897437"/>
          </a:xfrm>
          <a:prstGeom prst="rect">
            <a:avLst/>
          </a:prstGeom>
          <a:solidFill>
            <a:srgbClr val="FFFF99"/>
          </a:solidFill>
        </p:spPr>
        <p:txBody>
          <a:bodyPr/>
          <a:lstStyle/>
          <a:p>
            <a:pPr marL="342900" indent="-342900" eaLnBrk="0" hangingPunct="0">
              <a:spcBef>
                <a:spcPct val="20000"/>
              </a:spcBef>
              <a:buFont typeface="Wingdings" pitchFamily="2" charset="2"/>
              <a:buChar char="§"/>
              <a:defRPr/>
            </a:pPr>
            <a:r>
              <a:rPr lang="ru-RU" sz="2000" dirty="0">
                <a:latin typeface="+mn-lt"/>
              </a:rPr>
              <a:t>Экзаменуемый вступает </a:t>
            </a:r>
            <a:r>
              <a:rPr lang="ru-RU" sz="2000" dirty="0">
                <a:solidFill>
                  <a:srgbClr val="FF0000"/>
                </a:solidFill>
                <a:latin typeface="+mn-lt"/>
              </a:rPr>
              <a:t>в диалог с автором прочитанного текста.</a:t>
            </a:r>
          </a:p>
          <a:p>
            <a:pPr marL="342900" indent="-342900" eaLnBrk="0" hangingPunct="0">
              <a:spcBef>
                <a:spcPct val="20000"/>
              </a:spcBef>
              <a:buFont typeface="Arial" charset="0"/>
              <a:buNone/>
              <a:defRPr/>
            </a:pPr>
            <a:r>
              <a:rPr lang="ru-RU" sz="1600" b="1" i="1" dirty="0">
                <a:latin typeface="+mn-lt"/>
              </a:rPr>
              <a:t>      Умение вести диалог - видеть ситуацию во всём её многообразии и сложности, в том числе учитывать позиции своих оппонентов.</a:t>
            </a:r>
          </a:p>
          <a:p>
            <a:pPr marL="342900" indent="-342900" eaLnBrk="0" hangingPunct="0">
              <a:spcBef>
                <a:spcPct val="20000"/>
              </a:spcBef>
              <a:buFont typeface="Arial" charset="0"/>
              <a:buNone/>
              <a:defRPr/>
            </a:pPr>
            <a:r>
              <a:rPr lang="ru-RU" b="1" dirty="0">
                <a:solidFill>
                  <a:srgbClr val="FF0000"/>
                </a:solidFill>
                <a:latin typeface="+mn-lt"/>
              </a:rPr>
              <a:t>Воспитание культуры доказательного</a:t>
            </a:r>
          </a:p>
          <a:p>
            <a:pPr marL="342900" indent="-342900" eaLnBrk="0" hangingPunct="0">
              <a:spcBef>
                <a:spcPct val="20000"/>
              </a:spcBef>
              <a:buFont typeface="Arial" charset="0"/>
              <a:buNone/>
              <a:defRPr/>
            </a:pPr>
            <a:r>
              <a:rPr lang="ru-RU" b="1" dirty="0">
                <a:solidFill>
                  <a:srgbClr val="FF0000"/>
                </a:solidFill>
                <a:latin typeface="+mn-lt"/>
              </a:rPr>
              <a:t> аргументированного рассуждения </a:t>
            </a:r>
          </a:p>
          <a:p>
            <a:pPr marL="342900" indent="-342900" eaLnBrk="0" hangingPunct="0">
              <a:spcBef>
                <a:spcPct val="20000"/>
              </a:spcBef>
              <a:buFont typeface="Arial" charset="0"/>
              <a:buNone/>
              <a:defRPr/>
            </a:pPr>
            <a:r>
              <a:rPr lang="ru-RU" b="1" dirty="0">
                <a:solidFill>
                  <a:srgbClr val="FF0000"/>
                </a:solidFill>
                <a:latin typeface="+mn-lt"/>
              </a:rPr>
              <a:t>выступает важнейшей задачей всей </a:t>
            </a:r>
          </a:p>
          <a:p>
            <a:pPr marL="342900" indent="-342900" eaLnBrk="0" hangingPunct="0">
              <a:spcBef>
                <a:spcPct val="20000"/>
              </a:spcBef>
              <a:buFont typeface="Arial" charset="0"/>
              <a:buNone/>
              <a:defRPr/>
            </a:pPr>
            <a:r>
              <a:rPr lang="ru-RU" b="1" dirty="0">
                <a:solidFill>
                  <a:srgbClr val="FF0000"/>
                </a:solidFill>
                <a:latin typeface="+mn-lt"/>
              </a:rPr>
              <a:t>системы образования.</a:t>
            </a:r>
          </a:p>
        </p:txBody>
      </p:sp>
      <p:pic>
        <p:nvPicPr>
          <p:cNvPr id="87048" name="Picture 1" descr="C:\Users\User\Desktop\картинки с шаттерстока\шаттерсток\shutterstock_57458344.jpg"/>
          <p:cNvPicPr>
            <a:picLocks noChangeAspect="1" noChangeArrowheads="1"/>
          </p:cNvPicPr>
          <p:nvPr/>
        </p:nvPicPr>
        <p:blipFill>
          <a:blip r:embed="rId2" cstate="print"/>
          <a:srcRect/>
          <a:stretch>
            <a:fillRect/>
          </a:stretch>
        </p:blipFill>
        <p:spPr bwMode="auto">
          <a:xfrm>
            <a:off x="7596188" y="4365625"/>
            <a:ext cx="1216025" cy="1912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99">
                                            <p:txEl>
                                              <p:pRg st="0" end="0"/>
                                            </p:txEl>
                                          </p:spTgt>
                                        </p:tgtEl>
                                        <p:attrNameLst>
                                          <p:attrName>style.visibility</p:attrName>
                                        </p:attrNameLst>
                                      </p:cBhvr>
                                      <p:to>
                                        <p:strVal val="visible"/>
                                      </p:to>
                                    </p:set>
                                    <p:animEffect transition="in" filter="wipe(left)">
                                      <p:cBhvr>
                                        <p:cTn id="16" dur="500"/>
                                        <p:tgtEl>
                                          <p:spTgt spid="40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00">
                                            <p:txEl>
                                              <p:pRg st="0" end="0"/>
                                            </p:txEl>
                                          </p:spTgt>
                                        </p:tgtEl>
                                        <p:attrNameLst>
                                          <p:attrName>style.visibility</p:attrName>
                                        </p:attrNameLst>
                                      </p:cBhvr>
                                      <p:to>
                                        <p:strVal val="visible"/>
                                      </p:to>
                                    </p:set>
                                    <p:animEffect transition="in" filter="wipe(left)">
                                      <p:cBhvr>
                                        <p:cTn id="21" dur="500"/>
                                        <p:tgtEl>
                                          <p:spTgt spid="410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100">
                                            <p:txEl>
                                              <p:pRg st="2" end="2"/>
                                            </p:txEl>
                                          </p:spTgt>
                                        </p:tgtEl>
                                        <p:attrNameLst>
                                          <p:attrName>style.visibility</p:attrName>
                                        </p:attrNameLst>
                                      </p:cBhvr>
                                      <p:to>
                                        <p:strVal val="visible"/>
                                      </p:to>
                                    </p:set>
                                    <p:animEffect transition="in" filter="wipe(left)">
                                      <p:cBhvr>
                                        <p:cTn id="26" dur="500"/>
                                        <p:tgtEl>
                                          <p:spTgt spid="410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100">
                                            <p:txEl>
                                              <p:pRg st="3" end="3"/>
                                            </p:txEl>
                                          </p:spTgt>
                                        </p:tgtEl>
                                        <p:attrNameLst>
                                          <p:attrName>style.visibility</p:attrName>
                                        </p:attrNameLst>
                                      </p:cBhvr>
                                      <p:to>
                                        <p:strVal val="visible"/>
                                      </p:to>
                                    </p:set>
                                    <p:animEffect transition="in" filter="wipe(left)">
                                      <p:cBhvr>
                                        <p:cTn id="31" dur="500"/>
                                        <p:tgtEl>
                                          <p:spTgt spid="410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100">
                                            <p:txEl>
                                              <p:pRg st="4" end="4"/>
                                            </p:txEl>
                                          </p:spTgt>
                                        </p:tgtEl>
                                        <p:attrNameLst>
                                          <p:attrName>style.visibility</p:attrName>
                                        </p:attrNameLst>
                                      </p:cBhvr>
                                      <p:to>
                                        <p:strVal val="visible"/>
                                      </p:to>
                                    </p:set>
                                    <p:animEffect transition="in" filter="wipe(left)">
                                      <p:cBhvr>
                                        <p:cTn id="36" dur="500"/>
                                        <p:tgtEl>
                                          <p:spTgt spid="4100">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100">
                                            <p:txEl>
                                              <p:pRg st="5" end="5"/>
                                            </p:txEl>
                                          </p:spTgt>
                                        </p:tgtEl>
                                        <p:attrNameLst>
                                          <p:attrName>style.visibility</p:attrName>
                                        </p:attrNameLst>
                                      </p:cBhvr>
                                      <p:to>
                                        <p:strVal val="visible"/>
                                      </p:to>
                                    </p:set>
                                    <p:animEffect transition="in" filter="wipe(left)">
                                      <p:cBhvr>
                                        <p:cTn id="41" dur="500"/>
                                        <p:tgtEl>
                                          <p:spTgt spid="4100">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nodeType="clickEffect">
                                  <p:stCondLst>
                                    <p:cond delay="0"/>
                                  </p:stCondLst>
                                  <p:childTnLst>
                                    <p:set>
                                      <p:cBhvr>
                                        <p:cTn id="45" dur="1" fill="hold">
                                          <p:stCondLst>
                                            <p:cond delay="0"/>
                                          </p:stCondLst>
                                        </p:cTn>
                                        <p:tgtEl>
                                          <p:spTgt spid="4101">
                                            <p:txEl>
                                              <p:pRg st="0" end="0"/>
                                            </p:txEl>
                                          </p:spTgt>
                                        </p:tgtEl>
                                        <p:attrNameLst>
                                          <p:attrName>style.visibility</p:attrName>
                                        </p:attrNameLst>
                                      </p:cBhvr>
                                      <p:to>
                                        <p:strVal val="visible"/>
                                      </p:to>
                                    </p:set>
                                    <p:anim calcmode="lin" valueType="num">
                                      <p:cBhvr>
                                        <p:cTn id="46" dur="1000" fill="hold"/>
                                        <p:tgtEl>
                                          <p:spTgt spid="4101">
                                            <p:txEl>
                                              <p:pRg st="0" end="0"/>
                                            </p:txEl>
                                          </p:spTgt>
                                        </p:tgtEl>
                                        <p:attrNameLst>
                                          <p:attrName>ppt_w</p:attrName>
                                        </p:attrNameLst>
                                      </p:cBhvr>
                                      <p:tavLst>
                                        <p:tav tm="0">
                                          <p:val>
                                            <p:strVal val="#ppt_w+.3"/>
                                          </p:val>
                                        </p:tav>
                                        <p:tav tm="100000">
                                          <p:val>
                                            <p:strVal val="#ppt_w"/>
                                          </p:val>
                                        </p:tav>
                                      </p:tavLst>
                                    </p:anim>
                                    <p:anim calcmode="lin" valueType="num">
                                      <p:cBhvr>
                                        <p:cTn id="47" dur="1000" fill="hold"/>
                                        <p:tgtEl>
                                          <p:spTgt spid="4101">
                                            <p:txEl>
                                              <p:pRg st="0" end="0"/>
                                            </p:txEl>
                                          </p:spTgt>
                                        </p:tgtEl>
                                        <p:attrNameLst>
                                          <p:attrName>ppt_h</p:attrName>
                                        </p:attrNameLst>
                                      </p:cBhvr>
                                      <p:tavLst>
                                        <p:tav tm="0">
                                          <p:val>
                                            <p:strVal val="#ppt_h"/>
                                          </p:val>
                                        </p:tav>
                                        <p:tav tm="100000">
                                          <p:val>
                                            <p:strVal val="#ppt_h"/>
                                          </p:val>
                                        </p:tav>
                                      </p:tavLst>
                                    </p:anim>
                                    <p:animEffect transition="in" filter="fade">
                                      <p:cBhvr>
                                        <p:cTn id="48" dur="1000"/>
                                        <p:tgtEl>
                                          <p:spTgt spid="410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fade">
                                      <p:cBhvr>
                                        <p:cTn id="53" dur="1000"/>
                                        <p:tgtEl>
                                          <p:spTgt spid="8">
                                            <p:txEl>
                                              <p:pRg st="0" end="0"/>
                                            </p:txEl>
                                          </p:spTgt>
                                        </p:tgtEl>
                                      </p:cBhvr>
                                    </p:animEffect>
                                    <p:anim calcmode="lin" valueType="num">
                                      <p:cBhvr>
                                        <p:cTn id="5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fade">
                                      <p:cBhvr>
                                        <p:cTn id="58" dur="1000"/>
                                        <p:tgtEl>
                                          <p:spTgt spid="8">
                                            <p:txEl>
                                              <p:pRg st="1" end="1"/>
                                            </p:txEl>
                                          </p:spTgt>
                                        </p:tgtEl>
                                      </p:cBhvr>
                                    </p:animEffect>
                                    <p:anim calcmode="lin" valueType="num">
                                      <p:cBhvr>
                                        <p:cTn id="5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1" end="1"/>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Effect transition="in" filter="fade">
                                      <p:cBhvr>
                                        <p:cTn id="63" dur="1000"/>
                                        <p:tgtEl>
                                          <p:spTgt spid="8">
                                            <p:txEl>
                                              <p:pRg st="2" end="2"/>
                                            </p:txEl>
                                          </p:spTgt>
                                        </p:tgtEl>
                                      </p:cBhvr>
                                    </p:animEffect>
                                    <p:anim calcmode="lin" valueType="num">
                                      <p:cBhvr>
                                        <p:cTn id="6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2" end="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8">
                                            <p:txEl>
                                              <p:pRg st="3" end="3"/>
                                            </p:txEl>
                                          </p:spTgt>
                                        </p:tgtEl>
                                        <p:attrNameLst>
                                          <p:attrName>style.visibility</p:attrName>
                                        </p:attrNameLst>
                                      </p:cBhvr>
                                      <p:to>
                                        <p:strVal val="visible"/>
                                      </p:to>
                                    </p:set>
                                    <p:animEffect transition="in" filter="fade">
                                      <p:cBhvr>
                                        <p:cTn id="68" dur="1000"/>
                                        <p:tgtEl>
                                          <p:spTgt spid="8">
                                            <p:txEl>
                                              <p:pRg st="3" end="3"/>
                                            </p:txEl>
                                          </p:spTgt>
                                        </p:tgtEl>
                                      </p:cBhvr>
                                    </p:animEffect>
                                    <p:anim calcmode="lin" valueType="num">
                                      <p:cBhvr>
                                        <p:cTn id="6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3" end="3"/>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Effect transition="in" filter="fade">
                                      <p:cBhvr>
                                        <p:cTn id="73" dur="1000"/>
                                        <p:tgtEl>
                                          <p:spTgt spid="8">
                                            <p:txEl>
                                              <p:pRg st="4" end="4"/>
                                            </p:txEl>
                                          </p:spTgt>
                                        </p:tgtEl>
                                      </p:cBhvr>
                                    </p:animEffect>
                                    <p:anim calcmode="lin" valueType="num">
                                      <p:cBhvr>
                                        <p:cTn id="7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8">
                                            <p:txEl>
                                              <p:pRg st="4" end="4"/>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
                                            <p:txEl>
                                              <p:pRg st="5" end="5"/>
                                            </p:txEl>
                                          </p:spTgt>
                                        </p:tgtEl>
                                        <p:attrNameLst>
                                          <p:attrName>style.visibility</p:attrName>
                                        </p:attrNameLst>
                                      </p:cBhvr>
                                      <p:to>
                                        <p:strVal val="visible"/>
                                      </p:to>
                                    </p:set>
                                    <p:animEffect transition="in" filter="fade">
                                      <p:cBhvr>
                                        <p:cTn id="78" dur="1000"/>
                                        <p:tgtEl>
                                          <p:spTgt spid="8">
                                            <p:txEl>
                                              <p:pRg st="5" end="5"/>
                                            </p:txEl>
                                          </p:spTgt>
                                        </p:tgtEl>
                                      </p:cBhvr>
                                    </p:animEffect>
                                    <p:anim calcmode="lin" valueType="num">
                                      <p:cBhvr>
                                        <p:cTn id="7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8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1000"/>
                                        <p:tgtEl>
                                          <p:spTgt spid="7"/>
                                        </p:tgtEl>
                                      </p:cBhvr>
                                    </p:animEffect>
                                    <p:anim calcmode="lin" valueType="num">
                                      <p:cBhvr>
                                        <p:cTn id="86" dur="1000" fill="hold"/>
                                        <p:tgtEl>
                                          <p:spTgt spid="7"/>
                                        </p:tgtEl>
                                        <p:attrNameLst>
                                          <p:attrName>ppt_x</p:attrName>
                                        </p:attrNameLst>
                                      </p:cBhvr>
                                      <p:tavLst>
                                        <p:tav tm="0">
                                          <p:val>
                                            <p:strVal val="#ppt_x"/>
                                          </p:val>
                                        </p:tav>
                                        <p:tav tm="100000">
                                          <p:val>
                                            <p:strVal val="#ppt_x"/>
                                          </p:val>
                                        </p:tav>
                                      </p:tavLst>
                                    </p:anim>
                                    <p:anim calcmode="lin" valueType="num">
                                      <p:cBhvr>
                                        <p:cTn id="8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build="p"/>
      <p:bldP spid="4100" grpId="0" build="p"/>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Заголовок 1"/>
          <p:cNvSpPr>
            <a:spLocks noGrp="1"/>
          </p:cNvSpPr>
          <p:nvPr>
            <p:ph type="title"/>
          </p:nvPr>
        </p:nvSpPr>
        <p:spPr>
          <a:xfrm>
            <a:off x="468313" y="188913"/>
            <a:ext cx="8229600" cy="417512"/>
          </a:xfrm>
        </p:spPr>
        <p:txBody>
          <a:bodyPr/>
          <a:lstStyle/>
          <a:p>
            <a:r>
              <a:rPr lang="ru-RU" sz="3200" b="1" smtClean="0"/>
              <a:t>Логичность изложения</a:t>
            </a:r>
          </a:p>
        </p:txBody>
      </p:sp>
      <p:sp>
        <p:nvSpPr>
          <p:cNvPr id="3" name="Содержимое 2"/>
          <p:cNvSpPr>
            <a:spLocks noGrp="1"/>
          </p:cNvSpPr>
          <p:nvPr>
            <p:ph idx="1"/>
          </p:nvPr>
        </p:nvSpPr>
        <p:spPr>
          <a:xfrm>
            <a:off x="1692275" y="620713"/>
            <a:ext cx="7056438" cy="6048375"/>
          </a:xfrm>
        </p:spPr>
        <p:txBody>
          <a:bodyPr/>
          <a:lstStyle/>
          <a:p>
            <a:pPr>
              <a:buFont typeface="Arial" charset="0"/>
              <a:buNone/>
              <a:defRPr/>
            </a:pPr>
            <a:r>
              <a:rPr lang="ru-RU" sz="2000" dirty="0" smtClean="0"/>
              <a:t>     </a:t>
            </a:r>
            <a:r>
              <a:rPr lang="ru-RU" sz="2000" b="1" dirty="0" smtClean="0"/>
              <a:t>Постройте связный текст из приведённых ниже предложений с помощью союзов </a:t>
            </a:r>
            <a:r>
              <a:rPr lang="ru-RU" sz="2000" b="1" i="1" dirty="0" smtClean="0">
                <a:solidFill>
                  <a:srgbClr val="FF0000"/>
                </a:solidFill>
              </a:rPr>
              <a:t>хотя, если, то, но, и, а, так как, поэтому, потому что,</a:t>
            </a:r>
            <a:r>
              <a:rPr lang="ru-RU" sz="2000" b="1" i="1" dirty="0" smtClean="0"/>
              <a:t> </a:t>
            </a:r>
            <a:r>
              <a:rPr lang="ru-RU" sz="2000" b="1" dirty="0" smtClean="0"/>
              <a:t>выявляющих логические связи. Построенный текст должен раскрывать содержание афоризма.</a:t>
            </a:r>
          </a:p>
          <a:p>
            <a:pPr>
              <a:buFont typeface="Arial" charset="0"/>
              <a:buNone/>
              <a:defRPr/>
            </a:pPr>
            <a:r>
              <a:rPr lang="ru-RU" sz="2000" i="1" dirty="0" smtClean="0"/>
              <a:t>      Всё, что неожиданно изменяет нашу жизнь, - не случайность. Оно в нас самих и ждёт лишь внешнего повода для выражения действием.</a:t>
            </a:r>
          </a:p>
          <a:p>
            <a:pPr>
              <a:buFont typeface="Arial" charset="0"/>
              <a:buNone/>
              <a:defRPr/>
            </a:pPr>
            <a:r>
              <a:rPr lang="ru-RU" sz="2000" i="1" dirty="0" smtClean="0"/>
              <a:t>                                                                 А.Грин</a:t>
            </a:r>
          </a:p>
          <a:p>
            <a:pPr marL="457200" indent="-457200">
              <a:buFont typeface="Arial" charset="0"/>
              <a:buAutoNum type="arabicPeriod"/>
              <a:defRPr/>
            </a:pPr>
            <a:r>
              <a:rPr lang="ru-RU" sz="2000" dirty="0" smtClean="0"/>
              <a:t>Наша жизнь отражена в нас самих.</a:t>
            </a:r>
          </a:p>
          <a:p>
            <a:pPr marL="457200" indent="-457200">
              <a:buFont typeface="Arial" charset="0"/>
              <a:buAutoNum type="arabicPeriod"/>
              <a:defRPr/>
            </a:pPr>
            <a:r>
              <a:rPr lang="ru-RU" sz="2000" dirty="0" smtClean="0"/>
              <a:t>Только мы сами вносим изменения в свою жизнь, иногда не осознавая этого.</a:t>
            </a:r>
          </a:p>
          <a:p>
            <a:pPr marL="457200" indent="-457200">
              <a:buFont typeface="Arial" charset="0"/>
              <a:buAutoNum type="arabicPeriod"/>
              <a:defRPr/>
            </a:pPr>
            <a:r>
              <a:rPr lang="ru-RU" sz="2000" dirty="0" smtClean="0"/>
              <a:t>Нам может показаться, что нашу жизнь меняют обстоятельства.</a:t>
            </a:r>
          </a:p>
          <a:p>
            <a:pPr marL="457200" indent="-457200">
              <a:buFont typeface="Arial" charset="0"/>
              <a:buAutoNum type="arabicPeriod"/>
              <a:defRPr/>
            </a:pPr>
            <a:r>
              <a:rPr lang="ru-RU" sz="2000" dirty="0" smtClean="0"/>
              <a:t>Нашу жизнь меняют не обстоятельства, а мы сами. </a:t>
            </a:r>
          </a:p>
          <a:p>
            <a:pPr marL="457200" indent="-457200">
              <a:buFont typeface="Arial" charset="0"/>
              <a:buNone/>
              <a:defRPr/>
            </a:pPr>
            <a:r>
              <a:rPr lang="ru-RU" sz="2000" i="1" dirty="0" smtClean="0">
                <a:solidFill>
                  <a:srgbClr val="000066"/>
                </a:solidFill>
              </a:rPr>
              <a:t>а) 2, хотя 3, и 1, поэтому 4</a:t>
            </a:r>
          </a:p>
          <a:p>
            <a:pPr marL="457200" indent="-457200">
              <a:buFont typeface="Arial" charset="0"/>
              <a:buNone/>
              <a:defRPr/>
            </a:pPr>
            <a:r>
              <a:rPr lang="ru-RU" sz="2000" i="1" dirty="0" smtClean="0">
                <a:solidFill>
                  <a:srgbClr val="000066"/>
                </a:solidFill>
              </a:rPr>
              <a:t>б) 1, и 2, поэтому 3, хотя 4</a:t>
            </a:r>
          </a:p>
          <a:p>
            <a:pPr marL="457200" indent="-457200">
              <a:buFont typeface="Arial" charset="0"/>
              <a:buNone/>
              <a:defRPr/>
            </a:pPr>
            <a:r>
              <a:rPr lang="ru-RU" sz="2000" i="1" dirty="0" smtClean="0">
                <a:solidFill>
                  <a:srgbClr val="000066"/>
                </a:solidFill>
              </a:rPr>
              <a:t>с) 3, но 1, и 2, поэтому 4</a:t>
            </a:r>
            <a:endParaRPr lang="ru-RU" sz="2000" i="1" dirty="0">
              <a:solidFill>
                <a:srgbClr val="000066"/>
              </a:solidFill>
            </a:endParaRPr>
          </a:p>
        </p:txBody>
      </p:sp>
      <p:pic>
        <p:nvPicPr>
          <p:cNvPr id="82947" name="Picture 1" descr="C:\Users\User\Desktop\картинки с шаттерстока\шаттерсток\shutterstock_131469290.jpg"/>
          <p:cNvPicPr>
            <a:picLocks noChangeAspect="1" noChangeArrowheads="1"/>
          </p:cNvPicPr>
          <p:nvPr/>
        </p:nvPicPr>
        <p:blipFill>
          <a:blip r:embed="rId2" cstate="print"/>
          <a:srcRect/>
          <a:stretch>
            <a:fillRect/>
          </a:stretch>
        </p:blipFill>
        <p:spPr bwMode="auto">
          <a:xfrm>
            <a:off x="0" y="4076700"/>
            <a:ext cx="1595438"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Заголовок 1"/>
          <p:cNvSpPr>
            <a:spLocks noGrp="1"/>
          </p:cNvSpPr>
          <p:nvPr>
            <p:ph type="title"/>
          </p:nvPr>
        </p:nvSpPr>
        <p:spPr>
          <a:xfrm>
            <a:off x="457200" y="274638"/>
            <a:ext cx="8229600" cy="417512"/>
          </a:xfrm>
        </p:spPr>
        <p:txBody>
          <a:bodyPr/>
          <a:lstStyle/>
          <a:p>
            <a:r>
              <a:rPr lang="ru-RU" sz="3200" b="1" smtClean="0"/>
              <a:t>Логичность изложения </a:t>
            </a:r>
          </a:p>
        </p:txBody>
      </p:sp>
      <p:sp>
        <p:nvSpPr>
          <p:cNvPr id="3" name="Содержимое 2"/>
          <p:cNvSpPr>
            <a:spLocks noGrp="1"/>
          </p:cNvSpPr>
          <p:nvPr>
            <p:ph idx="1"/>
          </p:nvPr>
        </p:nvSpPr>
        <p:spPr>
          <a:xfrm>
            <a:off x="179388" y="765175"/>
            <a:ext cx="6624637" cy="5903913"/>
          </a:xfrm>
        </p:spPr>
        <p:txBody>
          <a:bodyPr/>
          <a:lstStyle/>
          <a:p>
            <a:pPr>
              <a:buFont typeface="Arial" charset="0"/>
              <a:buNone/>
              <a:defRPr/>
            </a:pPr>
            <a:r>
              <a:rPr lang="ru-RU" sz="2000" dirty="0" smtClean="0"/>
              <a:t>     </a:t>
            </a:r>
            <a:r>
              <a:rPr lang="ru-RU" sz="2000" b="1" dirty="0" smtClean="0"/>
              <a:t>Постройте логически непротиворечивый текст, добавив слова </a:t>
            </a:r>
            <a:r>
              <a:rPr lang="ru-RU" sz="2000" b="1" i="1" dirty="0" smtClean="0">
                <a:solidFill>
                  <a:srgbClr val="FF0000"/>
                </a:solidFill>
              </a:rPr>
              <a:t>следовательно, значит.</a:t>
            </a:r>
          </a:p>
          <a:p>
            <a:pPr>
              <a:buFont typeface="Arial" charset="0"/>
              <a:buNone/>
              <a:defRPr/>
            </a:pPr>
            <a:r>
              <a:rPr lang="ru-RU" sz="2000" b="1" i="1" dirty="0" smtClean="0"/>
              <a:t>Ф.Шиллер утверждал: «Глупец тот, кто бросает дело на половине дороги и смотрит, разинув рот, со стороны, что из всего этого выйдет». Следовательно,</a:t>
            </a:r>
          </a:p>
          <a:p>
            <a:pPr>
              <a:buFont typeface="Arial" charset="0"/>
              <a:buNone/>
              <a:defRPr/>
            </a:pPr>
            <a:r>
              <a:rPr lang="ru-RU" sz="2000" b="1" i="1" dirty="0" smtClean="0">
                <a:solidFill>
                  <a:srgbClr val="FF0000"/>
                </a:solidFill>
              </a:rPr>
              <a:t>   </a:t>
            </a:r>
            <a:endParaRPr lang="ru-RU" sz="2000" i="1" dirty="0" smtClean="0">
              <a:solidFill>
                <a:srgbClr val="FF0000"/>
              </a:solidFill>
            </a:endParaRPr>
          </a:p>
          <a:p>
            <a:pPr marL="457200" indent="-457200">
              <a:buFont typeface="Arial" charset="0"/>
              <a:buNone/>
              <a:defRPr/>
            </a:pPr>
            <a:r>
              <a:rPr lang="ru-RU" sz="2000" i="1" dirty="0" smtClean="0">
                <a:solidFill>
                  <a:srgbClr val="000066"/>
                </a:solidFill>
              </a:rPr>
              <a:t>а) Со стороны на происходящее смотрят только глупые люди.</a:t>
            </a:r>
          </a:p>
          <a:p>
            <a:pPr marL="457200" indent="-457200">
              <a:buFont typeface="Arial" charset="0"/>
              <a:buNone/>
              <a:defRPr/>
            </a:pPr>
            <a:r>
              <a:rPr lang="ru-RU" sz="2000" i="1" dirty="0" smtClean="0">
                <a:solidFill>
                  <a:srgbClr val="000066"/>
                </a:solidFill>
              </a:rPr>
              <a:t>б) Брошенное на половине дороги дело всегда  вызывает чувство растерянности.</a:t>
            </a:r>
          </a:p>
          <a:p>
            <a:pPr marL="457200" indent="-457200">
              <a:buFont typeface="Arial" charset="0"/>
              <a:buNone/>
              <a:defRPr/>
            </a:pPr>
            <a:r>
              <a:rPr lang="ru-RU" sz="2000" i="1" dirty="0" smtClean="0">
                <a:solidFill>
                  <a:srgbClr val="000066"/>
                </a:solidFill>
              </a:rPr>
              <a:t>в) Если дело брошено на половине дороги, то на него можно только смотреть со стороны.</a:t>
            </a:r>
          </a:p>
          <a:p>
            <a:pPr marL="457200" indent="-457200">
              <a:buFont typeface="Arial" charset="0"/>
              <a:buNone/>
              <a:defRPr/>
            </a:pPr>
            <a:r>
              <a:rPr lang="ru-RU" sz="2000" i="1" dirty="0" smtClean="0">
                <a:solidFill>
                  <a:srgbClr val="000066"/>
                </a:solidFill>
              </a:rPr>
              <a:t>г) Умные люди никогда не бросают дело на половине.</a:t>
            </a:r>
          </a:p>
          <a:p>
            <a:pPr marL="457200" indent="-457200">
              <a:buFont typeface="Arial" charset="0"/>
              <a:buNone/>
              <a:defRPr/>
            </a:pPr>
            <a:endParaRPr lang="ru-RU" sz="2000" i="1" dirty="0">
              <a:solidFill>
                <a:srgbClr val="000066"/>
              </a:solidFill>
            </a:endParaRPr>
          </a:p>
        </p:txBody>
      </p:sp>
      <p:pic>
        <p:nvPicPr>
          <p:cNvPr id="83971" name="Picture 1" descr="C:\Users\User\Desktop\картинки с шаттерстока\шаттерсток\shutterstock_355785884.jpg"/>
          <p:cNvPicPr>
            <a:picLocks noChangeAspect="1" noChangeArrowheads="1"/>
          </p:cNvPicPr>
          <p:nvPr/>
        </p:nvPicPr>
        <p:blipFill>
          <a:blip r:embed="rId2" cstate="print"/>
          <a:srcRect/>
          <a:stretch>
            <a:fillRect/>
          </a:stretch>
        </p:blipFill>
        <p:spPr bwMode="auto">
          <a:xfrm>
            <a:off x="6588125" y="3789363"/>
            <a:ext cx="2195513" cy="232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Заголовок 1"/>
          <p:cNvSpPr>
            <a:spLocks noGrp="1"/>
          </p:cNvSpPr>
          <p:nvPr>
            <p:ph type="title"/>
          </p:nvPr>
        </p:nvSpPr>
        <p:spPr>
          <a:xfrm>
            <a:off x="457200" y="274638"/>
            <a:ext cx="8229600" cy="490537"/>
          </a:xfrm>
        </p:spPr>
        <p:txBody>
          <a:bodyPr/>
          <a:lstStyle/>
          <a:p>
            <a:r>
              <a:rPr lang="ru-RU" sz="2000" smtClean="0"/>
              <a:t>Материал для работы</a:t>
            </a:r>
          </a:p>
        </p:txBody>
      </p:sp>
      <p:sp>
        <p:nvSpPr>
          <p:cNvPr id="84994" name="Содержимое 2"/>
          <p:cNvSpPr>
            <a:spLocks noGrp="1"/>
          </p:cNvSpPr>
          <p:nvPr>
            <p:ph idx="1"/>
          </p:nvPr>
        </p:nvSpPr>
        <p:spPr>
          <a:xfrm>
            <a:off x="323850" y="981075"/>
            <a:ext cx="8496300" cy="5360988"/>
          </a:xfrm>
        </p:spPr>
        <p:txBody>
          <a:bodyPr/>
          <a:lstStyle/>
          <a:p>
            <a:pPr>
              <a:buFont typeface="Arial" charset="0"/>
              <a:buNone/>
            </a:pPr>
            <a:r>
              <a:rPr lang="ru-RU" sz="1600" b="1" smtClean="0"/>
              <a:t>1. Только одно делает исполнение мечты невозможным — это страх неудачи.</a:t>
            </a:r>
          </a:p>
          <a:p>
            <a:pPr>
              <a:buFont typeface="Arial" charset="0"/>
              <a:buNone/>
            </a:pPr>
            <a:r>
              <a:rPr lang="ru-RU" sz="1600" smtClean="0"/>
              <a:t>                                                   П.Коэльо </a:t>
            </a:r>
          </a:p>
          <a:p>
            <a:pPr>
              <a:buFont typeface="Arial" charset="0"/>
              <a:buNone/>
            </a:pPr>
            <a:r>
              <a:rPr lang="ru-RU" sz="1600" b="1" smtClean="0"/>
              <a:t>2.  Мечты, которые сбываются, — не мечты, а планы.</a:t>
            </a:r>
          </a:p>
          <a:p>
            <a:pPr>
              <a:buFont typeface="Arial" charset="0"/>
              <a:buNone/>
            </a:pPr>
            <a:r>
              <a:rPr lang="ru-RU" sz="1600" smtClean="0"/>
              <a:t>                                          А. В. Вампилов</a:t>
            </a:r>
          </a:p>
          <a:p>
            <a:pPr>
              <a:buFont typeface="Arial" charset="0"/>
              <a:buNone/>
            </a:pPr>
            <a:r>
              <a:rPr lang="ru-RU" sz="1600" b="1" smtClean="0"/>
              <a:t>3.  Моя мечта, самая фантастическая, всегда остается жизненной, земной; никогда не мечтаю о невозможном.  </a:t>
            </a:r>
          </a:p>
          <a:p>
            <a:pPr>
              <a:buFont typeface="Arial" charset="0"/>
              <a:buNone/>
            </a:pPr>
            <a:r>
              <a:rPr lang="ru-RU" sz="1600" smtClean="0"/>
              <a:t>                                                  Н. А. Островский</a:t>
            </a:r>
          </a:p>
          <a:p>
            <a:pPr>
              <a:buFont typeface="Arial" charset="0"/>
              <a:buNone/>
            </a:pPr>
            <a:r>
              <a:rPr lang="ru-RU" sz="1600" b="1" smtClean="0"/>
              <a:t>4.  Есть люди, которые живут без всякой цели, проходят в мире, точно былинка в реке: они не идут, их несёт.</a:t>
            </a:r>
          </a:p>
          <a:p>
            <a:pPr>
              <a:buFont typeface="Arial" charset="0"/>
              <a:buNone/>
            </a:pPr>
            <a:r>
              <a:rPr lang="ru-RU" sz="1600" smtClean="0"/>
              <a:t>                                                           Сенека</a:t>
            </a:r>
          </a:p>
          <a:p>
            <a:pPr>
              <a:buFont typeface="Arial" charset="0"/>
              <a:buNone/>
            </a:pPr>
            <a:r>
              <a:rPr lang="ru-RU" sz="1600" b="1" smtClean="0"/>
              <a:t>5. Только сердце способно оплодотворять свои мечты. </a:t>
            </a:r>
          </a:p>
          <a:p>
            <a:pPr>
              <a:buFont typeface="Arial" charset="0"/>
              <a:buNone/>
            </a:pPr>
            <a:r>
              <a:rPr lang="ru-RU" sz="1600" smtClean="0"/>
              <a:t>                                                            А. Франс</a:t>
            </a:r>
          </a:p>
          <a:p>
            <a:pPr>
              <a:buFont typeface="Arial" charset="0"/>
              <a:buNone/>
            </a:pPr>
            <a:r>
              <a:rPr lang="ru-RU" sz="1600" b="1" smtClean="0"/>
              <a:t>6. Шутить с мечтой опасно: разбитая мечта может составить несчастье жизни.</a:t>
            </a:r>
          </a:p>
          <a:p>
            <a:pPr>
              <a:buFont typeface="Arial" charset="0"/>
              <a:buNone/>
            </a:pPr>
            <a:r>
              <a:rPr lang="ru-RU" sz="1600" smtClean="0"/>
              <a:t>                                                                         Д.Писарев </a:t>
            </a:r>
          </a:p>
          <a:p>
            <a:pPr>
              <a:buFont typeface="Arial" charset="0"/>
              <a:buNone/>
            </a:pPr>
            <a:r>
              <a:rPr lang="ru-RU" sz="1600" b="1" smtClean="0"/>
              <a:t>7. Чтобы дойти до цели, нужно прежде всего идти.</a:t>
            </a:r>
          </a:p>
          <a:p>
            <a:pPr>
              <a:buFont typeface="Arial" charset="0"/>
              <a:buNone/>
            </a:pPr>
            <a:r>
              <a:rPr lang="ru-RU" sz="1600" smtClean="0"/>
              <a:t>                                                                        О.Бальзак</a:t>
            </a:r>
          </a:p>
          <a:p>
            <a:pPr>
              <a:buFont typeface="Arial" charset="0"/>
              <a:buNone/>
            </a:pPr>
            <a:r>
              <a:rPr lang="ru-RU" sz="1600" b="1" smtClean="0"/>
              <a:t>8. Все победы начинаются с победы над самим собой.</a:t>
            </a:r>
          </a:p>
          <a:p>
            <a:pPr>
              <a:buFont typeface="Arial" charset="0"/>
              <a:buNone/>
            </a:pPr>
            <a:r>
              <a:rPr lang="ru-RU" sz="1600" smtClean="0"/>
              <a:t>                                                                          Л.Леонов</a:t>
            </a:r>
          </a:p>
          <a:p>
            <a:pPr>
              <a:buFont typeface="Arial" charset="0"/>
              <a:buNone/>
            </a:pPr>
            <a:endParaRPr lang="ru-RU"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5" name="Rectangle 15"/>
          <p:cNvSpPr>
            <a:spLocks noGrp="1" noChangeArrowheads="1"/>
          </p:cNvSpPr>
          <p:nvPr>
            <p:ph type="title" idx="4294967295"/>
          </p:nvPr>
        </p:nvSpPr>
        <p:spPr>
          <a:xfrm>
            <a:off x="250825" y="0"/>
            <a:ext cx="8713788" cy="998538"/>
          </a:xfrm>
          <a:solidFill>
            <a:srgbClr val="FFFFFF"/>
          </a:solidFill>
        </p:spPr>
        <p:txBody>
          <a:bodyPr/>
          <a:lstStyle/>
          <a:p>
            <a:pPr eaLnBrk="1" hangingPunct="1"/>
            <a:r>
              <a:rPr lang="ru-RU" altLang="ru-RU" b="1" smtClean="0"/>
              <a:t>Конспект-схема сочинения</a:t>
            </a:r>
          </a:p>
        </p:txBody>
      </p:sp>
      <p:graphicFrame>
        <p:nvGraphicFramePr>
          <p:cNvPr id="139267" name="Organization Chart 2"/>
          <p:cNvGraphicFramePr>
            <a:graphicFrameLocks/>
          </p:cNvGraphicFramePr>
          <p:nvPr>
            <p:ph idx="4294967295"/>
          </p:nvPr>
        </p:nvGraphicFramePr>
        <p:xfrm>
          <a:off x="250825" y="1052513"/>
          <a:ext cx="8713788" cy="5545137"/>
        </p:xfrm>
        <a:graphic>
          <a:graphicData uri="http://schemas.openxmlformats.org/drawingml/2006/compatibility">
            <com:legacyDrawing xmlns:com="http://schemas.openxmlformats.org/drawingml/2006/compatibility" spid="_x0000_s24578"/>
          </a:graphicData>
        </a:graphic>
      </p:graphicFrame>
      <p:pic>
        <p:nvPicPr>
          <p:cNvPr id="24596" name="Picture 29" descr="shutterstock_65461219"/>
          <p:cNvPicPr>
            <a:picLocks noChangeAspect="1" noChangeArrowheads="1"/>
          </p:cNvPicPr>
          <p:nvPr/>
        </p:nvPicPr>
        <p:blipFill>
          <a:blip r:embed="rId3" cstate="print"/>
          <a:srcRect/>
          <a:stretch>
            <a:fillRect/>
          </a:stretch>
        </p:blipFill>
        <p:spPr bwMode="auto">
          <a:xfrm>
            <a:off x="5435600" y="3860800"/>
            <a:ext cx="3048000" cy="2438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descr="C:\Users\User\Desktop\шаттерсток\shutterstock_428573866.jpg"/>
          <p:cNvPicPr>
            <a:picLocks noGrp="1" noChangeAspect="1" noChangeArrowheads="1"/>
          </p:cNvPicPr>
          <p:nvPr>
            <p:ph type="tbl" idx="4294967295"/>
          </p:nvPr>
        </p:nvPicPr>
        <p:blipFill>
          <a:blip r:embed="rId2" cstate="print"/>
          <a:srcRect/>
          <a:stretch>
            <a:fillRect/>
          </a:stretch>
        </p:blipFill>
        <p:spPr>
          <a:xfrm>
            <a:off x="6443663" y="0"/>
            <a:ext cx="2700337" cy="2700338"/>
          </a:xfrm>
        </p:spPr>
      </p:pic>
      <p:sp>
        <p:nvSpPr>
          <p:cNvPr id="5" name="Прямоугольник 4"/>
          <p:cNvSpPr/>
          <p:nvPr/>
        </p:nvSpPr>
        <p:spPr>
          <a:xfrm>
            <a:off x="860104" y="2708920"/>
            <a:ext cx="7473648" cy="3170099"/>
          </a:xfrm>
          <a:prstGeom prst="rect">
            <a:avLst/>
          </a:prstGeom>
          <a:noFill/>
        </p:spPr>
        <p:txBody>
          <a:bodyPr>
            <a:spAutoFit/>
          </a:bodyPr>
          <a:lstStyle/>
          <a:p>
            <a:pPr algn="ctr">
              <a:defRPr/>
            </a:pPr>
            <a:r>
              <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Что бывает, </a:t>
            </a:r>
          </a:p>
          <a:p>
            <a:pPr algn="ctr">
              <a:defRPr/>
            </a:pPr>
            <a:r>
              <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если книг не читают, </a:t>
            </a:r>
          </a:p>
          <a:p>
            <a:pPr algn="ctr">
              <a:defRPr/>
            </a:pPr>
            <a:r>
              <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ИЛИ </a:t>
            </a:r>
          </a:p>
          <a:p>
            <a:pPr algn="ctr">
              <a:defRPr/>
            </a:pPr>
            <a:r>
              <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исправляем ошибки  </a:t>
            </a:r>
          </a:p>
          <a:p>
            <a:pPr algn="ctr">
              <a:defRPr/>
            </a:pPr>
            <a:endParaRPr lang="ru-RU" sz="4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Заголовок 1"/>
          <p:cNvSpPr>
            <a:spLocks noGrp="1"/>
          </p:cNvSpPr>
          <p:nvPr>
            <p:ph idx="4294967295"/>
          </p:nvPr>
        </p:nvSpPr>
        <p:spPr>
          <a:xfrm>
            <a:off x="179388" y="188913"/>
            <a:ext cx="8964612" cy="6480175"/>
          </a:xfrm>
        </p:spPr>
        <p:txBody>
          <a:bodyPr/>
          <a:lstStyle/>
          <a:p>
            <a:pPr>
              <a:buFont typeface="Arial" charset="0"/>
              <a:buNone/>
            </a:pPr>
            <a:r>
              <a:rPr lang="ru-RU" sz="1100" smtClean="0"/>
              <a:t>      </a:t>
            </a:r>
            <a:r>
              <a:rPr lang="en-US" sz="1100" b="1" smtClean="0"/>
              <a:t>  </a:t>
            </a:r>
            <a:r>
              <a:rPr lang="ru-RU" sz="1100" b="1" smtClean="0"/>
              <a:t>«Евгений Онегин» - бесцелер! </a:t>
            </a:r>
            <a:br>
              <a:rPr lang="ru-RU" sz="1100" b="1" smtClean="0"/>
            </a:br>
            <a:r>
              <a:rPr lang="ru-RU" sz="1100" b="1" smtClean="0"/>
              <a:t>Онегин был Джон-Дуан и ухлестывал за Татьяной. </a:t>
            </a:r>
            <a:br>
              <a:rPr lang="ru-RU" sz="1100" b="1" smtClean="0"/>
            </a:br>
            <a:r>
              <a:rPr lang="ru-RU" sz="1100" b="1" smtClean="0"/>
              <a:t>И тогда Раскольников вопрошает: «Тварь я ходячая или кто?» </a:t>
            </a:r>
            <a:br>
              <a:rPr lang="ru-RU" sz="1100" b="1" smtClean="0"/>
            </a:br>
            <a:r>
              <a:rPr lang="ru-RU" sz="1100" b="1" smtClean="0"/>
              <a:t>Проблема романа «Преступление и наказание» основана практически в одной фразе, сказанной </a:t>
            </a:r>
          </a:p>
          <a:p>
            <a:pPr>
              <a:buFont typeface="Arial" charset="0"/>
              <a:buNone/>
            </a:pPr>
            <a:r>
              <a:rPr lang="ru-RU" sz="1100" b="1" smtClean="0"/>
              <a:t>         Раскольниковым: «Тля я или право имею?» </a:t>
            </a:r>
            <a:br>
              <a:rPr lang="ru-RU" sz="1100" b="1" smtClean="0"/>
            </a:br>
            <a:r>
              <a:rPr lang="ru-RU" sz="1100" b="1" smtClean="0"/>
              <a:t>Такие женщины, как Тоня Мармеладина, - будущее страны. </a:t>
            </a:r>
            <a:br>
              <a:rPr lang="ru-RU" sz="1100" b="1" smtClean="0"/>
            </a:br>
            <a:r>
              <a:rPr lang="ru-RU" sz="1100" b="1" smtClean="0"/>
              <a:t>Базаров, по мнению Павла Петровича,  плейбей. </a:t>
            </a:r>
            <a:br>
              <a:rPr lang="ru-RU" sz="1100" b="1" smtClean="0"/>
            </a:br>
            <a:r>
              <a:rPr lang="ru-RU" sz="1100" b="1" smtClean="0"/>
              <a:t>Взять хотя бы произведение Гончарова "Обломов". Невольно вспоминаешь обрюзгшего, растолстевшего Плюшкина. </a:t>
            </a:r>
            <a:br>
              <a:rPr lang="ru-RU" sz="1100" b="1" smtClean="0"/>
            </a:br>
            <a:r>
              <a:rPr lang="ru-RU" sz="1100" b="1" smtClean="0"/>
              <a:t>Есть люди с сильным духом, как старуха из Ирги «Горького». </a:t>
            </a:r>
          </a:p>
          <a:p>
            <a:pPr>
              <a:buFont typeface="Arial" charset="0"/>
              <a:buNone/>
            </a:pPr>
            <a:r>
              <a:rPr lang="ru-RU" sz="1100" b="1" smtClean="0"/>
              <a:t>        В этом сочинение я хотел бы высказать своё мнение об образе Катерине и о её суицидальных наклонностях. </a:t>
            </a:r>
          </a:p>
          <a:p>
            <a:pPr>
              <a:buFont typeface="Arial" charset="0"/>
              <a:buNone/>
            </a:pPr>
            <a:r>
              <a:rPr lang="ru-RU" sz="1100" b="1" smtClean="0"/>
              <a:t>       Учителям тяжело приходится в жизни: в обществе их не сильно уважают, зарплату им не повышают, но их все равно меньше не становится</a:t>
            </a:r>
          </a:p>
          <a:p>
            <a:pPr>
              <a:buFont typeface="Arial" charset="0"/>
              <a:buNone/>
            </a:pPr>
            <a:r>
              <a:rPr lang="ru-RU" sz="1100" b="1" smtClean="0"/>
              <a:t>       Прочитая данный текст, здесь проблема в том, что герой в детстве никому не нужен был. </a:t>
            </a:r>
            <a:br>
              <a:rPr lang="ru-RU" sz="1100" b="1" smtClean="0"/>
            </a:br>
            <a:r>
              <a:rPr lang="ru-RU" sz="1100" b="1" smtClean="0"/>
              <a:t>Речь автора богата и калорийна.</a:t>
            </a:r>
          </a:p>
          <a:p>
            <a:pPr>
              <a:buFont typeface="Arial" charset="0"/>
              <a:buNone/>
            </a:pPr>
            <a:r>
              <a:rPr lang="ru-RU" sz="1100" b="1" smtClean="0"/>
              <a:t>       Автор проблему нам выражил в крации, по понятиям.  </a:t>
            </a:r>
            <a:br>
              <a:rPr lang="ru-RU" sz="1100" b="1" smtClean="0"/>
            </a:br>
            <a:r>
              <a:rPr lang="ru-RU" sz="1100" b="1" smtClean="0"/>
              <a:t>И тогда наши патомки может быть совсем не будут знать, что такое убийство и насильство. Но я думаю нам пока далеко, но если начать исправлятся, глядиш и всё получится. </a:t>
            </a:r>
            <a:br>
              <a:rPr lang="ru-RU" sz="1100" b="1" smtClean="0"/>
            </a:br>
            <a:r>
              <a:rPr lang="ru-RU" sz="1100" b="1" smtClean="0"/>
              <a:t>Автор в данном тексте поставляет проблему... </a:t>
            </a:r>
            <a:br>
              <a:rPr lang="ru-RU" sz="1100" b="1" smtClean="0"/>
            </a:br>
            <a:r>
              <a:rPr lang="ru-RU" sz="1100" b="1" smtClean="0"/>
              <a:t>Щасочное поколение не умеет общадься. </a:t>
            </a:r>
            <a:br>
              <a:rPr lang="ru-RU" sz="1100" b="1" smtClean="0"/>
            </a:br>
            <a:r>
              <a:rPr lang="ru-RU" sz="1100" b="1" smtClean="0"/>
              <a:t>Даже надевая на себя синтетическую одежду, обувь, резиновые колёса и асфальт человек всё больше изолирует себя от земного шара. </a:t>
            </a:r>
            <a:br>
              <a:rPr lang="ru-RU" sz="1100" b="1" smtClean="0"/>
            </a:br>
            <a:r>
              <a:rPr lang="ru-RU" sz="1100" b="1" smtClean="0"/>
              <a:t>Не зря Лермонтов, который окончил свою жизнь с таким же концом, сочинил эти строки. </a:t>
            </a:r>
            <a:br>
              <a:rPr lang="ru-RU" sz="1100" b="1" smtClean="0"/>
            </a:br>
            <a:r>
              <a:rPr lang="ru-RU" sz="1100" b="1" smtClean="0"/>
              <a:t>Личность незаменимая вещь в жизни каждого человека. </a:t>
            </a:r>
            <a:br>
              <a:rPr lang="ru-RU" sz="1100" b="1" smtClean="0"/>
            </a:br>
            <a:r>
              <a:rPr lang="ru-RU" sz="1100" b="1" smtClean="0"/>
              <a:t>Во время Великой Отечественной войны много совершали подвигов. Грудью закрывали тело товарища, а один, я не помню фамилии, своим телом закрыл пулеметное гнездо немцем, чтобы его товарищи смогли прорвать линию обороны. </a:t>
            </a:r>
            <a:br>
              <a:rPr lang="ru-RU" sz="1100" b="1" smtClean="0"/>
            </a:br>
            <a:r>
              <a:rPr lang="ru-RU" sz="1100" b="1" smtClean="0"/>
              <a:t>На войне не было трусов, каждый вояка лез под пули, прикрывая своему товарищу спину. </a:t>
            </a:r>
            <a:br>
              <a:rPr lang="ru-RU" sz="1100" b="1" smtClean="0"/>
            </a:br>
            <a:r>
              <a:rPr lang="ru-RU" sz="1100" b="1" smtClean="0"/>
              <a:t>В пример можно привести известного писателя серебрянного века Александра Сергеевича Пушкина.  </a:t>
            </a:r>
          </a:p>
          <a:p>
            <a:pPr>
              <a:buFont typeface="Arial" charset="0"/>
              <a:buNone/>
            </a:pPr>
            <a:r>
              <a:rPr lang="ru-RU" sz="1100" b="1" smtClean="0"/>
              <a:t>       У меня нет читательского опыта,, но вот даже взять пример с нашей школы..</a:t>
            </a:r>
          </a:p>
          <a:p>
            <a:pPr>
              <a:buFont typeface="Arial" charset="0"/>
              <a:buNone/>
            </a:pPr>
            <a:r>
              <a:rPr lang="ru-RU" sz="1100" b="1" smtClean="0"/>
              <a:t>       Учитель это «мама» и «папа» в одном лице..</a:t>
            </a:r>
          </a:p>
          <a:p>
            <a:pPr>
              <a:buFont typeface="Arial" charset="0"/>
              <a:buNone/>
            </a:pPr>
            <a:r>
              <a:rPr lang="ru-RU" sz="1100" b="1" smtClean="0"/>
              <a:t>Надо остановить время, не доводить до кипения. Обернуться вокруг своей оси и задуматься о хороших манерах. </a:t>
            </a:r>
          </a:p>
          <a:p>
            <a:pPr>
              <a:buFont typeface="Arial" charset="0"/>
              <a:buNone/>
            </a:pPr>
            <a:r>
              <a:rPr lang="ru-RU" sz="1100" b="1" smtClean="0"/>
              <a:t>Бабушка смогла уговорить моего деда, и по совместительству ее мужа, поехать в Финляндию.</a:t>
            </a:r>
          </a:p>
          <a:p>
            <a:pPr>
              <a:buFont typeface="Arial" charset="0"/>
              <a:buNone/>
            </a:pPr>
            <a:r>
              <a:rPr lang="ru-RU" sz="1100" b="1" smtClean="0"/>
              <a:t>К сожалению, не помню автора детского произведения «Мойдодыр» (вот она – память, которая покрывает пеленой забвения события и хоронит их в недрах подсознания).</a:t>
            </a:r>
          </a:p>
          <a:p>
            <a:pPr>
              <a:buFont typeface="Arial" charset="0"/>
              <a:buNone/>
            </a:pPr>
            <a:r>
              <a:rPr lang="ru-RU" sz="1100" b="1" smtClean="0"/>
              <a:t>Из-за ревности порвалась не только любовь Ленского и Лариной, но и сама его жизнь. </a:t>
            </a:r>
          </a:p>
        </p:txBody>
      </p:sp>
      <p:pic>
        <p:nvPicPr>
          <p:cNvPr id="89090" name="Picture 3" descr="shutterstock_177449456"/>
          <p:cNvPicPr>
            <a:picLocks noChangeAspect="1" noChangeArrowheads="1"/>
          </p:cNvPicPr>
          <p:nvPr/>
        </p:nvPicPr>
        <p:blipFill>
          <a:blip r:embed="rId2" cstate="print"/>
          <a:srcRect/>
          <a:stretch>
            <a:fillRect/>
          </a:stretch>
        </p:blipFill>
        <p:spPr bwMode="auto">
          <a:xfrm>
            <a:off x="7524750" y="115888"/>
            <a:ext cx="1511300" cy="129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4-379"/>
          <p:cNvPicPr>
            <a:picLocks noChangeAspect="1" noChangeArrowheads="1"/>
          </p:cNvPicPr>
          <p:nvPr/>
        </p:nvPicPr>
        <p:blipFill>
          <a:blip r:embed="rId2" cstate="print"/>
          <a:srcRect t="5867" r="887" b="8928"/>
          <a:stretch>
            <a:fillRect/>
          </a:stretch>
        </p:blipFill>
        <p:spPr bwMode="auto">
          <a:xfrm>
            <a:off x="0" y="0"/>
            <a:ext cx="8820150" cy="666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title"/>
          </p:nvPr>
        </p:nvSpPr>
        <p:spPr>
          <a:xfrm>
            <a:off x="457200" y="274638"/>
            <a:ext cx="8229600" cy="346075"/>
          </a:xfrm>
        </p:spPr>
        <p:txBody>
          <a:bodyPr/>
          <a:lstStyle/>
          <a:p>
            <a:r>
              <a:rPr lang="ru-RU" sz="4000" b="1" smtClean="0"/>
              <a:t>Пособия-помощники</a:t>
            </a:r>
          </a:p>
        </p:txBody>
      </p:sp>
      <p:pic>
        <p:nvPicPr>
          <p:cNvPr id="91141" name="Picture 9" descr="377_11110_8-01"/>
          <p:cNvPicPr>
            <a:picLocks noChangeAspect="1" noChangeArrowheads="1"/>
          </p:cNvPicPr>
          <p:nvPr/>
        </p:nvPicPr>
        <p:blipFill>
          <a:blip r:embed="rId2" cstate="print"/>
          <a:srcRect/>
          <a:stretch>
            <a:fillRect/>
          </a:stretch>
        </p:blipFill>
        <p:spPr bwMode="auto">
          <a:xfrm>
            <a:off x="179388" y="3284538"/>
            <a:ext cx="1755775" cy="2520950"/>
          </a:xfrm>
          <a:prstGeom prst="rect">
            <a:avLst/>
          </a:prstGeom>
          <a:noFill/>
          <a:ln w="9525">
            <a:noFill/>
            <a:miter lim="800000"/>
            <a:headEnd/>
            <a:tailEnd/>
          </a:ln>
        </p:spPr>
      </p:pic>
      <p:pic>
        <p:nvPicPr>
          <p:cNvPr id="91142" name="Picture 12" descr="shutterstock_225957904"/>
          <p:cNvPicPr>
            <a:picLocks noChangeAspect="1" noChangeArrowheads="1"/>
          </p:cNvPicPr>
          <p:nvPr/>
        </p:nvPicPr>
        <p:blipFill>
          <a:blip r:embed="rId3" cstate="print"/>
          <a:srcRect/>
          <a:stretch>
            <a:fillRect/>
          </a:stretch>
        </p:blipFill>
        <p:spPr bwMode="auto">
          <a:xfrm>
            <a:off x="5867400" y="3213100"/>
            <a:ext cx="3048000" cy="3048000"/>
          </a:xfrm>
          <a:prstGeom prst="rect">
            <a:avLst/>
          </a:prstGeom>
          <a:noFill/>
          <a:ln w="9525">
            <a:noFill/>
            <a:miter lim="800000"/>
            <a:headEnd/>
            <a:tailEnd/>
          </a:ln>
        </p:spPr>
      </p:pic>
      <p:pic>
        <p:nvPicPr>
          <p:cNvPr id="91143" name="Picture 12" descr="978-5-377-12356-9-01"/>
          <p:cNvPicPr>
            <a:picLocks noChangeAspect="1" noChangeArrowheads="1"/>
          </p:cNvPicPr>
          <p:nvPr/>
        </p:nvPicPr>
        <p:blipFill>
          <a:blip r:embed="rId4" cstate="print"/>
          <a:srcRect/>
          <a:stretch>
            <a:fillRect/>
          </a:stretch>
        </p:blipFill>
        <p:spPr bwMode="auto">
          <a:xfrm>
            <a:off x="107950" y="692150"/>
            <a:ext cx="1808163" cy="2520950"/>
          </a:xfrm>
          <a:prstGeom prst="rect">
            <a:avLst/>
          </a:prstGeom>
          <a:noFill/>
          <a:ln w="9525">
            <a:noFill/>
            <a:miter lim="800000"/>
            <a:headEnd/>
            <a:tailEnd/>
          </a:ln>
        </p:spPr>
      </p:pic>
      <p:pic>
        <p:nvPicPr>
          <p:cNvPr id="91144" name="Picture 13" descr="978-5-377-12494-8-01"/>
          <p:cNvPicPr>
            <a:picLocks noChangeAspect="1" noChangeArrowheads="1"/>
          </p:cNvPicPr>
          <p:nvPr/>
        </p:nvPicPr>
        <p:blipFill>
          <a:blip r:embed="rId5" cstate="print"/>
          <a:srcRect/>
          <a:stretch>
            <a:fillRect/>
          </a:stretch>
        </p:blipFill>
        <p:spPr bwMode="auto">
          <a:xfrm>
            <a:off x="1979613" y="692150"/>
            <a:ext cx="1801812" cy="2520950"/>
          </a:xfrm>
          <a:prstGeom prst="rect">
            <a:avLst/>
          </a:prstGeom>
          <a:noFill/>
          <a:ln w="9525">
            <a:noFill/>
            <a:miter lim="800000"/>
            <a:headEnd/>
            <a:tailEnd/>
          </a:ln>
        </p:spPr>
      </p:pic>
      <p:pic>
        <p:nvPicPr>
          <p:cNvPr id="7" name="Picture 7" descr="E:\Reklama2016\Каталог_ЕГЭ2017\Обложки\УЧПЕДГИЗ\978-5-906976-13-0-01.jpg"/>
          <p:cNvPicPr>
            <a:picLocks noChangeAspect="1" noChangeArrowheads="1"/>
          </p:cNvPicPr>
          <p:nvPr/>
        </p:nvPicPr>
        <p:blipFill>
          <a:blip r:embed="rId6" cstate="print"/>
          <a:srcRect/>
          <a:stretch>
            <a:fillRect/>
          </a:stretch>
        </p:blipFill>
        <p:spPr bwMode="auto">
          <a:xfrm>
            <a:off x="3924300" y="836613"/>
            <a:ext cx="1868488" cy="2376487"/>
          </a:xfrm>
          <a:prstGeom prst="rect">
            <a:avLst/>
          </a:prstGeom>
          <a:noFill/>
          <a:ln>
            <a:solidFill>
              <a:schemeClr val="accent3">
                <a:lumMod val="65000"/>
              </a:schemeClr>
            </a:solidFill>
          </a:ln>
        </p:spPr>
      </p:pic>
      <p:pic>
        <p:nvPicPr>
          <p:cNvPr id="18437" name="Picture 5" descr="E:\Reklama2016\Каталог_ЕГЭ2017\Обложки\УЧПЕДГИЗ\978-5-906976-08-6-01.jpg"/>
          <p:cNvPicPr>
            <a:picLocks noChangeAspect="1" noChangeArrowheads="1"/>
          </p:cNvPicPr>
          <p:nvPr/>
        </p:nvPicPr>
        <p:blipFill>
          <a:blip r:embed="rId7" cstate="print"/>
          <a:srcRect/>
          <a:stretch>
            <a:fillRect/>
          </a:stretch>
        </p:blipFill>
        <p:spPr bwMode="auto">
          <a:xfrm>
            <a:off x="5940425" y="836613"/>
            <a:ext cx="1797050" cy="2376487"/>
          </a:xfrm>
          <a:prstGeom prst="rect">
            <a:avLst/>
          </a:prstGeom>
          <a:noFill/>
          <a:ln>
            <a:solidFill>
              <a:schemeClr val="accent3">
                <a:lumMod val="65000"/>
              </a:schemeClr>
            </a:solidFill>
          </a:ln>
        </p:spPr>
      </p:pic>
      <p:pic>
        <p:nvPicPr>
          <p:cNvPr id="18438" name="Picture 6" descr="E:\Reklama2016\Каталог_ЕГЭ2017\Обложки\УЧПЕДГИЗ\978-5-906976-41-3-01.jpg"/>
          <p:cNvPicPr>
            <a:picLocks noChangeAspect="1" noChangeArrowheads="1"/>
          </p:cNvPicPr>
          <p:nvPr/>
        </p:nvPicPr>
        <p:blipFill>
          <a:blip r:embed="rId8" cstate="print"/>
          <a:srcRect/>
          <a:stretch>
            <a:fillRect/>
          </a:stretch>
        </p:blipFill>
        <p:spPr bwMode="auto">
          <a:xfrm>
            <a:off x="2124075" y="3357563"/>
            <a:ext cx="1943100" cy="2376487"/>
          </a:xfrm>
          <a:prstGeom prst="rect">
            <a:avLst/>
          </a:prstGeom>
          <a:noFill/>
          <a:ln>
            <a:solidFill>
              <a:schemeClr val="accent3">
                <a:lumMod val="65000"/>
              </a:schemeClr>
            </a:solidFill>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descr="C:\Users\User\Desktop\шаттерсток\shutterstock_199692548.jpg"/>
          <p:cNvPicPr>
            <a:picLocks noChangeAspect="1" noChangeArrowheads="1"/>
          </p:cNvPicPr>
          <p:nvPr/>
        </p:nvPicPr>
        <p:blipFill>
          <a:blip r:embed="rId2" cstate="print"/>
          <a:srcRect/>
          <a:stretch>
            <a:fillRect/>
          </a:stretch>
        </p:blipFill>
        <p:spPr bwMode="auto">
          <a:xfrm>
            <a:off x="5867400" y="1196975"/>
            <a:ext cx="2538413" cy="3048000"/>
          </a:xfrm>
          <a:prstGeom prst="rect">
            <a:avLst/>
          </a:prstGeom>
          <a:noFill/>
          <a:ln w="9525">
            <a:noFill/>
            <a:miter lim="800000"/>
            <a:headEnd/>
            <a:tailEnd/>
          </a:ln>
        </p:spPr>
      </p:pic>
      <p:sp>
        <p:nvSpPr>
          <p:cNvPr id="5" name="Прямоугольник 4"/>
          <p:cNvSpPr/>
          <p:nvPr/>
        </p:nvSpPr>
        <p:spPr>
          <a:xfrm>
            <a:off x="1043608" y="4509120"/>
            <a:ext cx="6157968" cy="1754326"/>
          </a:xfrm>
          <a:prstGeom prst="rect">
            <a:avLst/>
          </a:prstGeom>
          <a:solidFill>
            <a:srgbClr val="006600"/>
          </a:solid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5400" b="1" dirty="0">
                <a:ln/>
                <a:solidFill>
                  <a:schemeClr val="bg1"/>
                </a:solidFill>
              </a:rPr>
              <a:t>Высоких баллов </a:t>
            </a:r>
          </a:p>
          <a:p>
            <a:pPr algn="ctr">
              <a:defRPr/>
            </a:pPr>
            <a:r>
              <a:rPr lang="ru-RU" sz="5400" b="1" dirty="0">
                <a:ln/>
                <a:solidFill>
                  <a:schemeClr val="bg1"/>
                </a:solidFill>
              </a:rPr>
              <a:t>на экзамене!</a:t>
            </a:r>
          </a:p>
        </p:txBody>
      </p:sp>
      <p:sp>
        <p:nvSpPr>
          <p:cNvPr id="92163" name="WordArt 6"/>
          <p:cNvSpPr>
            <a:spLocks noChangeArrowheads="1" noChangeShapeType="1" noTextEdit="1"/>
          </p:cNvSpPr>
          <p:nvPr/>
        </p:nvSpPr>
        <p:spPr bwMode="auto">
          <a:xfrm>
            <a:off x="395288" y="6381750"/>
            <a:ext cx="8351837" cy="339725"/>
          </a:xfrm>
          <a:prstGeom prst="rect">
            <a:avLst/>
          </a:prstGeom>
        </p:spPr>
        <p:txBody>
          <a:bodyPr wrap="none" fromWordArt="1">
            <a:prstTxWarp prst="textPlain">
              <a:avLst>
                <a:gd name="adj" fmla="val 50000"/>
              </a:avLst>
            </a:prstTxWarp>
          </a:bodyPr>
          <a:lstStyle/>
          <a:p>
            <a:pPr algn="ctr"/>
            <a:r>
              <a:rPr lang="ru-RU" b="1" kern="10">
                <a:ln w="9525">
                  <a:solidFill>
                    <a:srgbClr val="000000"/>
                  </a:solidFill>
                  <a:round/>
                  <a:headEnd/>
                  <a:tailEnd/>
                </a:ln>
                <a:latin typeface="Arial"/>
                <a:cs typeface="Arial"/>
              </a:rPr>
              <a:t>Егораева Г.Т., руководитель департамента методологии АНО НЦИО, Москва</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p:cNvSpPr>
          <p:nvPr>
            <p:ph type="title"/>
          </p:nvPr>
        </p:nvSpPr>
        <p:spPr>
          <a:xfrm>
            <a:off x="457200" y="274638"/>
            <a:ext cx="8229600" cy="633412"/>
          </a:xfrm>
        </p:spPr>
        <p:txBody>
          <a:bodyPr/>
          <a:lstStyle/>
          <a:p>
            <a:pPr eaLnBrk="1" hangingPunct="1"/>
            <a:r>
              <a:rPr lang="ru-RU" sz="4000" smtClean="0"/>
              <a:t>Литература</a:t>
            </a:r>
          </a:p>
        </p:txBody>
      </p:sp>
      <p:sp>
        <p:nvSpPr>
          <p:cNvPr id="93186" name="Rectangle 3"/>
          <p:cNvSpPr>
            <a:spLocks noGrp="1"/>
          </p:cNvSpPr>
          <p:nvPr>
            <p:ph type="body" idx="1"/>
          </p:nvPr>
        </p:nvSpPr>
        <p:spPr>
          <a:xfrm>
            <a:off x="457200" y="908050"/>
            <a:ext cx="6346825" cy="5218113"/>
          </a:xfrm>
        </p:spPr>
        <p:txBody>
          <a:bodyPr/>
          <a:lstStyle/>
          <a:p>
            <a:r>
              <a:rPr lang="ru-RU" sz="1600" b="1" smtClean="0">
                <a:cs typeface="Arial" charset="0"/>
              </a:rPr>
              <a:t>Методические материалы для председателей </a:t>
            </a:r>
            <a:br>
              <a:rPr lang="ru-RU" sz="1600" b="1" smtClean="0">
                <a:cs typeface="Arial" charset="0"/>
              </a:rPr>
            </a:br>
            <a:r>
              <a:rPr lang="ru-RU" sz="1600" b="1" smtClean="0">
                <a:cs typeface="Arial" charset="0"/>
              </a:rPr>
              <a:t>и членов региональных предметных комиссий</a:t>
            </a:r>
            <a:endParaRPr lang="ru-RU" sz="1600" smtClean="0">
              <a:cs typeface="Arial" charset="0"/>
            </a:endParaRPr>
          </a:p>
          <a:p>
            <a:pPr>
              <a:buFont typeface="Arial" charset="0"/>
              <a:buNone/>
            </a:pPr>
            <a:r>
              <a:rPr lang="ru-RU" sz="1600" b="1" smtClean="0">
                <a:cs typeface="Arial" charset="0"/>
              </a:rPr>
              <a:t>     по проверке выполнения заданий с развернутым ответом экзаменационных работ ЕГЭ 2017 года.- ФИПИ</a:t>
            </a:r>
            <a:endParaRPr lang="ru-RU" sz="1600" smtClean="0">
              <a:cs typeface="Arial" charset="0"/>
            </a:endParaRPr>
          </a:p>
          <a:p>
            <a:pPr eaLnBrk="1" hangingPunct="1"/>
            <a:r>
              <a:rPr lang="ru-RU" sz="1600" b="1" smtClean="0">
                <a:cs typeface="Arial" charset="0"/>
              </a:rPr>
              <a:t>И. А. Щирова, Е. А. Гончарова Многомерность текста: понимание и интерпретация: СПб., 2007</a:t>
            </a:r>
          </a:p>
          <a:p>
            <a:r>
              <a:rPr lang="ru-RU" sz="1600" b="1" smtClean="0">
                <a:cs typeface="Arial" charset="0"/>
              </a:rPr>
              <a:t>Березина Л.Н. </a:t>
            </a:r>
            <a:r>
              <a:rPr lang="ru-RU" sz="1600" smtClean="0">
                <a:cs typeface="Arial" charset="0"/>
              </a:rPr>
              <a:t> </a:t>
            </a:r>
            <a:r>
              <a:rPr lang="ru-RU" sz="1600" b="1" smtClean="0">
                <a:cs typeface="Arial" charset="0"/>
              </a:rPr>
              <a:t>Обучение школьников интерпретации текста в процессе работы над сочинением по русскому языку : Саранск, 2014</a:t>
            </a:r>
          </a:p>
          <a:p>
            <a:pPr eaLnBrk="1" hangingPunct="1"/>
            <a:r>
              <a:rPr lang="ru-RU" sz="1600" b="1" smtClean="0">
                <a:cs typeface="Arial" charset="0"/>
              </a:rPr>
              <a:t>Громов И.А. Формирование речеведческой культуры:</a:t>
            </a:r>
            <a:br>
              <a:rPr lang="ru-RU" sz="1600" b="1" smtClean="0">
                <a:cs typeface="Arial" charset="0"/>
              </a:rPr>
            </a:br>
            <a:r>
              <a:rPr lang="ru-RU" sz="1600" b="1" smtClean="0">
                <a:cs typeface="Arial" charset="0"/>
              </a:rPr>
              <a:t>абзац как основная единица речеведения.</a:t>
            </a:r>
          </a:p>
          <a:p>
            <a:pPr eaLnBrk="1" hangingPunct="1"/>
            <a:r>
              <a:rPr lang="ru-RU" sz="1600" b="1" smtClean="0">
                <a:cs typeface="Arial" charset="0"/>
              </a:rPr>
              <a:t>Есин А.Б. Психологизм русской классической литературы: М., 1988.</a:t>
            </a:r>
          </a:p>
          <a:p>
            <a:pPr eaLnBrk="1" hangingPunct="1"/>
            <a:r>
              <a:rPr lang="ru-RU" altLang="ru-RU" sz="1600" b="1" smtClean="0">
                <a:cs typeface="Arial" charset="0"/>
              </a:rPr>
              <a:t>Белова Н.А. Филологический анализ художественного текста: реализация интеграции лингвистического и литературоведческого подходов в школе:  Саранск: Мордов. гос. ун-т, 2008.</a:t>
            </a:r>
            <a:endParaRPr lang="en-US" altLang="ru-RU" sz="1600" b="1" smtClean="0">
              <a:cs typeface="Arial" charset="0"/>
            </a:endParaRPr>
          </a:p>
          <a:p>
            <a:pPr eaLnBrk="1" hangingPunct="1"/>
            <a:r>
              <a:rPr lang="ru-RU" sz="1600" b="1" smtClean="0">
                <a:cs typeface="Arial" charset="0"/>
              </a:rPr>
              <a:t>Материалы Интернета</a:t>
            </a:r>
          </a:p>
        </p:txBody>
      </p:sp>
      <p:pic>
        <p:nvPicPr>
          <p:cNvPr id="93187" name="Picture 1" descr="C:\Users\User\Desktop\шаттерсток\shutterstock_355785902.jpg"/>
          <p:cNvPicPr>
            <a:picLocks noChangeAspect="1" noChangeArrowheads="1"/>
          </p:cNvPicPr>
          <p:nvPr/>
        </p:nvPicPr>
        <p:blipFill>
          <a:blip r:embed="rId2" cstate="print"/>
          <a:srcRect/>
          <a:stretch>
            <a:fillRect/>
          </a:stretch>
        </p:blipFill>
        <p:spPr bwMode="auto">
          <a:xfrm>
            <a:off x="6659563" y="1412875"/>
            <a:ext cx="219710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537"/>
          </a:xfrm>
        </p:spPr>
        <p:txBody>
          <a:bodyPr/>
          <a:lstStyle/>
          <a:p>
            <a:r>
              <a:rPr lang="ru-RU" sz="2800" smtClean="0"/>
              <a:t>Умения, проверяемые на ОГЭ и ЕГЭ</a:t>
            </a:r>
          </a:p>
        </p:txBody>
      </p:sp>
      <p:pic>
        <p:nvPicPr>
          <p:cNvPr id="39938" name="Picture 2"/>
          <p:cNvPicPr>
            <a:picLocks noGrp="1" noChangeAspect="1" noChangeArrowheads="1"/>
          </p:cNvPicPr>
          <p:nvPr>
            <p:ph idx="1"/>
          </p:nvPr>
        </p:nvPicPr>
        <p:blipFill>
          <a:blip r:embed="rId2" cstate="print"/>
          <a:srcRect/>
          <a:stretch>
            <a:fillRect/>
          </a:stretch>
        </p:blipFill>
        <p:spPr>
          <a:xfrm>
            <a:off x="179388" y="1052513"/>
            <a:ext cx="8640762" cy="5381625"/>
          </a:xfrm>
          <a:solidFill>
            <a:srgbClr val="FFFF00"/>
          </a:solidFill>
        </p:spPr>
      </p:pic>
      <p:sp>
        <p:nvSpPr>
          <p:cNvPr id="5" name="Прямоугольник 4"/>
          <p:cNvSpPr/>
          <p:nvPr/>
        </p:nvSpPr>
        <p:spPr>
          <a:xfrm>
            <a:off x="250825" y="6381750"/>
            <a:ext cx="8353425" cy="4762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rPr>
              <a:t>Журнал «Педагогические измерения», №1, 2016</a:t>
            </a:r>
          </a:p>
          <a:p>
            <a:pPr algn="ctr">
              <a:defRPr/>
            </a:pPr>
            <a:r>
              <a:rPr lang="ru-RU" sz="1200" dirty="0">
                <a:solidFill>
                  <a:schemeClr val="tx1"/>
                </a:solidFill>
              </a:rPr>
              <a:t> Цыбулько И.П. «ГИА по русскому языку: антропологический подход»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39938"/>
                                        </p:tgtEl>
                                        <p:attrNameLst>
                                          <p:attrName>style.visibility</p:attrName>
                                        </p:attrNameLst>
                                      </p:cBhvr>
                                      <p:to>
                                        <p:strVal val="visible"/>
                                      </p:to>
                                    </p:set>
                                    <p:anim calcmode="lin" valueType="num">
                                      <p:cBhvr>
                                        <p:cTn id="19" dur="1000" fill="hold"/>
                                        <p:tgtEl>
                                          <p:spTgt spid="39938"/>
                                        </p:tgtEl>
                                        <p:attrNameLst>
                                          <p:attrName>ppt_w</p:attrName>
                                        </p:attrNameLst>
                                      </p:cBhvr>
                                      <p:tavLst>
                                        <p:tav tm="0">
                                          <p:val>
                                            <p:strVal val="#ppt_w+.3"/>
                                          </p:val>
                                        </p:tav>
                                        <p:tav tm="100000">
                                          <p:val>
                                            <p:strVal val="#ppt_w"/>
                                          </p:val>
                                        </p:tav>
                                      </p:tavLst>
                                    </p:anim>
                                    <p:anim calcmode="lin" valueType="num">
                                      <p:cBhvr>
                                        <p:cTn id="20" dur="1000" fill="hold"/>
                                        <p:tgtEl>
                                          <p:spTgt spid="39938"/>
                                        </p:tgtEl>
                                        <p:attrNameLst>
                                          <p:attrName>ppt_h</p:attrName>
                                        </p:attrNameLst>
                                      </p:cBhvr>
                                      <p:tavLst>
                                        <p:tav tm="0">
                                          <p:val>
                                            <p:strVal val="#ppt_h"/>
                                          </p:val>
                                        </p:tav>
                                        <p:tav tm="100000">
                                          <p:val>
                                            <p:strVal val="#ppt_h"/>
                                          </p:val>
                                        </p:tav>
                                      </p:tavLst>
                                    </p:anim>
                                    <p:animEffect transition="in" filter="fade">
                                      <p:cBhvr>
                                        <p:cTn id="21" dur="1000"/>
                                        <p:tgtEl>
                                          <p:spTgt spid="3993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a:xfrm>
            <a:off x="457200" y="274638"/>
            <a:ext cx="8229600" cy="417512"/>
          </a:xfrm>
        </p:spPr>
        <p:txBody>
          <a:bodyPr anchor="b"/>
          <a:lstStyle/>
          <a:p>
            <a:r>
              <a:rPr lang="ru-RU" sz="2800" b="1" smtClean="0">
                <a:cs typeface="Arial" charset="0"/>
              </a:rPr>
              <a:t>Соотношение темы, проблемы и идеи</a:t>
            </a:r>
            <a:r>
              <a:rPr lang="ru-RU" smtClean="0">
                <a:cs typeface="Arial" charset="0"/>
              </a:rPr>
              <a:t> </a:t>
            </a:r>
          </a:p>
        </p:txBody>
      </p:sp>
      <p:sp>
        <p:nvSpPr>
          <p:cNvPr id="26626" name="Oval 4"/>
          <p:cNvSpPr>
            <a:spLocks noChangeArrowheads="1"/>
          </p:cNvSpPr>
          <p:nvPr/>
        </p:nvSpPr>
        <p:spPr bwMode="auto">
          <a:xfrm>
            <a:off x="468313" y="981075"/>
            <a:ext cx="1943100" cy="1008063"/>
          </a:xfrm>
          <a:prstGeom prst="ellipse">
            <a:avLst/>
          </a:prstGeom>
          <a:solidFill>
            <a:srgbClr val="FFFF00"/>
          </a:solidFill>
          <a:ln w="38100">
            <a:solidFill>
              <a:schemeClr val="tx1"/>
            </a:solidFill>
            <a:round/>
            <a:headEnd/>
            <a:tailEnd/>
          </a:ln>
        </p:spPr>
        <p:txBody>
          <a:bodyPr wrap="none" anchor="ctr"/>
          <a:lstStyle/>
          <a:p>
            <a:pPr algn="ctr"/>
            <a:r>
              <a:rPr lang="ru-RU" sz="2000">
                <a:cs typeface="Arial" charset="0"/>
              </a:rPr>
              <a:t>От </a:t>
            </a:r>
          </a:p>
          <a:p>
            <a:pPr algn="ctr"/>
            <a:r>
              <a:rPr lang="ru-RU" sz="2000">
                <a:cs typeface="Arial" charset="0"/>
              </a:rPr>
              <a:t>темы</a:t>
            </a:r>
          </a:p>
        </p:txBody>
      </p:sp>
      <p:sp>
        <p:nvSpPr>
          <p:cNvPr id="26627" name="AutoShape 5"/>
          <p:cNvSpPr>
            <a:spLocks noChangeArrowheads="1"/>
          </p:cNvSpPr>
          <p:nvPr/>
        </p:nvSpPr>
        <p:spPr bwMode="auto">
          <a:xfrm>
            <a:off x="2484438" y="1268413"/>
            <a:ext cx="792162" cy="142875"/>
          </a:xfrm>
          <a:prstGeom prst="rightArrow">
            <a:avLst>
              <a:gd name="adj1" fmla="val 50000"/>
              <a:gd name="adj2" fmla="val 138611"/>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6628" name="Oval 7"/>
          <p:cNvSpPr>
            <a:spLocks noChangeArrowheads="1"/>
          </p:cNvSpPr>
          <p:nvPr/>
        </p:nvSpPr>
        <p:spPr bwMode="auto">
          <a:xfrm>
            <a:off x="3348038" y="908050"/>
            <a:ext cx="1943100" cy="1008063"/>
          </a:xfrm>
          <a:prstGeom prst="ellipse">
            <a:avLst/>
          </a:prstGeom>
          <a:solidFill>
            <a:srgbClr val="00FFFF"/>
          </a:solidFill>
          <a:ln w="38100">
            <a:solidFill>
              <a:schemeClr val="tx1"/>
            </a:solidFill>
            <a:round/>
            <a:headEnd/>
            <a:tailEnd/>
          </a:ln>
        </p:spPr>
        <p:txBody>
          <a:bodyPr wrap="none" anchor="ctr"/>
          <a:lstStyle/>
          <a:p>
            <a:pPr algn="ctr"/>
            <a:r>
              <a:rPr lang="ru-RU" sz="2000">
                <a:cs typeface="Arial" charset="0"/>
              </a:rPr>
              <a:t>через</a:t>
            </a:r>
          </a:p>
          <a:p>
            <a:pPr algn="ctr"/>
            <a:r>
              <a:rPr lang="ru-RU" sz="2000">
                <a:cs typeface="Arial" charset="0"/>
              </a:rPr>
              <a:t>проблема</a:t>
            </a:r>
            <a:r>
              <a:rPr lang="en-US" sz="2000">
                <a:cs typeface="Arial" charset="0"/>
              </a:rPr>
              <a:t>-</a:t>
            </a:r>
          </a:p>
          <a:p>
            <a:pPr algn="ctr"/>
            <a:r>
              <a:rPr lang="ru-RU" sz="2000">
                <a:cs typeface="Arial" charset="0"/>
              </a:rPr>
              <a:t>тику</a:t>
            </a:r>
          </a:p>
        </p:txBody>
      </p:sp>
      <p:sp>
        <p:nvSpPr>
          <p:cNvPr id="26629" name="AutoShape 9"/>
          <p:cNvSpPr>
            <a:spLocks noChangeArrowheads="1"/>
          </p:cNvSpPr>
          <p:nvPr/>
        </p:nvSpPr>
        <p:spPr bwMode="auto">
          <a:xfrm>
            <a:off x="5435600" y="1341438"/>
            <a:ext cx="1079500" cy="144462"/>
          </a:xfrm>
          <a:prstGeom prst="rightArrow">
            <a:avLst>
              <a:gd name="adj1" fmla="val 50000"/>
              <a:gd name="adj2" fmla="val 186814"/>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6630" name="Oval 10"/>
          <p:cNvSpPr>
            <a:spLocks noChangeArrowheads="1"/>
          </p:cNvSpPr>
          <p:nvPr/>
        </p:nvSpPr>
        <p:spPr bwMode="auto">
          <a:xfrm>
            <a:off x="6588125" y="981075"/>
            <a:ext cx="1871663" cy="863600"/>
          </a:xfrm>
          <a:prstGeom prst="ellipse">
            <a:avLst/>
          </a:prstGeom>
          <a:solidFill>
            <a:srgbClr val="FF66FF"/>
          </a:solidFill>
          <a:ln w="38100">
            <a:solidFill>
              <a:schemeClr val="tx1"/>
            </a:solidFill>
            <a:round/>
            <a:headEnd/>
            <a:tailEnd/>
          </a:ln>
        </p:spPr>
        <p:txBody>
          <a:bodyPr wrap="none" anchor="ctr"/>
          <a:lstStyle/>
          <a:p>
            <a:pPr algn="ctr"/>
            <a:r>
              <a:rPr lang="ru-RU" sz="2000">
                <a:cs typeface="Arial" charset="0"/>
              </a:rPr>
              <a:t>к</a:t>
            </a:r>
          </a:p>
          <a:p>
            <a:pPr algn="ctr"/>
            <a:r>
              <a:rPr lang="ru-RU" sz="2000">
                <a:cs typeface="Arial" charset="0"/>
              </a:rPr>
              <a:t>идее</a:t>
            </a:r>
          </a:p>
        </p:txBody>
      </p:sp>
      <p:graphicFrame>
        <p:nvGraphicFramePr>
          <p:cNvPr id="24601" name="Group 25"/>
          <p:cNvGraphicFramePr>
            <a:graphicFrameLocks noGrp="1"/>
          </p:cNvGraphicFramePr>
          <p:nvPr>
            <p:ph sz="half" idx="4294967295"/>
          </p:nvPr>
        </p:nvGraphicFramePr>
        <p:xfrm>
          <a:off x="179388" y="2565400"/>
          <a:ext cx="8640762" cy="3547872"/>
        </p:xfrm>
        <a:graphic>
          <a:graphicData uri="http://schemas.openxmlformats.org/drawingml/2006/table">
            <a:tbl>
              <a:tblPr/>
              <a:tblGrid>
                <a:gridCol w="2376487"/>
                <a:gridCol w="3887788"/>
                <a:gridCol w="2376487"/>
              </a:tblGrid>
              <a:tr h="338455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FF0000"/>
                          </a:solidFill>
                          <a:effectLst/>
                          <a:latin typeface="Arial" charset="0"/>
                          <a:cs typeface="Arial" charset="0"/>
                        </a:rPr>
                        <a:t>Предмет отражения, материал для последующей постановки проблемы</a:t>
                      </a:r>
                      <a:r>
                        <a:rPr kumimoji="0" lang="ru-RU" sz="1800" b="1"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20000"/>
                        </a:spcBef>
                        <a:spcAft>
                          <a:spcPct val="0"/>
                        </a:spcAft>
                        <a:buClrTx/>
                        <a:buSzTx/>
                        <a:buFont typeface="Arial" charset="0"/>
                        <a:buChar char="•"/>
                        <a:tabLst/>
                      </a:pPr>
                      <a:r>
                        <a:rPr kumimoji="0" lang="ru-RU" sz="1800" b="0" i="0" u="none" strike="noStrike" cap="none" normalizeH="0" baseline="0" dirty="0" smtClean="0">
                          <a:ln>
                            <a:noFill/>
                          </a:ln>
                          <a:solidFill>
                            <a:schemeClr val="tx1"/>
                          </a:solidFill>
                          <a:effectLst/>
                          <a:latin typeface="Arial" charset="0"/>
                          <a:cs typeface="Arial" charset="0"/>
                        </a:rPr>
                        <a:t> </a:t>
                      </a:r>
                      <a:r>
                        <a:rPr kumimoji="0" lang="ru-RU" sz="1800" b="1" i="0" u="none" strike="noStrike" cap="none" normalizeH="0" baseline="0" dirty="0" smtClean="0">
                          <a:ln>
                            <a:noFill/>
                          </a:ln>
                          <a:solidFill>
                            <a:schemeClr val="tx1"/>
                          </a:solidFill>
                          <a:effectLst/>
                          <a:latin typeface="Arial" charset="0"/>
                          <a:cs typeface="Arial" charset="0"/>
                        </a:rPr>
                        <a:t>нет проблемности и оценочности;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800" b="1"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000066"/>
                          </a:solidFill>
                          <a:effectLst/>
                          <a:latin typeface="Calibri" pitchFamily="34" charset="0"/>
                          <a:cs typeface="Arial" charset="0"/>
                        </a:rPr>
                        <a:t>тема сама по себе нейтральна.</a:t>
                      </a:r>
                      <a:r>
                        <a:rPr kumimoji="0" lang="ru-RU" sz="1800" b="0" i="0" u="none" strike="noStrike" cap="none" normalizeH="0" baseline="0" dirty="0" smtClean="0">
                          <a:ln>
                            <a:noFill/>
                          </a:ln>
                          <a:solidFill>
                            <a:schemeClr val="tx1"/>
                          </a:solidFill>
                          <a:effectLst/>
                          <a:latin typeface="Calibri" pitchFamily="34"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cs typeface="Arial" charset="0"/>
                        </a:rPr>
                        <a:t>Уровень постановки вопросов; обсуждения той или иной системы ценностей; это та сторона художественного содержания, </a:t>
                      </a:r>
                      <a:r>
                        <a:rPr kumimoji="0" lang="ru-RU" sz="1800" b="1" i="0" u="none" strike="noStrike" cap="none" normalizeH="0" baseline="0" dirty="0" smtClean="0">
                          <a:ln>
                            <a:noFill/>
                          </a:ln>
                          <a:solidFill>
                            <a:srgbClr val="FF0000"/>
                          </a:solidFill>
                          <a:effectLst/>
                          <a:latin typeface="Arial" charset="0"/>
                          <a:cs typeface="Arial" charset="0"/>
                        </a:rPr>
                        <a:t>где читатель приглашается автором к активному разговору.</a:t>
                      </a:r>
                      <a:r>
                        <a:rPr kumimoji="0" lang="ru-RU" sz="1800" b="0" i="0" u="none" strike="noStrike" cap="none" normalizeH="0" baseline="0" dirty="0" smtClean="0">
                          <a:ln>
                            <a:noFill/>
                          </a:ln>
                          <a:solidFill>
                            <a:srgbClr val="FF0000"/>
                          </a:solidFill>
                          <a:effectLst/>
                          <a:latin typeface="Arial" charset="0"/>
                          <a:cs typeface="Arial"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800" b="1"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rgbClr val="000066"/>
                          </a:solidFill>
                          <a:effectLst/>
                          <a:latin typeface="Calibri" pitchFamily="34" charset="0"/>
                          <a:cs typeface="Arial" charset="0"/>
                        </a:rPr>
                        <a:t>Проблематика обнаруживает авторский подход к теме.</a:t>
                      </a:r>
                      <a:endParaRPr kumimoji="0" lang="ru-RU" sz="1800" b="0" i="0" u="none" strike="noStrike" cap="none" normalizeH="0" baseline="0" dirty="0" smtClean="0">
                        <a:ln>
                          <a:noFill/>
                        </a:ln>
                        <a:solidFill>
                          <a:srgbClr val="000066"/>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Arial" charset="0"/>
                          <a:cs typeface="Arial" charset="0"/>
                        </a:rPr>
                        <a:t>Область решений и выводов; идея всегда что-то отрицает или утверждает.</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800" b="1"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dirty="0" smtClean="0">
                          <a:ln>
                            <a:noFill/>
                          </a:ln>
                          <a:solidFill>
                            <a:srgbClr val="000066"/>
                          </a:solidFill>
                          <a:effectLst/>
                          <a:latin typeface="Calibri" pitchFamily="34" charset="0"/>
                          <a:cs typeface="Arial" charset="0"/>
                        </a:rPr>
                        <a:t> </a:t>
                      </a:r>
                      <a:r>
                        <a:rPr kumimoji="0" lang="ru-RU" sz="1800" b="0" i="0" u="none" strike="noStrike" cap="none" normalizeH="0" baseline="0" dirty="0" smtClean="0">
                          <a:ln>
                            <a:noFill/>
                          </a:ln>
                          <a:solidFill>
                            <a:srgbClr val="000066"/>
                          </a:solidFill>
                          <a:effectLst/>
                          <a:latin typeface="Arial" charset="0"/>
                          <a:cs typeface="Arial" charset="0"/>
                        </a:rPr>
                        <a:t>И</a:t>
                      </a:r>
                      <a:r>
                        <a:rPr kumimoji="0" lang="ru-RU" sz="1800" b="1" i="0" u="none" strike="noStrike" cap="none" normalizeH="0" baseline="0" dirty="0" smtClean="0">
                          <a:ln>
                            <a:noFill/>
                          </a:ln>
                          <a:solidFill>
                            <a:srgbClr val="000066"/>
                          </a:solidFill>
                          <a:effectLst/>
                          <a:latin typeface="Calibri" pitchFamily="34" charset="0"/>
                          <a:cs typeface="Arial" charset="0"/>
                        </a:rPr>
                        <a:t>дея утверждает одну систему ценностей и отрицает другую.</a:t>
                      </a:r>
                      <a:r>
                        <a:rPr kumimoji="0" lang="ru-RU" sz="1800" b="0" i="0" u="none" strike="noStrike" cap="none" normalizeH="0" baseline="0" dirty="0" smtClean="0">
                          <a:ln>
                            <a:noFill/>
                          </a:ln>
                          <a:solidFill>
                            <a:srgbClr val="000066"/>
                          </a:solidFill>
                          <a:effectLst/>
                          <a:latin typeface="Calibri"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2546" name="AutoShape 23"/>
          <p:cNvSpPr>
            <a:spLocks noChangeArrowheads="1"/>
          </p:cNvSpPr>
          <p:nvPr/>
        </p:nvSpPr>
        <p:spPr bwMode="auto">
          <a:xfrm>
            <a:off x="1476375" y="2060575"/>
            <a:ext cx="142875" cy="503238"/>
          </a:xfrm>
          <a:prstGeom prst="downArrow">
            <a:avLst>
              <a:gd name="adj1" fmla="val 50000"/>
              <a:gd name="adj2" fmla="val 88056"/>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2547" name="AutoShape 24"/>
          <p:cNvSpPr>
            <a:spLocks noChangeArrowheads="1"/>
          </p:cNvSpPr>
          <p:nvPr/>
        </p:nvSpPr>
        <p:spPr bwMode="auto">
          <a:xfrm>
            <a:off x="4211638" y="1989138"/>
            <a:ext cx="142875" cy="503237"/>
          </a:xfrm>
          <a:prstGeom prst="downArrow">
            <a:avLst>
              <a:gd name="adj1" fmla="val 50000"/>
              <a:gd name="adj2" fmla="val 88055"/>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2548" name="AutoShape 25"/>
          <p:cNvSpPr>
            <a:spLocks noChangeArrowheads="1"/>
          </p:cNvSpPr>
          <p:nvPr/>
        </p:nvSpPr>
        <p:spPr bwMode="auto">
          <a:xfrm>
            <a:off x="7524750" y="1916113"/>
            <a:ext cx="142875" cy="576262"/>
          </a:xfrm>
          <a:prstGeom prst="downArrow">
            <a:avLst>
              <a:gd name="adj1" fmla="val 50000"/>
              <a:gd name="adj2" fmla="val 100833"/>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2549" name="AutoShape 33"/>
          <p:cNvSpPr>
            <a:spLocks noChangeArrowheads="1"/>
          </p:cNvSpPr>
          <p:nvPr/>
        </p:nvSpPr>
        <p:spPr bwMode="auto">
          <a:xfrm>
            <a:off x="1042988" y="5157788"/>
            <a:ext cx="144462" cy="360362"/>
          </a:xfrm>
          <a:prstGeom prst="downArrow">
            <a:avLst>
              <a:gd name="adj1" fmla="val 50000"/>
              <a:gd name="adj2" fmla="val 62363"/>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2550" name="AutoShape 38"/>
          <p:cNvSpPr>
            <a:spLocks noChangeArrowheads="1"/>
          </p:cNvSpPr>
          <p:nvPr/>
        </p:nvSpPr>
        <p:spPr bwMode="auto">
          <a:xfrm>
            <a:off x="7451725" y="4005263"/>
            <a:ext cx="142875" cy="431800"/>
          </a:xfrm>
          <a:prstGeom prst="downArrow">
            <a:avLst>
              <a:gd name="adj1" fmla="val 50000"/>
              <a:gd name="adj2" fmla="val 75556"/>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
        <p:nvSpPr>
          <p:cNvPr id="22551" name="AutoShape 45"/>
          <p:cNvSpPr>
            <a:spLocks noChangeArrowheads="1"/>
          </p:cNvSpPr>
          <p:nvPr/>
        </p:nvSpPr>
        <p:spPr bwMode="auto">
          <a:xfrm>
            <a:off x="4284663" y="4508500"/>
            <a:ext cx="144462" cy="431800"/>
          </a:xfrm>
          <a:prstGeom prst="downArrow">
            <a:avLst>
              <a:gd name="adj1" fmla="val 50000"/>
              <a:gd name="adj2" fmla="val 74726"/>
            </a:avLst>
          </a:prstGeom>
          <a:solidFill>
            <a:srgbClr val="FF0000"/>
          </a:solidFill>
          <a:ln w="9525">
            <a:solidFill>
              <a:schemeClr val="tx1"/>
            </a:solidFill>
            <a:miter lim="800000"/>
            <a:headEnd/>
            <a:tailEnd/>
          </a:ln>
        </p:spPr>
        <p:txBody>
          <a:bodyPr wrap="none" anchor="ctr"/>
          <a:lstStyle/>
          <a:p>
            <a:endParaRPr lang="ru-RU">
              <a:latin typeface="Monotype Corsiva" pitchFamily="66"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46"/>
                                        </p:tgtEl>
                                        <p:attrNameLst>
                                          <p:attrName>style.visibility</p:attrName>
                                        </p:attrNameLst>
                                      </p:cBhvr>
                                      <p:to>
                                        <p:strVal val="visible"/>
                                      </p:to>
                                    </p:set>
                                    <p:animEffect transition="in" filter="wipe(down)">
                                      <p:cBhvr>
                                        <p:cTn id="7" dur="500"/>
                                        <p:tgtEl>
                                          <p:spTgt spid="225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47"/>
                                        </p:tgtEl>
                                        <p:attrNameLst>
                                          <p:attrName>style.visibility</p:attrName>
                                        </p:attrNameLst>
                                      </p:cBhvr>
                                      <p:to>
                                        <p:strVal val="visible"/>
                                      </p:to>
                                    </p:set>
                                    <p:animEffect transition="in" filter="wipe(down)">
                                      <p:cBhvr>
                                        <p:cTn id="12" dur="500"/>
                                        <p:tgtEl>
                                          <p:spTgt spid="225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48"/>
                                        </p:tgtEl>
                                        <p:attrNameLst>
                                          <p:attrName>style.visibility</p:attrName>
                                        </p:attrNameLst>
                                      </p:cBhvr>
                                      <p:to>
                                        <p:strVal val="visible"/>
                                      </p:to>
                                    </p:set>
                                    <p:animEffect transition="in" filter="wipe(down)">
                                      <p:cBhvr>
                                        <p:cTn id="17" dur="500"/>
                                        <p:tgtEl>
                                          <p:spTgt spid="2254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24601"/>
                                        </p:tgtEl>
                                        <p:attrNameLst>
                                          <p:attrName>style.visibility</p:attrName>
                                        </p:attrNameLst>
                                      </p:cBhvr>
                                      <p:to>
                                        <p:strVal val="visible"/>
                                      </p:to>
                                    </p:set>
                                    <p:animEffect transition="in" filter="wheel(4)">
                                      <p:cBhvr>
                                        <p:cTn id="22" dur="2000"/>
                                        <p:tgtEl>
                                          <p:spTgt spid="246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549"/>
                                        </p:tgtEl>
                                        <p:attrNameLst>
                                          <p:attrName>style.visibility</p:attrName>
                                        </p:attrNameLst>
                                      </p:cBhvr>
                                      <p:to>
                                        <p:strVal val="visible"/>
                                      </p:to>
                                    </p:set>
                                    <p:animEffect transition="in" filter="wipe(down)">
                                      <p:cBhvr>
                                        <p:cTn id="27" dur="500"/>
                                        <p:tgtEl>
                                          <p:spTgt spid="225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551"/>
                                        </p:tgtEl>
                                        <p:attrNameLst>
                                          <p:attrName>style.visibility</p:attrName>
                                        </p:attrNameLst>
                                      </p:cBhvr>
                                      <p:to>
                                        <p:strVal val="visible"/>
                                      </p:to>
                                    </p:set>
                                    <p:animEffect transition="in" filter="wipe(down)">
                                      <p:cBhvr>
                                        <p:cTn id="32" dur="500"/>
                                        <p:tgtEl>
                                          <p:spTgt spid="225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550"/>
                                        </p:tgtEl>
                                        <p:attrNameLst>
                                          <p:attrName>style.visibility</p:attrName>
                                        </p:attrNameLst>
                                      </p:cBhvr>
                                      <p:to>
                                        <p:strVal val="visible"/>
                                      </p:to>
                                    </p:set>
                                    <p:animEffect transition="in" filter="wipe(down)">
                                      <p:cBhvr>
                                        <p:cTn id="37" dur="5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animBg="1"/>
      <p:bldP spid="22547" grpId="0" animBg="1"/>
      <p:bldP spid="22548" grpId="0" animBg="1"/>
      <p:bldP spid="22549" grpId="0" animBg="1"/>
      <p:bldP spid="22550" grpId="0" animBg="1"/>
      <p:bldP spid="225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a:xfrm>
            <a:off x="457200" y="152400"/>
            <a:ext cx="8229600" cy="468313"/>
          </a:xfrm>
          <a:solidFill>
            <a:srgbClr val="FFFF00"/>
          </a:solidFill>
        </p:spPr>
        <p:txBody>
          <a:bodyPr/>
          <a:lstStyle/>
          <a:p>
            <a:r>
              <a:rPr lang="ru-RU" sz="2400" b="1" smtClean="0"/>
              <a:t>Ключевая роль проблематики в произведении</a:t>
            </a:r>
            <a:r>
              <a:rPr lang="ru-RU" sz="2800" smtClean="0">
                <a:latin typeface="Calibri" pitchFamily="34" charset="0"/>
              </a:rPr>
              <a:t> </a:t>
            </a:r>
          </a:p>
        </p:txBody>
      </p:sp>
      <p:sp>
        <p:nvSpPr>
          <p:cNvPr id="68611" name="Rectangle 3"/>
          <p:cNvSpPr>
            <a:spLocks noGrp="1"/>
          </p:cNvSpPr>
          <p:nvPr>
            <p:ph type="body" idx="4294967295"/>
          </p:nvPr>
        </p:nvSpPr>
        <p:spPr>
          <a:xfrm>
            <a:off x="457200" y="692150"/>
            <a:ext cx="8229600" cy="5976938"/>
          </a:xfrm>
          <a:solidFill>
            <a:schemeClr val="bg1"/>
          </a:solidFill>
        </p:spPr>
        <p:txBody>
          <a:bodyPr/>
          <a:lstStyle/>
          <a:p>
            <a:pPr>
              <a:buFont typeface="Wingdings 3" pitchFamily="18" charset="2"/>
              <a:buNone/>
            </a:pPr>
            <a:r>
              <a:rPr lang="ru-RU" sz="1800" b="1" smtClean="0">
                <a:cs typeface="Arial" charset="0"/>
              </a:rPr>
              <a:t>Это сфера, в которой </a:t>
            </a:r>
          </a:p>
          <a:p>
            <a:pPr>
              <a:buFont typeface="Courier New" pitchFamily="49" charset="0"/>
              <a:buChar char="o"/>
            </a:pPr>
            <a:r>
              <a:rPr lang="ru-RU" sz="1800" i="1" smtClean="0">
                <a:solidFill>
                  <a:srgbClr val="000099"/>
                </a:solidFill>
                <a:cs typeface="Arial" charset="0"/>
              </a:rPr>
              <a:t>тема рассматривается под определенным углом зрения,</a:t>
            </a:r>
            <a:r>
              <a:rPr lang="ru-RU" sz="1800" smtClean="0">
                <a:solidFill>
                  <a:srgbClr val="000099"/>
                </a:solidFill>
                <a:cs typeface="Arial" charset="0"/>
              </a:rPr>
              <a:t> </a:t>
            </a:r>
          </a:p>
          <a:p>
            <a:pPr>
              <a:buFont typeface="Courier New" pitchFamily="49" charset="0"/>
              <a:buChar char="o"/>
            </a:pPr>
            <a:r>
              <a:rPr lang="ru-RU" sz="1800" i="1" smtClean="0">
                <a:solidFill>
                  <a:srgbClr val="000099"/>
                </a:solidFill>
                <a:cs typeface="Arial" charset="0"/>
              </a:rPr>
              <a:t>проявляется авторская концепция мира и человека, </a:t>
            </a:r>
          </a:p>
          <a:p>
            <a:pPr>
              <a:buFont typeface="Courier New" pitchFamily="49" charset="0"/>
              <a:buChar char="o"/>
            </a:pPr>
            <a:r>
              <a:rPr lang="ru-RU" sz="1800" i="1" smtClean="0">
                <a:solidFill>
                  <a:srgbClr val="000099"/>
                </a:solidFill>
                <a:cs typeface="Arial" charset="0"/>
              </a:rPr>
              <a:t> запечатлеваются размышления и переживания писателя. </a:t>
            </a:r>
          </a:p>
          <a:p>
            <a:pPr>
              <a:buFont typeface="Wingdings 3" pitchFamily="18" charset="2"/>
              <a:buNone/>
            </a:pPr>
            <a:r>
              <a:rPr lang="ru-RU" sz="1800" b="1" smtClean="0">
                <a:cs typeface="Arial" charset="0"/>
              </a:rPr>
              <a:t>На уровне проблематики читателю как бы </a:t>
            </a:r>
          </a:p>
          <a:p>
            <a:pPr>
              <a:buFont typeface="Wingdings" pitchFamily="2" charset="2"/>
              <a:buChar char="q"/>
            </a:pPr>
            <a:r>
              <a:rPr lang="ru-RU" sz="1800" i="1" smtClean="0">
                <a:solidFill>
                  <a:srgbClr val="C00000"/>
                </a:solidFill>
                <a:cs typeface="Arial" charset="0"/>
              </a:rPr>
              <a:t>предлагается диалог</a:t>
            </a:r>
            <a:r>
              <a:rPr lang="ru-RU" sz="1800" smtClean="0">
                <a:solidFill>
                  <a:srgbClr val="C00000"/>
                </a:solidFill>
                <a:cs typeface="Arial" charset="0"/>
              </a:rPr>
              <a:t>, </a:t>
            </a:r>
          </a:p>
          <a:p>
            <a:pPr>
              <a:buFont typeface="Wingdings" pitchFamily="2" charset="2"/>
              <a:buChar char="q"/>
            </a:pPr>
            <a:r>
              <a:rPr lang="ru-RU" sz="1800" i="1" smtClean="0">
                <a:solidFill>
                  <a:srgbClr val="C00000"/>
                </a:solidFill>
                <a:cs typeface="Arial" charset="0"/>
              </a:rPr>
              <a:t>подвергается обсуждению та или иная система ценностей</a:t>
            </a:r>
            <a:r>
              <a:rPr lang="ru-RU" sz="1800" smtClean="0">
                <a:solidFill>
                  <a:srgbClr val="C00000"/>
                </a:solidFill>
                <a:cs typeface="Arial" charset="0"/>
              </a:rPr>
              <a:t>, </a:t>
            </a:r>
          </a:p>
          <a:p>
            <a:pPr>
              <a:buFont typeface="Wingdings" pitchFamily="2" charset="2"/>
              <a:buChar char="q"/>
            </a:pPr>
            <a:r>
              <a:rPr lang="ru-RU" sz="1800" i="1" smtClean="0">
                <a:solidFill>
                  <a:srgbClr val="C00000"/>
                </a:solidFill>
                <a:cs typeface="Arial" charset="0"/>
              </a:rPr>
              <a:t>ставятся вопросы,</a:t>
            </a:r>
          </a:p>
          <a:p>
            <a:pPr>
              <a:buFont typeface="Wingdings" pitchFamily="2" charset="2"/>
              <a:buChar char="q"/>
            </a:pPr>
            <a:r>
              <a:rPr lang="ru-RU" sz="1800" i="1" smtClean="0">
                <a:solidFill>
                  <a:srgbClr val="C00000"/>
                </a:solidFill>
                <a:cs typeface="Arial" charset="0"/>
              </a:rPr>
              <a:t> приводятся художественные аргументы за и против той или иной жизненной мироориентации</a:t>
            </a:r>
            <a:r>
              <a:rPr lang="ru-RU" sz="1800" smtClean="0">
                <a:solidFill>
                  <a:srgbClr val="C00000"/>
                </a:solidFill>
                <a:cs typeface="Arial" charset="0"/>
              </a:rPr>
              <a:t>. </a:t>
            </a:r>
          </a:p>
          <a:p>
            <a:pPr>
              <a:buFont typeface="Wingdings 3" pitchFamily="18" charset="2"/>
              <a:buNone/>
            </a:pPr>
            <a:r>
              <a:rPr lang="ru-RU" sz="1800" b="1" smtClean="0">
                <a:cs typeface="Arial" charset="0"/>
              </a:rPr>
              <a:t> В ней </a:t>
            </a:r>
            <a:r>
              <a:rPr lang="ru-RU" sz="1800" b="1" i="1" smtClean="0">
                <a:solidFill>
                  <a:srgbClr val="000099"/>
                </a:solidFill>
                <a:cs typeface="Arial" charset="0"/>
              </a:rPr>
              <a:t>максимально проявляется авторская</a:t>
            </a:r>
          </a:p>
          <a:p>
            <a:pPr>
              <a:buFont typeface="Wingdings 3" pitchFamily="18" charset="2"/>
              <a:buNone/>
            </a:pPr>
            <a:r>
              <a:rPr lang="ru-RU" sz="1800" b="1" i="1" smtClean="0">
                <a:solidFill>
                  <a:srgbClr val="000099"/>
                </a:solidFill>
                <a:cs typeface="Arial" charset="0"/>
              </a:rPr>
              <a:t> индивидуальность, самобытный авторский </a:t>
            </a:r>
          </a:p>
          <a:p>
            <a:pPr>
              <a:buFont typeface="Wingdings 3" pitchFamily="18" charset="2"/>
              <a:buNone/>
            </a:pPr>
            <a:r>
              <a:rPr lang="ru-RU" sz="1800" b="1" i="1" smtClean="0">
                <a:solidFill>
                  <a:srgbClr val="000099"/>
                </a:solidFill>
                <a:cs typeface="Arial" charset="0"/>
              </a:rPr>
              <a:t>взгляд на мир</a:t>
            </a:r>
            <a:r>
              <a:rPr lang="ru-RU" sz="1800" b="1" smtClean="0">
                <a:cs typeface="Arial" charset="0"/>
              </a:rPr>
              <a:t>.</a:t>
            </a:r>
          </a:p>
          <a:p>
            <a:pPr>
              <a:buFont typeface="Wingdings 3" pitchFamily="18" charset="2"/>
              <a:buNone/>
            </a:pPr>
            <a:r>
              <a:rPr lang="ru-RU" sz="1800" b="1" smtClean="0">
                <a:cs typeface="Arial" charset="0"/>
              </a:rPr>
              <a:t>Центральная проблема произведения часто </a:t>
            </a:r>
          </a:p>
          <a:p>
            <a:pPr>
              <a:buFont typeface="Wingdings 3" pitchFamily="18" charset="2"/>
              <a:buNone/>
            </a:pPr>
            <a:r>
              <a:rPr lang="ru-RU" sz="1800" b="1" smtClean="0">
                <a:cs typeface="Arial" charset="0"/>
              </a:rPr>
              <a:t>оказывается его </a:t>
            </a:r>
            <a:r>
              <a:rPr lang="ru-RU" sz="1800" b="1" i="1" smtClean="0">
                <a:solidFill>
                  <a:srgbClr val="000099"/>
                </a:solidFill>
                <a:cs typeface="Arial" charset="0"/>
              </a:rPr>
              <a:t>организующим началом</a:t>
            </a:r>
            <a:r>
              <a:rPr lang="ru-RU" sz="1800" b="1" smtClean="0">
                <a:cs typeface="Arial" charset="0"/>
              </a:rPr>
              <a:t>, </a:t>
            </a:r>
          </a:p>
          <a:p>
            <a:pPr>
              <a:buFont typeface="Wingdings 3" pitchFamily="18" charset="2"/>
              <a:buNone/>
            </a:pPr>
            <a:r>
              <a:rPr lang="ru-RU" sz="1800" b="1" smtClean="0">
                <a:cs typeface="Arial" charset="0"/>
              </a:rPr>
              <a:t>пронизывающим </a:t>
            </a:r>
            <a:r>
              <a:rPr lang="ru-RU" sz="1800" b="1" i="1" smtClean="0">
                <a:solidFill>
                  <a:srgbClr val="000099"/>
                </a:solidFill>
                <a:cs typeface="Arial" charset="0"/>
              </a:rPr>
              <a:t> все элементы</a:t>
            </a:r>
            <a:r>
              <a:rPr lang="ru-RU" sz="1800" b="1" smtClean="0">
                <a:cs typeface="Arial" charset="0"/>
              </a:rPr>
              <a:t> художественной </a:t>
            </a:r>
          </a:p>
          <a:p>
            <a:pPr>
              <a:buFont typeface="Wingdings 3" pitchFamily="18" charset="2"/>
              <a:buNone/>
            </a:pPr>
            <a:r>
              <a:rPr lang="ru-RU" sz="1800" b="1" smtClean="0">
                <a:cs typeface="Arial" charset="0"/>
              </a:rPr>
              <a:t>целостности</a:t>
            </a:r>
            <a:r>
              <a:rPr lang="ru-RU" sz="2000" b="1" smtClean="0">
                <a:latin typeface="Calibri" pitchFamily="34" charset="0"/>
              </a:rPr>
              <a:t>.</a:t>
            </a:r>
            <a:r>
              <a:rPr lang="ru-RU" sz="2400" b="1" smtClean="0">
                <a:latin typeface="Calibri" pitchFamily="34" charset="0"/>
              </a:rPr>
              <a:t>  </a:t>
            </a:r>
          </a:p>
        </p:txBody>
      </p:sp>
      <p:pic>
        <p:nvPicPr>
          <p:cNvPr id="27651" name="Picture 4" descr="shutterstock_56050117"/>
          <p:cNvPicPr>
            <a:picLocks noChangeAspect="1" noChangeArrowheads="1"/>
          </p:cNvPicPr>
          <p:nvPr/>
        </p:nvPicPr>
        <p:blipFill>
          <a:blip r:embed="rId2" cstate="print"/>
          <a:srcRect/>
          <a:stretch>
            <a:fillRect/>
          </a:stretch>
        </p:blipFill>
        <p:spPr bwMode="auto">
          <a:xfrm>
            <a:off x="6443663" y="4005263"/>
            <a:ext cx="2700337" cy="2852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bg/>
                                          </p:spTgt>
                                        </p:tgtEl>
                                        <p:attrNameLst>
                                          <p:attrName>style.visibility</p:attrName>
                                        </p:attrNameLst>
                                      </p:cBhvr>
                                      <p:to>
                                        <p:strVal val="visible"/>
                                      </p:to>
                                    </p:set>
                                    <p:animEffect transition="in" filter="wipe(down)">
                                      <p:cBhvr>
                                        <p:cTn id="7" dur="500"/>
                                        <p:tgtEl>
                                          <p:spTgt spid="6861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0" end="0"/>
                                            </p:txEl>
                                          </p:spTgt>
                                        </p:tgtEl>
                                        <p:attrNameLst>
                                          <p:attrName>style.visibility</p:attrName>
                                        </p:attrNameLst>
                                      </p:cBhvr>
                                      <p:to>
                                        <p:strVal val="visible"/>
                                      </p:to>
                                    </p:set>
                                    <p:animEffect transition="in" filter="wipe(down)">
                                      <p:cBhvr>
                                        <p:cTn id="12" dur="500"/>
                                        <p:tgtEl>
                                          <p:spTgt spid="686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1" end="1"/>
                                            </p:txEl>
                                          </p:spTgt>
                                        </p:tgtEl>
                                        <p:attrNameLst>
                                          <p:attrName>style.visibility</p:attrName>
                                        </p:attrNameLst>
                                      </p:cBhvr>
                                      <p:to>
                                        <p:strVal val="visible"/>
                                      </p:to>
                                    </p:set>
                                    <p:animEffect transition="in" filter="wipe(down)">
                                      <p:cBhvr>
                                        <p:cTn id="17" dur="500"/>
                                        <p:tgtEl>
                                          <p:spTgt spid="686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611">
                                            <p:txEl>
                                              <p:pRg st="2" end="2"/>
                                            </p:txEl>
                                          </p:spTgt>
                                        </p:tgtEl>
                                        <p:attrNameLst>
                                          <p:attrName>style.visibility</p:attrName>
                                        </p:attrNameLst>
                                      </p:cBhvr>
                                      <p:to>
                                        <p:strVal val="visible"/>
                                      </p:to>
                                    </p:set>
                                    <p:animEffect transition="in" filter="wipe(down)">
                                      <p:cBhvr>
                                        <p:cTn id="22" dur="500"/>
                                        <p:tgtEl>
                                          <p:spTgt spid="686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8611">
                                            <p:txEl>
                                              <p:pRg st="3" end="3"/>
                                            </p:txEl>
                                          </p:spTgt>
                                        </p:tgtEl>
                                        <p:attrNameLst>
                                          <p:attrName>style.visibility</p:attrName>
                                        </p:attrNameLst>
                                      </p:cBhvr>
                                      <p:to>
                                        <p:strVal val="visible"/>
                                      </p:to>
                                    </p:set>
                                    <p:animEffect transition="in" filter="wipe(down)">
                                      <p:cBhvr>
                                        <p:cTn id="27" dur="500"/>
                                        <p:tgtEl>
                                          <p:spTgt spid="686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8611">
                                            <p:txEl>
                                              <p:pRg st="4" end="4"/>
                                            </p:txEl>
                                          </p:spTgt>
                                        </p:tgtEl>
                                        <p:attrNameLst>
                                          <p:attrName>style.visibility</p:attrName>
                                        </p:attrNameLst>
                                      </p:cBhvr>
                                      <p:to>
                                        <p:strVal val="visible"/>
                                      </p:to>
                                    </p:set>
                                    <p:animEffect transition="in" filter="wipe(down)">
                                      <p:cBhvr>
                                        <p:cTn id="32" dur="500"/>
                                        <p:tgtEl>
                                          <p:spTgt spid="686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8611">
                                            <p:txEl>
                                              <p:pRg st="5" end="5"/>
                                            </p:txEl>
                                          </p:spTgt>
                                        </p:tgtEl>
                                        <p:attrNameLst>
                                          <p:attrName>style.visibility</p:attrName>
                                        </p:attrNameLst>
                                      </p:cBhvr>
                                      <p:to>
                                        <p:strVal val="visible"/>
                                      </p:to>
                                    </p:set>
                                    <p:animEffect transition="in" filter="wipe(down)">
                                      <p:cBhvr>
                                        <p:cTn id="37" dur="500"/>
                                        <p:tgtEl>
                                          <p:spTgt spid="686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8611">
                                            <p:txEl>
                                              <p:pRg st="6" end="6"/>
                                            </p:txEl>
                                          </p:spTgt>
                                        </p:tgtEl>
                                        <p:attrNameLst>
                                          <p:attrName>style.visibility</p:attrName>
                                        </p:attrNameLst>
                                      </p:cBhvr>
                                      <p:to>
                                        <p:strVal val="visible"/>
                                      </p:to>
                                    </p:set>
                                    <p:animEffect transition="in" filter="wipe(down)">
                                      <p:cBhvr>
                                        <p:cTn id="42" dur="500"/>
                                        <p:tgtEl>
                                          <p:spTgt spid="686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8611">
                                            <p:txEl>
                                              <p:pRg st="7" end="7"/>
                                            </p:txEl>
                                          </p:spTgt>
                                        </p:tgtEl>
                                        <p:attrNameLst>
                                          <p:attrName>style.visibility</p:attrName>
                                        </p:attrNameLst>
                                      </p:cBhvr>
                                      <p:to>
                                        <p:strVal val="visible"/>
                                      </p:to>
                                    </p:set>
                                    <p:animEffect transition="in" filter="wipe(down)">
                                      <p:cBhvr>
                                        <p:cTn id="47" dur="500"/>
                                        <p:tgtEl>
                                          <p:spTgt spid="6861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8611">
                                            <p:txEl>
                                              <p:pRg st="8" end="8"/>
                                            </p:txEl>
                                          </p:spTgt>
                                        </p:tgtEl>
                                        <p:attrNameLst>
                                          <p:attrName>style.visibility</p:attrName>
                                        </p:attrNameLst>
                                      </p:cBhvr>
                                      <p:to>
                                        <p:strVal val="visible"/>
                                      </p:to>
                                    </p:set>
                                    <p:animEffect transition="in" filter="wipe(down)">
                                      <p:cBhvr>
                                        <p:cTn id="52" dur="500"/>
                                        <p:tgtEl>
                                          <p:spTgt spid="6861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8611">
                                            <p:txEl>
                                              <p:pRg st="9" end="9"/>
                                            </p:txEl>
                                          </p:spTgt>
                                        </p:tgtEl>
                                        <p:attrNameLst>
                                          <p:attrName>style.visibility</p:attrName>
                                        </p:attrNameLst>
                                      </p:cBhvr>
                                      <p:to>
                                        <p:strVal val="visible"/>
                                      </p:to>
                                    </p:set>
                                    <p:animEffect transition="in" filter="wipe(down)">
                                      <p:cBhvr>
                                        <p:cTn id="57" dur="500"/>
                                        <p:tgtEl>
                                          <p:spTgt spid="68611">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8611">
                                            <p:txEl>
                                              <p:pRg st="10" end="10"/>
                                            </p:txEl>
                                          </p:spTgt>
                                        </p:tgtEl>
                                        <p:attrNameLst>
                                          <p:attrName>style.visibility</p:attrName>
                                        </p:attrNameLst>
                                      </p:cBhvr>
                                      <p:to>
                                        <p:strVal val="visible"/>
                                      </p:to>
                                    </p:set>
                                    <p:animEffect transition="in" filter="wipe(down)">
                                      <p:cBhvr>
                                        <p:cTn id="62" dur="500"/>
                                        <p:tgtEl>
                                          <p:spTgt spid="68611">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8611">
                                            <p:txEl>
                                              <p:pRg st="11" end="11"/>
                                            </p:txEl>
                                          </p:spTgt>
                                        </p:tgtEl>
                                        <p:attrNameLst>
                                          <p:attrName>style.visibility</p:attrName>
                                        </p:attrNameLst>
                                      </p:cBhvr>
                                      <p:to>
                                        <p:strVal val="visible"/>
                                      </p:to>
                                    </p:set>
                                    <p:animEffect transition="in" filter="wipe(down)">
                                      <p:cBhvr>
                                        <p:cTn id="67" dur="500"/>
                                        <p:tgtEl>
                                          <p:spTgt spid="68611">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68611">
                                            <p:txEl>
                                              <p:pRg st="12" end="12"/>
                                            </p:txEl>
                                          </p:spTgt>
                                        </p:tgtEl>
                                        <p:attrNameLst>
                                          <p:attrName>style.visibility</p:attrName>
                                        </p:attrNameLst>
                                      </p:cBhvr>
                                      <p:to>
                                        <p:strVal val="visible"/>
                                      </p:to>
                                    </p:set>
                                    <p:animEffect transition="in" filter="fade">
                                      <p:cBhvr>
                                        <p:cTn id="72" dur="1000"/>
                                        <p:tgtEl>
                                          <p:spTgt spid="68611">
                                            <p:txEl>
                                              <p:pRg st="12" end="12"/>
                                            </p:txEl>
                                          </p:spTgt>
                                        </p:tgtEl>
                                      </p:cBhvr>
                                    </p:animEffect>
                                    <p:anim calcmode="lin" valueType="num">
                                      <p:cBhvr>
                                        <p:cTn id="73" dur="1000" fill="hold"/>
                                        <p:tgtEl>
                                          <p:spTgt spid="68611">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68611">
                                            <p:txEl>
                                              <p:pRg st="12" end="12"/>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8611">
                                            <p:txEl>
                                              <p:pRg st="13" end="13"/>
                                            </p:txEl>
                                          </p:spTgt>
                                        </p:tgtEl>
                                        <p:attrNameLst>
                                          <p:attrName>style.visibility</p:attrName>
                                        </p:attrNameLst>
                                      </p:cBhvr>
                                      <p:to>
                                        <p:strVal val="visible"/>
                                      </p:to>
                                    </p:set>
                                    <p:animEffect transition="in" filter="fade">
                                      <p:cBhvr>
                                        <p:cTn id="77" dur="1000"/>
                                        <p:tgtEl>
                                          <p:spTgt spid="68611">
                                            <p:txEl>
                                              <p:pRg st="13" end="13"/>
                                            </p:txEl>
                                          </p:spTgt>
                                        </p:tgtEl>
                                      </p:cBhvr>
                                    </p:animEffect>
                                    <p:anim calcmode="lin" valueType="num">
                                      <p:cBhvr>
                                        <p:cTn id="78" dur="1000" fill="hold"/>
                                        <p:tgtEl>
                                          <p:spTgt spid="68611">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68611">
                                            <p:txEl>
                                              <p:pRg st="13" end="13"/>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68611">
                                            <p:txEl>
                                              <p:pRg st="14" end="14"/>
                                            </p:txEl>
                                          </p:spTgt>
                                        </p:tgtEl>
                                        <p:attrNameLst>
                                          <p:attrName>style.visibility</p:attrName>
                                        </p:attrNameLst>
                                      </p:cBhvr>
                                      <p:to>
                                        <p:strVal val="visible"/>
                                      </p:to>
                                    </p:set>
                                    <p:animEffect transition="in" filter="fade">
                                      <p:cBhvr>
                                        <p:cTn id="82" dur="1000"/>
                                        <p:tgtEl>
                                          <p:spTgt spid="68611">
                                            <p:txEl>
                                              <p:pRg st="14" end="14"/>
                                            </p:txEl>
                                          </p:spTgt>
                                        </p:tgtEl>
                                      </p:cBhvr>
                                    </p:animEffect>
                                    <p:anim calcmode="lin" valueType="num">
                                      <p:cBhvr>
                                        <p:cTn id="83" dur="1000" fill="hold"/>
                                        <p:tgtEl>
                                          <p:spTgt spid="68611">
                                            <p:txEl>
                                              <p:pRg st="14" end="14"/>
                                            </p:txEl>
                                          </p:spTgt>
                                        </p:tgtEl>
                                        <p:attrNameLst>
                                          <p:attrName>ppt_x</p:attrName>
                                        </p:attrNameLst>
                                      </p:cBhvr>
                                      <p:tavLst>
                                        <p:tav tm="0">
                                          <p:val>
                                            <p:strVal val="#ppt_x"/>
                                          </p:val>
                                        </p:tav>
                                        <p:tav tm="100000">
                                          <p:val>
                                            <p:strVal val="#ppt_x"/>
                                          </p:val>
                                        </p:tav>
                                      </p:tavLst>
                                    </p:anim>
                                    <p:anim calcmode="lin" valueType="num">
                                      <p:cBhvr>
                                        <p:cTn id="84" dur="1000" fill="hold"/>
                                        <p:tgtEl>
                                          <p:spTgt spid="68611">
                                            <p:txEl>
                                              <p:pRg st="14" end="14"/>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68611">
                                            <p:txEl>
                                              <p:pRg st="15" end="15"/>
                                            </p:txEl>
                                          </p:spTgt>
                                        </p:tgtEl>
                                        <p:attrNameLst>
                                          <p:attrName>style.visibility</p:attrName>
                                        </p:attrNameLst>
                                      </p:cBhvr>
                                      <p:to>
                                        <p:strVal val="visible"/>
                                      </p:to>
                                    </p:set>
                                    <p:animEffect transition="in" filter="fade">
                                      <p:cBhvr>
                                        <p:cTn id="87" dur="1000"/>
                                        <p:tgtEl>
                                          <p:spTgt spid="68611">
                                            <p:txEl>
                                              <p:pRg st="15" end="15"/>
                                            </p:txEl>
                                          </p:spTgt>
                                        </p:tgtEl>
                                      </p:cBhvr>
                                    </p:animEffect>
                                    <p:anim calcmode="lin" valueType="num">
                                      <p:cBhvr>
                                        <p:cTn id="88" dur="1000" fill="hold"/>
                                        <p:tgtEl>
                                          <p:spTgt spid="68611">
                                            <p:txEl>
                                              <p:pRg st="15" end="15"/>
                                            </p:txEl>
                                          </p:spTgt>
                                        </p:tgtEl>
                                        <p:attrNameLst>
                                          <p:attrName>ppt_x</p:attrName>
                                        </p:attrNameLst>
                                      </p:cBhvr>
                                      <p:tavLst>
                                        <p:tav tm="0">
                                          <p:val>
                                            <p:strVal val="#ppt_x"/>
                                          </p:val>
                                        </p:tav>
                                        <p:tav tm="100000">
                                          <p:val>
                                            <p:strVal val="#ppt_x"/>
                                          </p:val>
                                        </p:tav>
                                      </p:tavLst>
                                    </p:anim>
                                    <p:anim calcmode="lin" valueType="num">
                                      <p:cBhvr>
                                        <p:cTn id="89" dur="1000" fill="hold"/>
                                        <p:tgtEl>
                                          <p:spTgt spid="68611">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3981</TotalTime>
  <Words>6490</Words>
  <Application>Microsoft Office PowerPoint</Application>
  <PresentationFormat>Экран (4:3)</PresentationFormat>
  <Paragraphs>817</Paragraphs>
  <Slides>69</Slides>
  <Notes>3</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69</vt:i4>
      </vt:variant>
    </vt:vector>
  </HeadingPairs>
  <TitlesOfParts>
    <vt:vector size="82" baseType="lpstr">
      <vt:lpstr>Arial</vt:lpstr>
      <vt:lpstr>Calibri</vt:lpstr>
      <vt:lpstr>Times New Roman</vt:lpstr>
      <vt:lpstr>Bell MT</vt:lpstr>
      <vt:lpstr>Wingdings</vt:lpstr>
      <vt:lpstr>Monotype Corsiva</vt:lpstr>
      <vt:lpstr>Wingdings 3</vt:lpstr>
      <vt:lpstr>Courier New</vt:lpstr>
      <vt:lpstr>Leelawadee UI</vt:lpstr>
      <vt:lpstr>Trebuchet MS</vt:lpstr>
      <vt:lpstr>SimHei</vt:lpstr>
      <vt:lpstr>Arial Black</vt:lpstr>
      <vt:lpstr>Тема Office</vt:lpstr>
      <vt:lpstr>Слайд 1</vt:lpstr>
      <vt:lpstr>Слайд 2</vt:lpstr>
      <vt:lpstr>Слайд 3</vt:lpstr>
      <vt:lpstr>Слайд 4</vt:lpstr>
      <vt:lpstr>Слайд 5</vt:lpstr>
      <vt:lpstr>От ОГЭ – к ЕГЭ</vt:lpstr>
      <vt:lpstr>Умения, проверяемые на ОГЭ и ЕГЭ</vt:lpstr>
      <vt:lpstr>Соотношение темы, проблемы и идеи </vt:lpstr>
      <vt:lpstr>Ключевая роль проблематики в произведении </vt:lpstr>
      <vt:lpstr>Три блока проблем</vt:lpstr>
      <vt:lpstr>Слайд 11</vt:lpstr>
      <vt:lpstr>Слайд 12</vt:lpstr>
      <vt:lpstr>Слайд 13</vt:lpstr>
      <vt:lpstr>Обратите внимание!</vt:lpstr>
      <vt:lpstr>Слайд 15</vt:lpstr>
      <vt:lpstr>Слайд 16</vt:lpstr>
      <vt:lpstr>Обратите внимание!</vt:lpstr>
      <vt:lpstr>Это важно!</vt:lpstr>
      <vt:lpstr>Слайд 19</vt:lpstr>
      <vt:lpstr>Слайд 20</vt:lpstr>
      <vt:lpstr>Слайд 21</vt:lpstr>
      <vt:lpstr>«Сильные позиции» текста. Роль начала художественного текста</vt:lpstr>
      <vt:lpstr>Слайд 23</vt:lpstr>
      <vt:lpstr>Финал текста</vt:lpstr>
      <vt:lpstr>К1. Формулировка проблемы</vt:lpstr>
      <vt:lpstr>Слайд 26</vt:lpstr>
      <vt:lpstr>Попытка осуществить свою мечту - отправная точка повествования. Проблемы, поставленные автором:</vt:lpstr>
      <vt:lpstr>Ошибки по критерию К1</vt:lpstr>
      <vt:lpstr>Слайд 29</vt:lpstr>
      <vt:lpstr>Проблема столкновения мечты и реальной жизни</vt:lpstr>
      <vt:lpstr>Слайд 31</vt:lpstr>
      <vt:lpstr>Обратите внимание!</vt:lpstr>
      <vt:lpstr>Это нужно помнить!</vt:lpstr>
      <vt:lpstr>Слайд 34</vt:lpstr>
      <vt:lpstr>Причины, не позволившие осуществиться мечтам Кольки</vt:lpstr>
      <vt:lpstr>Слайд 36</vt:lpstr>
      <vt:lpstr>Проблема - аспекты – авторская позиция</vt:lpstr>
      <vt:lpstr> Основные требования к цитированию </vt:lpstr>
      <vt:lpstr>Назначение цитаты — подтвердить сказанное, но не повторять его</vt:lpstr>
      <vt:lpstr>Слайд 40</vt:lpstr>
      <vt:lpstr>Примеры-иллюстрации:  цитирование</vt:lpstr>
      <vt:lpstr>Примеры-иллюстрации:  ссылки на номера предложений</vt:lpstr>
      <vt:lpstr>Примеры-иллюстрации:  использование ключевых слов и словосочетаний</vt:lpstr>
      <vt:lpstr>Примеры-иллюстрации:  предложения с косвенной речью</vt:lpstr>
      <vt:lpstr>Обратите внимание!</vt:lpstr>
      <vt:lpstr>Слайд 46</vt:lpstr>
      <vt:lpstr>Обратите внимание!</vt:lpstr>
      <vt:lpstr>Слайд 48</vt:lpstr>
      <vt:lpstr>Слайд 49</vt:lpstr>
      <vt:lpstr>Слайд 50</vt:lpstr>
      <vt:lpstr>Слайд 51</vt:lpstr>
      <vt:lpstr>Аргументы из читательского опыта  (несбывшиеся мечты; позиция обывателей)</vt:lpstr>
      <vt:lpstr>Аргументы из читательского опыта</vt:lpstr>
      <vt:lpstr>Слайд 54</vt:lpstr>
      <vt:lpstr>Варианты заданий</vt:lpstr>
      <vt:lpstr>Слайд 56</vt:lpstr>
      <vt:lpstr>Слайд 57</vt:lpstr>
      <vt:lpstr>Слайд 58</vt:lpstr>
      <vt:lpstr>Ищем ошибки в аргументации</vt:lpstr>
      <vt:lpstr>Логичность изложения</vt:lpstr>
      <vt:lpstr>Логичность изложения </vt:lpstr>
      <vt:lpstr>Материал для работы</vt:lpstr>
      <vt:lpstr>Конспект-схема сочинения</vt:lpstr>
      <vt:lpstr>Слайд 64</vt:lpstr>
      <vt:lpstr>Слайд 65</vt:lpstr>
      <vt:lpstr>Слайд 66</vt:lpstr>
      <vt:lpstr>Пособия-помощники</vt:lpstr>
      <vt:lpstr>Слайд 68</vt:lpstr>
      <vt:lpstr>Литература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142</cp:revision>
  <dcterms:created xsi:type="dcterms:W3CDTF">2016-05-22T16:35:57Z</dcterms:created>
  <dcterms:modified xsi:type="dcterms:W3CDTF">2018-02-06T02:56:41Z</dcterms:modified>
</cp:coreProperties>
</file>