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431" r:id="rId2"/>
    <p:sldId id="446" r:id="rId3"/>
    <p:sldId id="456" r:id="rId4"/>
    <p:sldId id="451" r:id="rId5"/>
    <p:sldId id="445" r:id="rId6"/>
    <p:sldId id="453" r:id="rId7"/>
    <p:sldId id="452" r:id="rId8"/>
    <p:sldId id="429" r:id="rId9"/>
    <p:sldId id="433" r:id="rId10"/>
  </p:sldIdLst>
  <p:sldSz cx="12192000" cy="6858000"/>
  <p:notesSz cx="6797675" cy="9798050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90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5" pos="2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B2049"/>
    <a:srgbClr val="2D3494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454" autoAdjust="0"/>
    <p:restoredTop sz="84625" autoAdjust="0"/>
  </p:normalViewPr>
  <p:slideViewPr>
    <p:cSldViewPr snapToGrid="0" showGuides="1">
      <p:cViewPr varScale="1">
        <p:scale>
          <a:sx n="75" d="100"/>
          <a:sy n="75" d="100"/>
        </p:scale>
        <p:origin x="-396" y="-96"/>
      </p:cViewPr>
      <p:guideLst>
        <p:guide orient="horz" pos="3090"/>
        <p:guide pos="7219"/>
        <p:guide pos="23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8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8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AE2B7-847C-436E-B842-CCE949DEAD1B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06118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306118"/>
            <a:ext cx="2944958" cy="4919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470D6-A7D1-4BA7-BEF6-5D40279B2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67665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1"/>
            <a:ext cx="2945659" cy="4916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B29EE-4036-4DBD-AC34-D813A099D36A}" type="datetimeFigureOut">
              <a:rPr lang="ru-RU" smtClean="0"/>
              <a:pPr/>
              <a:t>04.06.2019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1225550"/>
            <a:ext cx="5876925" cy="3305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319"/>
            <a:ext cx="5438140" cy="385798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306447"/>
            <a:ext cx="2945659" cy="49160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8710-C1F7-456F-ACD4-57F616EF49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1551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8710-C1F7-456F-ACD4-57F616EF493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452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97609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95947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9716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27677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3350" y="735013"/>
            <a:ext cx="6530975" cy="36734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9097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53772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ов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xmlns="" val="321710514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92722" name="think-cell Slide" r:id="rId3" imgW="360" imgH="360" progId="">
              <p:embed/>
            </p:oleObj>
          </a:graphicData>
        </a:graphic>
      </p:graphicFrame>
      <p:sp>
        <p:nvSpPr>
          <p:cNvPr id="10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253345" y="260648"/>
            <a:ext cx="10601087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0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141905" y="0"/>
            <a:ext cx="45719" cy="908719"/>
          </a:xfrm>
          <a:prstGeom prst="rect">
            <a:avLst/>
          </a:prstGeom>
          <a:solidFill>
            <a:srgbClr val="FC065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997269" y="0"/>
            <a:ext cx="158400" cy="90872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4" cstate="print"/>
          <a:srcRect r="77536" b="7452"/>
          <a:stretch/>
        </p:blipFill>
        <p:spPr>
          <a:xfrm>
            <a:off x="216701" y="116633"/>
            <a:ext cx="682891" cy="6678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9650129" y="6217547"/>
            <a:ext cx="2206512" cy="52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9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/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205990" name="think-cell Slide" r:id="rId3" imgW="360" imgH="360" progId="">
              <p:embed/>
            </p:oleObj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  <p:sp>
        <p:nvSpPr>
          <p:cNvPr id="4" name="Прямоугольник 3"/>
          <p:cNvSpPr/>
          <p:nvPr userDrawn="1"/>
        </p:nvSpPr>
        <p:spPr>
          <a:xfrm rot="16200000">
            <a:off x="2136226" y="-1133614"/>
            <a:ext cx="45719" cy="4320000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 rot="16200000">
            <a:off x="2132999" y="-1147987"/>
            <a:ext cx="54000" cy="4320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9229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/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p:oleObj spid="_x0000_s220233" name="think-cell Slide" r:id="rId3" imgW="360" imgH="360" progId="">
              <p:embed/>
            </p:oleObj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34433" y="260648"/>
            <a:ext cx="11519999" cy="6486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ts val="2100"/>
              </a:lnSpc>
              <a:defRPr sz="2400" b="1">
                <a:solidFill>
                  <a:srgbClr val="2D3494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dirty="0" smtClean="0"/>
              <a:t>ЗАГОЛОВОК</a:t>
            </a:r>
            <a:br>
              <a:rPr lang="ru-RU" dirty="0" smtClean="0"/>
            </a:br>
            <a:r>
              <a:rPr lang="ru-RU" dirty="0" err="1" smtClean="0"/>
              <a:t>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590312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p:oleObj spid="_x0000_s214130" name="think-cell Slide" r:id="rId3" imgW="360" imgH="360" progId="">
              <p:embed/>
            </p:oleObj>
          </a:graphicData>
        </a:graphic>
      </p:graphicFrame>
      <p:sp>
        <p:nvSpPr>
          <p:cNvPr id="12" name="Заголовок 4"/>
          <p:cNvSpPr>
            <a:spLocks noGrp="1"/>
          </p:cNvSpPr>
          <p:nvPr>
            <p:ph type="ctrTitle" hasCustomPrompt="1"/>
          </p:nvPr>
        </p:nvSpPr>
        <p:spPr>
          <a:xfrm>
            <a:off x="5545653" y="2138758"/>
            <a:ext cx="6144683" cy="23635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>
                <a:solidFill>
                  <a:srgbClr val="2F3696"/>
                </a:solidFill>
              </a:defRPr>
            </a:lvl1pPr>
          </a:lstStyle>
          <a:p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НАЗВАНИЕ</a:t>
            </a:r>
            <a:br>
              <a:rPr lang="ru-RU" sz="4800" dirty="0" smtClean="0">
                <a:solidFill>
                  <a:srgbClr val="2F3696"/>
                </a:solidFill>
                <a:latin typeface="+mn-lt"/>
              </a:rPr>
            </a:br>
            <a:r>
              <a:rPr lang="ru-RU" sz="4800" dirty="0" smtClean="0">
                <a:solidFill>
                  <a:srgbClr val="2F3696"/>
                </a:solidFill>
                <a:latin typeface="+mn-lt"/>
              </a:rPr>
              <a:t>ПРЕЗЕНТАЦИИ</a:t>
            </a:r>
            <a:endParaRPr lang="ru-RU" sz="4400" dirty="0">
              <a:solidFill>
                <a:srgbClr val="2F3696"/>
              </a:solidFill>
              <a:latin typeface="+mn-lt"/>
            </a:endParaRPr>
          </a:p>
        </p:txBody>
      </p:sp>
      <p:sp>
        <p:nvSpPr>
          <p:cNvPr id="1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711961" y="5013176"/>
            <a:ext cx="4749553" cy="528694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24" name="Текст 1"/>
          <p:cNvSpPr>
            <a:spLocks noGrp="1"/>
          </p:cNvSpPr>
          <p:nvPr>
            <p:ph type="body" sz="quarter" idx="13"/>
          </p:nvPr>
        </p:nvSpPr>
        <p:spPr>
          <a:xfrm>
            <a:off x="5711961" y="5692698"/>
            <a:ext cx="4768433" cy="360040"/>
          </a:xfrm>
        </p:spPr>
        <p:txBody>
          <a:bodyPr/>
          <a:lstStyle>
            <a:lvl1pPr>
              <a:defRPr sz="1500"/>
            </a:lvl1pPr>
          </a:lstStyle>
          <a:p>
            <a:pPr algn="l"/>
            <a:r>
              <a:rPr lang="ru-RU" dirty="0" smtClean="0"/>
              <a:t>дата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70772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vmlDrawing" Target="../drawings/vmlDrawing1.v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024032745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p:oleObj spid="_x0000_s1683" name="think-cell Slide" r:id="rId8" imgW="360" imgH="360" progId="">
              <p:embed/>
            </p:oleObj>
          </a:graphicData>
        </a:graphic>
      </p:graphicFrame>
      <p:sp>
        <p:nvSpPr>
          <p:cNvPr id="2" name="Rectangle 1" hidden="1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ru-RU" sz="2400" b="1" i="0" baseline="0" dirty="0" err="1">
              <a:solidFill>
                <a:schemeClr val="bg1"/>
              </a:solidFill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4433" y="1554480"/>
            <a:ext cx="11520000" cy="4745832"/>
          </a:xfrm>
          <a:prstGeom prst="rect">
            <a:avLst/>
          </a:prstGeom>
        </p:spPr>
        <p:txBody>
          <a:bodyPr vert="horz" lIns="72000" tIns="72000" rIns="36000" bIns="7200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36000" y="6688496"/>
            <a:ext cx="4800000" cy="12311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800" dirty="0">
                <a:solidFill>
                  <a:srgbClr val="FFFFFF"/>
                </a:solidFill>
              </a:rPr>
              <a:t>© </a:t>
            </a:r>
            <a:r>
              <a:rPr lang="ru-RU" sz="800" dirty="0">
                <a:solidFill>
                  <a:srgbClr val="FFFFFF"/>
                </a:solidFill>
              </a:rPr>
              <a:t>Корпорация «Российский</a:t>
            </a:r>
            <a:r>
              <a:rPr lang="ru-RU" sz="800" baseline="0" dirty="0">
                <a:solidFill>
                  <a:srgbClr val="FFFFFF"/>
                </a:solidFill>
              </a:rPr>
              <a:t> учебник»</a:t>
            </a:r>
            <a:endParaRPr lang="ru-RU" sz="8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334433" y="339495"/>
            <a:ext cx="11520000" cy="95728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5925156" y="6509470"/>
            <a:ext cx="338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088333F-969B-4E2E-A6DA-00108481B495}" type="slidenum"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/>
              <a:t>‹#›</a:t>
            </a:fld>
            <a:endParaRPr lang="ru-RU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865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3" r:id="rId2"/>
    <p:sldLayoutId id="2147483715" r:id="rId3"/>
    <p:sldLayoutId id="2147483714" r:id="rId4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2D349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Clr>
          <a:schemeClr val="bg2"/>
        </a:buClr>
        <a:buFont typeface="Arial" pitchFamily="34" charset="0"/>
        <a:buNone/>
        <a:defRPr sz="12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5CAB"/>
        </a:buClr>
        <a:buFont typeface="Wingdings" pitchFamily="2" charset="2"/>
        <a:buChar char="§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–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spcBef>
          <a:spcPts val="300"/>
        </a:spcBef>
        <a:buClr>
          <a:srgbClr val="005CAB"/>
        </a:buClr>
        <a:buFont typeface="Arial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8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oleObject" Target="../embeddings/oleObject10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4" Type="http://schemas.openxmlformats.org/officeDocument/2006/relationships/oleObject" Target="../embeddings/oleObject1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1.jpeg"/><Relationship Id="rId5" Type="http://schemas.openxmlformats.org/officeDocument/2006/relationships/image" Target="../media/image17.jpeg"/><Relationship Id="rId4" Type="http://schemas.openxmlformats.org/officeDocument/2006/relationships/oleObject" Target="../embeddings/oleObject1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3.jpeg"/><Relationship Id="rId11" Type="http://schemas.openxmlformats.org/officeDocument/2006/relationships/image" Target="../media/image28.emf"/><Relationship Id="rId5" Type="http://schemas.openxmlformats.org/officeDocument/2006/relationships/image" Target="../media/image22.jpeg"/><Relationship Id="rId10" Type="http://schemas.openxmlformats.org/officeDocument/2006/relationships/image" Target="../media/image27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7.jpeg"/><Relationship Id="rId4" Type="http://schemas.openxmlformats.org/officeDocument/2006/relationships/oleObject" Target="../embeddings/oleObject1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06701184"/>
              </p:ext>
            </p:extLst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p:oleObj spid="_x0000_s215155" name="think-cell Slide" r:id="rId5" imgW="360" imgH="360" progId="">
              <p:embed/>
            </p:oleObj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2"/>
            </p:custDataLst>
          </p:nvPr>
        </p:nvSpPr>
        <p:spPr>
          <a:xfrm>
            <a:off x="1" y="0"/>
            <a:ext cx="158751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ts val="5000"/>
              </a:lnSpc>
              <a:spcBef>
                <a:spcPct val="0"/>
              </a:spcBef>
              <a:spcAft>
                <a:spcPct val="0"/>
              </a:spcAft>
            </a:pPr>
            <a:endParaRPr lang="ru-RU" sz="4800" b="1" dirty="0" err="1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122699" y="452132"/>
            <a:ext cx="45719" cy="1761957"/>
          </a:xfrm>
          <a:prstGeom prst="rect">
            <a:avLst/>
          </a:prstGeom>
          <a:solidFill>
            <a:srgbClr val="EB204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rgbClr val="EB2049"/>
              </a:solidFill>
            </a:endParaRPr>
          </a:p>
        </p:txBody>
      </p:sp>
      <p:sp>
        <p:nvSpPr>
          <p:cNvPr id="8" name="Заголовок 4"/>
          <p:cNvSpPr>
            <a:spLocks noGrp="1"/>
          </p:cNvSpPr>
          <p:nvPr>
            <p:ph type="ctrTitle"/>
          </p:nvPr>
        </p:nvSpPr>
        <p:spPr>
          <a:xfrm>
            <a:off x="4399339" y="3742558"/>
            <a:ext cx="6965347" cy="174385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5000"/>
              </a:lnSpc>
            </a:pPr>
            <a:r>
              <a:rPr lang="ru-RU" sz="4800" dirty="0">
                <a:solidFill>
                  <a:srgbClr val="2D3494"/>
                </a:solidFill>
                <a:cs typeface="Calibri" panose="020F0502020204030204" pitchFamily="34" charset="0"/>
              </a:rPr>
              <a:t>УНИКАЛЬНОЕ ИЗДАНИЕ О НАШЕЙ ПЛАНЕТЕ </a:t>
            </a:r>
            <a:r>
              <a:rPr lang="ru-RU" sz="4400" dirty="0" smtClean="0">
                <a:solidFill>
                  <a:srgbClr val="2D3494"/>
                </a:solidFill>
                <a:latin typeface="+mn-lt"/>
              </a:rPr>
              <a:t/>
            </a:r>
            <a:br>
              <a:rPr lang="ru-RU" sz="4400" dirty="0" smtClean="0">
                <a:solidFill>
                  <a:srgbClr val="2D3494"/>
                </a:solidFill>
                <a:latin typeface="+mn-lt"/>
              </a:rPr>
            </a:br>
            <a:endParaRPr lang="ru-RU" sz="1400" dirty="0">
              <a:solidFill>
                <a:srgbClr val="2D3494"/>
              </a:solidFill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" y="6611927"/>
            <a:ext cx="12191999" cy="246075"/>
            <a:chOff x="0" y="6617108"/>
            <a:chExt cx="9144000" cy="287867"/>
          </a:xfrm>
          <a:solidFill>
            <a:srgbClr val="2D3494"/>
          </a:solidFill>
        </p:grpSpPr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0" y="6617108"/>
              <a:ext cx="9144000" cy="2878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7114" y="6680262"/>
              <a:ext cx="3600000" cy="164148"/>
            </a:xfrm>
            <a:prstGeom prst="rect">
              <a:avLst/>
            </a:prstGeom>
            <a:grpFill/>
          </p:spPr>
          <p:txBody>
            <a:bodyPr wrap="none" lIns="0" tIns="0" rIns="0" bIns="0" rtlCol="0">
              <a:noAutofit/>
            </a:bodyPr>
            <a:lstStyle/>
            <a:p>
              <a:pPr algn="l"/>
              <a:r>
                <a:rPr lang="en-US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© </a:t>
              </a:r>
              <a:r>
                <a:rPr lang="ru-RU" sz="8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Корпорация «Российский учебник»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517381" y="641550"/>
            <a:ext cx="3129553" cy="1221232"/>
            <a:chOff x="6514125" y="1582513"/>
            <a:chExt cx="2398321" cy="978759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14125" y="1582513"/>
              <a:ext cx="2390186" cy="581179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040216" y="2238774"/>
              <a:ext cx="872230" cy="322498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4089532" y="452132"/>
            <a:ext cx="67291" cy="1761957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pic>
        <p:nvPicPr>
          <p:cNvPr id="16" name="Picture 5" descr="ÐÐ½Ð°ÐºÐ¾Ð¼ÑÑÐµÑÑ: Ð½Ð°Ñ Ð¼Ð¸Ñ. Ð¤Ð¸Ð·Ð¸ÐºÐ° Ð²ÑÐµÐ³Ð¾ Ð½Ð° ÑÐ²ÐµÑÐµ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61" y="2686936"/>
            <a:ext cx="2763158" cy="357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4"/>
          <p:cNvSpPr txBox="1">
            <a:spLocks/>
          </p:cNvSpPr>
          <p:nvPr/>
        </p:nvSpPr>
        <p:spPr>
          <a:xfrm>
            <a:off x="4399339" y="584515"/>
            <a:ext cx="6680574" cy="12782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2F3696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ru-RU" sz="4800" dirty="0" smtClean="0">
                <a:solidFill>
                  <a:srgbClr val="2D3494"/>
                </a:solidFill>
              </a:rPr>
              <a:t>НОВИНКА 2019</a:t>
            </a:r>
          </a:p>
          <a:p>
            <a:r>
              <a:rPr lang="ru-RU" sz="3200" dirty="0" smtClean="0">
                <a:solidFill>
                  <a:srgbClr val="2D3494"/>
                </a:solidFill>
              </a:rPr>
              <a:t>2 квартал</a:t>
            </a:r>
            <a:endParaRPr lang="ru-RU" sz="2800" dirty="0">
              <a:solidFill>
                <a:srgbClr val="2D3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943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930239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28404" name="think-cell Slide" r:id="rId3" imgW="360" imgH="360" progId="">
              <p:embed/>
            </p:oleObj>
          </a:graphicData>
        </a:graphic>
      </p:graphicFrame>
      <p:pic>
        <p:nvPicPr>
          <p:cNvPr id="4" name="Picture 5" descr="ÐÐ½Ð°ÐºÐ¾Ð¼ÑÑÐµÑÑ: Ð½Ð°Ñ Ð¼Ð¸Ñ. Ð¤Ð¸Ð·Ð¸ÐºÐ° Ð²ÑÐµÐ³Ð¾ Ð½Ð° ÑÐ²ÐµÑÐµ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330" y="931814"/>
            <a:ext cx="3974409" cy="514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43152" y="1792001"/>
            <a:ext cx="5747340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Дмитрий Ливанов - сумел 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написать книжку интересную и для тех, кто только начинает знакомиться с физикой, и для тех, кто по разным причинам многое позабыл из того, что когда-то знал. Это получилось потому, что автор сам физику знает и любит; физика, как важнейшая часть человеческой культуры, ему интересна.</a:t>
            </a:r>
          </a:p>
          <a:p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	Ч</a:t>
            </a:r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итатели </a:t>
            </a:r>
            <a:r>
              <a:rPr lang="ru-RU" sz="1600" i="1" dirty="0">
                <a:latin typeface="Calibri" panose="020F0502020204030204" pitchFamily="34" charset="0"/>
                <a:cs typeface="Calibri" panose="020F0502020204030204" pitchFamily="34" charset="0"/>
              </a:rPr>
              <a:t>этой книги не только оценят полезность и значимость физики, но и почувствуют ее красоту и притягательность</a:t>
            </a:r>
            <a:r>
              <a:rPr lang="ru-RU" sz="1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ru-RU" sz="1600" i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93831" y="1497972"/>
            <a:ext cx="490233" cy="3803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bg1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90492" y="3929821"/>
            <a:ext cx="464876" cy="3634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207720" y="4432611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dirty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Андрей Фурсенко</a:t>
            </a:r>
            <a:r>
              <a:rPr lang="ru-RU" sz="1400" dirty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доктор физико-математических наук, помощник Президента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2440277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extLst/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239618" name="think-cell Slide" r:id="rId4" imgW="360" imgH="360" progId="">
              <p:embed/>
            </p:oleObj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307602" y="5643925"/>
            <a:ext cx="11570889" cy="612000"/>
          </a:xfrm>
          <a:prstGeom prst="rect">
            <a:avLst/>
          </a:prstGeom>
          <a:solidFill>
            <a:srgbClr val="2D349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307602" y="138101"/>
            <a:ext cx="10665197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2D349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КНИГА АДРЕСОВАНА ВСЕМ, КТО ХОЧЕТ </a:t>
            </a:r>
            <a:r>
              <a:rPr lang="ru-RU" sz="1800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ВОСПИТАТЬ В СЕБЕ НАУЧНЫЙ </a:t>
            </a:r>
            <a:r>
              <a:rPr lang="ru-RU" sz="1800" dirty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ВЗГЛЯД НА ВСЕ МНОГООБРАЗИЕ ЯВЛЕНИЙ ПРИРОДЫ</a:t>
            </a:r>
            <a:r>
              <a:rPr 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И КТО ХОЧЕТ </a:t>
            </a:r>
            <a:r>
              <a:rPr lang="ru-RU" sz="1800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УКРЕПИТЬ СВОЕ ПОНИМАНИЕ ФИЗИЧЕСКИХ ЗАКОНОВ</a:t>
            </a:r>
          </a:p>
          <a:p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1213307" y="1542908"/>
            <a:ext cx="23819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Школьникам</a:t>
            </a:r>
            <a:r>
              <a:rPr lang="en-US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старших классов</a:t>
            </a: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4719386" y="1681407"/>
            <a:ext cx="26603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Студентам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8" name="Прямоугольник 27"/>
          <p:cNvSpPr>
            <a:spLocks noChangeArrowheads="1"/>
          </p:cNvSpPr>
          <p:nvPr/>
        </p:nvSpPr>
        <p:spPr bwMode="auto">
          <a:xfrm>
            <a:off x="8503889" y="1542908"/>
            <a:ext cx="24811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</a:rPr>
              <a:t>Учителям </a:t>
            </a:r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</a:rPr>
              <a:t>физики и астрономии</a:t>
            </a:r>
            <a:endParaRPr lang="ru-RU" dirty="0" smtClean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7602" y="5617799"/>
            <a:ext cx="11570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Поможет найти связи между различными предметами: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физикой, астрономией, математикой, географией, химией</a:t>
            </a:r>
            <a:endParaRPr lang="ru-RU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4260" y="2527970"/>
            <a:ext cx="2520000" cy="252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9552" y="2527970"/>
            <a:ext cx="2520000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84459" y="252797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0926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42688671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p:oleObj spid="_x0000_s234543" name="think-cell Slide" r:id="rId4" imgW="360" imgH="360" progId="">
              <p:embed/>
            </p:oleObj>
          </a:graphicData>
        </a:graphic>
      </p:graphicFrame>
      <p:sp>
        <p:nvSpPr>
          <p:cNvPr id="4" name="Прямоугольник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dirty="0" err="1" smtClean="0">
              <a:solidFill>
                <a:schemeClr val="bg1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28333" y="3957896"/>
            <a:ext cx="4772778" cy="28217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8333" y="1080389"/>
            <a:ext cx="4772778" cy="282329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784" y="3957896"/>
            <a:ext cx="4859465" cy="2821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89783" y="1080389"/>
            <a:ext cx="4859465" cy="2823291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>
          <a:xfrm>
            <a:off x="307603" y="138101"/>
            <a:ext cx="10795826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2D349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 КНИГЕ ОБЪЯСНЯЕТСЯ МНОЖЕСТВО ЯВЛЕНИЙ ОКРУЖАЮЩЕГО МИРА…</a:t>
            </a:r>
          </a:p>
        </p:txBody>
      </p:sp>
    </p:spTree>
    <p:extLst>
      <p:ext uri="{BB962C8B-B14F-4D97-AF65-F5344CB8AC3E}">
        <p14:creationId xmlns:p14="http://schemas.microsoft.com/office/powerpoint/2010/main" xmlns="" val="34509402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799491808"/>
              </p:ext>
            </p:ext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227382" name="think-cell Slide" r:id="rId4" imgW="360" imgH="360" progId="">
              <p:embed/>
            </p:oleObj>
          </a:graphicData>
        </a:graphic>
      </p:graphicFrame>
      <p:sp>
        <p:nvSpPr>
          <p:cNvPr id="18" name="Title 2"/>
          <p:cNvSpPr txBox="1">
            <a:spLocks/>
          </p:cNvSpPr>
          <p:nvPr/>
        </p:nvSpPr>
        <p:spPr>
          <a:xfrm>
            <a:off x="307603" y="138101"/>
            <a:ext cx="10795826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2D349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ru-RU" sz="2000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НАГЛЯДНО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ПРЕДСТАВЛЕНЫ РАЗЛИЧНЫЕ ФИЗИЧЕСКИЕ ЯВЛЕНИЯ И ПРОЦЕССЫ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ÐÐ½Ð°ÐºÐ¾Ð¼ÑÑÐµÑÑ: Ð½Ð°Ñ Ð¼Ð¸Ñ. Ð¤Ð¸Ð·Ð¸ÐºÐ° Ð²ÑÐµÐ³Ð¾ Ð½Ð° ÑÐ²ÐµÑÐµ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141" y="264498"/>
            <a:ext cx="1231413" cy="15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39" t="5842" r="3421" b="3365"/>
          <a:stretch/>
        </p:blipFill>
        <p:spPr>
          <a:xfrm>
            <a:off x="1730052" y="1097280"/>
            <a:ext cx="8307061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93005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00111021"/>
              </p:ext>
            </p:ext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236586" name="think-cell Slide" r:id="rId4" imgW="360" imgH="360" progId="">
              <p:embed/>
            </p:oleObj>
          </a:graphicData>
        </a:graphic>
      </p:graphicFrame>
      <p:sp>
        <p:nvSpPr>
          <p:cNvPr id="18" name="Title 2"/>
          <p:cNvSpPr txBox="1">
            <a:spLocks/>
          </p:cNvSpPr>
          <p:nvPr/>
        </p:nvSpPr>
        <p:spPr>
          <a:xfrm>
            <a:off x="307603" y="138101"/>
            <a:ext cx="10795826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2D349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…СОЧЕТАЕТ </a:t>
            </a:r>
            <a:r>
              <a:rPr lang="ru-RU" sz="2000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НАУЧНЫЙ ПОДХОД И ДОСТУПНЫЙ ЯЗЫК ИЗЛОЖЕНИЯ</a:t>
            </a:r>
            <a:endParaRPr lang="ru-RU" sz="2000" dirty="0">
              <a:solidFill>
                <a:srgbClr val="EB20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ÐÐ½Ð°ÐºÐ¾Ð¼ÑÑÐµÑÑ: Ð½Ð°Ñ Ð¼Ð¸Ñ. Ð¤Ð¸Ð·Ð¸ÐºÐ° Ð²ÑÐµÐ³Ð¾ Ð½Ð° ÑÐ²ÐµÑÐµ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141" y="264498"/>
            <a:ext cx="1231413" cy="15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5920" y="1137263"/>
            <a:ext cx="4105065" cy="53977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t="565"/>
          <a:stretch/>
        </p:blipFill>
        <p:spPr>
          <a:xfrm>
            <a:off x="5817324" y="1140822"/>
            <a:ext cx="4209124" cy="522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86171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extLst/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235565" name="think-cell Slide" r:id="rId4" imgW="360" imgH="360" progId="">
              <p:embed/>
            </p:oleObj>
          </a:graphicData>
        </a:graphic>
      </p:graphicFrame>
      <p:sp>
        <p:nvSpPr>
          <p:cNvPr id="18" name="Title 2"/>
          <p:cNvSpPr txBox="1">
            <a:spLocks/>
          </p:cNvSpPr>
          <p:nvPr/>
        </p:nvSpPr>
        <p:spPr>
          <a:xfrm>
            <a:off x="307603" y="138101"/>
            <a:ext cx="10795826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2D349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…СОДЕРЖИТ ОТДЕЛЬНЫЕ </a:t>
            </a:r>
            <a:r>
              <a:rPr lang="ru-RU" sz="2000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ВРЕЗКИ С МАТЕМАТИЧЕСКИМИ ДОКАЗАТЕЛЬСТВАМИ И ОБОСНОВАНИЯМИ</a:t>
            </a:r>
            <a:endParaRPr lang="ru-RU" sz="2000" dirty="0">
              <a:solidFill>
                <a:srgbClr val="EB20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5" descr="ÐÐ½Ð°ÐºÐ¾Ð¼ÑÑÐµÑÑ: Ð½Ð°Ñ Ð¼Ð¸Ñ. Ð¤Ð¸Ð·Ð¸ÐºÐ° Ð²ÑÐµÐ³Ð¾ Ð½Ð° ÑÐ²ÐµÑÐµ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141" y="264498"/>
            <a:ext cx="1231413" cy="159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095" b="3747"/>
          <a:stretch/>
        </p:blipFill>
        <p:spPr>
          <a:xfrm>
            <a:off x="1202588" y="1060811"/>
            <a:ext cx="9195447" cy="545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82603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17159572"/>
              </p:ext>
            </p:extLst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212114" name="think-cell Slide" r:id="rId4" imgW="360" imgH="360" progId="">
              <p:embed/>
            </p:oleObj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43" b="1"/>
          <a:stretch/>
        </p:blipFill>
        <p:spPr>
          <a:xfrm>
            <a:off x="7614067" y="3652365"/>
            <a:ext cx="2426225" cy="3205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59"/>
          <a:stretch/>
        </p:blipFill>
        <p:spPr>
          <a:xfrm>
            <a:off x="10085561" y="3652364"/>
            <a:ext cx="2110179" cy="32056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52" t="26084" r="23935"/>
          <a:stretch/>
        </p:blipFill>
        <p:spPr>
          <a:xfrm>
            <a:off x="10085561" y="-9053"/>
            <a:ext cx="2106440" cy="36146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795"/>
          <a:stretch/>
        </p:blipFill>
        <p:spPr>
          <a:xfrm>
            <a:off x="6784956" y="875"/>
            <a:ext cx="3255337" cy="3604696"/>
          </a:xfrm>
          <a:prstGeom prst="rect">
            <a:avLst/>
          </a:prstGeom>
        </p:spPr>
      </p:pic>
      <p:sp>
        <p:nvSpPr>
          <p:cNvPr id="19" name="Равнобедренный треугольник 18"/>
          <p:cNvSpPr/>
          <p:nvPr/>
        </p:nvSpPr>
        <p:spPr>
          <a:xfrm>
            <a:off x="6098621" y="0"/>
            <a:ext cx="2205981" cy="6858000"/>
          </a:xfrm>
          <a:prstGeom prst="triangle">
            <a:avLst>
              <a:gd name="adj" fmla="val 313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307603" y="138101"/>
            <a:ext cx="6332688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2D349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ЗАПЛАНИРОВАНО </a:t>
            </a:r>
            <a:r>
              <a:rPr lang="ru-RU" sz="2000" dirty="0" smtClean="0">
                <a:solidFill>
                  <a:srgbClr val="EB20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АКТИВНОЕ ПРОДВИЖЕНИЕ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ЧЕРЕЗ РАЗЛИЧНЫЕ КАНАЛЫ КОММУНИКАЦИИ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08066" y="1762267"/>
            <a:ext cx="959827" cy="972214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12558" y="1777161"/>
            <a:ext cx="5307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Книжный фестиваль </a:t>
            </a:r>
            <a:r>
              <a:rPr lang="ru-RU" b="1" dirty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«КРАСНАЯ ПЛОЩАДЬ»-2019</a:t>
            </a:r>
            <a:endParaRPr lang="ru-RU" dirty="0">
              <a:solidFill>
                <a:srgbClr val="2D34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ru-RU" b="1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июня состоялась презентация книги с участием автора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10618" y="3334305"/>
            <a:ext cx="959827" cy="972214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12558" y="3497247"/>
            <a:ext cx="4847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Серия публикаций в социальных сетях:</a:t>
            </a:r>
          </a:p>
          <a:p>
            <a:r>
              <a:rPr lang="en-US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Facebook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ru-RU" dirty="0" err="1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Вконтакте</a:t>
            </a:r>
            <a:r>
              <a:rPr lang="ru-RU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Одноклассники</a:t>
            </a:r>
            <a:endParaRPr lang="ru-RU" dirty="0">
              <a:solidFill>
                <a:schemeClr val="tx1">
                  <a:lumMod val="90000"/>
                  <a:lumOff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10618" y="4871275"/>
            <a:ext cx="959827" cy="972214"/>
          </a:xfrm>
          <a:prstGeom prst="ellipse">
            <a:avLst/>
          </a:prstGeom>
          <a:noFill/>
          <a:ln w="19050">
            <a:solidFill>
              <a:srgbClr val="2D34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200" dirty="0" err="1" smtClean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12558" y="4895717"/>
            <a:ext cx="59593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Прямое взаимодействие с широкой аудиторией учителей через е</a:t>
            </a:r>
            <a:r>
              <a:rPr lang="en-US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-mail </a:t>
            </a:r>
            <a:r>
              <a:rPr lang="ru-RU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рассылки, очные и дистанционные семинары</a:t>
            </a:r>
            <a:endParaRPr lang="ru-RU" dirty="0">
              <a:solidFill>
                <a:srgbClr val="2D34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9427" y="1830018"/>
            <a:ext cx="317104" cy="83636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5534" y="3514095"/>
            <a:ext cx="575758" cy="68371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6303" y="5135165"/>
            <a:ext cx="656431" cy="4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28290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extLst/>
          </p:nvPr>
        </p:nvGraphicFramePr>
        <p:xfrm>
          <a:off x="1525590" y="2118"/>
          <a:ext cx="1587" cy="2116"/>
        </p:xfrm>
        <a:graphic>
          <a:graphicData uri="http://schemas.openxmlformats.org/presentationml/2006/ole">
            <p:oleObj spid="_x0000_s217171" name="think-cell Slide" r:id="rId4" imgW="360" imgH="360" progId="">
              <p:embed/>
            </p:oleObj>
          </a:graphicData>
        </a:graphic>
      </p:graphicFrame>
      <p:sp>
        <p:nvSpPr>
          <p:cNvPr id="18" name="Title 2"/>
          <p:cNvSpPr txBox="1">
            <a:spLocks/>
          </p:cNvSpPr>
          <p:nvPr/>
        </p:nvSpPr>
        <p:spPr>
          <a:xfrm>
            <a:off x="307603" y="138101"/>
            <a:ext cx="10795826" cy="8245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2D349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ФОРМАТ КНИГИ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44833399"/>
              </p:ext>
            </p:extLst>
          </p:nvPr>
        </p:nvGraphicFramePr>
        <p:xfrm>
          <a:off x="4486035" y="1353467"/>
          <a:ext cx="5615907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6947"/>
                <a:gridCol w="3018960"/>
              </a:tblGrid>
              <a:tr h="290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Серия</a:t>
                      </a:r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Вне серии/Универсальное издание</a:t>
                      </a:r>
                    </a:p>
                  </a:txBody>
                  <a:tcPr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02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Формат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84x110/16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 страниц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240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Переплет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Мягкий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Красочность обложки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4+0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Красочность текстового блока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4+4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Бумага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Глянец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Код группы номенклатуры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DRF000000000729618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Код номенклатуры</a:t>
                      </a: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DRF000000000726325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ISBN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978-5-358-20925-1</a:t>
                      </a:r>
                      <a:endParaRPr lang="ru-RU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18"/>
          <p:cNvSpPr txBox="1"/>
          <p:nvPr/>
        </p:nvSpPr>
        <p:spPr>
          <a:xfrm>
            <a:off x="4621266" y="4929230"/>
            <a:ext cx="5916105" cy="112989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2D3494"/>
              </a:buClr>
            </a:pP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По вопросам приобретения продукции:</a:t>
            </a:r>
          </a:p>
          <a:p>
            <a:pPr>
              <a:spcBef>
                <a:spcPts val="600"/>
              </a:spcBef>
              <a:buClr>
                <a:srgbClr val="2D3494"/>
              </a:buClr>
            </a:pPr>
            <a:r>
              <a:rPr lang="en-US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sales@rosuchebnik.ru</a:t>
            </a:r>
            <a:endParaRPr lang="ru-RU" b="1" dirty="0" smtClean="0">
              <a:solidFill>
                <a:srgbClr val="2D34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  <a:buClr>
                <a:srgbClr val="2D3494"/>
              </a:buClr>
            </a:pPr>
            <a:r>
              <a:rPr lang="ru-RU" b="1" dirty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+7 (800) </a:t>
            </a:r>
            <a:r>
              <a:rPr lang="ru-RU" b="1" dirty="0" smtClean="0">
                <a:solidFill>
                  <a:srgbClr val="2D34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555-46-68</a:t>
            </a:r>
            <a:endParaRPr lang="ru-RU" b="1" dirty="0">
              <a:solidFill>
                <a:srgbClr val="2D349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5" descr="ÐÐ½Ð°ÐºÐ¾Ð¼ÑÑÐµÑÑ: Ð½Ð°Ñ Ð¼Ð¸Ñ. Ð¤Ð¸Ð·Ð¸ÐºÐ° Ð²ÑÐµÐ³Ð¾ Ð½Ð° ÑÐ²ÐµÑÐµ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03" y="1359044"/>
            <a:ext cx="3852021" cy="49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14986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kDr4jL4T46m_A7XLHJyK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wHY8_GgQBaX7qii6r4I6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goNNLPkRCKPulatnli9Ew"/>
</p:tagLst>
</file>

<file path=ppt/theme/theme1.xml><?xml version="1.0" encoding="utf-8"?>
<a:theme xmlns:a="http://schemas.openxmlformats.org/drawingml/2006/main" name="Drofa">
  <a:themeElements>
    <a:clrScheme name="Дрофа_облегченный">
      <a:dk1>
        <a:srgbClr val="181818"/>
      </a:dk1>
      <a:lt1>
        <a:srgbClr val="FFFFFF"/>
      </a:lt1>
      <a:dk2>
        <a:srgbClr val="A3CEED"/>
      </a:dk2>
      <a:lt2>
        <a:srgbClr val="2683C6"/>
      </a:lt2>
      <a:accent1>
        <a:srgbClr val="2683C6"/>
      </a:accent1>
      <a:accent2>
        <a:srgbClr val="A3CEED"/>
      </a:accent2>
      <a:accent3>
        <a:srgbClr val="377461"/>
      </a:accent3>
      <a:accent4>
        <a:srgbClr val="4A9B82"/>
      </a:accent4>
      <a:accent5>
        <a:srgbClr val="B2DACE"/>
      </a:accent5>
      <a:accent6>
        <a:srgbClr val="FFCC99"/>
      </a:accent6>
      <a:hlink>
        <a:srgbClr val="6B9F25"/>
      </a:hlink>
      <a:folHlink>
        <a:srgbClr val="9F6715"/>
      </a:folHlink>
    </a:clrScheme>
    <a:fontScheme name="Strategy Partner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9525">
          <a:solidFill>
            <a:schemeClr val="tx2"/>
          </a:solidFill>
        </a:ln>
      </a:spPr>
      <a:bodyPr lIns="72000" tIns="72000" rIns="72000" bIns="72000" rtlCol="0" anchor="ctr"/>
      <a:lstStyle>
        <a:defPPr algn="ctr">
          <a:defRPr sz="12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solidFill>
          <a:srgbClr val="AE2C25"/>
        </a:solidFill>
        <a:ln w="9525">
          <a:solidFill>
            <a:schemeClr val="bg2"/>
          </a:solidFill>
          <a:miter lim="800000"/>
          <a:headEnd type="none" w="med" len="med"/>
          <a:tailEnd type="arrow"/>
        </a:ln>
      </a:spPr>
      <a:bodyPr/>
      <a:lstStyle/>
    </a:lnDef>
    <a:txDef>
      <a:spPr>
        <a:noFill/>
      </a:spPr>
      <a:bodyPr wrap="none" lIns="0" tIns="0" rIns="0" bIns="0" rtlCol="0">
        <a:spAutoFit/>
      </a:bodyPr>
      <a:lstStyle>
        <a:defPPr algn="ctr">
          <a:defRPr sz="1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13904</TotalTime>
  <Words>258</Words>
  <Application>Microsoft Office PowerPoint</Application>
  <PresentationFormat>Произвольный</PresentationFormat>
  <Paragraphs>48</Paragraphs>
  <Slides>9</Slides>
  <Notes>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Drofa</vt:lpstr>
      <vt:lpstr>think-cell Slide</vt:lpstr>
      <vt:lpstr>УНИКАЛЬНОЕ ИЗДАНИЕ О НАШЕЙ ПЛАНЕТЕ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Vakhidova</dc:creator>
  <cp:lastModifiedBy>Олеся</cp:lastModifiedBy>
  <cp:revision>730</cp:revision>
  <cp:lastPrinted>2019-06-04T14:32:49Z</cp:lastPrinted>
  <dcterms:created xsi:type="dcterms:W3CDTF">2019-01-24T10:53:01Z</dcterms:created>
  <dcterms:modified xsi:type="dcterms:W3CDTF">2019-06-04T18:44:10Z</dcterms:modified>
</cp:coreProperties>
</file>