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108"/>
  </p:notesMasterIdLst>
  <p:handoutMasterIdLst>
    <p:handoutMasterId r:id="rId109"/>
  </p:handoutMasterIdLst>
  <p:sldIdLst>
    <p:sldId id="391" r:id="rId6"/>
    <p:sldId id="536" r:id="rId7"/>
    <p:sldId id="537" r:id="rId8"/>
    <p:sldId id="368" r:id="rId9"/>
    <p:sldId id="321" r:id="rId10"/>
    <p:sldId id="322" r:id="rId11"/>
    <p:sldId id="415" r:id="rId12"/>
    <p:sldId id="538" r:id="rId13"/>
    <p:sldId id="523" r:id="rId14"/>
    <p:sldId id="524" r:id="rId15"/>
    <p:sldId id="525" r:id="rId16"/>
    <p:sldId id="526" r:id="rId17"/>
    <p:sldId id="527" r:id="rId18"/>
    <p:sldId id="628" r:id="rId19"/>
    <p:sldId id="532" r:id="rId20"/>
    <p:sldId id="393" r:id="rId21"/>
    <p:sldId id="414" r:id="rId22"/>
    <p:sldId id="541" r:id="rId23"/>
    <p:sldId id="542" r:id="rId24"/>
    <p:sldId id="589" r:id="rId25"/>
    <p:sldId id="598" r:id="rId26"/>
    <p:sldId id="603" r:id="rId27"/>
    <p:sldId id="599" r:id="rId28"/>
    <p:sldId id="600" r:id="rId29"/>
    <p:sldId id="645" r:id="rId30"/>
    <p:sldId id="646" r:id="rId31"/>
    <p:sldId id="651" r:id="rId32"/>
    <p:sldId id="652" r:id="rId33"/>
    <p:sldId id="590" r:id="rId34"/>
    <p:sldId id="591" r:id="rId35"/>
    <p:sldId id="543" r:id="rId36"/>
    <p:sldId id="544" r:id="rId37"/>
    <p:sldId id="545" r:id="rId38"/>
    <p:sldId id="546" r:id="rId39"/>
    <p:sldId id="547" r:id="rId40"/>
    <p:sldId id="548" r:id="rId41"/>
    <p:sldId id="549" r:id="rId42"/>
    <p:sldId id="550" r:id="rId43"/>
    <p:sldId id="551" r:id="rId44"/>
    <p:sldId id="553" r:id="rId45"/>
    <p:sldId id="554" r:id="rId46"/>
    <p:sldId id="556" r:id="rId47"/>
    <p:sldId id="557" r:id="rId48"/>
    <p:sldId id="558" r:id="rId49"/>
    <p:sldId id="592" r:id="rId50"/>
    <p:sldId id="610" r:id="rId51"/>
    <p:sldId id="611" r:id="rId52"/>
    <p:sldId id="609" r:id="rId53"/>
    <p:sldId id="559" r:id="rId54"/>
    <p:sldId id="563" r:id="rId55"/>
    <p:sldId id="560" r:id="rId56"/>
    <p:sldId id="561" r:id="rId57"/>
    <p:sldId id="630" r:id="rId58"/>
    <p:sldId id="634" r:id="rId59"/>
    <p:sldId id="593" r:id="rId60"/>
    <p:sldId id="629" r:id="rId61"/>
    <p:sldId id="631" r:id="rId62"/>
    <p:sldId id="632" r:id="rId63"/>
    <p:sldId id="565" r:id="rId64"/>
    <p:sldId id="571" r:id="rId65"/>
    <p:sldId id="569" r:id="rId66"/>
    <p:sldId id="572" r:id="rId67"/>
    <p:sldId id="573" r:id="rId68"/>
    <p:sldId id="574" r:id="rId69"/>
    <p:sldId id="575" r:id="rId70"/>
    <p:sldId id="635" r:id="rId71"/>
    <p:sldId id="577" r:id="rId72"/>
    <p:sldId id="588" r:id="rId73"/>
    <p:sldId id="643" r:id="rId74"/>
    <p:sldId id="615" r:id="rId75"/>
    <p:sldId id="617" r:id="rId76"/>
    <p:sldId id="622" r:id="rId77"/>
    <p:sldId id="623" r:id="rId78"/>
    <p:sldId id="624" r:id="rId79"/>
    <p:sldId id="618" r:id="rId80"/>
    <p:sldId id="619" r:id="rId81"/>
    <p:sldId id="633" r:id="rId82"/>
    <p:sldId id="620" r:id="rId83"/>
    <p:sldId id="621" r:id="rId84"/>
    <p:sldId id="636" r:id="rId85"/>
    <p:sldId id="637" r:id="rId86"/>
    <p:sldId id="638" r:id="rId87"/>
    <p:sldId id="639" r:id="rId88"/>
    <p:sldId id="640" r:id="rId89"/>
    <p:sldId id="579" r:id="rId90"/>
    <p:sldId id="580" r:id="rId91"/>
    <p:sldId id="581" r:id="rId92"/>
    <p:sldId id="657" r:id="rId93"/>
    <p:sldId id="656" r:id="rId94"/>
    <p:sldId id="658" r:id="rId95"/>
    <p:sldId id="384" r:id="rId96"/>
    <p:sldId id="311" r:id="rId97"/>
    <p:sldId id="309" r:id="rId98"/>
    <p:sldId id="310" r:id="rId99"/>
    <p:sldId id="356" r:id="rId100"/>
    <p:sldId id="355" r:id="rId101"/>
    <p:sldId id="648" r:id="rId102"/>
    <p:sldId id="649" r:id="rId103"/>
    <p:sldId id="650" r:id="rId104"/>
    <p:sldId id="349" r:id="rId105"/>
    <p:sldId id="350" r:id="rId106"/>
    <p:sldId id="416" r:id="rId107"/>
  </p:sldIdLst>
  <p:sldSz cx="9144000" cy="5143500" type="screen16x9"/>
  <p:notesSz cx="6794500" cy="9906000"/>
  <p:custDataLst>
    <p:tags r:id="rId110"/>
  </p:custDataLst>
  <p:defaultTextStyle>
    <a:defPPr>
      <a:defRPr lang="ru-RU"/>
    </a:defPPr>
    <a:lvl1pPr algn="l" defTabSz="309563" rtl="0" fontAlgn="base">
      <a:spcBef>
        <a:spcPct val="0"/>
      </a:spcBef>
      <a:spcAft>
        <a:spcPct val="0"/>
      </a:spcAft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1pPr>
    <a:lvl2pPr marL="457200" indent="-371475" algn="l" defTabSz="309563" rtl="0" fontAlgn="base">
      <a:spcBef>
        <a:spcPct val="0"/>
      </a:spcBef>
      <a:spcAft>
        <a:spcPct val="0"/>
      </a:spcAft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2pPr>
    <a:lvl3pPr marL="914400" indent="-742950" algn="l" defTabSz="309563" rtl="0" fontAlgn="base">
      <a:spcBef>
        <a:spcPct val="0"/>
      </a:spcBef>
      <a:spcAft>
        <a:spcPct val="0"/>
      </a:spcAft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3pPr>
    <a:lvl4pPr marL="1371600" indent="-1114425" algn="l" defTabSz="309563" rtl="0" fontAlgn="base">
      <a:spcBef>
        <a:spcPct val="0"/>
      </a:spcBef>
      <a:spcAft>
        <a:spcPct val="0"/>
      </a:spcAft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4pPr>
    <a:lvl5pPr marL="1828800" indent="-1485900" algn="l" defTabSz="309563" rtl="0" fontAlgn="base">
      <a:spcBef>
        <a:spcPct val="0"/>
      </a:spcBef>
      <a:spcAft>
        <a:spcPct val="0"/>
      </a:spcAft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5pPr>
    <a:lvl6pPr marL="2286000" algn="l" defTabSz="914400" rtl="0" eaLnBrk="1" latinLnBrk="0" hangingPunct="1"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6pPr>
    <a:lvl7pPr marL="2743200" algn="l" defTabSz="914400" rtl="0" eaLnBrk="1" latinLnBrk="0" hangingPunct="1"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7pPr>
    <a:lvl8pPr marL="3200400" algn="l" defTabSz="914400" rtl="0" eaLnBrk="1" latinLnBrk="0" hangingPunct="1"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8pPr>
    <a:lvl9pPr marL="3657600" algn="l" defTabSz="914400" rtl="0" eaLnBrk="1" latinLnBrk="0" hangingPunct="1"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  <p:clrMru>
    <a:srgbClr val="009044"/>
    <a:srgbClr val="FF9300"/>
    <a:srgbClr val="8CC73F"/>
    <a:srgbClr val="F69323"/>
    <a:srgbClr val="8CD43C"/>
    <a:srgbClr val="2A6D13"/>
    <a:srgbClr val="388D1A"/>
    <a:srgbClr val="78AB36"/>
  </p:clrMru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648" autoAdjust="0"/>
    <p:restoredTop sz="95117" autoAdjust="0"/>
  </p:normalViewPr>
  <p:slideViewPr>
    <p:cSldViewPr snapToGrid="0" snapToObjects="1">
      <p:cViewPr>
        <p:scale>
          <a:sx n="66" d="100"/>
          <a:sy n="66" d="100"/>
        </p:scale>
        <p:origin x="-1084" y="-408"/>
      </p:cViewPr>
      <p:guideLst>
        <p:guide orient="horz" pos="191"/>
        <p:guide pos="5670"/>
        <p:guide pos="1406"/>
        <p:guide pos="1655"/>
        <p:guide pos="2154"/>
        <p:guide pos="18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3006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4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0">
              <a:defRPr sz="1200"/>
            </a:lvl1pPr>
          </a:lstStyle>
          <a:p>
            <a:pPr>
              <a:defRPr/>
            </a:pPr>
            <a:fld id="{9F14718D-70E5-4E68-9C53-2AA60509B942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11264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4091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0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264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48100" y="940911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0">
              <a:defRPr sz="1200"/>
            </a:lvl1pPr>
          </a:lstStyle>
          <a:p>
            <a:pPr>
              <a:defRPr/>
            </a:pPr>
            <a:fld id="{B3A8383F-90D0-49F1-9C95-4BF9B6E47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hape 116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" y="742950"/>
            <a:ext cx="6604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164867" name="Shape 117"/>
          <p:cNvSpPr>
            <a:spLocks noGrp="1"/>
          </p:cNvSpPr>
          <p:nvPr>
            <p:ph type="body" sz="quarter" idx="1"/>
          </p:nvPr>
        </p:nvSpPr>
        <p:spPr bwMode="auto">
          <a:xfrm>
            <a:off x="906463" y="4705350"/>
            <a:ext cx="49815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smtClean="0">
              <a:sym typeface="Helvetica Neu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7145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17145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17145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17145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17145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 txBox="1">
            <a:spLocks noGrp="1" noChangeArrowheads="1"/>
          </p:cNvSpPr>
          <p:nvPr/>
        </p:nvSpPr>
        <p:spPr bwMode="auto">
          <a:xfrm>
            <a:off x="3849688" y="9409113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hangingPunct="0"/>
            <a:fld id="{602D41F8-9382-4CFD-9F04-AB0FDF033E5E}" type="slidenum">
              <a:rPr lang="ru-RU" sz="1200"/>
              <a:pPr algn="r" hangingPunct="0"/>
              <a:t>1</a:t>
            </a:fld>
            <a:endParaRPr lang="ru-RU" sz="120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2950"/>
            <a:ext cx="6602412" cy="3714750"/>
          </a:xfrm>
          <a:ln>
            <a:solidFill>
              <a:srgbClr val="000000"/>
            </a:solidFill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825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715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920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в социальную грамотность входят и элементы правовой культуры школьника: осознание необходимости знаний из области права, проявление в повседневной жизни законопослушности, применение грамотных способов взаимодействия и правил взаимоотношений с другими людьми; объективное чувство собственного достоинства. Сегодня все чаще говорят о необходимости формировать и элементы финансовой культуры: осознание необходимости овладения элементарной финансовой азбукой, развитость умений осуществлять в повседневной жизни отдельные финансовые операции, экономно относиться к деньгам, совершать покупки по средствам. И в решении этой задачи немалая роль педагога заключается в умелом использовании им содержания любого учебного предмета, в первую очередь, конечно, математики.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022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 Как видите, функциональная грамотность сегодня — это базовое образование личности, которое представлено определенными показателями. </a:t>
            </a:r>
          </a:p>
          <a:p>
            <a:r>
              <a:rPr lang="ru-RU" smtClean="0"/>
              <a:t>Ребенок, который завершает обучение в первом школьном звене, должен обладать: — готовностью успешно взаимодействовать с изменяющимся окружающим миром, используя свои способности для его совершенствования; — возможностью решать различные (в том числе нестандартные) учебные и жизненные задачи, обладать сформированными умениями строить алгоритмы основных видов деятельности; </a:t>
            </a:r>
          </a:p>
          <a:p>
            <a:r>
              <a:rPr lang="ru-RU" smtClean="0"/>
              <a:t>— способностью строить социальные отношения в соответствии с нравственно-этическими ценностями социума, правилами партнерства и сотрудничества; — совокупностью рефлексивных умений, обеспечивающих оценку своей грамотности, стремление к дальнейшему образованию, самообразованию и духовному развитию; умением прогнозировать свое будущее.</a:t>
            </a:r>
          </a:p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125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Принципиально важно  понимание того, что функциональная грамотность базируется на расширении и углублении практического опыта учащегося. Сущность грамотности — не сами знания, а четыре главные способности школьника: применять полученные знания, добывать новые знания и оценивать свое знание-незнание, готовность к самообразованию. На схеме 3 это наглядно представлено.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82275" name="Заметки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  <a:p>
            <a:pPr eaLnBrk="1" hangingPunct="1">
              <a:spcBef>
                <a:spcPct val="0"/>
              </a:spcBef>
            </a:pPr>
            <a:r>
              <a:rPr lang="ru-RU" altLang="ru-RU" smtClean="0"/>
              <a:t>Профессиональные компетенции по направлению подготовки 050100 Педагогическое образование</a:t>
            </a:r>
          </a:p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82276" name="Нижний колонтитул 3"/>
          <p:cNvSpPr txBox="1">
            <a:spLocks noGrp="1" noChangeArrowheads="1"/>
          </p:cNvSpPr>
          <p:nvPr/>
        </p:nvSpPr>
        <p:spPr bwMode="auto">
          <a:xfrm>
            <a:off x="0" y="10231438"/>
            <a:ext cx="2925763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2" tIns="45550" rIns="91102" bIns="45550" anchor="b"/>
          <a:lstStyle/>
          <a:p>
            <a:pPr defTabSz="908050"/>
            <a:endParaRPr lang="ru-RU" altLang="ru-RU" sz="1200">
              <a:latin typeface="Calibri" pitchFamily="34" charset="0"/>
            </a:endParaRPr>
          </a:p>
        </p:txBody>
      </p:sp>
      <p:sp>
        <p:nvSpPr>
          <p:cNvPr id="182277" name="Номер слайда 4"/>
          <p:cNvSpPr txBox="1">
            <a:spLocks noGrp="1" noChangeArrowheads="1"/>
          </p:cNvSpPr>
          <p:nvPr/>
        </p:nvSpPr>
        <p:spPr bwMode="auto">
          <a:xfrm>
            <a:off x="3824288" y="10231438"/>
            <a:ext cx="2925762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02" tIns="45550" rIns="91102" bIns="45550" anchor="b"/>
          <a:lstStyle/>
          <a:p>
            <a:pPr algn="r" defTabSz="908050"/>
            <a:fld id="{D5E3BA10-5698-41F9-8D42-D6A83B4361E1}" type="slidenum">
              <a:rPr lang="ru-RU" altLang="ru-RU" sz="1200">
                <a:latin typeface="Calibri" pitchFamily="34" charset="0"/>
              </a:rPr>
              <a:pPr algn="r" defTabSz="908050"/>
              <a:t>44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329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Принципиальным положением методики языкового образования младших школьников является проблемное обучение, т. е. использование проблемно-диалогического метода, обеспечивающего успешность процесса, в котором деятельность учащихся организуется на основе самостоятельного поиска и открытия знаний. Проблемная ситуация на уроке может предъявляться в виде конкретной учебной проблемы, установки на поиск решения, выражения решения, актуализации результата. </a:t>
            </a:r>
          </a:p>
          <a:p>
            <a:r>
              <a:rPr lang="ru-RU" smtClean="0"/>
              <a:t>На следующем этапе педагог организует учебный диалог: предлагает поработать с рисунками и обсудить, что общего у предметов, названных одним и тем же словом. На этом этапе учащиеся выполняют следующие исследовательские действия: — определяют, что такое иголка ветки дерева и иголка с ниткой для шитья; — сравнивают их качества (обе острые, бывают длинные и короткие); — анализируют предложения с этими словами; — делают вывод о сходстве предметов, названных одним словом. Затем учащиеся самостоятельно делают вывод о том, что многозначность слова иголка возникла потому, что «иголки для шитья похожи на сосновые и еловые иголки». Это позволяет им быть готовыми к обобщенному выводу: «Большинство значений многозначного слова появляется по принципу «похоже на …». Актуализация полученных знаний происходит в процессе последующего выполнения учениками нескольких упражнений, в которых наблюдают за многозначными словами и закрепляют вывод о механизмах появления многозначности.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hangingPunct="0"/>
            <a:fld id="{F17513E8-BC3C-479A-8FA9-88D54587717E}" type="slidenum">
              <a:rPr lang="ru-RU" sz="1200">
                <a:latin typeface="Helvetica Neue Medium"/>
              </a:rPr>
              <a:pPr algn="r" hangingPunct="0"/>
              <a:t>47</a:t>
            </a:fld>
            <a:endParaRPr lang="ru-RU" sz="1200">
              <a:latin typeface="Helvetica Neue Medium"/>
            </a:endParaRPr>
          </a:p>
        </p:txBody>
      </p:sp>
      <p:sp>
        <p:nvSpPr>
          <p:cNvPr id="184323" name="Rectangle 7"/>
          <p:cNvSpPr txBox="1">
            <a:spLocks noGrp="1" noChangeArrowheads="1"/>
          </p:cNvSpPr>
          <p:nvPr/>
        </p:nvSpPr>
        <p:spPr bwMode="auto">
          <a:xfrm>
            <a:off x="3849688" y="9409113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hangingPunct="0"/>
            <a:fld id="{D67FBB14-B594-4001-9A97-9D466140ACA6}" type="slidenum">
              <a:rPr lang="ru-RU" sz="1200"/>
              <a:pPr algn="r" hangingPunct="0"/>
              <a:t>47</a:t>
            </a:fld>
            <a:endParaRPr lang="ru-RU" sz="1200"/>
          </a:p>
        </p:txBody>
      </p:sp>
      <p:sp>
        <p:nvSpPr>
          <p:cNvPr id="184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ln>
            <a:solidFill>
              <a:srgbClr val="000000"/>
            </a:solidFill>
          </a:ln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825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534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637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Например, в заданиях «Проверь себя» по русскому языку может содержаться, например, указание на количество </a:t>
            </a:r>
          </a:p>
        </p:txBody>
      </p:sp>
      <p:sp>
        <p:nvSpPr>
          <p:cNvPr id="186372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F37570FB-0522-4276-8CBC-46A315B19B9C}" type="slidenum">
              <a:rPr lang="ru-RU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25" smtClean="0">
                <a:solidFill>
                  <a:sysClr val="windowText" lastClr="000000"/>
                </a:solidFill>
              </a:rPr>
              <a:t>    </a:t>
            </a:r>
            <a:endParaRPr lang="ru-RU" sz="825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87395" name="Заметки 2"/>
          <p:cNvSpPr>
            <a:spLocks noGrp="1"/>
          </p:cNvSpPr>
          <p:nvPr>
            <p:ph type="body" idx="1"/>
          </p:nvPr>
        </p:nvSpPr>
        <p:spPr/>
        <p:txBody>
          <a:bodyPr lIns="95568" tIns="47784" rIns="95568" bIns="47784"/>
          <a:lstStyle/>
          <a:p>
            <a:r>
              <a:rPr lang="en-US" altLang="ru-RU" b="1" smtClean="0"/>
              <a:t>1- </a:t>
            </a:r>
            <a:r>
              <a:rPr lang="ru-RU" altLang="ru-RU" b="1" smtClean="0"/>
              <a:t>этап       Указание места ошибки, типа ошибки. Часть «работы» ученика выполнена</a:t>
            </a:r>
          </a:p>
        </p:txBody>
      </p:sp>
      <p:sp>
        <p:nvSpPr>
          <p:cNvPr id="187396" name="Номер слайда 3"/>
          <p:cNvSpPr txBox="1">
            <a:spLocks noGrp="1"/>
          </p:cNvSpPr>
          <p:nvPr/>
        </p:nvSpPr>
        <p:spPr bwMode="auto">
          <a:xfrm>
            <a:off x="3849688" y="9410700"/>
            <a:ext cx="29432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8" tIns="47784" rIns="95568" bIns="47784" anchor="b"/>
          <a:lstStyle/>
          <a:p>
            <a:pPr algn="r" defTabSz="954088"/>
            <a:fld id="{4B743F9F-A54A-47BB-995B-897B8495C931}" type="slidenum">
              <a:rPr lang="ru-RU" altLang="ru-RU" sz="1300">
                <a:latin typeface="Calibri" pitchFamily="34" charset="0"/>
              </a:rPr>
              <a:pPr algn="r" defTabSz="954088"/>
              <a:t>57</a:t>
            </a:fld>
            <a:endParaRPr lang="ru-RU" alt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88419" name="Заметки 2"/>
          <p:cNvSpPr>
            <a:spLocks noGrp="1"/>
          </p:cNvSpPr>
          <p:nvPr>
            <p:ph type="body" idx="1"/>
          </p:nvPr>
        </p:nvSpPr>
        <p:spPr/>
        <p:txBody>
          <a:bodyPr lIns="91436" tIns="45719" rIns="91436" bIns="45719"/>
          <a:lstStyle/>
          <a:p>
            <a:r>
              <a:rPr lang="ru-RU" altLang="ru-RU" b="1" smtClean="0"/>
              <a:t>2-й этап:    Задания с указанием количества и качества ошибок</a:t>
            </a:r>
          </a:p>
        </p:txBody>
      </p:sp>
      <p:sp>
        <p:nvSpPr>
          <p:cNvPr id="188420" name="Номер слайда 3"/>
          <p:cNvSpPr txBox="1">
            <a:spLocks noGrp="1"/>
          </p:cNvSpPr>
          <p:nvPr/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9" rIns="91436" bIns="45719" anchor="b"/>
          <a:lstStyle/>
          <a:p>
            <a:pPr algn="r"/>
            <a:fld id="{C8507040-4D3C-44A0-8B47-0E9D6B4542D6}" type="slidenum">
              <a:rPr lang="ru-RU" altLang="ru-RU" sz="1200">
                <a:latin typeface="Calibri" pitchFamily="34" charset="0"/>
              </a:rPr>
              <a:pPr algn="r"/>
              <a:t>58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Дата 2"/>
          <p:cNvSpPr>
            <a:spLocks noGrp="1"/>
          </p:cNvSpPr>
          <p:nvPr>
            <p:ph type="dt" sz="quarter" idx="4294967295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537A105-A303-4CDF-8B0E-C0C14547CF72}" type="datetime1">
              <a:rPr lang="ru-RU"/>
              <a:pPr/>
              <a:t>11.12.2019</a:t>
            </a:fld>
            <a:endParaRPr lang="ru-RU"/>
          </a:p>
        </p:txBody>
      </p:sp>
      <p:sp>
        <p:nvSpPr>
          <p:cNvPr id="190467" name="Rectangle 2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90468" name="Rectangle 3"/>
          <p:cNvSpPr>
            <a:spLocks noGrp="1"/>
          </p:cNvSpPr>
          <p:nvPr>
            <p:ph type="body" idx="1"/>
          </p:nvPr>
        </p:nvSpPr>
        <p:spPr>
          <a:xfrm>
            <a:off x="681038" y="4705350"/>
            <a:ext cx="5435600" cy="44577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altLang="ru-RU" sz="9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251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92516" name="Номер слайда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A0D716E-E738-4B31-B89E-BF7D8DFAF78F}" type="slidenum">
              <a:rPr lang="ru-RU" altLang="ru-RU">
                <a:solidFill>
                  <a:schemeClr val="tx1"/>
                </a:solidFill>
                <a:latin typeface="Arial" pitchFamily="34" charset="0"/>
              </a:rPr>
              <a:pPr/>
              <a:t>69</a:t>
            </a:fld>
            <a:endParaRPr lang="ru-RU" altLang="ru-RU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93539" name="Заметки 2"/>
          <p:cNvSpPr>
            <a:spLocks noGrp="1"/>
          </p:cNvSpPr>
          <p:nvPr>
            <p:ph type="body" idx="1"/>
          </p:nvPr>
        </p:nvSpPr>
        <p:spPr/>
        <p:txBody>
          <a:bodyPr lIns="95568" tIns="47784" rIns="95568" bIns="47784"/>
          <a:lstStyle/>
          <a:p>
            <a:endParaRPr lang="ru-RU" altLang="ru-RU" b="1" smtClean="0"/>
          </a:p>
        </p:txBody>
      </p:sp>
      <p:sp>
        <p:nvSpPr>
          <p:cNvPr id="193540" name="Номер слайда 3"/>
          <p:cNvSpPr txBox="1">
            <a:spLocks noGrp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8" tIns="47784" rIns="95568" bIns="47784" anchor="b"/>
          <a:lstStyle/>
          <a:p>
            <a:pPr algn="r" defTabSz="954088" eaLnBrk="0" hangingPunct="0"/>
            <a:fld id="{8D72B9ED-522E-4C5F-AC98-D2A2F54032FF}" type="slidenum">
              <a:rPr lang="ru-RU" altLang="ru-RU" sz="1300">
                <a:latin typeface="Calibri" pitchFamily="34" charset="0"/>
              </a:rPr>
              <a:pPr algn="r" defTabSz="954088" eaLnBrk="0" hangingPunct="0"/>
              <a:t>70</a:t>
            </a:fld>
            <a:endParaRPr lang="ru-RU" alt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94563" name="Заметки 2"/>
          <p:cNvSpPr>
            <a:spLocks noGrp="1"/>
          </p:cNvSpPr>
          <p:nvPr>
            <p:ph type="body" idx="1"/>
          </p:nvPr>
        </p:nvSpPr>
        <p:spPr/>
        <p:txBody>
          <a:bodyPr lIns="95568" tIns="47784" rIns="95568" bIns="47784"/>
          <a:lstStyle/>
          <a:p>
            <a:endParaRPr lang="ru-RU" altLang="ru-RU" b="1" smtClean="0"/>
          </a:p>
        </p:txBody>
      </p:sp>
      <p:sp>
        <p:nvSpPr>
          <p:cNvPr id="194564" name="Номер слайда 3"/>
          <p:cNvSpPr txBox="1">
            <a:spLocks noGrp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568" tIns="47784" rIns="95568" bIns="47784" anchor="b"/>
          <a:lstStyle/>
          <a:p>
            <a:pPr algn="r" defTabSz="954088" eaLnBrk="0" hangingPunct="0"/>
            <a:fld id="{3E503DAF-4853-4689-B426-31976116BF42}" type="slidenum">
              <a:rPr lang="ru-RU" altLang="ru-RU" sz="1300">
                <a:latin typeface="Calibri" pitchFamily="34" charset="0"/>
              </a:rPr>
              <a:pPr algn="r" defTabSz="954088" eaLnBrk="0" hangingPunct="0"/>
              <a:t>71</a:t>
            </a:fld>
            <a:endParaRPr lang="ru-RU" altLang="ru-RU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</a:ln>
        </p:spPr>
      </p:sp>
      <p:sp>
        <p:nvSpPr>
          <p:cNvPr id="19661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3849688" y="9409113"/>
            <a:ext cx="2943225" cy="4953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F1859A2-353A-4360-8DA0-03EB05ECE3C8}" type="slidenum">
              <a:rPr lang="ru-RU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lang="ru-RU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Казалось бы, такая простая установка: каждый имеет право на ошибку, главное ее найти и исправить, входит в противоречие с системой оценивания — за исправление снижается отметка, т. е. мы наказываем за то, что ребенок исправил найденную ошибку. Конечно, лучше не ошибаться и сразу писать правильно, но уж если это не получается, то значительно эффективнее путь через поиск, объяснение и исправление ошибок к их </a:t>
            </a:r>
            <a:r>
              <a:rPr lang="ru-RU" dirty="0" err="1" smtClean="0"/>
              <a:t>посте</a:t>
            </a:r>
            <a:r>
              <a:rPr lang="ru-RU" sz="825" dirty="0" err="1" smtClean="0"/>
              <a:t>енному</a:t>
            </a:r>
            <a:r>
              <a:rPr lang="ru-RU" sz="825" dirty="0" smtClean="0"/>
              <a:t> устранению, чем формирование боязни исправить свою ошибку, поскольку это гарантированно приведет к снижению отметки.</a:t>
            </a:r>
            <a:br>
              <a:rPr lang="ru-RU" sz="825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8659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smtClean="0">
                <a:solidFill>
                  <a:srgbClr val="2A6D13"/>
                </a:solidFill>
              </a:rPr>
              <a:t>Независимо от того, на каком содержании идет работа над ошибками, обучающиеся должны усвоить общий порядок шагов, заключающихся в ответах на несколько вопросов.</a:t>
            </a:r>
            <a:br>
              <a:rPr lang="ru-RU" sz="900" smtClean="0">
                <a:solidFill>
                  <a:srgbClr val="2A6D13"/>
                </a:solidFill>
              </a:rPr>
            </a:br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9973948-0460-4E59-AF47-0704628FE846}" type="slidenum">
              <a:rPr lang="ru-RU">
                <a:latin typeface="Arial" pitchFamily="34" charset="0"/>
              </a:rPr>
              <a:pPr/>
              <a:t>84</a:t>
            </a:fld>
            <a:endParaRPr lang="ru-RU">
              <a:latin typeface="Arial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900" smtClean="0">
                <a:latin typeface="Arial" pitchFamily="34" charset="0"/>
              </a:rPr>
              <a:t>Авторами УМК «Начальная школа </a:t>
            </a:r>
            <a:r>
              <a:rPr lang="en-US" sz="900" smtClean="0">
                <a:latin typeface="Arial" pitchFamily="34" charset="0"/>
              </a:rPr>
              <a:t>XXI </a:t>
            </a:r>
            <a:r>
              <a:rPr lang="ru-RU" sz="900" smtClean="0">
                <a:latin typeface="Arial" pitchFamily="34" charset="0"/>
              </a:rPr>
              <a:t>века» создана система заданий, дающая возможность диагностировать, что именно и почему не усвоил ученик, какие трудности имеются у него в овладении теми или иными учебными умениями. Педагогическая диагностика, построенная на содержании учебных предметов, выявляет не уровень знаний школьника, а уровень его языкового и математического развития .</a:t>
            </a:r>
          </a:p>
          <a:p>
            <a:pPr eaLnBrk="1" hangingPunct="1"/>
            <a:r>
              <a:rPr lang="ru-RU" sz="900" b="1" smtClean="0">
                <a:latin typeface="Arial" pitchFamily="34" charset="0"/>
              </a:rPr>
              <a:t>Педагогическая диагностика позволяет выявить:</a:t>
            </a:r>
          </a:p>
          <a:p>
            <a:pPr eaLnBrk="1" hangingPunct="1"/>
            <a:r>
              <a:rPr lang="ru-RU" sz="900" smtClean="0">
                <a:latin typeface="Arial" pitchFamily="34" charset="0"/>
              </a:rPr>
              <a:t>качество усвоения учащимися учебного материала, и прежде всего –умение детей применять свои знания в новой ситуации, самостоятельно находить способ решения учебной задачи. Сопоставлять текст задачи с возможными вариантами ее решения, выбирать правильный ответ, выполняя мыслительные операции;</a:t>
            </a:r>
          </a:p>
          <a:p>
            <a:pPr eaLnBrk="1" hangingPunct="1"/>
            <a:endParaRPr lang="ru-RU" sz="900" smtClean="0">
              <a:latin typeface="Arial" pitchFamily="34" charset="0"/>
            </a:endParaRPr>
          </a:p>
          <a:p>
            <a:pPr eaLnBrk="1" hangingPunct="1"/>
            <a:r>
              <a:rPr lang="ru-RU" sz="900" smtClean="0">
                <a:latin typeface="Arial" pitchFamily="34" charset="0"/>
              </a:rPr>
              <a:t>уровень самостоятельности учащихся, сформированности у них самоконтроля и самооценки; обнаружить как действуют учащиеся при выполнении заданий, имеющих не одно. А несколько правильных решений;</a:t>
            </a:r>
          </a:p>
          <a:p>
            <a:pPr eaLnBrk="1" hangingPunct="1"/>
            <a:endParaRPr lang="ru-RU" sz="900" smtClean="0">
              <a:latin typeface="Arial" pitchFamily="34" charset="0"/>
            </a:endParaRPr>
          </a:p>
          <a:p>
            <a:pPr eaLnBrk="1" hangingPunct="1"/>
            <a:r>
              <a:rPr lang="ru-RU" sz="900" smtClean="0">
                <a:latin typeface="Arial" pitchFamily="34" charset="0"/>
              </a:rPr>
              <a:t>насколько сформирована у школьника учебная деятельность</a:t>
            </a:r>
          </a:p>
          <a:p>
            <a:pPr eaLnBrk="1" hangingPunct="1"/>
            <a:endParaRPr lang="ru-RU" sz="900" smtClean="0">
              <a:latin typeface="Arial" pitchFamily="34" charset="0"/>
            </a:endParaRPr>
          </a:p>
          <a:p>
            <a:pPr eaLnBrk="1" hangingPunct="1"/>
            <a:endParaRPr lang="ru-RU" sz="9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825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825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825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825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998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101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203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 smtClean="0">
                <a:solidFill>
                  <a:sysClr val="windowText" lastClr="000000"/>
                </a:solidFill>
              </a:rPr>
              <a:t>Ребенка можно научить лишь тому, чему он способен научиться</a:t>
            </a:r>
          </a:p>
          <a:p>
            <a:pPr eaLnBrk="1" fontAlgn="auto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825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5107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6131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6.v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7.v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8.v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9.v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2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5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3.v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4.v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15.v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7.v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8.v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0850" cy="3276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125" y="3567113"/>
            <a:ext cx="8667750" cy="75247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125" y="4291012"/>
            <a:ext cx="866775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E4B5E-4FD7-4FB0-8D97-AF3DF702D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Синий с лого РУ и 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6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1122" name="think-cell Slide" r:id="rId3" imgW="360" imgH="360" progId="">
              <p:embed/>
            </p:oleObj>
          </a:graphicData>
        </a:graphic>
      </p:graphicFrame>
      <p:sp>
        <p:nvSpPr>
          <p:cNvPr id="5" name="Прямоугольник 4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844" kern="0"/>
          </a:p>
        </p:txBody>
      </p:sp>
      <p:pic>
        <p:nvPicPr>
          <p:cNvPr id="6" name="Picture 2" descr="D:\Masha\черная пятница\!Фирменные стили и логотипы\!Российский учебник\презентация\для перезентации РУ\РУ-белый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749425" y="857250"/>
            <a:ext cx="56451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fld id="{8A97B9B1-68C0-4DBF-9C21-1CAEE4B56528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448175" y="4905375"/>
            <a:ext cx="242888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27B51-4E0F-4C2D-8662-D76CCF4A3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6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2146" name="think-cell Slide" r:id="rId3" imgW="360" imgH="360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/>
          </p:cNvSpPr>
          <p:nvPr>
            <p:ph type="sldNum" sz="quarter" idx="10"/>
          </p:nvPr>
        </p:nvSpPr>
        <p:spPr>
          <a:xfrm>
            <a:off x="4456113" y="4905375"/>
            <a:ext cx="242887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59607-4614-43B7-8353-F2DB1DB87E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30B7E-3B40-4DDA-815E-C327BF0BFC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4D9BB-FE02-41AA-96E2-9487E4641A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937243" y="357187"/>
            <a:ext cx="3571875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19125" y="357187"/>
            <a:ext cx="3833813" cy="208121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19125" y="2447925"/>
            <a:ext cx="3833813" cy="21478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914C9-4E3C-4112-AC3A-6490827E5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E4C20-E905-4FAF-AB32-9FB7E4502B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938713" y="1181100"/>
            <a:ext cx="3571875" cy="3486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33412" y="1181100"/>
            <a:ext cx="3833813" cy="3486150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425"/>
            </a:lvl1pPr>
            <a:lvl2pPr marL="419100" indent="-209550">
              <a:spcBef>
                <a:spcPts val="1688"/>
              </a:spcBef>
              <a:defRPr sz="1425"/>
            </a:lvl2pPr>
            <a:lvl3pPr marL="628650" indent="-209550">
              <a:spcBef>
                <a:spcPts val="1688"/>
              </a:spcBef>
              <a:defRPr sz="1425"/>
            </a:lvl3pPr>
            <a:lvl4pPr marL="838200" indent="-209550">
              <a:spcBef>
                <a:spcPts val="1688"/>
              </a:spcBef>
              <a:defRPr sz="1425"/>
            </a:lvl4pPr>
            <a:lvl5pPr marL="1047750" indent="-209550">
              <a:spcBef>
                <a:spcPts val="1688"/>
              </a:spcBef>
              <a:defRPr sz="14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7D815-6558-4E97-BF2F-369C219F1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3" y="666750"/>
            <a:ext cx="7877175" cy="381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D62CA-8149-4FF1-A319-BDE9D70338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910262" y="2643187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5276B-F705-4095-994E-CD6909D80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895350" y="3357563"/>
            <a:ext cx="7358063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895350" y="2243842"/>
            <a:ext cx="7358063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dirty="0"/>
              <a:t>«</a:t>
            </a:r>
            <a:r>
              <a:rPr dirty="0" err="1"/>
              <a:t>Место</a:t>
            </a:r>
            <a:r>
              <a:rPr dirty="0"/>
              <a:t> </a:t>
            </a:r>
            <a:r>
              <a:rPr dirty="0" err="1"/>
              <a:t>ввода</a:t>
            </a:r>
            <a:r>
              <a:rPr dirty="0"/>
              <a:t> </a:t>
            </a:r>
            <a:r>
              <a:rPr dirty="0" err="1"/>
              <a:t>цитаты</a:t>
            </a:r>
            <a:r>
              <a:rPr dirty="0"/>
              <a:t>».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BEDEF-27C0-47ED-A619-5D9AE4E6DB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937243" y="357187"/>
            <a:ext cx="3571875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19125" y="357187"/>
            <a:ext cx="3833813" cy="208121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19125" y="2447925"/>
            <a:ext cx="3833813" cy="21478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C2E31-D156-4033-AF97-D86545774B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3F500-E99A-48F5-9A1F-A6C44D3EF9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1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3170" name="think-cell Slide" r:id="rId3" imgW="360" imgH="360" progId="">
              <p:embed/>
            </p:oleObj>
          </a:graphicData>
        </a:graphic>
      </p:graphicFrame>
      <p:sp>
        <p:nvSpPr>
          <p:cNvPr id="5" name="Прямоугольник 4"/>
          <p:cNvSpPr/>
          <p:nvPr userDrawn="1"/>
        </p:nvSpPr>
        <p:spPr>
          <a:xfrm>
            <a:off x="285750" y="4608513"/>
            <a:ext cx="3143250" cy="374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125" kern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125" ker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6065"/>
            <a:ext cx="8229600" cy="1808558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fld id="{F41DF904-7EFD-446F-B643-4BF70C80EAFA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456113" y="4905375"/>
            <a:ext cx="242887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E2D99-1C81-41AB-811A-3DAC54B307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1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4194" name="think-cell Slide" r:id="rId3" imgW="360" imgH="360" progId="">
              <p:embed/>
            </p:oleObj>
          </a:graphicData>
        </a:graphic>
      </p:graphicFrame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456113" y="4905375"/>
            <a:ext cx="242887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C34A4-F138-4CDD-8DFD-A42741925E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1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5218" name="think-cell Slide" r:id="rId3" imgW="360" imgH="360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569E468-48A5-4F21-AAF2-13AF72185244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B5AAE-D62D-45A7-9090-48590D7F5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31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6242" name="think-cell Slide" r:id="rId3" imgW="360" imgH="360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9C98DE-7D63-40C0-97D4-4BADD98479A2}" type="datetime1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r>
              <a:rPr lang="ru-RU"/>
              <a:t>Виноградова Н.Ф.</a:t>
            </a:r>
          </a:p>
        </p:txBody>
      </p:sp>
      <p:sp>
        <p:nvSpPr>
          <p:cNvPr id="8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56113" y="4905375"/>
            <a:ext cx="242887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D58B6-4B1E-4765-B318-9A71CCBCD7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1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7266" name="think-cell Slide" r:id="rId3" imgW="360" imgH="360" progId="">
              <p:embed/>
            </p:oleObj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7267" name="think-cell Slide" r:id="rId4" imgW="360" imgH="360" progId="">
              <p:embed/>
            </p:oleObj>
          </a:graphicData>
        </a:graphic>
      </p:graphicFrame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1F285-8850-410D-A871-D831F22FB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CB9D1-5459-472C-8F34-A8DD573F3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0850" cy="3276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125" y="3567113"/>
            <a:ext cx="8667750" cy="75247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125" y="4291012"/>
            <a:ext cx="866775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1823D-D0BB-477E-9E27-F5E3EAB41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CF9AD-B058-4784-AD20-642852461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937243" y="357187"/>
            <a:ext cx="3571875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19125" y="357187"/>
            <a:ext cx="3833813" cy="208121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19125" y="2447925"/>
            <a:ext cx="3833813" cy="21478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2EB11-1414-42E3-95D5-BA0300B92A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8B775-55ED-439B-B446-43CBFD30F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8CFAD-F4DF-4D05-9044-2A5729BBD1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2093B-7D4F-4945-B22B-4872C9A27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938713" y="1181100"/>
            <a:ext cx="3571875" cy="3486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33412" y="1181100"/>
            <a:ext cx="3833813" cy="3486150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425"/>
            </a:lvl1pPr>
            <a:lvl2pPr marL="419100" indent="-209550">
              <a:spcBef>
                <a:spcPts val="1688"/>
              </a:spcBef>
              <a:defRPr sz="1425"/>
            </a:lvl2pPr>
            <a:lvl3pPr marL="628650" indent="-209550">
              <a:spcBef>
                <a:spcPts val="1688"/>
              </a:spcBef>
              <a:defRPr sz="1425"/>
            </a:lvl3pPr>
            <a:lvl4pPr marL="838200" indent="-209550">
              <a:spcBef>
                <a:spcPts val="1688"/>
              </a:spcBef>
              <a:defRPr sz="1425"/>
            </a:lvl4pPr>
            <a:lvl5pPr marL="1047750" indent="-209550">
              <a:spcBef>
                <a:spcPts val="1688"/>
              </a:spcBef>
              <a:defRPr sz="14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6D88B-2A5C-4DFE-9985-F75579445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3" y="666750"/>
            <a:ext cx="7877175" cy="381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B23B6-2DB8-428B-A9C7-095DC7641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910262" y="2643187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C27FB-006D-41A6-BF04-618FE12CD4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895350" y="3357563"/>
            <a:ext cx="7358063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895350" y="2243842"/>
            <a:ext cx="7358063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20615-FE32-4085-9441-1C5A5864D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AF597-15E5-4C67-B77C-A67ADEF498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0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8290" name="think-cell Slide" r:id="rId3" imgW="360" imgH="360" progId="">
              <p:embed/>
            </p:oleObj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8291" name="think-cell Slide" r:id="rId4" imgW="360" imgH="360" progId="">
              <p:embed/>
            </p:oleObj>
          </a:graphicData>
        </a:graphic>
      </p:graphicFrame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0A902-5F0B-4DB2-8453-8C049D918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0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9314" name="think-cell Slide" r:id="rId3" imgW="360" imgH="360" progId="">
              <p:embed/>
            </p:oleObj>
          </a:graphicData>
        </a:graphic>
      </p:graphicFrame>
      <p:sp>
        <p:nvSpPr>
          <p:cNvPr id="5" name="Прямоугольник 4"/>
          <p:cNvSpPr/>
          <p:nvPr userDrawn="1"/>
        </p:nvSpPr>
        <p:spPr>
          <a:xfrm>
            <a:off x="285750" y="4608513"/>
            <a:ext cx="3143250" cy="374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6065"/>
            <a:ext cx="8229600" cy="1808558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AF66D1B-FB38-42D5-9313-5CA4A004F7B4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456113" y="4905375"/>
            <a:ext cx="242887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F28A0-D46B-40D5-8E94-E823FBF2D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0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70338" name="think-cell Slide" r:id="rId3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0725"/>
            <a:ext cx="684213" cy="274638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DDE524E-809C-4C77-80E2-615E2D3BC686}" type="datetimeFigureOut">
              <a:rPr lang="en-US"/>
              <a:pPr>
                <a:defRPr/>
              </a:pPr>
              <a:t>12/11/2019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0" y="4530725"/>
            <a:ext cx="4722813" cy="274638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D8C30-412C-40E7-86B0-07F431165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95D3CB-6358-46A4-B1F4-1949281BD1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0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71362" name="think-cell Slide" r:id="rId3" imgW="360" imgH="360" progId="">
              <p:embed/>
            </p:oleObj>
          </a:graphicData>
        </a:graphic>
      </p:graphicFrame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5403850" y="4530725"/>
            <a:ext cx="684213" cy="274638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C52A45-BEDF-4D11-8052-A75079C2263B}" type="datetimeFigureOut">
              <a:rPr lang="en-US"/>
              <a:pPr>
                <a:defRPr/>
              </a:pPr>
              <a:t>12/11/2019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8000" y="4530725"/>
            <a:ext cx="4722813" cy="274638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D8842-F3BB-4484-9018-CD3F15A702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373A-7836-4AF8-BEEE-0D5AFC4804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0850" cy="3276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125" y="3567113"/>
            <a:ext cx="8667750" cy="752475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125" y="4291012"/>
            <a:ext cx="866775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81473-A5D6-4B81-9E9B-497FF3ACB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C8C09-2AE5-4643-B9A0-C192E9D07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937243" y="357187"/>
            <a:ext cx="3571875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19125" y="357187"/>
            <a:ext cx="3833813" cy="208121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t>Текст заголовка</a:t>
            </a:r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19125" y="2447925"/>
            <a:ext cx="3833813" cy="21478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19104-BCA7-44A3-B22B-BF25239E97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05E4A-F055-4CEA-B6CC-486D22A42A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9C0BF-7038-4F65-A1B6-C4AD440544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938713" y="1181100"/>
            <a:ext cx="3571875" cy="3486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33412" y="1181100"/>
            <a:ext cx="3833813" cy="3486150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425"/>
            </a:lvl1pPr>
            <a:lvl2pPr marL="419100" indent="-209550">
              <a:spcBef>
                <a:spcPts val="1688"/>
              </a:spcBef>
              <a:defRPr sz="1425"/>
            </a:lvl2pPr>
            <a:lvl3pPr marL="628650" indent="-209550">
              <a:spcBef>
                <a:spcPts val="1688"/>
              </a:spcBef>
              <a:defRPr sz="1425"/>
            </a:lvl3pPr>
            <a:lvl4pPr marL="838200" indent="-209550">
              <a:spcBef>
                <a:spcPts val="1688"/>
              </a:spcBef>
              <a:defRPr sz="1425"/>
            </a:lvl4pPr>
            <a:lvl5pPr marL="1047750" indent="-209550">
              <a:spcBef>
                <a:spcPts val="1688"/>
              </a:spcBef>
              <a:defRPr sz="14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B96DC-7BAF-43C1-AAE4-3FB8BD86E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3" y="666750"/>
            <a:ext cx="7877175" cy="381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82B2A-FE2C-432B-90B6-4318806146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910262" y="2643187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4D0DB-788A-42E0-A2A7-773EF54836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938713" y="1181100"/>
            <a:ext cx="3571875" cy="3486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33412" y="1181100"/>
            <a:ext cx="3833813" cy="3486150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425"/>
            </a:lvl1pPr>
            <a:lvl2pPr marL="419100" indent="-209550">
              <a:spcBef>
                <a:spcPts val="1688"/>
              </a:spcBef>
              <a:defRPr sz="1425"/>
            </a:lvl2pPr>
            <a:lvl3pPr marL="628650" indent="-209550">
              <a:spcBef>
                <a:spcPts val="1688"/>
              </a:spcBef>
              <a:defRPr sz="1425"/>
            </a:lvl3pPr>
            <a:lvl4pPr marL="838200" indent="-209550">
              <a:spcBef>
                <a:spcPts val="1688"/>
              </a:spcBef>
              <a:defRPr sz="1425"/>
            </a:lvl4pPr>
            <a:lvl5pPr marL="1047750" indent="-209550">
              <a:spcBef>
                <a:spcPts val="1688"/>
              </a:spcBef>
              <a:defRPr sz="14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71F07-B16C-403D-A78B-92A43CC1A7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895350" y="3357563"/>
            <a:ext cx="7358063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895350" y="2243842"/>
            <a:ext cx="7358063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«Место ввода цитаты».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2F37A-EC72-4F8D-8DDD-0A281CD52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03115-F174-4FA4-95B8-C9867FD36A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285750" y="4608513"/>
            <a:ext cx="3143250" cy="374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125" kern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125" ker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6065"/>
            <a:ext cx="8229600" cy="1808558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fld id="{E81527F9-9000-4568-84B9-411E31B20939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456113" y="4905375"/>
            <a:ext cx="242887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E1DB5-5356-41F9-8BA7-BEDAB65D2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 (три лого внизу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A1ECEB3-52D6-4271-9D68-4CF7CED87140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448175" y="4905375"/>
            <a:ext cx="242888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D5B63-532F-40FB-A47D-067B69C32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9DF6E-68A2-418F-AC46-AFF8C5D8CC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>
            <a:spLocks noGrp="1"/>
          </p:cNvSpPr>
          <p:nvPr>
            <p:ph type="pic" idx="13"/>
          </p:nvPr>
        </p:nvSpPr>
        <p:spPr>
          <a:xfrm>
            <a:off x="1172238" y="252413"/>
            <a:ext cx="6800850" cy="3276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38125" y="3567113"/>
            <a:ext cx="8667750" cy="752475"/>
          </a:xfrm>
          <a:prstGeom prst="rect">
            <a:avLst/>
          </a:prstGeom>
        </p:spPr>
        <p:txBody>
          <a:bodyPr anchor="b"/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238125" y="4291012"/>
            <a:ext cx="8667750" cy="59531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7D25A-86B7-479A-8D3B-90B45FBD27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6750" y="1700213"/>
            <a:ext cx="7810500" cy="1743075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F369D-285B-4616-9B4E-C43B63B15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937243" y="357187"/>
            <a:ext cx="3571875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19125" y="357187"/>
            <a:ext cx="3833813" cy="2081213"/>
          </a:xfrm>
          <a:prstGeom prst="rect">
            <a:avLst/>
          </a:prstGeom>
        </p:spPr>
        <p:txBody>
          <a:bodyPr anchor="b"/>
          <a:lstStyle>
            <a:lvl1pPr>
              <a:defRPr sz="3150"/>
            </a:lvl1pPr>
          </a:lstStyle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4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19125" y="2447925"/>
            <a:ext cx="3833813" cy="214788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025"/>
            </a:lvl1pPr>
            <a:lvl2pPr marL="0" indent="85725" algn="ctr">
              <a:spcBef>
                <a:spcPts val="0"/>
              </a:spcBef>
              <a:buSzTx/>
              <a:buNone/>
              <a:defRPr sz="2025"/>
            </a:lvl2pPr>
            <a:lvl3pPr marL="0" indent="171450" algn="ctr">
              <a:spcBef>
                <a:spcPts val="0"/>
              </a:spcBef>
              <a:buSzTx/>
              <a:buNone/>
              <a:defRPr sz="2025"/>
            </a:lvl3pPr>
            <a:lvl4pPr marL="0" indent="257175" algn="ctr">
              <a:spcBef>
                <a:spcPts val="0"/>
              </a:spcBef>
              <a:buSzTx/>
              <a:buNone/>
              <a:defRPr sz="2025"/>
            </a:lvl4pPr>
            <a:lvl5pPr marL="0" indent="342900" algn="ctr">
              <a:spcBef>
                <a:spcPts val="0"/>
              </a:spcBef>
              <a:buSzTx/>
              <a:buNone/>
              <a:defRPr sz="20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0C883-5283-4627-BB11-B30646FEC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588E6F-50A3-4920-846D-CF712A659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DD28C-5A0B-4CA5-8089-15908C6DA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3" y="666750"/>
            <a:ext cx="7877175" cy="381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8EA8C-4974-4495-B769-023B3EC23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>
            <a:spLocks noGrp="1"/>
          </p:cNvSpPr>
          <p:nvPr>
            <p:ph type="pic" sz="half" idx="13"/>
          </p:nvPr>
        </p:nvSpPr>
        <p:spPr>
          <a:xfrm>
            <a:off x="4938713" y="1181100"/>
            <a:ext cx="3571875" cy="34861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6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Текст</a:t>
            </a:r>
            <a:r>
              <a:rPr dirty="0"/>
              <a:t> </a:t>
            </a:r>
            <a:r>
              <a:rPr dirty="0" err="1"/>
              <a:t>заголовка</a:t>
            </a:r>
            <a:endParaRPr dirty="0"/>
          </a:p>
        </p:txBody>
      </p:sp>
      <p:sp>
        <p:nvSpPr>
          <p:cNvPr id="6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33412" y="1181100"/>
            <a:ext cx="3833813" cy="3486150"/>
          </a:xfrm>
          <a:prstGeom prst="rect">
            <a:avLst/>
          </a:prstGeom>
        </p:spPr>
        <p:txBody>
          <a:bodyPr/>
          <a:lstStyle>
            <a:lvl1pPr marL="209550" indent="-209550">
              <a:spcBef>
                <a:spcPts val="1688"/>
              </a:spcBef>
              <a:defRPr sz="1425"/>
            </a:lvl1pPr>
            <a:lvl2pPr marL="419100" indent="-209550">
              <a:spcBef>
                <a:spcPts val="1688"/>
              </a:spcBef>
              <a:defRPr sz="1425"/>
            </a:lvl2pPr>
            <a:lvl3pPr marL="628650" indent="-209550">
              <a:spcBef>
                <a:spcPts val="1688"/>
              </a:spcBef>
              <a:defRPr sz="1425"/>
            </a:lvl3pPr>
            <a:lvl4pPr marL="838200" indent="-209550">
              <a:spcBef>
                <a:spcPts val="1688"/>
              </a:spcBef>
              <a:defRPr sz="1425"/>
            </a:lvl4pPr>
            <a:lvl5pPr marL="1047750" indent="-209550">
              <a:spcBef>
                <a:spcPts val="1688"/>
              </a:spcBef>
              <a:defRPr sz="1425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587A9-70DF-43D1-B855-6A2F90AA74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33413" y="666750"/>
            <a:ext cx="7877175" cy="3810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1</a:t>
            </a:r>
          </a:p>
          <a:p>
            <a:pPr lvl="1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2</a:t>
            </a:r>
          </a:p>
          <a:p>
            <a:pPr lvl="2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3</a:t>
            </a:r>
          </a:p>
          <a:p>
            <a:pPr lvl="3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4</a:t>
            </a:r>
          </a:p>
          <a:p>
            <a:pPr lvl="4"/>
            <a:r>
              <a:rPr dirty="0"/>
              <a:t>Уровень </a:t>
            </a:r>
            <a:r>
              <a:rPr dirty="0" err="1"/>
              <a:t>текста</a:t>
            </a:r>
            <a:r>
              <a:rPr dirty="0"/>
              <a:t> 5</a:t>
            </a: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A25BB-4D36-4F4A-8876-89E7F49751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910262" y="2643187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F2E38-1A90-4196-8F2E-40430CA11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— Иван Арсентьев"/>
          <p:cNvSpPr txBox="1">
            <a:spLocks noGrp="1"/>
          </p:cNvSpPr>
          <p:nvPr>
            <p:ph type="body" sz="quarter" idx="13"/>
          </p:nvPr>
        </p:nvSpPr>
        <p:spPr>
          <a:xfrm>
            <a:off x="895350" y="3357563"/>
            <a:ext cx="7358063" cy="28725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200" i="1"/>
            </a:lvl1pPr>
          </a:lstStyle>
          <a:p>
            <a:r>
              <a:t>— Иван Арсентьев</a:t>
            </a:r>
          </a:p>
        </p:txBody>
      </p:sp>
      <p:sp>
        <p:nvSpPr>
          <p:cNvPr id="94" name="«Место ввода цитаты»."/>
          <p:cNvSpPr txBox="1">
            <a:spLocks noGrp="1"/>
          </p:cNvSpPr>
          <p:nvPr>
            <p:ph type="body" sz="quarter" idx="14"/>
          </p:nvPr>
        </p:nvSpPr>
        <p:spPr>
          <a:xfrm>
            <a:off x="895350" y="2243842"/>
            <a:ext cx="7358063" cy="37959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rPr dirty="0"/>
              <a:t>«</a:t>
            </a:r>
            <a:r>
              <a:rPr dirty="0" err="1"/>
              <a:t>Место</a:t>
            </a:r>
            <a:r>
              <a:rPr dirty="0"/>
              <a:t> </a:t>
            </a:r>
            <a:r>
              <a:rPr dirty="0" err="1"/>
              <a:t>ввода</a:t>
            </a:r>
            <a:r>
              <a:rPr dirty="0"/>
              <a:t> </a:t>
            </a:r>
            <a:r>
              <a:rPr dirty="0" err="1"/>
              <a:t>цитаты</a:t>
            </a:r>
            <a:r>
              <a:rPr dirty="0"/>
              <a:t>».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58938-F4F0-42CB-BDAF-A975672E24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D39A2-28AB-4893-85CA-FE9EAC0EA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4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72386" name="think-cell Slide" r:id="rId3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fld id="{F3BD5310-B0FE-45FC-8B7C-39E3D42A0644}" type="datetimeFigureOut">
              <a:rPr lang="en-US"/>
              <a:pPr>
                <a:defRPr/>
              </a:pPr>
              <a:t>12/11/2019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448CB-E7EB-4B58-B335-1E83015D27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Белый пустой с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4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73410" name="think-cell Slide" r:id="rId3" imgW="360" imgH="360" progId="">
              <p:embed/>
            </p:oleObj>
          </a:graphicData>
        </a:graphic>
      </p:graphicFrame>
      <p:sp>
        <p:nvSpPr>
          <p:cNvPr id="5" name="Прямоугольник 4"/>
          <p:cNvSpPr/>
          <p:nvPr userDrawn="1"/>
        </p:nvSpPr>
        <p:spPr>
          <a:xfrm>
            <a:off x="285750" y="4608513"/>
            <a:ext cx="3143250" cy="374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125" kern="0"/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0" y="0"/>
            <a:ext cx="9144000" cy="107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125" ker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86065"/>
            <a:ext cx="8229600" cy="1808558"/>
          </a:xfrm>
        </p:spPr>
        <p:txBody>
          <a:bodyPr/>
          <a:lstStyle>
            <a:lvl1pPr algn="ctr">
              <a:buNone/>
              <a:defRPr/>
            </a:lvl1pPr>
            <a:lvl2pPr algn="ctr">
              <a:buNone/>
              <a:defRPr/>
            </a:lvl2pPr>
            <a:lvl3pPr algn="ctr">
              <a:buNone/>
              <a:defRPr/>
            </a:lvl3pPr>
            <a:lvl4pPr algn="ctr">
              <a:buNone/>
              <a:defRPr/>
            </a:lvl4pPr>
            <a:lvl5pPr algn="ctr"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fld id="{210034AE-B771-44AB-8998-3037683BFE68}" type="datetimeFigureOut">
              <a:rPr lang="ru-RU"/>
              <a:pPr>
                <a:defRPr/>
              </a:pPr>
              <a:t>11.12.2019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algn="ctr" eaLnBrk="1" fontAlgn="auto" hangingPunct="0">
              <a:spcBef>
                <a:spcPts val="0"/>
              </a:spcBef>
              <a:spcAft>
                <a:spcPts val="0"/>
              </a:spcAft>
              <a:defRPr sz="1125" ker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456113" y="4905375"/>
            <a:ext cx="242887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CA75B-2E73-4DB3-B8CF-3432F82D8E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>
            <a:spLocks noGrp="1"/>
          </p:cNvSpPr>
          <p:nvPr>
            <p:ph type="pic" sz="quarter" idx="13"/>
          </p:nvPr>
        </p:nvSpPr>
        <p:spPr>
          <a:xfrm>
            <a:off x="5910262" y="2643187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84" name="Изображение"/>
          <p:cNvSpPr>
            <a:spLocks noGrp="1"/>
          </p:cNvSpPr>
          <p:nvPr>
            <p:ph type="pic" sz="quarter" idx="14"/>
          </p:nvPr>
        </p:nvSpPr>
        <p:spPr>
          <a:xfrm>
            <a:off x="5910262" y="423862"/>
            <a:ext cx="2776538" cy="208121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85" name="Изображение"/>
          <p:cNvSpPr>
            <a:spLocks noGrp="1"/>
          </p:cNvSpPr>
          <p:nvPr>
            <p:ph type="pic" idx="15"/>
          </p:nvPr>
        </p:nvSpPr>
        <p:spPr>
          <a:xfrm>
            <a:off x="452438" y="423862"/>
            <a:ext cx="5314950" cy="4300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6E7CC-4A7E-4AFC-A814-CA4211F8CF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3" name="Номер слайда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90207-72F3-4F64-A859-AAB77EBBBD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6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0098" name="think-cell Slide" r:id="rId3" imgW="360" imgH="360" progId="">
              <p:embed/>
            </p:oleObj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0099" name="think-cell Slide" r:id="rId4" imgW="360" imgH="360" progId="">
              <p:embed/>
            </p:oleObj>
          </a:graphicData>
        </a:graphic>
      </p:graphicFrame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65342-2690-4A34-A791-E1564EA5E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6" Type="http://schemas.openxmlformats.org/officeDocument/2006/relationships/vmlDrawing" Target="../drawings/vmlDrawing5.v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oleObject" Target="../embeddings/oleObject13.bin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vmlDrawing" Target="../drawings/vmlDrawing11.v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oleObject" Target="../embeddings/oleObject19.bin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vmlDrawing" Target="../drawings/vmlDrawing16.v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6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026" name="think-cell Slide" r:id="rId14" imgW="360" imgH="360" progId="">
              <p:embed/>
            </p:oleObj>
          </a:graphicData>
        </a:graphic>
      </p:graphicFrame>
      <p:sp>
        <p:nvSpPr>
          <p:cNvPr id="1028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633413" y="133350"/>
            <a:ext cx="7877175" cy="857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Medium"/>
              </a:rPr>
              <a:t>Текст заголовка</a:t>
            </a:r>
          </a:p>
        </p:txBody>
      </p:sp>
      <p:sp>
        <p:nvSpPr>
          <p:cNvPr id="1029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633413" y="1181100"/>
            <a:ext cx="7877175" cy="3486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1030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4456113" y="4905375"/>
            <a:ext cx="227012" cy="241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0"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/>
            </a:pPr>
            <a:fld id="{6D44841F-82E4-4827-B7EC-97EE8F59A0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7" r:id="rId1"/>
    <p:sldLayoutId id="2147484998" r:id="rId2"/>
    <p:sldLayoutId id="2147484999" r:id="rId3"/>
    <p:sldLayoutId id="2147485000" r:id="rId4"/>
    <p:sldLayoutId id="2147485001" r:id="rId5"/>
    <p:sldLayoutId id="2147485002" r:id="rId6"/>
    <p:sldLayoutId id="2147485003" r:id="rId7"/>
    <p:sldLayoutId id="2147485004" r:id="rId8"/>
    <p:sldLayoutId id="2147485047" r:id="rId9"/>
    <p:sldLayoutId id="2147485048" r:id="rId10"/>
    <p:sldLayoutId id="2147485049" r:id="rId11"/>
  </p:sldLayoutIdLst>
  <p:transition spd="med"/>
  <p:txStyles>
    <p:titleStyle>
      <a:lvl1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1pPr>
      <a:lvl2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2pPr>
      <a:lvl3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3pPr>
      <a:lvl4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4pPr>
      <a:lvl5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1pPr>
      <a:lvl2pPr marL="476250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2pPr>
      <a:lvl3pPr marL="71437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3pPr>
      <a:lvl4pPr marL="952500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4pPr>
      <a:lvl5pPr marL="119062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31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5122" name="think-cell Slide" r:id="rId17" imgW="360" imgH="360" progId="">
              <p:embed/>
            </p:oleObj>
          </a:graphicData>
        </a:graphic>
      </p:graphicFrame>
      <p:sp>
        <p:nvSpPr>
          <p:cNvPr id="5124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633413" y="133350"/>
            <a:ext cx="7877175" cy="857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Medium"/>
              </a:rPr>
              <a:t>Текст заголовка</a:t>
            </a:r>
          </a:p>
        </p:txBody>
      </p:sp>
      <p:sp>
        <p:nvSpPr>
          <p:cNvPr id="5125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633413" y="1181100"/>
            <a:ext cx="7877175" cy="3486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307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4456113" y="4905375"/>
            <a:ext cx="227012" cy="241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0"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/>
            </a:pPr>
            <a:fld id="{DD7CDC12-4DBD-4791-9267-2FC172ACC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5" r:id="rId1"/>
    <p:sldLayoutId id="2147485006" r:id="rId2"/>
    <p:sldLayoutId id="2147485007" r:id="rId3"/>
    <p:sldLayoutId id="2147485008" r:id="rId4"/>
    <p:sldLayoutId id="2147485009" r:id="rId5"/>
    <p:sldLayoutId id="2147485010" r:id="rId6"/>
    <p:sldLayoutId id="2147485011" r:id="rId7"/>
    <p:sldLayoutId id="2147485012" r:id="rId8"/>
    <p:sldLayoutId id="2147485013" r:id="rId9"/>
    <p:sldLayoutId id="2147485050" r:id="rId10"/>
    <p:sldLayoutId id="2147485051" r:id="rId11"/>
    <p:sldLayoutId id="2147485052" r:id="rId12"/>
    <p:sldLayoutId id="2147485053" r:id="rId13"/>
    <p:sldLayoutId id="2147485054" r:id="rId14"/>
  </p:sldLayoutIdLst>
  <p:transition spd="med"/>
  <p:txStyles>
    <p:titleStyle>
      <a:lvl1pPr algn="ctr" defTabSz="309563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anose="020F0502020204030204" pitchFamily="34" charset="0"/>
          <a:ea typeface="+mn-ea"/>
          <a:cs typeface="+mn-cs"/>
          <a:sym typeface="Helvetica Neue Medium"/>
        </a:defRPr>
      </a:lvl1pPr>
      <a:lvl2pPr algn="ctr" defTabSz="309563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34" charset="0"/>
          <a:ea typeface="+mn-ea"/>
          <a:cs typeface="+mn-cs"/>
          <a:sym typeface="Helvetica Neue Medium"/>
        </a:defRPr>
      </a:lvl2pPr>
      <a:lvl3pPr algn="ctr" defTabSz="309563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34" charset="0"/>
          <a:ea typeface="+mn-ea"/>
          <a:cs typeface="+mn-cs"/>
          <a:sym typeface="Helvetica Neue Medium"/>
        </a:defRPr>
      </a:lvl3pPr>
      <a:lvl4pPr algn="ctr" defTabSz="309563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34" charset="0"/>
          <a:ea typeface="+mn-ea"/>
          <a:cs typeface="+mn-cs"/>
          <a:sym typeface="Helvetica Neue Medium"/>
        </a:defRPr>
      </a:lvl4pPr>
      <a:lvl5pPr algn="ctr" defTabSz="309563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34" charset="0"/>
          <a:ea typeface="+mn-ea"/>
          <a:cs typeface="+mn-cs"/>
          <a:sym typeface="Helvetica Neue Medium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Neue"/>
        </a:defRPr>
      </a:lvl1pPr>
      <a:lvl2pPr marL="476250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Neue"/>
        </a:defRPr>
      </a:lvl2pPr>
      <a:lvl3pPr marL="71437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Neue"/>
        </a:defRPr>
      </a:lvl3pPr>
      <a:lvl4pPr marL="952500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Neue"/>
        </a:defRPr>
      </a:lvl4pPr>
      <a:lvl5pPr marL="119062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30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1266" name="think-cell Slide" r:id="rId18" imgW="360" imgH="360" progId="">
              <p:embed/>
            </p:oleObj>
          </a:graphicData>
        </a:graphic>
      </p:graphicFrame>
      <p:sp>
        <p:nvSpPr>
          <p:cNvPr id="11268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633413" y="133350"/>
            <a:ext cx="7877175" cy="857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Medium"/>
              </a:rPr>
              <a:t>Текст заголовка</a:t>
            </a:r>
          </a:p>
        </p:txBody>
      </p:sp>
      <p:sp>
        <p:nvSpPr>
          <p:cNvPr id="11269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633413" y="1181100"/>
            <a:ext cx="7877175" cy="3486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6150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4456113" y="4905375"/>
            <a:ext cx="227012" cy="241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0"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/>
            </a:pPr>
            <a:fld id="{1CEBF803-37BA-4681-8DFA-FD1303AB1B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  <p:sldLayoutId id="2147485016" r:id="rId3"/>
    <p:sldLayoutId id="2147485017" r:id="rId4"/>
    <p:sldLayoutId id="2147485018" r:id="rId5"/>
    <p:sldLayoutId id="2147485019" r:id="rId6"/>
    <p:sldLayoutId id="2147485020" r:id="rId7"/>
    <p:sldLayoutId id="2147485021" r:id="rId8"/>
    <p:sldLayoutId id="2147485022" r:id="rId9"/>
    <p:sldLayoutId id="2147485023" r:id="rId10"/>
    <p:sldLayoutId id="2147485024" r:id="rId11"/>
    <p:sldLayoutId id="2147485055" r:id="rId12"/>
    <p:sldLayoutId id="2147485056" r:id="rId13"/>
    <p:sldLayoutId id="2147485057" r:id="rId14"/>
    <p:sldLayoutId id="2147485058" r:id="rId15"/>
  </p:sldLayoutIdLst>
  <p:transition spd="med"/>
  <p:txStyles>
    <p:titleStyle>
      <a:lvl1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1pPr>
      <a:lvl2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2pPr>
      <a:lvl3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3pPr>
      <a:lvl4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4pPr>
      <a:lvl5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1pPr>
      <a:lvl2pPr marL="476250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2pPr>
      <a:lvl3pPr marL="71437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3pPr>
      <a:lvl4pPr marL="952500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4pPr>
      <a:lvl5pPr marL="119062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633413" y="133350"/>
            <a:ext cx="7877175" cy="857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Medium"/>
              </a:rPr>
              <a:t>Текст заголовка</a:t>
            </a:r>
          </a:p>
        </p:txBody>
      </p:sp>
      <p:sp>
        <p:nvSpPr>
          <p:cNvPr id="44035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633413" y="1181100"/>
            <a:ext cx="7877175" cy="3486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40964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4456113" y="4905375"/>
            <a:ext cx="227012" cy="241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0"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/>
            </a:pPr>
            <a:fld id="{4227791F-CFEE-43B2-9780-95EDC6178A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  <p:sldLayoutId id="2147485027" r:id="rId3"/>
    <p:sldLayoutId id="2147485028" r:id="rId4"/>
    <p:sldLayoutId id="2147485029" r:id="rId5"/>
    <p:sldLayoutId id="2147485030" r:id="rId6"/>
    <p:sldLayoutId id="2147485031" r:id="rId7"/>
    <p:sldLayoutId id="2147485032" r:id="rId8"/>
    <p:sldLayoutId id="2147485033" r:id="rId9"/>
    <p:sldLayoutId id="2147485034" r:id="rId10"/>
    <p:sldLayoutId id="2147485035" r:id="rId11"/>
    <p:sldLayoutId id="2147485059" r:id="rId12"/>
    <p:sldLayoutId id="2147485060" r:id="rId13"/>
  </p:sldLayoutIdLst>
  <p:transition spd="med"/>
  <p:txStyles>
    <p:titleStyle>
      <a:lvl1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1pPr>
      <a:lvl2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2pPr>
      <a:lvl3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3pPr>
      <a:lvl4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4pPr>
      <a:lvl5pPr algn="ctr" defTabSz="309563" rtl="0" eaLnBrk="0" fontAlgn="base" hangingPunct="0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+mn-lt"/>
          <a:ea typeface="+mn-ea"/>
          <a:cs typeface="+mn-cs"/>
          <a:sym typeface="Helvetica Neue Medium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1pPr>
      <a:lvl2pPr marL="476250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2pPr>
      <a:lvl3pPr marL="71437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3pPr>
      <a:lvl4pPr marL="952500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4pPr>
      <a:lvl5pPr marL="119062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14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6386" name="think-cell Slide" r:id="rId16" imgW="360" imgH="360" progId="">
              <p:embed/>
            </p:oleObj>
          </a:graphicData>
        </a:graphic>
      </p:graphicFrame>
      <p:sp>
        <p:nvSpPr>
          <p:cNvPr id="16388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633413" y="133350"/>
            <a:ext cx="7877175" cy="857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 Medium"/>
              </a:rPr>
              <a:t>Текст заголовка</a:t>
            </a:r>
          </a:p>
        </p:txBody>
      </p:sp>
      <p:sp>
        <p:nvSpPr>
          <p:cNvPr id="16389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633413" y="1181100"/>
            <a:ext cx="7877175" cy="3486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>
                <a:sym typeface="Helvetica Neue"/>
              </a:rPr>
              <a:t>Уровень текста 1</a:t>
            </a:r>
          </a:p>
          <a:p>
            <a:pPr lvl="1"/>
            <a:r>
              <a:rPr lang="ru-RU" smtClean="0">
                <a:sym typeface="Helvetica Neue"/>
              </a:rPr>
              <a:t>Уровень текста 2</a:t>
            </a:r>
          </a:p>
          <a:p>
            <a:pPr lvl="2"/>
            <a:r>
              <a:rPr lang="ru-RU" smtClean="0">
                <a:sym typeface="Helvetica Neue"/>
              </a:rPr>
              <a:t>Уровень текста 3</a:t>
            </a:r>
          </a:p>
          <a:p>
            <a:pPr lvl="3"/>
            <a:r>
              <a:rPr lang="ru-RU" smtClean="0">
                <a:sym typeface="Helvetica Neue"/>
              </a:rPr>
              <a:t>Уровень текста 4</a:t>
            </a:r>
          </a:p>
          <a:p>
            <a:pPr lvl="4"/>
            <a:r>
              <a:rPr lang="ru-RU" smtClean="0">
                <a:sym typeface="Helvetica Neue"/>
              </a:rPr>
              <a:t>Уровень текста 5</a:t>
            </a:r>
          </a:p>
        </p:txBody>
      </p:sp>
      <p:sp>
        <p:nvSpPr>
          <p:cNvPr id="8198" name="Номер слайда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4456113" y="4905375"/>
            <a:ext cx="227012" cy="241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eaLnBrk="1" hangingPunct="0">
              <a:defRPr sz="9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/>
            </a:pPr>
            <a:fld id="{50F07B8E-C815-49C6-8391-9CD15F21D5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  <p:sldLayoutId id="2147485039" r:id="rId4"/>
    <p:sldLayoutId id="2147485040" r:id="rId5"/>
    <p:sldLayoutId id="2147485041" r:id="rId6"/>
    <p:sldLayoutId id="2147485042" r:id="rId7"/>
    <p:sldLayoutId id="2147485043" r:id="rId8"/>
    <p:sldLayoutId id="2147485044" r:id="rId9"/>
    <p:sldLayoutId id="2147485045" r:id="rId10"/>
    <p:sldLayoutId id="2147485046" r:id="rId11"/>
    <p:sldLayoutId id="2147485061" r:id="rId12"/>
    <p:sldLayoutId id="2147485062" r:id="rId13"/>
  </p:sldLayoutIdLst>
  <p:transition spd="med"/>
  <p:txStyles>
    <p:titleStyle>
      <a:lvl1pPr algn="ctr" defTabSz="309563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anose="020F0502020204030204" pitchFamily="34" charset="0"/>
          <a:ea typeface="+mn-ea"/>
          <a:cs typeface="+mn-cs"/>
          <a:sym typeface="Helvetica Neue Medium"/>
        </a:defRPr>
      </a:lvl1pPr>
      <a:lvl2pPr algn="ctr" defTabSz="309563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34" charset="0"/>
          <a:ea typeface="+mn-ea"/>
          <a:cs typeface="+mn-cs"/>
          <a:sym typeface="Helvetica Neue Medium"/>
        </a:defRPr>
      </a:lvl2pPr>
      <a:lvl3pPr algn="ctr" defTabSz="309563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34" charset="0"/>
          <a:ea typeface="+mn-ea"/>
          <a:cs typeface="+mn-cs"/>
          <a:sym typeface="Helvetica Neue Medium"/>
        </a:defRPr>
      </a:lvl3pPr>
      <a:lvl4pPr algn="ctr" defTabSz="309563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34" charset="0"/>
          <a:ea typeface="+mn-ea"/>
          <a:cs typeface="+mn-cs"/>
          <a:sym typeface="Helvetica Neue Medium"/>
        </a:defRPr>
      </a:lvl4pPr>
      <a:lvl5pPr algn="ctr" defTabSz="309563" rtl="0" eaLnBrk="0" fontAlgn="base" hangingPunct="0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Calibri" pitchFamily="34" charset="0"/>
          <a:ea typeface="+mn-ea"/>
          <a:cs typeface="+mn-cs"/>
          <a:sym typeface="Helvetica Neue Medium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Neue"/>
        </a:defRPr>
      </a:lvl1pPr>
      <a:lvl2pPr marL="476250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Neue"/>
        </a:defRPr>
      </a:lvl2pPr>
      <a:lvl3pPr marL="71437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Neue"/>
        </a:defRPr>
      </a:lvl3pPr>
      <a:lvl4pPr marL="952500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Neue"/>
        </a:defRPr>
      </a:lvl4pPr>
      <a:lvl5pPr marL="1190625" indent="-238125" algn="l" defTabSz="309563" rtl="0" eaLnBrk="0" fontAlgn="base" hangingPunct="0">
        <a:spcBef>
          <a:spcPts val="2213"/>
        </a:spcBef>
        <a:spcAft>
          <a:spcPct val="0"/>
        </a:spcAft>
        <a:buSzPct val="125000"/>
        <a:buChar char="•"/>
        <a:defRPr sz="19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Helvetica Neue"/>
        </a:defRPr>
      </a:lvl5pPr>
      <a:lvl6pPr marL="142875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latinLnBrk="0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oleObject" Target="../embeddings/oleObject29.bin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64.png"/><Relationship Id="rId11" Type="http://schemas.openxmlformats.org/officeDocument/2006/relationships/image" Target="../media/image167.png"/><Relationship Id="rId5" Type="http://schemas.openxmlformats.org/officeDocument/2006/relationships/image" Target="../media/image163.png"/><Relationship Id="rId10" Type="http://schemas.openxmlformats.org/officeDocument/2006/relationships/image" Target="../media/image166.png"/><Relationship Id="rId4" Type="http://schemas.openxmlformats.org/officeDocument/2006/relationships/image" Target="../media/image162.png"/><Relationship Id="rId9" Type="http://schemas.openxmlformats.org/officeDocument/2006/relationships/image" Target="../media/image165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hyperlink" Target="http://book24.ru/" TargetMode="External"/><Relationship Id="rId13" Type="http://schemas.openxmlformats.org/officeDocument/2006/relationships/image" Target="../media/image175.png"/><Relationship Id="rId3" Type="http://schemas.openxmlformats.org/officeDocument/2006/relationships/oleObject" Target="../embeddings/oleObject30.bin"/><Relationship Id="rId7" Type="http://schemas.openxmlformats.org/officeDocument/2006/relationships/image" Target="../media/image170.png"/><Relationship Id="rId12" Type="http://schemas.openxmlformats.org/officeDocument/2006/relationships/image" Target="../media/image174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69.png"/><Relationship Id="rId11" Type="http://schemas.openxmlformats.org/officeDocument/2006/relationships/image" Target="../media/image173.png"/><Relationship Id="rId5" Type="http://schemas.openxmlformats.org/officeDocument/2006/relationships/image" Target="../media/image168.png"/><Relationship Id="rId10" Type="http://schemas.openxmlformats.org/officeDocument/2006/relationships/image" Target="../media/image172.png"/><Relationship Id="rId4" Type="http://schemas.openxmlformats.org/officeDocument/2006/relationships/hyperlink" Target="mailto:info@rosuchebnik.ru" TargetMode="External"/><Relationship Id="rId9" Type="http://schemas.openxmlformats.org/officeDocument/2006/relationships/image" Target="../media/image17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hyperlink" Target="mailto:tatero@mail.r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1.jpe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2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3.pn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4.png"/><Relationship Id="rId4" Type="http://schemas.openxmlformats.org/officeDocument/2006/relationships/image" Target="../media/image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7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82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9.png"/><Relationship Id="rId4" Type="http://schemas.openxmlformats.org/officeDocument/2006/relationships/image" Target="../media/image1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0.png"/><Relationship Id="rId4" Type="http://schemas.openxmlformats.org/officeDocument/2006/relationships/image" Target="../media/image1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5.jpeg"/><Relationship Id="rId4" Type="http://schemas.openxmlformats.org/officeDocument/2006/relationships/image" Target="../media/image99.png"/><Relationship Id="rId9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0.jpeg"/><Relationship Id="rId4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1.jpeg"/><Relationship Id="rId4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2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1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.png"/><Relationship Id="rId5" Type="http://schemas.openxmlformats.org/officeDocument/2006/relationships/image" Target="../media/image129.jpeg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31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33.jpe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32.pn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7" Type="http://schemas.openxmlformats.org/officeDocument/2006/relationships/image" Target="../media/image135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31.pn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9.png"/><Relationship Id="rId11" Type="http://schemas.openxmlformats.org/officeDocument/2006/relationships/hyperlink" Target="https://lecta.ru/" TargetMode="External"/><Relationship Id="rId5" Type="http://schemas.openxmlformats.org/officeDocument/2006/relationships/image" Target="../media/image138.png"/><Relationship Id="rId10" Type="http://schemas.openxmlformats.org/officeDocument/2006/relationships/image" Target="../media/image141.jpeg"/><Relationship Id="rId4" Type="http://schemas.openxmlformats.org/officeDocument/2006/relationships/image" Target="../media/image137.png"/><Relationship Id="rId9" Type="http://schemas.openxmlformats.org/officeDocument/2006/relationships/image" Target="../media/image11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s://drofa-ventana.ru/metodicheskaja-pomosch/nachalnoe-obrazovanie/nachalnaya-shkola-xx-veka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rofa-ventana.ru/metodicheskaja-pomosch/materialy/type-vebinar/?ELEMENTARY=Y" TargetMode="External"/><Relationship Id="rId5" Type="http://schemas.openxmlformats.org/officeDocument/2006/relationships/hyperlink" Target="https://drofa-ventana.ru/metodicheskaja-pomosch/materialy/type-kursy-povysheniya-kvalifikatsii/?ELEMENTARY=Y&amp;clear_cache=Y" TargetMode="External"/><Relationship Id="rId4" Type="http://schemas.openxmlformats.org/officeDocument/2006/relationships/hyperlink" Target="https://drofa-ventana.ru/faq/" TargetMode="External"/><Relationship Id="rId9" Type="http://schemas.openxmlformats.org/officeDocument/2006/relationships/hyperlink" Target="https://mybook.ru/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1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image" Target="../media/image159.jpeg"/><Relationship Id="rId2" Type="http://schemas.openxmlformats.org/officeDocument/2006/relationships/image" Target="../media/image144.jpeg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5" Type="http://schemas.openxmlformats.org/officeDocument/2006/relationships/image" Target="../media/image157.png"/><Relationship Id="rId10" Type="http://schemas.openxmlformats.org/officeDocument/2006/relationships/image" Target="../media/image152.png"/><Relationship Id="rId19" Type="http://schemas.openxmlformats.org/officeDocument/2006/relationships/image" Target="../media/image161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9"/>
          <p:cNvSpPr>
            <a:spLocks noChangeArrowheads="1"/>
          </p:cNvSpPr>
          <p:nvPr/>
        </p:nvSpPr>
        <p:spPr bwMode="auto">
          <a:xfrm>
            <a:off x="0" y="214313"/>
            <a:ext cx="9144000" cy="112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009044"/>
                </a:solidFill>
              </a:rPr>
              <a:t>Функциональная грамотность как приоритетный планируемый результат обучения в начальной школе</a:t>
            </a:r>
            <a:endParaRPr lang="ru-RU" sz="2400" kern="0" dirty="0">
              <a:solidFill>
                <a:srgbClr val="009044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43438" y="4179888"/>
            <a:ext cx="4500562" cy="438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25" kern="0" dirty="0">
                <a:solidFill>
                  <a:schemeClr val="accent2">
                    <a:lumMod val="50000"/>
                  </a:schemeClr>
                </a:solidFill>
              </a:rPr>
              <a:t>ЕРОФЕЕВА Татьяна Николаевна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25" kern="0" dirty="0">
                <a:solidFill>
                  <a:schemeClr val="accent2">
                    <a:lumMod val="50000"/>
                  </a:schemeClr>
                </a:solidFill>
              </a:rPr>
              <a:t>Ведущий методист по начальному образованию </a:t>
            </a:r>
            <a:endParaRPr lang="en-US" sz="1125" kern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2" descr="C:\Users\terehova.ya\Pictures\2_Gruppa-mladshih-shkolnik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92" y="1339428"/>
            <a:ext cx="5001027" cy="2839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7109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47111" name="Рисунок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47113" name="Рисунок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110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4650" y="1592263"/>
            <a:ext cx="1128713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 txBox="1">
            <a:spLocks noGrp="1"/>
          </p:cNvSpPr>
          <p:nvPr>
            <p:ph type="title"/>
          </p:nvPr>
        </p:nvSpPr>
        <p:spPr>
          <a:xfrm>
            <a:off x="107950" y="160338"/>
            <a:ext cx="9036050" cy="7937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 b="1" smtClean="0">
                <a:solidFill>
                  <a:srgbClr val="009044"/>
                </a:solidFill>
              </a:rPr>
              <a:t>Познавательное (когнитивное) развитие детей, поступающих в 1 класс </a:t>
            </a:r>
            <a:br>
              <a:rPr lang="ru-RU" sz="2800" b="1" smtClean="0">
                <a:solidFill>
                  <a:srgbClr val="009044"/>
                </a:solidFill>
              </a:rPr>
            </a:br>
            <a:endParaRPr lang="ru-RU" sz="2800" smtClean="0">
              <a:solidFill>
                <a:srgbClr val="009044"/>
              </a:solidFill>
            </a:endParaRPr>
          </a:p>
        </p:txBody>
      </p:sp>
      <p:graphicFrame>
        <p:nvGraphicFramePr>
          <p:cNvPr id="112691" name="Group 51"/>
          <p:cNvGraphicFramePr>
            <a:graphicFrameLocks noGrp="1"/>
          </p:cNvGraphicFramePr>
          <p:nvPr>
            <p:ph idx="1"/>
          </p:nvPr>
        </p:nvGraphicFramePr>
        <p:xfrm>
          <a:off x="255588" y="835025"/>
          <a:ext cx="8888412" cy="405774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122783"/>
                <a:gridCol w="3765629"/>
              </a:tblGrid>
              <a:tr h="8915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300"/>
                          </a:solidFill>
                          <a:effectLst/>
                        </a:rPr>
                        <a:t>ПОКАЗАТЕЛИ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300"/>
                          </a:solidFill>
                          <a:effectLst/>
                        </a:rPr>
                        <a:t> КОГНИТИВНОГО РАЗВИТИЯ</a:t>
                      </a:r>
                    </a:p>
                  </a:txBody>
                  <a:tcPr marL="91441" marR="91441" marT="34288" marB="3428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300"/>
                          </a:solidFill>
                          <a:effectLst/>
                        </a:rPr>
                        <a:t>Кол-во детей с несформированной функцией, %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3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34288" marB="34288" horzOverflow="overflow"/>
                </a:tc>
              </a:tr>
              <a:tr h="617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44"/>
                          </a:solidFill>
                          <a:effectLst/>
                          <a:latin typeface="Calibri" pitchFamily="34" charset="0"/>
                        </a:rPr>
                        <a:t>Организация деятельности</a:t>
                      </a:r>
                    </a:p>
                  </a:txBody>
                  <a:tcPr marL="91441" marR="91441" marT="34288" marB="3428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itchFamily="34" charset="0"/>
                        </a:rPr>
                        <a:t>60</a:t>
                      </a:r>
                    </a:p>
                  </a:txBody>
                  <a:tcPr marL="91441" marR="91441" marT="34288" marB="34288" horzOverflow="overflow"/>
                </a:tc>
              </a:tr>
              <a:tr h="617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44"/>
                          </a:solidFill>
                          <a:effectLst/>
                        </a:rPr>
                        <a:t>Речь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044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34288" marB="3428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55-60</a:t>
                      </a: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34288" marB="34288" horzOverflow="overflow"/>
                </a:tc>
              </a:tr>
              <a:tr h="617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44"/>
                          </a:solidFill>
                          <a:effectLst/>
                        </a:rPr>
                        <a:t>Внимание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044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34288" marB="3428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40-60</a:t>
                      </a: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261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34288" marB="34288" horzOverflow="overflow"/>
                </a:tc>
              </a:tr>
              <a:tr h="6171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32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44"/>
                          </a:solidFill>
                          <a:effectLst/>
                        </a:rPr>
                        <a:t>Память</a:t>
                      </a:r>
                      <a:endParaRPr kumimoji="0" lang="ru-RU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044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34288" marB="3428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30-40</a:t>
                      </a: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261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34288" marB="34288" horzOverflow="overflow"/>
                </a:tc>
              </a:tr>
              <a:tr h="6973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24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44"/>
                          </a:solidFill>
                          <a:effectLst/>
                        </a:rPr>
                        <a:t>Общий запас сведений и знаний,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044"/>
                          </a:solidFill>
                          <a:effectLst/>
                        </a:rPr>
                        <a:t>способность к анализу, синтезу, классификации</a:t>
                      </a:r>
                    </a:p>
                  </a:txBody>
                  <a:tcPr marL="91441" marR="91441" marT="34288" marB="34288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10-15</a:t>
                      </a: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A261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41" marR="91441" marT="34288" marB="34288" horzOverflow="overflow"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176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7650" name="think-cell Slide" r:id="rId3" imgW="360" imgH="360" progId="">
              <p:embed/>
            </p:oleObj>
          </a:graphicData>
        </a:graphic>
      </p:graphicFrame>
      <p:grpSp>
        <p:nvGrpSpPr>
          <p:cNvPr id="27651" name="Группа 1"/>
          <p:cNvGrpSpPr>
            <a:grpSpLocks/>
          </p:cNvGrpSpPr>
          <p:nvPr/>
        </p:nvGrpSpPr>
        <p:grpSpPr bwMode="auto">
          <a:xfrm>
            <a:off x="3876675" y="2359025"/>
            <a:ext cx="2143125" cy="1611313"/>
            <a:chOff x="3886782" y="2213084"/>
            <a:chExt cx="2143980" cy="1611000"/>
          </a:xfrm>
        </p:grpSpPr>
        <p:pic>
          <p:nvPicPr>
            <p:cNvPr id="27671" name="Рисунок 2" descr="image00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50502" y="2947784"/>
              <a:ext cx="2080260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2" name="Рисунок 2" descr="image00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86782" y="2213084"/>
              <a:ext cx="2080260" cy="876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652" name="Группа 14"/>
          <p:cNvGrpSpPr>
            <a:grpSpLocks/>
          </p:cNvGrpSpPr>
          <p:nvPr/>
        </p:nvGrpSpPr>
        <p:grpSpPr bwMode="auto">
          <a:xfrm>
            <a:off x="6991350" y="2359025"/>
            <a:ext cx="1630363" cy="2306638"/>
            <a:chOff x="6990809" y="2213084"/>
            <a:chExt cx="1630896" cy="2305146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0809" y="2213084"/>
              <a:ext cx="1630896" cy="230514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7669" name="TextBox 8"/>
            <p:cNvSpPr txBox="1">
              <a:spLocks noChangeArrowheads="1"/>
            </p:cNvSpPr>
            <p:nvPr/>
          </p:nvSpPr>
          <p:spPr bwMode="auto">
            <a:xfrm>
              <a:off x="7572349" y="2885938"/>
              <a:ext cx="423514" cy="1692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hangingPunct="0"/>
              <a:r>
                <a:rPr lang="ru-RU" sz="500"/>
                <a:t>Иванов</a:t>
              </a:r>
            </a:p>
          </p:txBody>
        </p:sp>
        <p:sp>
          <p:nvSpPr>
            <p:cNvPr id="27670" name="TextBox 9"/>
            <p:cNvSpPr txBox="1">
              <a:spLocks noChangeArrowheads="1"/>
            </p:cNvSpPr>
            <p:nvPr/>
          </p:nvSpPr>
          <p:spPr bwMode="auto">
            <a:xfrm>
              <a:off x="7444911" y="3003618"/>
              <a:ext cx="678392" cy="1692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hangingPunct="0"/>
              <a:r>
                <a:rPr lang="ru-RU" sz="500"/>
                <a:t>Иван Иванович</a:t>
              </a:r>
            </a:p>
          </p:txBody>
        </p:sp>
      </p:grpSp>
      <p:sp>
        <p:nvSpPr>
          <p:cNvPr id="27653" name="БЛАГОДАРЯ:"/>
          <p:cNvSpPr txBox="1">
            <a:spLocks noChangeArrowheads="1"/>
          </p:cNvSpPr>
          <p:nvPr/>
        </p:nvSpPr>
        <p:spPr bwMode="auto">
          <a:xfrm>
            <a:off x="400050" y="153988"/>
            <a:ext cx="8585200" cy="10731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80000"/>
              </a:lnSpc>
            </a:pPr>
            <a:r>
              <a:rPr lang="ru-RU" sz="28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</a:rPr>
              <a:t>В ЛИЧНОМ КАБИНЕТЕ НА САЙТЕ </a:t>
            </a:r>
            <a:r>
              <a:rPr lang="en-US" sz="2800" b="0" u="sng">
                <a:solidFill>
                  <a:srgbClr val="FF9300"/>
                </a:solidFill>
                <a:latin typeface="Calibri" pitchFamily="34" charset="0"/>
                <a:ea typeface="HeliosCompressed"/>
                <a:cs typeface="HeliosCompressed"/>
              </a:rPr>
              <a:t>ROSUCHEBNIK.RU</a:t>
            </a:r>
            <a:r>
              <a:rPr lang="en-US" sz="2800" b="0">
                <a:solidFill>
                  <a:srgbClr val="FF9300"/>
                </a:solidFill>
                <a:latin typeface="Calibri" pitchFamily="34" charset="0"/>
                <a:ea typeface="HeliosCompressed"/>
                <a:cs typeface="HeliosCompressed"/>
              </a:rPr>
              <a:t> </a:t>
            </a:r>
            <a:r>
              <a:rPr lang="ru-RU" sz="28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</a:rPr>
              <a:t>ВЫ МОЖЕТЕ </a:t>
            </a:r>
            <a:r>
              <a:rPr lang="ru-RU" sz="2800" b="0">
                <a:solidFill>
                  <a:srgbClr val="FF9300"/>
                </a:solidFill>
                <a:latin typeface="Calibri" pitchFamily="34" charset="0"/>
                <a:ea typeface="HeliosCompressed"/>
                <a:cs typeface="HeliosCompressed"/>
              </a:rPr>
              <a:t>ПОЛУЧИТЬ</a:t>
            </a:r>
            <a:r>
              <a:rPr lang="ru-RU" sz="28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</a:rPr>
              <a:t> </a:t>
            </a:r>
            <a:r>
              <a:rPr lang="ru-RU" sz="2800" b="0">
                <a:solidFill>
                  <a:srgbClr val="FF9300"/>
                </a:solidFill>
                <a:latin typeface="Calibri" pitchFamily="34" charset="0"/>
                <a:ea typeface="HeliosCompressed"/>
                <a:cs typeface="HeliosCompressed"/>
              </a:rPr>
              <a:t>СЕРТИФИКАТ</a:t>
            </a:r>
            <a:r>
              <a:rPr lang="ru-RU" sz="28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</a:rPr>
              <a:t> О ПРОХОЖДЕНИИ СЕМИНАРА</a:t>
            </a:r>
            <a:endParaRPr lang="ru-RU" sz="2800" b="0">
              <a:solidFill>
                <a:srgbClr val="FF9300"/>
              </a:solidFill>
              <a:latin typeface="Calibri" pitchFamily="34" charset="0"/>
              <a:ea typeface="HeliosCompressed"/>
              <a:cs typeface="HeliosCompressed"/>
            </a:endParaRPr>
          </a:p>
        </p:txBody>
      </p:sp>
      <p:sp>
        <p:nvSpPr>
          <p:cNvPr id="3" name="Прямоугольник 2"/>
          <p:cNvSpPr>
            <a:spLocks/>
          </p:cNvSpPr>
          <p:nvPr/>
        </p:nvSpPr>
        <p:spPr>
          <a:xfrm>
            <a:off x="415671" y="1599807"/>
            <a:ext cx="2660803" cy="50783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kern="0" dirty="0">
                <a:solidFill>
                  <a:srgbClr val="009044"/>
                </a:solidFill>
                <a:latin typeface="Helvetica Neue Medium"/>
                <a:ea typeface="+mn-ea"/>
                <a:cs typeface="+mn-cs"/>
                <a:sym typeface="Helvetica Neue Medium"/>
              </a:rPr>
              <a:t>ВОЙДИТЕ В СВОЙ ЛИЧНЫЙ КАБИНЕТ ИЛИ ЗАРЕГИСТРИРУЙТЕСЬ НА САЙТЕ </a:t>
            </a:r>
            <a:r>
              <a:rPr lang="en-US" u="sng" kern="0" dirty="0">
                <a:solidFill>
                  <a:srgbClr val="FF9300"/>
                </a:solidFill>
                <a:latin typeface="Calibri" panose="020F0502020204030204" pitchFamily="34" charset="0"/>
                <a:ea typeface="HeliosCompressed"/>
                <a:cs typeface="HeliosCompressed"/>
              </a:rPr>
              <a:t>ROSUCHEBNIK.RU</a:t>
            </a:r>
            <a:endParaRPr lang="ru-RU" b="0" kern="0" dirty="0">
              <a:solidFill>
                <a:srgbClr val="FF9300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Прямоугольник 12"/>
          <p:cNvSpPr>
            <a:spLocks/>
          </p:cNvSpPr>
          <p:nvPr/>
        </p:nvSpPr>
        <p:spPr>
          <a:xfrm>
            <a:off x="3876381" y="1684445"/>
            <a:ext cx="2048129" cy="33855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kern="0" dirty="0">
                <a:solidFill>
                  <a:srgbClr val="009044"/>
                </a:solidFill>
                <a:latin typeface="Helvetica Neue Medium"/>
                <a:ea typeface="+mn-ea"/>
                <a:cs typeface="+mn-cs"/>
                <a:sym typeface="Helvetica Neue Medium"/>
              </a:rPr>
              <a:t>ВВЕДИТЕ КОД УЧАСТНИКА СЕМИНАРА (ИЗ ПАМЯТКИ)</a:t>
            </a:r>
          </a:p>
        </p:txBody>
      </p:sp>
      <p:sp>
        <p:nvSpPr>
          <p:cNvPr id="14" name="Прямоугольник 13"/>
          <p:cNvSpPr>
            <a:spLocks/>
          </p:cNvSpPr>
          <p:nvPr/>
        </p:nvSpPr>
        <p:spPr>
          <a:xfrm>
            <a:off x="6990809" y="1769084"/>
            <a:ext cx="1844998" cy="16927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kern="0" dirty="0">
                <a:solidFill>
                  <a:srgbClr val="009044"/>
                </a:solidFill>
                <a:latin typeface="Helvetica Neue Medium"/>
                <a:ea typeface="+mn-ea"/>
                <a:cs typeface="+mn-cs"/>
                <a:sym typeface="Helvetica Neue Medium"/>
              </a:rPr>
              <a:t>ПОЛУЧИТЕ СЕРТИФИКАТ</a:t>
            </a:r>
          </a:p>
        </p:txBody>
      </p:sp>
      <p:sp>
        <p:nvSpPr>
          <p:cNvPr id="4" name="Пятиугольник 3"/>
          <p:cNvSpPr/>
          <p:nvPr/>
        </p:nvSpPr>
        <p:spPr>
          <a:xfrm>
            <a:off x="3432260" y="1494361"/>
            <a:ext cx="153844" cy="718723"/>
          </a:xfrm>
          <a:prstGeom prst="homePlate">
            <a:avLst>
              <a:gd name="adj" fmla="val 149521"/>
            </a:avLst>
          </a:prstGeom>
          <a:solidFill>
            <a:srgbClr val="00904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0" kern="0"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6245696" y="1494361"/>
            <a:ext cx="153844" cy="718723"/>
          </a:xfrm>
          <a:prstGeom prst="homePlate">
            <a:avLst>
              <a:gd name="adj" fmla="val 149521"/>
            </a:avLst>
          </a:prstGeom>
          <a:solidFill>
            <a:srgbClr val="00904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0" kern="0"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27659" name="Группа 1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27665" name="Рисунок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27667" name="Рисунок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660" name="Группа 11"/>
          <p:cNvGrpSpPr>
            <a:grpSpLocks/>
          </p:cNvGrpSpPr>
          <p:nvPr/>
        </p:nvGrpSpPr>
        <p:grpSpPr bwMode="auto">
          <a:xfrm>
            <a:off x="388938" y="2359025"/>
            <a:ext cx="3052762" cy="1571625"/>
            <a:chOff x="399432" y="2722916"/>
            <a:chExt cx="3156060" cy="1519041"/>
          </a:xfrm>
        </p:grpSpPr>
        <p:grpSp>
          <p:nvGrpSpPr>
            <p:cNvPr id="27661" name="Группа 22"/>
            <p:cNvGrpSpPr>
              <a:grpSpLocks/>
            </p:cNvGrpSpPr>
            <p:nvPr/>
          </p:nvGrpSpPr>
          <p:grpSpPr bwMode="auto">
            <a:xfrm>
              <a:off x="399432" y="2722916"/>
              <a:ext cx="3156060" cy="473627"/>
              <a:chOff x="279622" y="2779435"/>
              <a:chExt cx="3156060" cy="473627"/>
            </a:xfrm>
          </p:grpSpPr>
          <p:pic>
            <p:nvPicPr>
              <p:cNvPr id="27663" name="Рисунок 20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79622" y="2779435"/>
                <a:ext cx="1501140" cy="455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664" name="Рисунок 27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1812622" y="2797759"/>
                <a:ext cx="1623060" cy="4553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432" y="3011380"/>
              <a:ext cx="3156060" cy="123057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191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8674" name="think-cell Slide" r:id="rId3" imgW="360" imgH="360" progId="">
              <p:embed/>
            </p:oleObj>
          </a:graphicData>
        </a:graphic>
      </p:graphicFrame>
      <p:sp>
        <p:nvSpPr>
          <p:cNvPr id="3" name="Прямоугольник 2"/>
          <p:cNvSpPr>
            <a:spLocks/>
          </p:cNvSpPr>
          <p:nvPr/>
        </p:nvSpPr>
        <p:spPr>
          <a:xfrm>
            <a:off x="4572000" y="-3175"/>
            <a:ext cx="4572000" cy="51498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400" b="0" kern="0"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048" name="Прямоугольник"/>
          <p:cNvSpPr/>
          <p:nvPr/>
        </p:nvSpPr>
        <p:spPr>
          <a:xfrm>
            <a:off x="-9525" y="-3175"/>
            <a:ext cx="4581525" cy="5149850"/>
          </a:xfrm>
          <a:prstGeom prst="rect">
            <a:avLst/>
          </a:prstGeom>
          <a:solidFill>
            <a:srgbClr val="8CC73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kern="0" dirty="0">
              <a:solidFill>
                <a:srgbClr val="92D050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28677" name="123308, г. Москва, ул. Зорге, д.1"/>
          <p:cNvSpPr txBox="1">
            <a:spLocks noChangeArrowheads="1"/>
          </p:cNvSpPr>
          <p:nvPr/>
        </p:nvSpPr>
        <p:spPr bwMode="auto">
          <a:xfrm>
            <a:off x="4895850" y="315913"/>
            <a:ext cx="4117975" cy="254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19050" tIns="19050" rIns="19050" bIns="19050" anchor="ctr">
            <a:spAutoFit/>
          </a:bodyPr>
          <a:lstStyle/>
          <a:p>
            <a:pPr hangingPunct="0"/>
            <a:r>
              <a:rPr lang="ru-RU" sz="14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123308, г. Москва, Пресненская наб., д. 6, строение 2</a:t>
            </a:r>
          </a:p>
        </p:txBody>
      </p:sp>
      <p:sp>
        <p:nvSpPr>
          <p:cNvPr id="28678" name="+7 (495) 795 0535, 795 0545, info@rosuchebnik.ru"/>
          <p:cNvSpPr txBox="1">
            <a:spLocks noChangeArrowheads="1"/>
          </p:cNvSpPr>
          <p:nvPr/>
        </p:nvSpPr>
        <p:spPr bwMode="auto">
          <a:xfrm>
            <a:off x="5002213" y="744538"/>
            <a:ext cx="3746500" cy="200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4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+7 (495) 795 0535, 795 0545, </a:t>
            </a:r>
            <a:r>
              <a:rPr lang="en-US" sz="1400" b="0" u="sng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info@rosuchebnik.ru</a:t>
            </a:r>
            <a:endParaRPr lang="ru-RU" sz="1400" b="0" u="sng">
              <a:solidFill>
                <a:srgbClr val="009044"/>
              </a:solidFill>
              <a:latin typeface="Calibri" pitchFamily="34" charset="0"/>
              <a:ea typeface="Helios-Cond-Light"/>
              <a:cs typeface="Helios-Cond-Light"/>
              <a:sym typeface="Helios-Cond-Light"/>
              <a:hlinkClick r:id="rId4"/>
            </a:endParaRPr>
          </a:p>
        </p:txBody>
      </p:sp>
      <p:pic>
        <p:nvPicPr>
          <p:cNvPr id="28679" name="RU-LOGO-W.png" descr="RU-LOGO-W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4513" y="268288"/>
            <a:ext cx="2811462" cy="646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8680" name="Нужна методическая поддержка?"/>
          <p:cNvSpPr txBox="1">
            <a:spLocks noChangeArrowheads="1"/>
          </p:cNvSpPr>
          <p:nvPr/>
        </p:nvSpPr>
        <p:spPr bwMode="auto">
          <a:xfrm>
            <a:off x="131763" y="1651000"/>
            <a:ext cx="3494087" cy="3159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19050" tIns="19050" rIns="19050" bIns="19050" anchor="ctr">
            <a:spAutoFit/>
          </a:bodyPr>
          <a:lstStyle/>
          <a:p>
            <a:pPr hangingPunct="0"/>
            <a:r>
              <a:rPr lang="ru-RU" sz="1800">
                <a:solidFill>
                  <a:srgbClr val="FFFFFF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Нужна методическая поддержка?</a:t>
            </a:r>
          </a:p>
        </p:txBody>
      </p:sp>
      <p:sp>
        <p:nvSpPr>
          <p:cNvPr id="28681" name="Методический центр 8-800-2000-550 (звонок бесплатный)"/>
          <p:cNvSpPr txBox="1">
            <a:spLocks noChangeArrowheads="1"/>
          </p:cNvSpPr>
          <p:nvPr/>
        </p:nvSpPr>
        <p:spPr bwMode="auto">
          <a:xfrm>
            <a:off x="131763" y="2033588"/>
            <a:ext cx="4373562" cy="222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/>
            <a:r>
              <a:rPr lang="ru-RU" sz="1200" b="0">
                <a:solidFill>
                  <a:srgbClr val="FFFFFF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Методический центр 8-800-2000-550 (звонок бесплатный)</a:t>
            </a:r>
          </a:p>
        </p:txBody>
      </p:sp>
      <p:sp>
        <p:nvSpPr>
          <p:cNvPr id="28682" name="Хотите купить?"/>
          <p:cNvSpPr txBox="1">
            <a:spLocks noChangeArrowheads="1"/>
          </p:cNvSpPr>
          <p:nvPr/>
        </p:nvSpPr>
        <p:spPr bwMode="auto">
          <a:xfrm>
            <a:off x="138113" y="2681288"/>
            <a:ext cx="1384300" cy="284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19050" tIns="19050" rIns="19050" bIns="19050" anchor="ctr">
            <a:spAutoFit/>
          </a:bodyPr>
          <a:lstStyle/>
          <a:p>
            <a:pPr hangingPunct="0"/>
            <a:r>
              <a:rPr lang="ru-RU" sz="1600">
                <a:solidFill>
                  <a:srgbClr val="FFFFFF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Хотите купить?</a:t>
            </a:r>
          </a:p>
        </p:txBody>
      </p:sp>
      <p:sp>
        <p:nvSpPr>
          <p:cNvPr id="1058" name="Закругленный прямоугольник"/>
          <p:cNvSpPr/>
          <p:nvPr/>
        </p:nvSpPr>
        <p:spPr>
          <a:xfrm>
            <a:off x="161925" y="3100388"/>
            <a:ext cx="4068763" cy="17526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900" b="0" ker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pic>
        <p:nvPicPr>
          <p:cNvPr id="28684" name="Изображение" descr="Изображение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963" y="3140075"/>
            <a:ext cx="1292225" cy="6461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8685" name="RU LOGO.png" descr="RU LOGO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963" y="4324350"/>
            <a:ext cx="482600" cy="4889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8686" name="Официальный интернет-магазин учебной литературы book24.ru"/>
          <p:cNvSpPr txBox="1">
            <a:spLocks noChangeArrowheads="1"/>
          </p:cNvSpPr>
          <p:nvPr/>
        </p:nvSpPr>
        <p:spPr bwMode="auto">
          <a:xfrm>
            <a:off x="1809750" y="3213100"/>
            <a:ext cx="2295525" cy="5000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400" b="0">
                <a:solidFill>
                  <a:srgbClr val="FF9300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Официальный интернет-магазин учебной литературы </a:t>
            </a:r>
            <a:r>
              <a:rPr lang="en-US" sz="1400" b="0">
                <a:solidFill>
                  <a:srgbClr val="FF9300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book24.ru</a:t>
            </a:r>
            <a:endParaRPr lang="ru-RU" sz="1400" b="0" u="sng">
              <a:solidFill>
                <a:srgbClr val="FF9300"/>
              </a:solidFill>
              <a:latin typeface="Calibri" pitchFamily="34" charset="0"/>
              <a:ea typeface="HeliosCompressed"/>
              <a:cs typeface="HeliosCompressed"/>
              <a:sym typeface="HeliosCompressed"/>
              <a:hlinkClick r:id="rId8"/>
            </a:endParaRPr>
          </a:p>
        </p:txBody>
      </p:sp>
      <p:sp>
        <p:nvSpPr>
          <p:cNvPr id="28687" name="Магазин электронных учебников lecta.ru"/>
          <p:cNvSpPr txBox="1">
            <a:spLocks noChangeArrowheads="1"/>
          </p:cNvSpPr>
          <p:nvPr/>
        </p:nvSpPr>
        <p:spPr bwMode="auto">
          <a:xfrm>
            <a:off x="1809750" y="3802063"/>
            <a:ext cx="2295525" cy="349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400" b="0">
                <a:solidFill>
                  <a:srgbClr val="FF9300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Магазин электронных учебников </a:t>
            </a:r>
            <a:r>
              <a:rPr lang="en-US" sz="1400" b="0">
                <a:solidFill>
                  <a:srgbClr val="FF9300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lecta.ru</a:t>
            </a:r>
            <a:endParaRPr lang="ru-RU" sz="1400" b="0">
              <a:solidFill>
                <a:srgbClr val="FF9300"/>
              </a:solidFill>
              <a:latin typeface="Calibri" pitchFamily="34" charset="0"/>
              <a:ea typeface="HeliosCompressed"/>
              <a:cs typeface="HeliosCompressed"/>
              <a:sym typeface="HeliosCompressed"/>
            </a:endParaRPr>
          </a:p>
        </p:txBody>
      </p:sp>
      <p:sp>
        <p:nvSpPr>
          <p:cNvPr id="28688" name="Отдел продаж sales@rosuchebnik.ru"/>
          <p:cNvSpPr txBox="1">
            <a:spLocks noChangeArrowheads="1"/>
          </p:cNvSpPr>
          <p:nvPr/>
        </p:nvSpPr>
        <p:spPr bwMode="auto">
          <a:xfrm>
            <a:off x="1809750" y="4316413"/>
            <a:ext cx="2295525" cy="349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400" b="0">
                <a:solidFill>
                  <a:srgbClr val="FF9300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Отдел продаж </a:t>
            </a:r>
            <a:r>
              <a:rPr lang="en-US" sz="1400" b="0">
                <a:solidFill>
                  <a:srgbClr val="FF9300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sales@rosuchebnik.ru</a:t>
            </a:r>
            <a:endParaRPr lang="ru-RU" sz="1400" b="0">
              <a:solidFill>
                <a:srgbClr val="FF9300"/>
              </a:solidFill>
              <a:latin typeface="Calibri" pitchFamily="34" charset="0"/>
              <a:ea typeface="Helios-Cond-Light"/>
              <a:cs typeface="Helios-Cond-Light"/>
              <a:sym typeface="Helios-Cond-Light"/>
            </a:endParaRPr>
          </a:p>
        </p:txBody>
      </p:sp>
      <p:sp>
        <p:nvSpPr>
          <p:cNvPr id="28689" name="Хотите продолжить общение?"/>
          <p:cNvSpPr txBox="1">
            <a:spLocks noChangeArrowheads="1"/>
          </p:cNvSpPr>
          <p:nvPr/>
        </p:nvSpPr>
        <p:spPr bwMode="auto">
          <a:xfrm>
            <a:off x="4895850" y="1674813"/>
            <a:ext cx="2754313" cy="285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19050" tIns="19050" rIns="19050" bIns="19050" anchor="ctr">
            <a:spAutoFit/>
          </a:bodyPr>
          <a:lstStyle/>
          <a:p>
            <a:pPr hangingPunct="0"/>
            <a:r>
              <a:rPr lang="ru-RU" sz="160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Хотите продолжить общение?</a:t>
            </a:r>
          </a:p>
        </p:txBody>
      </p:sp>
      <p:sp>
        <p:nvSpPr>
          <p:cNvPr id="28690" name="Остались вопросы?"/>
          <p:cNvSpPr txBox="1">
            <a:spLocks noChangeArrowheads="1"/>
          </p:cNvSpPr>
          <p:nvPr/>
        </p:nvSpPr>
        <p:spPr bwMode="auto">
          <a:xfrm>
            <a:off x="4903788" y="3919538"/>
            <a:ext cx="1770062" cy="284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19050" tIns="19050" rIns="19050" bIns="19050" anchor="ctr">
            <a:spAutoFit/>
          </a:bodyPr>
          <a:lstStyle/>
          <a:p>
            <a:pPr hangingPunct="0"/>
            <a:r>
              <a:rPr lang="ru-RU" sz="160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Остались вопросы?</a:t>
            </a:r>
          </a:p>
        </p:txBody>
      </p:sp>
      <p:sp>
        <p:nvSpPr>
          <p:cNvPr id="28691" name="Служба поддержки 8 800 700 6483 (звонок бесплатный)…"/>
          <p:cNvSpPr txBox="1">
            <a:spLocks noChangeArrowheads="1"/>
          </p:cNvSpPr>
          <p:nvPr/>
        </p:nvSpPr>
        <p:spPr bwMode="auto">
          <a:xfrm>
            <a:off x="4895850" y="4310063"/>
            <a:ext cx="3959225" cy="4079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/>
            <a:r>
              <a:rPr lang="ru-RU" sz="12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Служба поддержки 8 800 700 6483 (звонок бесплатный)
</a:t>
            </a:r>
            <a:r>
              <a:rPr lang="en-US" sz="12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help@rosuchebnik.ru</a:t>
            </a:r>
            <a:endParaRPr lang="ru-RU" sz="1200" b="0">
              <a:solidFill>
                <a:srgbClr val="009044"/>
              </a:solidFill>
              <a:latin typeface="Calibri" pitchFamily="34" charset="0"/>
              <a:ea typeface="Helios-Cond-Light"/>
              <a:cs typeface="Helios-Cond-Light"/>
              <a:sym typeface="Helios-Cond-Light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/>
            </a:extLst>
          </p:cNvPr>
          <p:cNvSpPr/>
          <p:nvPr/>
        </p:nvSpPr>
        <p:spPr>
          <a:xfrm>
            <a:off x="4895097" y="675221"/>
            <a:ext cx="3959511" cy="306467"/>
          </a:xfrm>
          <a:prstGeom prst="roundRect">
            <a:avLst>
              <a:gd name="adj" fmla="val 0"/>
            </a:avLst>
          </a:prstGeom>
          <a:noFill/>
          <a:ln w="12700" cap="flat">
            <a:solidFill>
              <a:srgbClr val="FF93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800" b="0" kern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pic>
        <p:nvPicPr>
          <p:cNvPr id="28693" name="Picture 3" descr="D:\Masha\черная пятница\!Фирменные стили и логотипы\!Российский учебник\презентация\для перезентации РУ\для-перезентации-РУ-логотипы-+-ДНШ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4963" y="3721100"/>
            <a:ext cx="404812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3556000" y="4952795"/>
            <a:ext cx="2032000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0" ker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ru-RU" sz="700" b="0" ker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Корпорация «Российский учебник»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56000" y="4952795"/>
            <a:ext cx="2032000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0" ker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ru-RU" sz="700" b="0" ker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Корпорация «Российский учебник»</a:t>
            </a:r>
          </a:p>
        </p:txBody>
      </p:sp>
      <p:sp>
        <p:nvSpPr>
          <p:cNvPr id="28696" name="Прямоугольник 6"/>
          <p:cNvSpPr>
            <a:spLocks noChangeArrowheads="1"/>
          </p:cNvSpPr>
          <p:nvPr/>
        </p:nvSpPr>
        <p:spPr bwMode="auto">
          <a:xfrm>
            <a:off x="5311775" y="3467100"/>
            <a:ext cx="1955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/>
            <a:r>
              <a:rPr lang="en-US" sz="1400" b="0" u="sng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www.ok.ru/rosuchebnik</a:t>
            </a:r>
          </a:p>
        </p:txBody>
      </p:sp>
      <p:sp>
        <p:nvSpPr>
          <p:cNvPr id="28697" name="Прямоугольник 8"/>
          <p:cNvSpPr>
            <a:spLocks noChangeArrowheads="1"/>
          </p:cNvSpPr>
          <p:nvPr/>
        </p:nvSpPr>
        <p:spPr bwMode="auto">
          <a:xfrm>
            <a:off x="5295900" y="3041650"/>
            <a:ext cx="21447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/>
            <a:r>
              <a:rPr lang="en-US" sz="1400" b="0" u="sng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www.vk.com/ros.uchebnik</a:t>
            </a:r>
          </a:p>
        </p:txBody>
      </p:sp>
      <p:sp>
        <p:nvSpPr>
          <p:cNvPr id="28698" name="Прямоугольник 10"/>
          <p:cNvSpPr>
            <a:spLocks noChangeArrowheads="1"/>
          </p:cNvSpPr>
          <p:nvPr/>
        </p:nvSpPr>
        <p:spPr bwMode="auto">
          <a:xfrm>
            <a:off x="5316538" y="2589213"/>
            <a:ext cx="20843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/>
            <a:r>
              <a:rPr lang="en-US" sz="1400" b="0" u="sng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www.fb.com/rosuchebnik</a:t>
            </a:r>
          </a:p>
        </p:txBody>
      </p:sp>
      <p:sp>
        <p:nvSpPr>
          <p:cNvPr id="28699" name="Прямоугольник 11"/>
          <p:cNvSpPr>
            <a:spLocks noChangeArrowheads="1"/>
          </p:cNvSpPr>
          <p:nvPr/>
        </p:nvSpPr>
        <p:spPr bwMode="auto">
          <a:xfrm>
            <a:off x="5267325" y="2170113"/>
            <a:ext cx="27543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/>
            <a:r>
              <a:rPr lang="en-US" sz="1400" b="0" u="sng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youtube.com/user/drofapublishing</a:t>
            </a:r>
          </a:p>
        </p:txBody>
      </p:sp>
      <p:sp>
        <p:nvSpPr>
          <p:cNvPr id="28700" name="Прямоугольник 13"/>
          <p:cNvSpPr>
            <a:spLocks noChangeArrowheads="1"/>
          </p:cNvSpPr>
          <p:nvPr/>
        </p:nvSpPr>
        <p:spPr bwMode="auto">
          <a:xfrm>
            <a:off x="4895850" y="1066800"/>
            <a:ext cx="2551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/>
            <a:r>
              <a:rPr lang="en-US" sz="1400" b="0" u="sng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rosuchebnik.ru, </a:t>
            </a:r>
            <a:r>
              <a:rPr lang="ru-RU" sz="1400" b="0" u="sng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росучебник.рф</a:t>
            </a:r>
          </a:p>
        </p:txBody>
      </p:sp>
      <p:sp>
        <p:nvSpPr>
          <p:cNvPr id="28701" name="Прямоугольник 14"/>
          <p:cNvSpPr>
            <a:spLocks noChangeArrowheads="1"/>
          </p:cNvSpPr>
          <p:nvPr/>
        </p:nvSpPr>
        <p:spPr bwMode="auto">
          <a:xfrm>
            <a:off x="131763" y="2243138"/>
            <a:ext cx="20193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/>
            <a:r>
              <a:rPr lang="en-US" sz="1400" b="0" u="sng">
                <a:solidFill>
                  <a:schemeClr val="bg1"/>
                </a:solidFill>
                <a:latin typeface="Calibri" pitchFamily="34" charset="0"/>
                <a:ea typeface="Helios-Cond-Light"/>
                <a:cs typeface="Helios-Cond-Light"/>
              </a:rPr>
              <a:t>method@rosuchebnik.ru</a:t>
            </a:r>
            <a:endParaRPr lang="ru-RU" sz="1400" b="0" u="sng">
              <a:solidFill>
                <a:schemeClr val="bg1"/>
              </a:solidFill>
              <a:latin typeface="Calibri" pitchFamily="34" charset="0"/>
              <a:ea typeface="Helios-Cond-Light"/>
              <a:cs typeface="Helios-Cond-Light"/>
            </a:endParaRPr>
          </a:p>
        </p:txBody>
      </p:sp>
      <p:pic>
        <p:nvPicPr>
          <p:cNvPr id="28702" name="Picture 69" descr="youtube 6 ic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51413" y="2130425"/>
            <a:ext cx="334962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3" name="Picture 71" descr="facebook 6 icon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956175" y="2586038"/>
            <a:ext cx="307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4" name="Picture 75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51413" y="3011488"/>
            <a:ext cx="3111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05" name="Picture 7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56175" y="3438525"/>
            <a:ext cx="3063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Прямоугольник"/>
          <p:cNvSpPr/>
          <p:nvPr/>
        </p:nvSpPr>
        <p:spPr>
          <a:xfrm>
            <a:off x="-6350" y="4668838"/>
            <a:ext cx="9156700" cy="47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56000" y="4952795"/>
            <a:ext cx="2032000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0" ker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ru-RU" sz="700" b="0" ker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Корпорация «Российский учебник»</a:t>
            </a:r>
          </a:p>
        </p:txBody>
      </p:sp>
      <p:grpSp>
        <p:nvGrpSpPr>
          <p:cNvPr id="163844" name="Группа 1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63848" name="Рисунок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63850" name="Рисунок 1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666750" y="862013"/>
            <a:ext cx="7810500" cy="72548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Спасибо за внимание!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3846" name="Текст 20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3"/>
            <a:ext cx="7810500" cy="160178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3600" smtClean="0">
                <a:hlinkClick r:id="rId4"/>
              </a:rPr>
              <a:t>tatero@mail.ru</a:t>
            </a:r>
            <a:endParaRPr lang="en-US" sz="3600" smtClean="0"/>
          </a:p>
          <a:p>
            <a:pPr>
              <a:spcBef>
                <a:spcPct val="0"/>
              </a:spcBef>
            </a:pPr>
            <a:r>
              <a:rPr lang="en-US" sz="3600" smtClean="0">
                <a:solidFill>
                  <a:srgbClr val="009044"/>
                </a:solidFill>
              </a:rPr>
              <a:t>89169242623</a:t>
            </a:r>
          </a:p>
          <a:p>
            <a:pPr>
              <a:spcBef>
                <a:spcPct val="0"/>
              </a:spcBef>
            </a:pPr>
            <a:r>
              <a:rPr lang="ru-RU" sz="3600" smtClean="0">
                <a:solidFill>
                  <a:srgbClr val="009044"/>
                </a:solidFill>
              </a:rPr>
              <a:t>Ерофеева Татьяна Николаевна</a:t>
            </a:r>
            <a:endParaRPr lang="en-US" sz="3600" smtClean="0">
              <a:solidFill>
                <a:srgbClr val="009044"/>
              </a:solidFill>
            </a:endParaRPr>
          </a:p>
          <a:p>
            <a:pPr>
              <a:spcBef>
                <a:spcPct val="0"/>
              </a:spcBef>
            </a:pPr>
            <a:endParaRPr lang="ru-RU" sz="2000" smtClean="0"/>
          </a:p>
        </p:txBody>
      </p:sp>
      <p:pic>
        <p:nvPicPr>
          <p:cNvPr id="163847" name="Изображение" descr="Изображение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238" y="417513"/>
            <a:ext cx="1833562" cy="14335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Критическое мышление"/>
          <p:cNvSpPr txBox="1">
            <a:spLocks noChangeArrowheads="1"/>
          </p:cNvSpPr>
          <p:nvPr/>
        </p:nvSpPr>
        <p:spPr bwMode="auto">
          <a:xfrm>
            <a:off x="952500" y="350838"/>
            <a:ext cx="8093075" cy="496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ru-RU" sz="4000" b="0">
                <a:solidFill>
                  <a:schemeClr val="bg1"/>
                </a:solidFill>
                <a:latin typeface="Calibri" pitchFamily="34" charset="0"/>
                <a:ea typeface="HeliosExtraCompressed"/>
                <a:cs typeface="Calibri" pitchFamily="34" charset="0"/>
              </a:rPr>
              <a:t>КРИТИЧЕСКОЕ МЫШЛЕНИЕ</a:t>
            </a:r>
          </a:p>
        </p:txBody>
      </p:sp>
      <p:sp>
        <p:nvSpPr>
          <p:cNvPr id="372" name="Кружок"/>
          <p:cNvSpPr/>
          <p:nvPr/>
        </p:nvSpPr>
        <p:spPr>
          <a:xfrm>
            <a:off x="2230438" y="2105025"/>
            <a:ext cx="2595562" cy="2284413"/>
          </a:xfrm>
          <a:prstGeom prst="ellipse">
            <a:avLst/>
          </a:prstGeom>
          <a:solidFill>
            <a:srgbClr val="8CC73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600" b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Neue Medium"/>
              </a:rPr>
              <a:t>Любознательность</a:t>
            </a:r>
            <a:endParaRPr sz="1600" b="0" dirty="0">
              <a:solidFill>
                <a:schemeClr val="bg1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374" name="Овал"/>
          <p:cNvSpPr/>
          <p:nvPr/>
        </p:nvSpPr>
        <p:spPr>
          <a:xfrm>
            <a:off x="7180263" y="2698750"/>
            <a:ext cx="1865312" cy="1851025"/>
          </a:xfrm>
          <a:prstGeom prst="ellipse">
            <a:avLst/>
          </a:prstGeom>
          <a:solidFill>
            <a:srgbClr val="8CC73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b="0" dirty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rPr>
              <a:t>Взаимопомощь</a:t>
            </a:r>
            <a:endParaRPr sz="1400" b="0" dirty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375" name="Кружок"/>
          <p:cNvSpPr/>
          <p:nvPr/>
        </p:nvSpPr>
        <p:spPr>
          <a:xfrm>
            <a:off x="4826000" y="1919288"/>
            <a:ext cx="2354263" cy="2095500"/>
          </a:xfrm>
          <a:prstGeom prst="ellipse">
            <a:avLst/>
          </a:prstGeom>
          <a:solidFill>
            <a:srgbClr val="E86A2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800" b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Neue Medium"/>
              </a:rPr>
              <a:t>Самоконтроль</a:t>
            </a:r>
            <a:endParaRPr sz="1800" b="0" dirty="0">
              <a:solidFill>
                <a:schemeClr val="bg1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pic>
        <p:nvPicPr>
          <p:cNvPr id="56326" name="Линия" descr="Линия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7788" y="3775075"/>
            <a:ext cx="212725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ПРОБЛЕМНЫЕ СИТУАЦИИ"/>
          <p:cNvSpPr txBox="1">
            <a:spLocks noChangeArrowheads="1"/>
          </p:cNvSpPr>
          <p:nvPr/>
        </p:nvSpPr>
        <p:spPr bwMode="auto">
          <a:xfrm>
            <a:off x="2408238" y="1217613"/>
            <a:ext cx="1308100" cy="254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/>
            <a:endParaRPr lang="ru-RU" sz="1400" b="0">
              <a:solidFill>
                <a:srgbClr val="FFFFFF"/>
              </a:solidFill>
              <a:latin typeface="Calibri" pitchFamily="34" charset="0"/>
              <a:ea typeface="HeliosCompressed"/>
              <a:cs typeface="HeliosCompressed"/>
              <a:sym typeface="HeliosCompressed"/>
            </a:endParaRPr>
          </a:p>
        </p:txBody>
      </p:sp>
      <p:sp>
        <p:nvSpPr>
          <p:cNvPr id="56328" name="ПРОБЛЕМНЫЕ ВОПРОСЫ"/>
          <p:cNvSpPr txBox="1">
            <a:spLocks noChangeArrowheads="1"/>
          </p:cNvSpPr>
          <p:nvPr/>
        </p:nvSpPr>
        <p:spPr bwMode="auto">
          <a:xfrm>
            <a:off x="3352800" y="3359150"/>
            <a:ext cx="1473200" cy="254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/>
            <a:endParaRPr lang="ru-RU" sz="1400" b="0">
              <a:solidFill>
                <a:srgbClr val="FFFFFF"/>
              </a:solidFill>
              <a:latin typeface="Calibri" pitchFamily="34" charset="0"/>
              <a:ea typeface="HeliosCompressed"/>
              <a:cs typeface="HeliosCompressed"/>
              <a:sym typeface="HeliosCompressed"/>
            </a:endParaRPr>
          </a:p>
        </p:txBody>
      </p:sp>
      <p:sp>
        <p:nvSpPr>
          <p:cNvPr id="56329" name="«ОТКРЫТЫЕ» ЗАДАЧИ"/>
          <p:cNvSpPr txBox="1">
            <a:spLocks noChangeArrowheads="1"/>
          </p:cNvSpPr>
          <p:nvPr/>
        </p:nvSpPr>
        <p:spPr bwMode="auto">
          <a:xfrm>
            <a:off x="4851400" y="1851025"/>
            <a:ext cx="1473200" cy="254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/>
            <a:endParaRPr lang="ru-RU" sz="1400" b="0">
              <a:solidFill>
                <a:srgbClr val="FFFFFF"/>
              </a:solidFill>
              <a:latin typeface="Calibri" pitchFamily="34" charset="0"/>
              <a:ea typeface="HeliosCompressed"/>
              <a:cs typeface="HeliosCompressed"/>
              <a:sym typeface="HeliosCompressed"/>
            </a:endParaRPr>
          </a:p>
        </p:txBody>
      </p:sp>
      <p:sp>
        <p:nvSpPr>
          <p:cNvPr id="56330" name="УЧЕБНЫЕ ДИАЛОГИ"/>
          <p:cNvSpPr txBox="1">
            <a:spLocks noChangeArrowheads="1"/>
          </p:cNvSpPr>
          <p:nvPr/>
        </p:nvSpPr>
        <p:spPr bwMode="auto">
          <a:xfrm>
            <a:off x="7494588" y="3248025"/>
            <a:ext cx="1268412" cy="254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/>
            <a:endParaRPr lang="ru-RU" sz="1400" b="0">
              <a:solidFill>
                <a:srgbClr val="FFFFFF"/>
              </a:solidFill>
              <a:latin typeface="Calibri" pitchFamily="34" charset="0"/>
              <a:ea typeface="HeliosCompressed"/>
              <a:cs typeface="HeliosCompressed"/>
              <a:sym typeface="HeliosCompressed"/>
            </a:endParaRPr>
          </a:p>
        </p:txBody>
      </p:sp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 rot="16200000">
            <a:off x="-892621" y="2942689"/>
            <a:ext cx="2667397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ПОЗНАВАТЕЛЬНЫЕ УУД</a:t>
            </a:r>
          </a:p>
        </p:txBody>
      </p:sp>
      <p:sp>
        <p:nvSpPr>
          <p:cNvPr id="22" name="Кружок"/>
          <p:cNvSpPr/>
          <p:nvPr/>
        </p:nvSpPr>
        <p:spPr>
          <a:xfrm>
            <a:off x="236538" y="1812925"/>
            <a:ext cx="2171700" cy="1962150"/>
          </a:xfrm>
          <a:prstGeom prst="ellipse">
            <a:avLst/>
          </a:prstGeom>
          <a:solidFill>
            <a:srgbClr val="E86A26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800" b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Helvetica Neue Medium"/>
              </a:rPr>
              <a:t>Уверенность</a:t>
            </a:r>
            <a:endParaRPr sz="1800" b="0" dirty="0">
              <a:solidFill>
                <a:schemeClr val="bg1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56333" name="Прямоугольник 20"/>
          <p:cNvSpPr>
            <a:spLocks noChangeArrowheads="1"/>
          </p:cNvSpPr>
          <p:nvPr/>
        </p:nvSpPr>
        <p:spPr bwMode="auto">
          <a:xfrm>
            <a:off x="115888" y="547688"/>
            <a:ext cx="8929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solidFill>
                  <a:srgbClr val="FF9300"/>
                </a:solidFill>
              </a:rPr>
              <a:t>Готовность ребенка к обучению зависит от понимания того, как вообще приобретаются знания.</a:t>
            </a:r>
            <a:br>
              <a:rPr lang="ru-RU" sz="1800">
                <a:solidFill>
                  <a:srgbClr val="FF9300"/>
                </a:solidFill>
              </a:rPr>
            </a:br>
            <a:endParaRPr lang="ru-RU" sz="1800"/>
          </a:p>
        </p:txBody>
      </p:sp>
      <p:grpSp>
        <p:nvGrpSpPr>
          <p:cNvPr id="56334" name="Группа 4"/>
          <p:cNvGrpSpPr>
            <a:grpSpLocks/>
          </p:cNvGrpSpPr>
          <p:nvPr/>
        </p:nvGrpSpPr>
        <p:grpSpPr bwMode="auto">
          <a:xfrm>
            <a:off x="0" y="4672013"/>
            <a:ext cx="9144000" cy="471487"/>
            <a:chOff x="0" y="4724400"/>
            <a:chExt cx="9144000" cy="419100"/>
          </a:xfrm>
        </p:grpSpPr>
        <p:sp>
          <p:nvSpPr>
            <p:cNvPr id="20" name="Прямоугольник 1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56336" name="Группа 6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56337" name="Рисунок 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4" name="TextBox 23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56339" name="Рисунок 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Линия"/>
          <p:cNvSpPr/>
          <p:nvPr/>
        </p:nvSpPr>
        <p:spPr>
          <a:xfrm rot="16200000">
            <a:off x="6268244" y="1937544"/>
            <a:ext cx="747713" cy="733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68"/>
                </a:moveTo>
                <a:lnTo>
                  <a:pt x="21600" y="21600"/>
                </a:lnTo>
                <a:lnTo>
                  <a:pt x="21547" y="0"/>
                </a:lnTo>
              </a:path>
            </a:pathLst>
          </a:custGeom>
          <a:ln w="12700">
            <a:solidFill>
              <a:srgbClr val="00904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dirty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57347" name="САМОРАЗВИТИЕ"/>
          <p:cNvSpPr txBox="1">
            <a:spLocks noChangeArrowheads="1"/>
          </p:cNvSpPr>
          <p:nvPr/>
        </p:nvSpPr>
        <p:spPr bwMode="auto">
          <a:xfrm>
            <a:off x="1068388" y="1076325"/>
            <a:ext cx="4519612" cy="4968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ru-RU" sz="4000" b="0">
                <a:solidFill>
                  <a:srgbClr val="FFFFFF"/>
                </a:solidFill>
                <a:latin typeface="Calibri" pitchFamily="34" charset="0"/>
                <a:ea typeface="HeliosExtraCompressed"/>
                <a:cs typeface="HeliosExtraCompressed"/>
              </a:rPr>
              <a:t>РЕГУЛЯТИВНЫЕ УУД</a:t>
            </a:r>
          </a:p>
        </p:txBody>
      </p:sp>
      <p:grpSp>
        <p:nvGrpSpPr>
          <p:cNvPr id="57348" name="Группа 17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>
                <a:defRPr/>
              </a:pPr>
              <a:endParaRPr lang="ru-RU" sz="3200" b="0" dirty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57364" name="Группа 19"/>
            <p:cNvGrpSpPr>
              <a:grpSpLocks/>
            </p:cNvGrpSpPr>
            <p:nvPr/>
          </p:nvGrpSpPr>
          <p:grpSpPr bwMode="auto">
            <a:xfrm>
              <a:off x="3556000" y="4818121"/>
              <a:ext cx="5405120" cy="242902"/>
              <a:chOff x="3556000" y="4818121"/>
              <a:chExt cx="5405120" cy="242902"/>
            </a:xfrm>
          </p:grpSpPr>
          <p:pic>
            <p:nvPicPr>
              <p:cNvPr id="57365" name="Рисунок 20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>
                  <a:defRPr/>
                </a:pPr>
                <a:r>
                  <a:rPr lang="en-US" sz="700" b="0" dirty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 dirty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</p:grpSp>
      </p:grpSp>
      <p:sp>
        <p:nvSpPr>
          <p:cNvPr id="17" name="TextBox 16">
            <a:extLst>
              <a:ext uri="{FF2B5EF4-FFF2-40B4-BE49-F238E27FC236}"/>
            </a:extLst>
          </p:cNvPr>
          <p:cNvSpPr txBox="1"/>
          <p:nvPr/>
        </p:nvSpPr>
        <p:spPr>
          <a:xfrm>
            <a:off x="6081935" y="2750636"/>
            <a:ext cx="131261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rgbClr val="8CC7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Выбираем действие</a:t>
            </a:r>
          </a:p>
        </p:txBody>
      </p:sp>
      <p:sp>
        <p:nvSpPr>
          <p:cNvPr id="24" name="Линия">
            <a:extLst>
              <a:ext uri="{FF2B5EF4-FFF2-40B4-BE49-F238E27FC236}"/>
            </a:extLst>
          </p:cNvPr>
          <p:cNvSpPr/>
          <p:nvPr/>
        </p:nvSpPr>
        <p:spPr>
          <a:xfrm rot="16200000">
            <a:off x="7461251" y="2990850"/>
            <a:ext cx="692150" cy="733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68"/>
                </a:moveTo>
                <a:lnTo>
                  <a:pt x="21600" y="21600"/>
                </a:lnTo>
                <a:lnTo>
                  <a:pt x="21547" y="0"/>
                </a:lnTo>
              </a:path>
            </a:pathLst>
          </a:custGeom>
          <a:ln w="12700">
            <a:solidFill>
              <a:srgbClr val="00904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dirty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TextBox 24">
            <a:extLst>
              <a:ext uri="{FF2B5EF4-FFF2-40B4-BE49-F238E27FC236}"/>
            </a:extLst>
          </p:cNvPr>
          <p:cNvSpPr txBox="1"/>
          <p:nvPr/>
        </p:nvSpPr>
        <p:spPr>
          <a:xfrm>
            <a:off x="6878579" y="3813054"/>
            <a:ext cx="185837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rgbClr val="8CC7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Учимся самостоятельно</a:t>
            </a:r>
          </a:p>
        </p:txBody>
      </p:sp>
      <p:pic>
        <p:nvPicPr>
          <p:cNvPr id="6" name="Рисунок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/>
          <a:stretch/>
        </p:blipFill>
        <p:spPr>
          <a:xfrm>
            <a:off x="1362099" y="1770504"/>
            <a:ext cx="2955373" cy="2433637"/>
          </a:xfrm>
          <a:prstGeom prst="roundRect">
            <a:avLst>
              <a:gd name="adj" fmla="val 0"/>
            </a:avLst>
          </a:prstGeom>
        </p:spPr>
      </p:pic>
      <p:sp>
        <p:nvSpPr>
          <p:cNvPr id="26" name="TextBox 25">
            <a:extLst>
              <a:ext uri="{FF2B5EF4-FFF2-40B4-BE49-F238E27FC236}"/>
            </a:extLst>
          </p:cNvPr>
          <p:cNvSpPr txBox="1"/>
          <p:nvPr/>
        </p:nvSpPr>
        <p:spPr>
          <a:xfrm>
            <a:off x="4869577" y="1770504"/>
            <a:ext cx="157633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dirty="0">
                <a:solidFill>
                  <a:srgbClr val="8CC7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Учимся планировать</a:t>
            </a:r>
          </a:p>
        </p:txBody>
      </p:sp>
      <p:sp>
        <p:nvSpPr>
          <p:cNvPr id="57354" name="САМОРАЗВИТИЕ"/>
          <p:cNvSpPr txBox="1">
            <a:spLocks noChangeArrowheads="1"/>
          </p:cNvSpPr>
          <p:nvPr/>
        </p:nvSpPr>
        <p:spPr bwMode="auto">
          <a:xfrm rot="-5400000">
            <a:off x="-931068" y="2991644"/>
            <a:ext cx="2662237" cy="3143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ru-RU" sz="2400" b="0">
                <a:solidFill>
                  <a:srgbClr val="FF9300"/>
                </a:solidFill>
                <a:latin typeface="Calibri" pitchFamily="34" charset="0"/>
                <a:ea typeface="HeliosExtraCompressed"/>
                <a:cs typeface="HeliosExtraCompressed"/>
              </a:rPr>
              <a:t>РЕГУЛЯТИВНЫЕ УУД</a:t>
            </a:r>
          </a:p>
        </p:txBody>
      </p:sp>
      <p:sp>
        <p:nvSpPr>
          <p:cNvPr id="57355" name="САМОРАЗВИТИЕ"/>
          <p:cNvSpPr txBox="1">
            <a:spLocks noChangeArrowheads="1"/>
          </p:cNvSpPr>
          <p:nvPr/>
        </p:nvSpPr>
        <p:spPr bwMode="auto">
          <a:xfrm>
            <a:off x="1138238" y="203200"/>
            <a:ext cx="7685087" cy="927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4000" b="0">
                <a:solidFill>
                  <a:srgbClr val="FF9300"/>
                </a:solidFill>
                <a:latin typeface="Calibri" pitchFamily="34" charset="0"/>
                <a:ea typeface="HeliosExtraCompressed"/>
                <a:cs typeface="HeliosExtraCompressed"/>
              </a:rPr>
              <a:t>САМООРГАНИЗАЦИЯ, </a:t>
            </a:r>
          </a:p>
          <a:p>
            <a:pPr algn="ctr">
              <a:lnSpc>
                <a:spcPct val="70000"/>
              </a:lnSpc>
            </a:pPr>
            <a:r>
              <a:rPr lang="ru-RU" sz="4000" b="0">
                <a:solidFill>
                  <a:srgbClr val="FF9300"/>
                </a:solidFill>
                <a:latin typeface="Calibri" pitchFamily="34" charset="0"/>
                <a:ea typeface="HeliosExtraCompressed"/>
                <a:cs typeface="HeliosExtraCompressed"/>
              </a:rPr>
              <a:t>САМОКОНТРОЛЬ</a:t>
            </a:r>
          </a:p>
        </p:txBody>
      </p:sp>
      <p:pic>
        <p:nvPicPr>
          <p:cNvPr id="57356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3050" y="309563"/>
            <a:ext cx="712788" cy="71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357" name="Группа 4"/>
          <p:cNvGrpSpPr>
            <a:grpSpLocks/>
          </p:cNvGrpSpPr>
          <p:nvPr/>
        </p:nvGrpSpPr>
        <p:grpSpPr bwMode="auto">
          <a:xfrm>
            <a:off x="-133350" y="4535488"/>
            <a:ext cx="9277350" cy="608012"/>
            <a:chOff x="0" y="4724400"/>
            <a:chExt cx="9144000" cy="419100"/>
          </a:xfrm>
        </p:grpSpPr>
        <p:sp>
          <p:nvSpPr>
            <p:cNvPr id="20" name="Прямоугольник 1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57359" name="Группа 6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57360" name="Рисунок 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Box 26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57362" name="Рисунок 9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187" t="10428" r="37311" b="31863"/>
          <a:stretch>
            <a:fillRect/>
          </a:stretch>
        </p:blipFill>
        <p:spPr>
          <a:xfrm>
            <a:off x="214313" y="482600"/>
            <a:ext cx="4357687" cy="4503738"/>
          </a:xfrm>
        </p:spPr>
      </p:pic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3"/>
          <a:srcRect l="35188" t="5925" r="37039" b="28900"/>
          <a:stretch>
            <a:fillRect/>
          </a:stretch>
        </p:blipFill>
        <p:spPr bwMode="auto">
          <a:xfrm>
            <a:off x="4643438" y="268288"/>
            <a:ext cx="4214812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Содержимое 1"/>
          <p:cNvSpPr txBox="1">
            <a:spLocks noGrp="1"/>
          </p:cNvSpPr>
          <p:nvPr>
            <p:ph idx="1"/>
          </p:nvPr>
        </p:nvSpPr>
        <p:spPr>
          <a:xfrm>
            <a:off x="457200" y="2786063"/>
            <a:ext cx="8229600" cy="18081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50" y="160338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Главным признаком продуктивных умственных актов является возможность получения новых знаний в самом процессе, т. е. спонтанно, а не путем заимствования извне.</a:t>
            </a:r>
          </a:p>
        </p:txBody>
      </p:sp>
      <p:pic>
        <p:nvPicPr>
          <p:cNvPr id="47106" name="Picture 2" descr="Картинки по запросу ученик с учителе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2672979"/>
            <a:ext cx="4822371" cy="2363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Картинки по запросу выготский зона ближайшего развития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443588" y="0"/>
            <a:ext cx="6511976" cy="5143500"/>
          </a:xfrm>
          <a:prstGeom prst="ellipse">
            <a:avLst/>
          </a:prstGeom>
          <a:noFill/>
        </p:spPr>
      </p:pic>
      <p:pic>
        <p:nvPicPr>
          <p:cNvPr id="46082" name="Picture 2" descr="Картинки по запросу ученик"/>
          <p:cNvPicPr>
            <a:picLocks noChangeAspect="1" noChangeArrowheads="1"/>
          </p:cNvPicPr>
          <p:nvPr/>
        </p:nvPicPr>
        <p:blipFill>
          <a:blip r:embed="rId4" cstate="print"/>
          <a:srcRect l="27627" t="5027" r="19751" b="5752"/>
          <a:stretch>
            <a:fillRect/>
          </a:stretch>
        </p:blipFill>
        <p:spPr bwMode="auto">
          <a:xfrm flipH="1">
            <a:off x="5488053" y="2129591"/>
            <a:ext cx="758041" cy="100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4" name="Picture 4" descr="Картинки по запросу учени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3025" y="0"/>
            <a:ext cx="1547813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6" descr="Картинки по запросу ученик с учителем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813" y="749300"/>
            <a:ext cx="1582737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 l="7085" r="13569" b="6426"/>
          <a:stretch>
            <a:fillRect/>
          </a:stretch>
        </p:blipFill>
        <p:spPr bwMode="auto">
          <a:xfrm>
            <a:off x="6246094" y="1937658"/>
            <a:ext cx="1454737" cy="1201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03123" y="4753649"/>
            <a:ext cx="167033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kern="0" dirty="0">
                <a:solidFill>
                  <a:schemeClr val="tx1"/>
                </a:solidFill>
              </a:rPr>
              <a:t>Л.С. </a:t>
            </a:r>
            <a:r>
              <a:rPr lang="ru-RU" sz="1600" kern="0" dirty="0" err="1">
                <a:solidFill>
                  <a:schemeClr val="tx1"/>
                </a:solidFill>
              </a:rPr>
              <a:t>Выготский</a:t>
            </a:r>
            <a:endParaRPr lang="ru-RU" sz="1600" kern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hovrashok.com.ua/images/Dec/01/7e0e9346b19312880d79f557addf6e94/mini_5.jpg"/>
          <p:cNvPicPr>
            <a:picLocks noChangeAspect="1" noChangeArrowheads="1"/>
          </p:cNvPicPr>
          <p:nvPr/>
        </p:nvPicPr>
        <p:blipFill>
          <a:blip r:embed="rId2"/>
          <a:srcRect r="11765"/>
          <a:stretch>
            <a:fillRect/>
          </a:stretch>
        </p:blipFill>
        <p:spPr bwMode="auto">
          <a:xfrm>
            <a:off x="0" y="1177925"/>
            <a:ext cx="4286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https://gnk-shop.ru/upload/55df68595c7a2_ruczac.jpg"/>
          <p:cNvPicPr>
            <a:picLocks noChangeAspect="1" noChangeArrowheads="1"/>
          </p:cNvPicPr>
          <p:nvPr/>
        </p:nvPicPr>
        <p:blipFill>
          <a:blip r:embed="rId3"/>
          <a:srcRect l="28125" t="6579" r="6250"/>
          <a:stretch>
            <a:fillRect/>
          </a:stretch>
        </p:blipFill>
        <p:spPr bwMode="auto">
          <a:xfrm>
            <a:off x="4143372" y="428610"/>
            <a:ext cx="5000628" cy="380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588" name="TextBox 4"/>
          <p:cNvSpPr txBox="1">
            <a:spLocks noChangeArrowheads="1"/>
          </p:cNvSpPr>
          <p:nvPr/>
        </p:nvSpPr>
        <p:spPr bwMode="auto">
          <a:xfrm>
            <a:off x="285750" y="4179888"/>
            <a:ext cx="4037013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hangingPunct="0"/>
            <a:r>
              <a:rPr lang="ru-RU" sz="6000"/>
              <a:t>результат</a:t>
            </a:r>
          </a:p>
        </p:txBody>
      </p:sp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5357813" y="4179888"/>
            <a:ext cx="28352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hangingPunct="0"/>
            <a:r>
              <a:rPr lang="ru-RU" sz="6000"/>
              <a:t>ресурс</a:t>
            </a:r>
          </a:p>
        </p:txBody>
      </p:sp>
      <p:pic>
        <p:nvPicPr>
          <p:cNvPr id="9224" name="Picture 8" descr="http://childpages.ru/wp-content/uploads/2016/04/shkolnik.jpg"/>
          <p:cNvPicPr>
            <a:picLocks noChangeAspect="1" noChangeArrowheads="1"/>
          </p:cNvPicPr>
          <p:nvPr/>
        </p:nvPicPr>
        <p:blipFill>
          <a:blip r:embed="rId4"/>
          <a:srcRect l="20625" t="5629" r="14687"/>
          <a:stretch>
            <a:fillRect/>
          </a:stretch>
        </p:blipFill>
        <p:spPr bwMode="auto">
          <a:xfrm>
            <a:off x="4214778" y="589345"/>
            <a:ext cx="4929222" cy="359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6" name="Picture 10" descr="http://2.bp.blogspot.com/-fnJU2FyRnug/UpiaAXCTYFI/AAAAAAAACQs/9wq1ReuaY3s/s1600/1314955446_139328581.jpg"/>
          <p:cNvPicPr>
            <a:picLocks noChangeAspect="1" noChangeArrowheads="1"/>
          </p:cNvPicPr>
          <p:nvPr/>
        </p:nvPicPr>
        <p:blipFill>
          <a:blip r:embed="rId5"/>
          <a:srcRect l="4134" t="16991" r="62100" b="13052"/>
          <a:stretch>
            <a:fillRect/>
          </a:stretch>
        </p:blipFill>
        <p:spPr bwMode="auto">
          <a:xfrm>
            <a:off x="0" y="642938"/>
            <a:ext cx="4143375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Содержимое 1"/>
          <p:cNvSpPr txBox="1">
            <a:spLocks noGrp="1"/>
          </p:cNvSpPr>
          <p:nvPr>
            <p:ph idx="1"/>
          </p:nvPr>
        </p:nvSpPr>
        <p:spPr>
          <a:xfrm>
            <a:off x="457200" y="2786063"/>
            <a:ext cx="8229600" cy="18081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8611" name="Picture 2" descr="C:\Users\Acer\Desktop\iRBBHTW4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188" y="0"/>
            <a:ext cx="92471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Acer\Desktop\-Monsters-Inc-monsters-inc-31509685-624-352.jpg"/>
          <p:cNvPicPr>
            <a:picLocks noChangeAspect="1" noChangeArrowheads="1"/>
          </p:cNvPicPr>
          <p:nvPr/>
        </p:nvPicPr>
        <p:blipFill>
          <a:blip r:embed="rId3"/>
          <a:srcRect l="56637" t="53716" r="14482"/>
          <a:stretch>
            <a:fillRect/>
          </a:stretch>
        </p:blipFill>
        <p:spPr bwMode="auto">
          <a:xfrm>
            <a:off x="4373184" y="1341120"/>
            <a:ext cx="4913056" cy="40055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Содержимое 1"/>
          <p:cNvSpPr txBox="1">
            <a:spLocks noGrp="1"/>
          </p:cNvSpPr>
          <p:nvPr>
            <p:ph idx="1"/>
          </p:nvPr>
        </p:nvSpPr>
        <p:spPr>
          <a:xfrm>
            <a:off x="457200" y="2786063"/>
            <a:ext cx="8229600" cy="18081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69635" name="Picture 2" descr="C:\Users\Acer\Desktop\iVUQ5VKF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113" y="314325"/>
            <a:ext cx="3013075" cy="2446338"/>
          </a:xfrm>
        </p:spPr>
        <p:txBody>
          <a:bodyPr>
            <a:normAutofit/>
          </a:bodyPr>
          <a:lstStyle/>
          <a:p>
            <a:pPr defTabSz="685800" hangingPunct="1">
              <a:defRPr/>
            </a:pPr>
            <a:r>
              <a:rPr lang="ru-RU" sz="2800" b="1" i="1" kern="1200" dirty="0">
                <a:solidFill>
                  <a:schemeClr val="accent2">
                    <a:lumMod val="50000"/>
                  </a:schemeClr>
                </a:solidFill>
              </a:rPr>
              <a:t>Современный</a:t>
            </a:r>
            <a:br>
              <a:rPr lang="ru-RU" sz="2800" b="1" i="1" kern="1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i="1" kern="1200" dirty="0">
                <a:solidFill>
                  <a:schemeClr val="accent2">
                    <a:lumMod val="50000"/>
                  </a:schemeClr>
                </a:solidFill>
              </a:rPr>
              <a:t> ученик</a:t>
            </a:r>
            <a:br>
              <a:rPr lang="ru-RU" sz="2800" b="1" i="1" kern="1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i="1" kern="1200" dirty="0">
                <a:solidFill>
                  <a:schemeClr val="accent2">
                    <a:lumMod val="50000"/>
                  </a:schemeClr>
                </a:solidFill>
              </a:rPr>
              <a:t> начальной школы</a:t>
            </a:r>
            <a:r>
              <a:rPr lang="ru-RU" sz="2800" b="1" i="1" kern="1200" dirty="0">
                <a:solidFill>
                  <a:srgbClr val="002060"/>
                </a:solidFill>
              </a:rPr>
              <a:t/>
            </a:r>
            <a:br>
              <a:rPr lang="ru-RU" sz="2800" b="1" i="1" kern="1200" dirty="0">
                <a:solidFill>
                  <a:srgbClr val="002060"/>
                </a:solidFill>
              </a:rPr>
            </a:br>
            <a:endParaRPr lang="ru-RU" sz="2700" b="1" dirty="0">
              <a:solidFill>
                <a:srgbClr val="002060"/>
              </a:solidFill>
            </a:endParaRPr>
          </a:p>
        </p:txBody>
      </p:sp>
      <p:grpSp>
        <p:nvGrpSpPr>
          <p:cNvPr id="50179" name="Группа 3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50182" name="Рисунок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>
                <a:defRPr/>
              </a:pPr>
              <a:r>
                <a:rPr lang="en-US" sz="700" b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50184" name="Рисунок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3" descr="C:\Users\Komarova.on\Desktop\Картинки к презентациям\50d7e272de5b6ec68526edf11bdf582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0"/>
            <a:ext cx="4045632" cy="2761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Komarova.on\Desktop\Картинки к презентациям\000029_147618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5" y="2250261"/>
            <a:ext cx="5196515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 txBox="1">
            <a:spLocks noGrp="1"/>
          </p:cNvSpPr>
          <p:nvPr>
            <p:ph type="title"/>
          </p:nvPr>
        </p:nvSpPr>
        <p:spPr>
          <a:xfrm>
            <a:off x="927100" y="646113"/>
            <a:ext cx="7419975" cy="3140075"/>
          </a:xfrm>
        </p:spPr>
        <p:txBody>
          <a:bodyPr/>
          <a:lstStyle/>
          <a:p>
            <a:pPr algn="l"/>
            <a:r>
              <a:rPr lang="ru-RU" sz="1800" b="1" smtClean="0">
                <a:solidFill>
                  <a:srgbClr val="002060"/>
                </a:solidFill>
              </a:rPr>
              <a:t>Современное понятие «функциональная грамотность» выходит за рамки простых умений-навыков читать — писать — понимать — ориентироваться и постепенно начинает включать более широкие сферы общественной и культурной жизни.</a:t>
            </a:r>
            <a:br>
              <a:rPr lang="ru-RU" sz="1800" b="1" smtClean="0">
                <a:solidFill>
                  <a:srgbClr val="002060"/>
                </a:solidFill>
              </a:rPr>
            </a:br>
            <a:r>
              <a:rPr lang="ru-RU" sz="1800" b="1" smtClean="0">
                <a:solidFill>
                  <a:srgbClr val="002060"/>
                </a:solidFill>
              </a:rPr>
              <a:t/>
            </a:r>
            <a:br>
              <a:rPr lang="ru-RU" sz="1800" b="1" smtClean="0">
                <a:solidFill>
                  <a:srgbClr val="002060"/>
                </a:solidFill>
              </a:rPr>
            </a:br>
            <a:r>
              <a:rPr lang="ru-RU" sz="1800" b="1" smtClean="0">
                <a:solidFill>
                  <a:srgbClr val="002060"/>
                </a:solidFill>
              </a:rPr>
              <a:t> Происходит попытка предусмотреть интеграцию личности в общество, ее вклад в его развитие, проявление индивидуальности в созидательной деятельности на благо общества.</a:t>
            </a:r>
            <a:br>
              <a:rPr lang="ru-RU" sz="1800" b="1" smtClean="0">
                <a:solidFill>
                  <a:srgbClr val="002060"/>
                </a:solidFill>
              </a:rPr>
            </a:br>
            <a:r>
              <a:rPr lang="ru-RU" sz="1800" b="1" smtClean="0">
                <a:solidFill>
                  <a:srgbClr val="002060"/>
                </a:solidFill>
              </a:rPr>
              <a:t> </a:t>
            </a:r>
            <a:br>
              <a:rPr lang="ru-RU" sz="1800" b="1" smtClean="0">
                <a:solidFill>
                  <a:srgbClr val="002060"/>
                </a:solidFill>
              </a:rPr>
            </a:br>
            <a:r>
              <a:rPr lang="ru-RU" sz="2000" b="1" i="1" smtClean="0">
                <a:solidFill>
                  <a:srgbClr val="C00000"/>
                </a:solidFill>
              </a:rPr>
              <a:t>И тогда изменяется назначение функциональной грамотности: </a:t>
            </a:r>
            <a:br>
              <a:rPr lang="ru-RU" sz="2000" b="1" i="1" smtClean="0">
                <a:solidFill>
                  <a:srgbClr val="C00000"/>
                </a:solidFill>
              </a:rPr>
            </a:br>
            <a:r>
              <a:rPr lang="ru-RU" sz="2000" b="1" i="1" smtClean="0">
                <a:solidFill>
                  <a:srgbClr val="C00000"/>
                </a:solidFill>
              </a:rPr>
              <a:t>она становится ценной не только для человека, </a:t>
            </a:r>
            <a:br>
              <a:rPr lang="ru-RU" sz="2000" b="1" i="1" smtClean="0">
                <a:solidFill>
                  <a:srgbClr val="C00000"/>
                </a:solidFill>
              </a:rPr>
            </a:br>
            <a:r>
              <a:rPr lang="ru-RU" sz="2000" b="1" i="1" smtClean="0">
                <a:solidFill>
                  <a:srgbClr val="C00000"/>
                </a:solidFill>
              </a:rPr>
              <a:t>но и для общества.</a:t>
            </a:r>
          </a:p>
        </p:txBody>
      </p:sp>
      <p:grpSp>
        <p:nvGrpSpPr>
          <p:cNvPr id="70659" name="Группа 4"/>
          <p:cNvGrpSpPr>
            <a:grpSpLocks/>
          </p:cNvGrpSpPr>
          <p:nvPr/>
        </p:nvGrpSpPr>
        <p:grpSpPr bwMode="auto">
          <a:xfrm>
            <a:off x="-133350" y="4535488"/>
            <a:ext cx="9277350" cy="608012"/>
            <a:chOff x="0" y="4724400"/>
            <a:chExt cx="9144000" cy="419100"/>
          </a:xfrm>
        </p:grpSpPr>
        <p:sp>
          <p:nvSpPr>
            <p:cNvPr id="7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70661" name="Группа 7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70662" name="Рисунок 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70664" name="Рисунок 10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18025" y="4905375"/>
            <a:ext cx="103188" cy="241300"/>
          </a:xfrm>
          <a:noFill/>
        </p:spPr>
        <p:txBody>
          <a:bodyPr/>
          <a:lstStyle/>
          <a:p>
            <a:endParaRPr lang="ru-RU" smtClean="0"/>
          </a:p>
        </p:txBody>
      </p:sp>
      <p:grpSp>
        <p:nvGrpSpPr>
          <p:cNvPr id="71683" name="Группа 4"/>
          <p:cNvGrpSpPr>
            <a:grpSpLocks/>
          </p:cNvGrpSpPr>
          <p:nvPr/>
        </p:nvGrpSpPr>
        <p:grpSpPr bwMode="auto">
          <a:xfrm>
            <a:off x="-133350" y="4535488"/>
            <a:ext cx="9277350" cy="608012"/>
            <a:chOff x="0" y="4724400"/>
            <a:chExt cx="9144000" cy="419100"/>
          </a:xfrm>
        </p:grpSpPr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71686" name="Группа 6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71687" name="Рисунок 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71689" name="Рисунок 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271463" y="496888"/>
            <a:ext cx="8310562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Предметные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компоненты соответствуют предметам учебного плана </a:t>
            </a:r>
          </a:p>
          <a:p>
            <a:pPr eaLnBrk="0" hangingPunct="0"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начальной школы.</a:t>
            </a:r>
          </a:p>
          <a:p>
            <a:pPr eaLnBrk="0" hangingPunct="0">
              <a:defRPr/>
            </a:pP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 </a:t>
            </a:r>
            <a:r>
              <a:rPr lang="ru-RU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интегративным</a:t>
            </a: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относятся: </a:t>
            </a:r>
          </a:p>
          <a:p>
            <a:pPr eaLnBrk="0" hangingPunct="0">
              <a:defRPr/>
            </a:pPr>
            <a:endParaRPr lang="ru-RU" sz="1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коммуникативная грамотность; 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читательская грамотность; 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информационная грамотность; 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социальная грамотность. 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ru-RU" sz="1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Их интегративная сущность проявляется в том, что они сопровождают </a:t>
            </a:r>
          </a:p>
          <a:p>
            <a:pPr eaLnBrk="0" hangingPunct="0">
              <a:defRPr/>
            </a:pPr>
            <a:r>
              <a:rPr lang="ru-RU" sz="18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любой предметный компонент функциональной грамотности. </a:t>
            </a:r>
          </a:p>
          <a:p>
            <a:pPr eaLnBrk="0" hangingPunct="0">
              <a:defRPr/>
            </a:pP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defRPr/>
            </a:pP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ъект 2"/>
          <p:cNvSpPr txBox="1">
            <a:spLocks noGrp="1"/>
          </p:cNvSpPr>
          <p:nvPr>
            <p:ph idx="1"/>
          </p:nvPr>
        </p:nvSpPr>
        <p:spPr>
          <a:xfrm>
            <a:off x="4591050" y="198438"/>
            <a:ext cx="4367213" cy="44688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b="1" smtClean="0">
                <a:solidFill>
                  <a:srgbClr val="002060"/>
                </a:solidFill>
              </a:rPr>
              <a:t>Центральным образованием функциональной грамотности младшего школьника является </a:t>
            </a:r>
            <a:r>
              <a:rPr lang="ru-RU" b="1" smtClean="0">
                <a:solidFill>
                  <a:srgbClr val="FF0000"/>
                </a:solidFill>
              </a:rPr>
              <a:t>деятельностная составляющая </a:t>
            </a:r>
            <a:r>
              <a:rPr lang="ru-RU" b="1" smtClean="0">
                <a:solidFill>
                  <a:srgbClr val="002060"/>
                </a:solidFill>
              </a:rPr>
              <a:t>— овладение практическими методами применения знаний, которые получает учащийся. Поэтому-то характеристика каждого компонента функциональной грамотности построена на важных деятельностных показателях — готовность, способность, потребность, осознание, овладение и т. п.</a:t>
            </a:r>
          </a:p>
        </p:txBody>
      </p:sp>
      <p:grpSp>
        <p:nvGrpSpPr>
          <p:cNvPr id="72707" name="Группа 3"/>
          <p:cNvGrpSpPr>
            <a:grpSpLocks/>
          </p:cNvGrpSpPr>
          <p:nvPr/>
        </p:nvGrpSpPr>
        <p:grpSpPr bwMode="auto">
          <a:xfrm>
            <a:off x="-200025" y="4562475"/>
            <a:ext cx="9277350" cy="608013"/>
            <a:chOff x="0" y="4724400"/>
            <a:chExt cx="9144000" cy="419100"/>
          </a:xfrm>
        </p:grpSpPr>
        <p:sp>
          <p:nvSpPr>
            <p:cNvPr id="5" name="Прямоугольник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72710" name="Группа 5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72711" name="Рисунок 6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72713" name="Рисунок 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72708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063" y="1027113"/>
            <a:ext cx="4132262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18025" y="4905375"/>
            <a:ext cx="103188" cy="241300"/>
          </a:xfrm>
          <a:noFill/>
        </p:spPr>
        <p:txBody>
          <a:bodyPr/>
          <a:lstStyle/>
          <a:p>
            <a:endParaRPr lang="ru-RU" smtClean="0"/>
          </a:p>
        </p:txBody>
      </p:sp>
      <p:grpSp>
        <p:nvGrpSpPr>
          <p:cNvPr id="73731" name="Группа 4"/>
          <p:cNvGrpSpPr>
            <a:grpSpLocks/>
          </p:cNvGrpSpPr>
          <p:nvPr/>
        </p:nvGrpSpPr>
        <p:grpSpPr bwMode="auto">
          <a:xfrm>
            <a:off x="-133350" y="4535488"/>
            <a:ext cx="9277350" cy="608012"/>
            <a:chOff x="0" y="4724400"/>
            <a:chExt cx="9144000" cy="419100"/>
          </a:xfrm>
        </p:grpSpPr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73734" name="Группа 6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73735" name="Рисунок 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73737" name="Рисунок 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271463" y="496888"/>
            <a:ext cx="8532812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600" dirty="0">
                <a:solidFill>
                  <a:srgbClr val="C00000"/>
                </a:solidFill>
              </a:rPr>
              <a:t>Коммуникативная грамотность- сложное интегративное образование,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C00000"/>
                </a:solidFill>
              </a:rPr>
              <a:t> которое включает: </a:t>
            </a:r>
          </a:p>
          <a:p>
            <a:pPr eaLnBrk="0" hangingPunct="0">
              <a:defRPr/>
            </a:pPr>
            <a:r>
              <a:rPr lang="ru-RU" sz="1600" dirty="0">
                <a:solidFill>
                  <a:srgbClr val="002060"/>
                </a:solidFill>
              </a:rPr>
              <a:t> 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способность к успешной коммуникативной деятельности с учетом особенностей учебной и жизненной ситуации и культуры речевого общения;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готовность к целесообразному использованию языковых средств при создании устных и письменных высказываний (текстов) разных типов и жанров, в том числе описаний, повествований, рассуждений, доказательств, инструктивных высказываний и пр.;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потребность в анализе и оценке своей коммуникативной деятельности, стремление к ее совершенствованию.</a:t>
            </a:r>
          </a:p>
          <a:p>
            <a:pPr eaLnBrk="0" hangingPunct="0">
              <a:defRPr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defRPr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18025" y="4905375"/>
            <a:ext cx="103188" cy="241300"/>
          </a:xfrm>
          <a:noFill/>
        </p:spPr>
        <p:txBody>
          <a:bodyPr/>
          <a:lstStyle/>
          <a:p>
            <a:endParaRPr lang="ru-RU" smtClean="0"/>
          </a:p>
        </p:txBody>
      </p:sp>
      <p:grpSp>
        <p:nvGrpSpPr>
          <p:cNvPr id="74755" name="Группа 4"/>
          <p:cNvGrpSpPr>
            <a:grpSpLocks/>
          </p:cNvGrpSpPr>
          <p:nvPr/>
        </p:nvGrpSpPr>
        <p:grpSpPr bwMode="auto">
          <a:xfrm>
            <a:off x="0" y="4535488"/>
            <a:ext cx="9144000" cy="608012"/>
            <a:chOff x="0" y="4724400"/>
            <a:chExt cx="9144000" cy="419100"/>
          </a:xfrm>
        </p:grpSpPr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74758" name="Группа 6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74759" name="Рисунок 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74761" name="Рисунок 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271463" y="496888"/>
            <a:ext cx="8532812" cy="35385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600" dirty="0">
                <a:solidFill>
                  <a:srgbClr val="C00000"/>
                </a:solidFill>
              </a:rPr>
              <a:t>Читательская грамотность- совокупность умений и навыков, отражающих:</a:t>
            </a:r>
          </a:p>
          <a:p>
            <a:pPr eaLnBrk="0" hangingPunct="0">
              <a:defRPr/>
            </a:pPr>
            <a:endParaRPr lang="ru-RU" sz="1600" dirty="0">
              <a:solidFill>
                <a:srgbClr val="C0000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потребность в читательской деятельности с целью успешной социализации, дальнейшего образования, саморазвития; 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готовность к смысловому чтению — восприятию письменных текстов, анализу, оценке, интерпретации и обобщению представленной в них информации;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способность извлекать необходимую информацию для ее преобразования в соответствии с учебной задачей; ориентироваться с помощью различной текстовой информации в жизненных ситуациях.</a:t>
            </a:r>
          </a:p>
          <a:p>
            <a:pPr eaLnBrk="0" hangingPunct="0">
              <a:defRPr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defRPr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 txBox="1">
            <a:spLocks noGrp="1" noChangeArrowheads="1"/>
          </p:cNvSpPr>
          <p:nvPr>
            <p:ph idx="1"/>
          </p:nvPr>
        </p:nvSpPr>
        <p:spPr>
          <a:xfrm>
            <a:off x="323850" y="673100"/>
            <a:ext cx="8445500" cy="3587750"/>
          </a:xfrm>
        </p:spPr>
        <p:txBody>
          <a:bodyPr/>
          <a:lstStyle/>
          <a:p>
            <a:pPr marL="273050" indent="-273050" algn="just" eaLnBrk="1" hangingPunct="1">
              <a:lnSpc>
                <a:spcPct val="70000"/>
              </a:lnSpc>
              <a:buFontTx/>
              <a:buNone/>
            </a:pPr>
            <a:r>
              <a:rPr lang="ru-RU" altLang="ru-RU" sz="1300" smtClean="0">
                <a:solidFill>
                  <a:srgbClr val="7F7F7F"/>
                </a:solidFill>
              </a:rPr>
              <a:t>	</a:t>
            </a:r>
            <a:endParaRPr lang="ru-RU" altLang="ru-RU" sz="2000" smtClean="0">
              <a:solidFill>
                <a:srgbClr val="7F7F7F"/>
              </a:solidFill>
            </a:endParaRPr>
          </a:p>
          <a:p>
            <a:pPr marL="273050" indent="-273050" algn="just" eaLnBrk="1" hangingPunct="1">
              <a:lnSpc>
                <a:spcPct val="70000"/>
              </a:lnSpc>
              <a:buFontTx/>
              <a:buNone/>
            </a:pPr>
            <a:r>
              <a:rPr lang="ru-RU" altLang="ru-RU" sz="2000" smtClean="0">
                <a:solidFill>
                  <a:srgbClr val="7F7F7F"/>
                </a:solidFill>
              </a:rPr>
              <a:t>	</a:t>
            </a:r>
            <a:r>
              <a:rPr lang="ru-RU" altLang="ru-RU" sz="2000" b="1" u="sng" smtClean="0">
                <a:solidFill>
                  <a:srgbClr val="FF0000"/>
                </a:solidFill>
              </a:rPr>
              <a:t>1. Цель чтения</a:t>
            </a:r>
            <a:r>
              <a:rPr lang="ru-RU" altLang="ru-RU" sz="2000" smtClean="0">
                <a:solidFill>
                  <a:srgbClr val="FF0000"/>
                </a:solidFill>
              </a:rPr>
              <a:t> </a:t>
            </a:r>
          </a:p>
          <a:p>
            <a:pPr marL="273050" indent="-273050" algn="just" eaLnBrk="1" hangingPunct="1">
              <a:lnSpc>
                <a:spcPct val="70000"/>
              </a:lnSpc>
              <a:buFontTx/>
              <a:buNone/>
            </a:pPr>
            <a:r>
              <a:rPr lang="ru-RU" altLang="ru-RU" sz="2000" smtClean="0">
                <a:solidFill>
                  <a:srgbClr val="002060"/>
                </a:solidFill>
              </a:rPr>
              <a:t>		Выделяются две основные цели:</a:t>
            </a:r>
          </a:p>
          <a:p>
            <a:pPr marL="273050" indent="-273050" algn="just" eaLnBrk="1" hangingPunct="1">
              <a:lnSpc>
                <a:spcPct val="70000"/>
              </a:lnSpc>
            </a:pPr>
            <a:r>
              <a:rPr lang="ru-RU" altLang="ru-RU" sz="2000" smtClean="0">
                <a:solidFill>
                  <a:srgbClr val="002060"/>
                </a:solidFill>
              </a:rPr>
              <a:t>чтение с целью  получения  опыта  эстетического переживания и познания мира при чтении художественной литературы; </a:t>
            </a:r>
          </a:p>
          <a:p>
            <a:pPr marL="273050" indent="-273050" algn="just" eaLnBrk="1" hangingPunct="1">
              <a:lnSpc>
                <a:spcPct val="70000"/>
              </a:lnSpc>
            </a:pPr>
            <a:r>
              <a:rPr lang="ru-RU" altLang="ru-RU" sz="2000" smtClean="0">
                <a:solidFill>
                  <a:srgbClr val="002060"/>
                </a:solidFill>
              </a:rPr>
              <a:t>чтение с целью получения и использования информации. </a:t>
            </a:r>
          </a:p>
          <a:p>
            <a:pPr marL="273050" indent="-273050" algn="just" eaLnBrk="1" hangingPunct="1">
              <a:lnSpc>
                <a:spcPct val="70000"/>
              </a:lnSpc>
              <a:buFontTx/>
              <a:buNone/>
            </a:pPr>
            <a:r>
              <a:rPr lang="ru-RU" altLang="ru-RU" sz="2000" smtClean="0">
                <a:solidFill>
                  <a:srgbClr val="002060"/>
                </a:solidFill>
              </a:rPr>
              <a:t>	В связи с этими целями используются художественные и информационные тексты, формат текстов довольно разнообразен, используются сплошные тексты и тексты, содержащие карты, схемы и т.д.; </a:t>
            </a:r>
          </a:p>
        </p:txBody>
      </p:sp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684213" y="195263"/>
            <a:ext cx="82804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Две существенные характеристики читательской грамотности</a:t>
            </a:r>
          </a:p>
        </p:txBody>
      </p:sp>
      <p:sp>
        <p:nvSpPr>
          <p:cNvPr id="75780" name="TextBox 2"/>
          <p:cNvSpPr txBox="1">
            <a:spLocks noChangeArrowheads="1"/>
          </p:cNvSpPr>
          <p:nvPr/>
        </p:nvSpPr>
        <p:spPr bwMode="auto">
          <a:xfrm>
            <a:off x="468313" y="123825"/>
            <a:ext cx="828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Две существенные характеристики читательской грамотности</a:t>
            </a:r>
          </a:p>
        </p:txBody>
      </p:sp>
      <p:pic>
        <p:nvPicPr>
          <p:cNvPr id="75781" name="Рисунок 4"/>
          <p:cNvPicPr>
            <a:picLocks noChangeAspect="1" noChangeArrowheads="1"/>
          </p:cNvPicPr>
          <p:nvPr/>
        </p:nvPicPr>
        <p:blipFill>
          <a:blip r:embed="rId2"/>
          <a:srcRect l="68221" t="85365"/>
          <a:stretch>
            <a:fillRect/>
          </a:stretch>
        </p:blipFill>
        <p:spPr bwMode="auto">
          <a:xfrm>
            <a:off x="6362700" y="4260850"/>
            <a:ext cx="260191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 txBox="1">
            <a:spLocks noGrp="1" noChangeArrowheads="1"/>
          </p:cNvSpPr>
          <p:nvPr>
            <p:ph idx="1"/>
          </p:nvPr>
        </p:nvSpPr>
        <p:spPr>
          <a:xfrm>
            <a:off x="107950" y="0"/>
            <a:ext cx="8713788" cy="4948238"/>
          </a:xfrm>
        </p:spPr>
        <p:txBody>
          <a:bodyPr/>
          <a:lstStyle/>
          <a:p>
            <a:pPr marL="230188" indent="-230188" algn="just" eaLnBrk="1" hangingPunct="1">
              <a:lnSpc>
                <a:spcPct val="120000"/>
              </a:lnSpc>
              <a:buFontTx/>
              <a:buNone/>
            </a:pPr>
            <a:r>
              <a:rPr lang="ru-RU" altLang="ru-RU" sz="3300" smtClean="0">
                <a:solidFill>
                  <a:srgbClr val="7F7F7F"/>
                </a:solidFill>
              </a:rPr>
              <a:t>	</a:t>
            </a:r>
            <a:r>
              <a:rPr lang="ru-RU" altLang="ru-RU" sz="2400" b="1" u="sng" smtClean="0">
                <a:solidFill>
                  <a:srgbClr val="005392"/>
                </a:solidFill>
              </a:rPr>
              <a:t>2. </a:t>
            </a:r>
            <a:r>
              <a:rPr lang="ru-RU" altLang="ru-RU" sz="2400" b="1" u="sng" smtClean="0">
                <a:solidFill>
                  <a:srgbClr val="FF0000"/>
                </a:solidFill>
              </a:rPr>
              <a:t>Читательские действия</a:t>
            </a:r>
            <a:r>
              <a:rPr lang="ru-RU" altLang="ru-RU" sz="2400" b="1" u="sng" smtClean="0">
                <a:solidFill>
                  <a:srgbClr val="005392"/>
                </a:solidFill>
              </a:rPr>
              <a:t>,</a:t>
            </a:r>
            <a:r>
              <a:rPr lang="ru-RU" altLang="ru-RU" sz="2400" b="1" smtClean="0">
                <a:solidFill>
                  <a:srgbClr val="005392"/>
                </a:solidFill>
              </a:rPr>
              <a:t> </a:t>
            </a:r>
            <a:r>
              <a:rPr lang="ru-RU" altLang="ru-RU" sz="2400" smtClean="0"/>
              <a:t>обеспечивающие относительную полноту понимания текста:</a:t>
            </a:r>
          </a:p>
          <a:p>
            <a:pPr marL="230188" indent="-230188" algn="just" eaLnBrk="1" hangingPunct="1">
              <a:lnSpc>
                <a:spcPct val="120000"/>
              </a:lnSpc>
            </a:pPr>
            <a:r>
              <a:rPr lang="ru-RU" altLang="ru-RU" sz="2400" smtClean="0"/>
              <a:t>находить информацию, представленную в тексте в явном виде;</a:t>
            </a:r>
            <a:endParaRPr lang="en-US" altLang="ru-RU" sz="2400" smtClean="0"/>
          </a:p>
          <a:p>
            <a:pPr marL="230188" indent="-230188" algn="just" eaLnBrk="1" hangingPunct="1">
              <a:lnSpc>
                <a:spcPct val="120000"/>
              </a:lnSpc>
            </a:pPr>
            <a:r>
              <a:rPr lang="ru-RU" altLang="ru-RU" sz="2400" smtClean="0"/>
              <a:t>делать на основе этой информации несложные выводы;</a:t>
            </a:r>
            <a:endParaRPr lang="en-US" altLang="ru-RU" sz="2400" smtClean="0"/>
          </a:p>
          <a:p>
            <a:pPr marL="230188" indent="-230188" algn="just" eaLnBrk="1" hangingPunct="1">
              <a:lnSpc>
                <a:spcPct val="120000"/>
              </a:lnSpc>
            </a:pPr>
            <a:r>
              <a:rPr lang="ru-RU" altLang="ru-RU" sz="2400" smtClean="0"/>
              <a:t>интерпретировать и обобщать отдельные сообщения текста;</a:t>
            </a:r>
            <a:endParaRPr lang="en-US" altLang="ru-RU" sz="2400" smtClean="0"/>
          </a:p>
          <a:p>
            <a:pPr marL="230188" indent="-230188" algn="just" eaLnBrk="1" hangingPunct="1">
              <a:lnSpc>
                <a:spcPct val="120000"/>
              </a:lnSpc>
            </a:pPr>
            <a:r>
              <a:rPr lang="ru-RU" altLang="ru-RU" sz="2400" smtClean="0"/>
              <a:t>оценивать содержание, язык и форму всего сообщения и              его отдельных элементов.</a:t>
            </a:r>
          </a:p>
        </p:txBody>
      </p:sp>
      <p:pic>
        <p:nvPicPr>
          <p:cNvPr id="76803" name="Рисунок 2"/>
          <p:cNvPicPr>
            <a:picLocks noChangeAspect="1" noChangeArrowheads="1"/>
          </p:cNvPicPr>
          <p:nvPr/>
        </p:nvPicPr>
        <p:blipFill>
          <a:blip r:embed="rId2"/>
          <a:srcRect l="68221" t="85365"/>
          <a:stretch>
            <a:fillRect/>
          </a:stretch>
        </p:blipFill>
        <p:spPr bwMode="auto">
          <a:xfrm>
            <a:off x="6362700" y="4260850"/>
            <a:ext cx="260191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18025" y="4905375"/>
            <a:ext cx="103188" cy="241300"/>
          </a:xfrm>
          <a:noFill/>
        </p:spPr>
        <p:txBody>
          <a:bodyPr/>
          <a:lstStyle/>
          <a:p>
            <a:endParaRPr lang="ru-RU" smtClean="0"/>
          </a:p>
        </p:txBody>
      </p:sp>
      <p:grpSp>
        <p:nvGrpSpPr>
          <p:cNvPr id="77827" name="Группа 4"/>
          <p:cNvGrpSpPr>
            <a:grpSpLocks/>
          </p:cNvGrpSpPr>
          <p:nvPr/>
        </p:nvGrpSpPr>
        <p:grpSpPr bwMode="auto">
          <a:xfrm>
            <a:off x="-133350" y="4535488"/>
            <a:ext cx="9277350" cy="608012"/>
            <a:chOff x="0" y="4724400"/>
            <a:chExt cx="9144000" cy="419100"/>
          </a:xfrm>
        </p:grpSpPr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77830" name="Группа 6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77831" name="Рисунок 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77833" name="Рисунок 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271463" y="882650"/>
            <a:ext cx="8532812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600" dirty="0">
                <a:solidFill>
                  <a:srgbClr val="C00000"/>
                </a:solidFill>
              </a:rPr>
              <a:t>Информационная грамотность:</a:t>
            </a:r>
          </a:p>
          <a:p>
            <a:pPr eaLnBrk="0" hangingPunct="0">
              <a:defRPr/>
            </a:pPr>
            <a:endParaRPr lang="ru-RU" sz="1600" dirty="0">
              <a:solidFill>
                <a:srgbClr val="C0000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осознание необходимости в расширении своего информационного поля;</a:t>
            </a:r>
          </a:p>
          <a:p>
            <a:pPr eaLnBrk="0" hangingPunct="0">
              <a:defRPr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 это способность ориентироваться в информационном потоке, правильно оценивать надежность, достоверность, целесообразность информации;</a:t>
            </a:r>
          </a:p>
          <a:p>
            <a:pPr eaLnBrk="0" hangingPunct="0">
              <a:defRPr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 совокупность умений, обеспечивающих эффективный поиск, отбор, интерпретацию и применение информации в соответствии с учебной задачей или житейской проблемой.</a:t>
            </a:r>
          </a:p>
          <a:p>
            <a:pPr eaLnBrk="0" hangingPunct="0">
              <a:defRPr/>
            </a:pPr>
            <a:endParaRPr lang="ru-RU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518025" y="4905375"/>
            <a:ext cx="103188" cy="241300"/>
          </a:xfrm>
          <a:noFill/>
        </p:spPr>
        <p:txBody>
          <a:bodyPr/>
          <a:lstStyle/>
          <a:p>
            <a:endParaRPr lang="ru-RU" smtClean="0"/>
          </a:p>
        </p:txBody>
      </p:sp>
      <p:grpSp>
        <p:nvGrpSpPr>
          <p:cNvPr id="78851" name="Группа 4"/>
          <p:cNvGrpSpPr>
            <a:grpSpLocks/>
          </p:cNvGrpSpPr>
          <p:nvPr/>
        </p:nvGrpSpPr>
        <p:grpSpPr bwMode="auto">
          <a:xfrm>
            <a:off x="-133350" y="4535488"/>
            <a:ext cx="9277350" cy="608012"/>
            <a:chOff x="0" y="4724400"/>
            <a:chExt cx="9144000" cy="419100"/>
          </a:xfrm>
        </p:grpSpPr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78854" name="Группа 6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78855" name="Рисунок 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78857" name="Рисунок 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" name="Прямоугольник 11"/>
          <p:cNvSpPr/>
          <p:nvPr/>
        </p:nvSpPr>
        <p:spPr>
          <a:xfrm>
            <a:off x="271463" y="496888"/>
            <a:ext cx="8532812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600" dirty="0">
                <a:solidFill>
                  <a:srgbClr val="C00000"/>
                </a:solidFill>
              </a:rPr>
              <a:t>Социальная грамотность:</a:t>
            </a:r>
          </a:p>
          <a:p>
            <a:pPr eaLnBrk="0" hangingPunct="0">
              <a:defRPr/>
            </a:pPr>
            <a:endParaRPr lang="ru-RU" sz="1600" dirty="0">
              <a:solidFill>
                <a:srgbClr val="C0000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готовность успешно социализироваться в изменяющемся обществе, приспосабливаться к различным социальным ситуациям, в том числе экстремальным;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способность предвидеть последствия своего поведения, оценивать возможность корректировать ситуацию, элементарно проектировать способы реализации в будущем своих желаний, интересов и свое развитие;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совокупность способностей, умений и навыков, обеспечивающих становление и развитие этой готовности;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endParaRPr lang="ru-RU" sz="1600" dirty="0">
              <a:solidFill>
                <a:srgbClr val="002060"/>
              </a:solidFill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002060"/>
                </a:solidFill>
              </a:rPr>
              <a:t>наличие качеств личности, обеспечивающих ответственность за свою деятельность и поведение, целеустремленность, дисциплинированность, элементы рефлексивных качеств.</a:t>
            </a:r>
          </a:p>
          <a:p>
            <a:pPr eaLnBrk="0" hangingPunct="0">
              <a:defRPr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defRPr/>
            </a:pPr>
            <a:endParaRPr lang="ru-RU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Группа 4"/>
          <p:cNvGrpSpPr>
            <a:grpSpLocks/>
          </p:cNvGrpSpPr>
          <p:nvPr/>
        </p:nvGrpSpPr>
        <p:grpSpPr bwMode="auto">
          <a:xfrm>
            <a:off x="0" y="4535488"/>
            <a:ext cx="9144000" cy="608012"/>
            <a:chOff x="0" y="4724400"/>
            <a:chExt cx="9144000" cy="419100"/>
          </a:xfrm>
        </p:grpSpPr>
        <p:sp>
          <p:nvSpPr>
            <p:cNvPr id="7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79877" name="Группа 7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79878" name="Рисунок 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79880" name="Рисунок 10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79875" name="Рисунок 2"/>
          <p:cNvPicPr>
            <a:picLocks noChangeAspect="1"/>
          </p:cNvPicPr>
          <p:nvPr/>
        </p:nvPicPr>
        <p:blipFill>
          <a:blip r:embed="rId5"/>
          <a:srcRect l="25119" t="32344" r="32272" b="36324"/>
          <a:stretch>
            <a:fillRect/>
          </a:stretch>
        </p:blipFill>
        <p:spPr bwMode="auto">
          <a:xfrm>
            <a:off x="1149350" y="704850"/>
            <a:ext cx="70008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FontTx/>
              <a:buNone/>
              <a:defRPr/>
            </a:pPr>
            <a:r>
              <a:rPr lang="ru-RU" dirty="0" smtClean="0"/>
              <a:t>	</a:t>
            </a:r>
            <a:r>
              <a:rPr lang="ru-RU" sz="3300" b="1" dirty="0"/>
              <a:t>	</a:t>
            </a:r>
            <a:endParaRPr lang="ru-RU" sz="270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indent="0">
              <a:buFontTx/>
              <a:buNone/>
              <a:defRPr/>
            </a:pPr>
            <a:endParaRPr lang="ru-RU" sz="2700" b="1" dirty="0"/>
          </a:p>
          <a:p>
            <a:pPr marL="0" indent="0">
              <a:buFontTx/>
              <a:buNone/>
              <a:defRPr/>
            </a:pPr>
            <a:endParaRPr lang="ru-RU" sz="2700" b="1" dirty="0"/>
          </a:p>
          <a:p>
            <a:pPr marL="0" indent="0">
              <a:buFontTx/>
              <a:buNone/>
              <a:defRPr/>
            </a:pPr>
            <a:r>
              <a:rPr lang="ru-RU" sz="2700" b="1" dirty="0"/>
              <a:t>		</a:t>
            </a:r>
            <a:endParaRPr lang="ru-RU" sz="27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indent="0">
              <a:buFontTx/>
              <a:buNone/>
              <a:defRPr/>
            </a:pPr>
            <a:endParaRPr lang="ru-RU" sz="2700" b="1" dirty="0"/>
          </a:p>
          <a:p>
            <a:pPr marL="0" indent="0">
              <a:buFontTx/>
              <a:buNone/>
              <a:defRPr/>
            </a:pPr>
            <a:endParaRPr lang="ru-RU" sz="2700" b="1" dirty="0"/>
          </a:p>
          <a:p>
            <a:pPr marL="0" indent="0">
              <a:buFontTx/>
              <a:buNone/>
              <a:defRPr/>
            </a:pPr>
            <a:r>
              <a:rPr lang="ru-RU" sz="2700" b="1" dirty="0"/>
              <a:t>	</a:t>
            </a:r>
            <a:endParaRPr lang="ru-RU" sz="27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39863" y="1303338"/>
            <a:ext cx="1484312" cy="2943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endParaRPr lang="ru-RU" sz="844" dirty="0"/>
          </a:p>
          <a:p>
            <a:pPr algn="ctr">
              <a:defRPr/>
            </a:pPr>
            <a:r>
              <a:rPr lang="ru-RU" sz="1200" dirty="0">
                <a:solidFill>
                  <a:srgbClr val="C00000"/>
                </a:solidFill>
              </a:rPr>
              <a:t>Малый объём сенсорных знаний</a:t>
            </a:r>
          </a:p>
          <a:p>
            <a:pPr algn="ctr">
              <a:defRPr/>
            </a:pPr>
            <a:endParaRPr lang="ru-RU" sz="844" dirty="0"/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Слабо развито чувственное восприятие</a:t>
            </a:r>
          </a:p>
          <a:p>
            <a:pPr algn="ctr">
              <a:defRPr/>
            </a:pPr>
            <a:endParaRPr lang="ru-RU" sz="1200" dirty="0">
              <a:solidFill>
                <a:srgbClr val="002060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2060"/>
                </a:solidFill>
              </a:rPr>
              <a:t>Неумение наблюдать, замечать изменения в окружающем мире</a:t>
            </a:r>
          </a:p>
          <a:p>
            <a:pPr>
              <a:buFont typeface="Arial" pitchFamily="34" charset="0"/>
              <a:buChar char="•"/>
              <a:defRPr/>
            </a:pPr>
            <a:endParaRPr lang="ru-RU" sz="844" dirty="0"/>
          </a:p>
          <a:p>
            <a:pPr>
              <a:buFont typeface="Arial" pitchFamily="34" charset="0"/>
              <a:buChar char="•"/>
              <a:defRPr/>
            </a:pPr>
            <a:endParaRPr lang="ru-RU" sz="844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8400" y="1330325"/>
            <a:ext cx="1646238" cy="2943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rgbClr val="C00000"/>
                </a:solidFill>
              </a:rPr>
              <a:t>Развитие логического мышления</a:t>
            </a:r>
          </a:p>
          <a:p>
            <a:pPr>
              <a:defRPr/>
            </a:pPr>
            <a:endParaRPr lang="ru-RU" sz="1200" dirty="0"/>
          </a:p>
          <a:p>
            <a:pPr lvl="1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2060"/>
                </a:solidFill>
              </a:rPr>
              <a:t>Связная речь</a:t>
            </a:r>
          </a:p>
          <a:p>
            <a:pPr>
              <a:defRPr/>
            </a:pPr>
            <a:endParaRPr lang="ru-RU" sz="1200" dirty="0">
              <a:solidFill>
                <a:srgbClr val="002060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2060"/>
                </a:solidFill>
              </a:rPr>
              <a:t>Умение рассуждать</a:t>
            </a:r>
          </a:p>
          <a:p>
            <a:pPr>
              <a:defRPr/>
            </a:pPr>
            <a:endParaRPr lang="ru-RU" sz="1200" dirty="0">
              <a:solidFill>
                <a:srgbClr val="002060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2060"/>
                </a:solidFill>
              </a:rPr>
              <a:t>Умение строить выводы, умозаключения, суждения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84888" y="1276350"/>
            <a:ext cx="1592262" cy="29702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r>
              <a:rPr lang="ru-RU" sz="1200" dirty="0">
                <a:solidFill>
                  <a:srgbClr val="C00000"/>
                </a:solidFill>
              </a:rPr>
              <a:t>«Сенсорный голод»</a:t>
            </a:r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endParaRPr lang="ru-RU" sz="1200" dirty="0"/>
          </a:p>
          <a:p>
            <a:pPr algn="ctr">
              <a:defRPr/>
            </a:pPr>
            <a:r>
              <a:rPr lang="ru-RU" sz="1200" u="sng" dirty="0">
                <a:solidFill>
                  <a:srgbClr val="002060"/>
                </a:solidFill>
              </a:rPr>
              <a:t>Нарушаются:</a:t>
            </a:r>
          </a:p>
          <a:p>
            <a:pPr algn="ctr">
              <a:defRPr/>
            </a:pPr>
            <a:endParaRPr lang="ru-RU" sz="1200" u="sng" dirty="0">
              <a:solidFill>
                <a:srgbClr val="002060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2060"/>
                </a:solidFill>
              </a:rPr>
              <a:t>возникновение зрительных и слуховых образцов</a:t>
            </a:r>
          </a:p>
          <a:p>
            <a:pPr algn="ctr">
              <a:buFont typeface="Arial" pitchFamily="34" charset="0"/>
              <a:buChar char="•"/>
              <a:defRPr/>
            </a:pPr>
            <a:endParaRPr lang="ru-RU" sz="1200" dirty="0">
              <a:solidFill>
                <a:srgbClr val="002060"/>
              </a:solidFill>
            </a:endParaRPr>
          </a:p>
          <a:p>
            <a:pPr algn="ctr"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2060"/>
                </a:solidFill>
              </a:rPr>
              <a:t>способность ясно мыслить</a:t>
            </a:r>
          </a:p>
          <a:p>
            <a:pPr>
              <a:buFont typeface="Arial" pitchFamily="34" charset="0"/>
              <a:buChar char="•"/>
              <a:defRPr/>
            </a:pPr>
            <a:endParaRPr lang="ru-RU" sz="1200" dirty="0"/>
          </a:p>
          <a:p>
            <a:pPr>
              <a:buFont typeface="Arial" pitchFamily="34" charset="0"/>
              <a:buChar char="•"/>
              <a:defRPr/>
            </a:pPr>
            <a:endParaRPr lang="ru-RU" sz="1200" dirty="0"/>
          </a:p>
          <a:p>
            <a:pPr algn="ctr">
              <a:defRPr/>
            </a:pPr>
            <a:endParaRPr lang="ru-RU" sz="1200" dirty="0"/>
          </a:p>
        </p:txBody>
      </p:sp>
      <p:pic>
        <p:nvPicPr>
          <p:cNvPr id="1026" name="Picture 2" descr="C:\Users\Komarova.on\Desktop\Картинки к презентациям\JamAdvice.com_.ua-give-your-child-a-tablet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074" y="33468"/>
            <a:ext cx="1876552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трелка вправо 8"/>
          <p:cNvSpPr/>
          <p:nvPr/>
        </p:nvSpPr>
        <p:spPr>
          <a:xfrm>
            <a:off x="3071813" y="2357438"/>
            <a:ext cx="539750" cy="5667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44"/>
          </a:p>
        </p:txBody>
      </p:sp>
      <p:sp>
        <p:nvSpPr>
          <p:cNvPr id="13" name="Стрелка вправо 12"/>
          <p:cNvSpPr/>
          <p:nvPr/>
        </p:nvSpPr>
        <p:spPr>
          <a:xfrm>
            <a:off x="5429250" y="2357438"/>
            <a:ext cx="539750" cy="566737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44"/>
          </a:p>
        </p:txBody>
      </p:sp>
      <p:grpSp>
        <p:nvGrpSpPr>
          <p:cNvPr id="51209" name="Группа 13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51210" name="Рисунок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>
                <a:defRPr/>
              </a:pPr>
              <a:r>
                <a:rPr lang="en-US" sz="700" b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51212" name="Рисунок 1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Группа 4"/>
          <p:cNvGrpSpPr>
            <a:grpSpLocks/>
          </p:cNvGrpSpPr>
          <p:nvPr/>
        </p:nvGrpSpPr>
        <p:grpSpPr bwMode="auto">
          <a:xfrm>
            <a:off x="-133350" y="4535488"/>
            <a:ext cx="9277350" cy="608012"/>
            <a:chOff x="0" y="4724400"/>
            <a:chExt cx="9144000" cy="419100"/>
          </a:xfrm>
        </p:grpSpPr>
        <p:sp>
          <p:nvSpPr>
            <p:cNvPr id="7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80901" name="Группа 7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80902" name="Рисунок 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Box 9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80904" name="Рисунок 10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80899" name="Рисунок 1"/>
          <p:cNvPicPr>
            <a:picLocks noChangeAspect="1"/>
          </p:cNvPicPr>
          <p:nvPr/>
        </p:nvPicPr>
        <p:blipFill>
          <a:blip r:embed="rId5"/>
          <a:srcRect l="25398" t="42159" r="32222" b="36510"/>
          <a:stretch>
            <a:fillRect/>
          </a:stretch>
        </p:blipFill>
        <p:spPr bwMode="auto">
          <a:xfrm>
            <a:off x="960438" y="1176338"/>
            <a:ext cx="73914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ъект 2"/>
          <p:cNvSpPr txBox="1">
            <a:spLocks noGrp="1"/>
          </p:cNvSpPr>
          <p:nvPr>
            <p:ph idx="1"/>
          </p:nvPr>
        </p:nvSpPr>
        <p:spPr>
          <a:xfrm>
            <a:off x="517525" y="1274763"/>
            <a:ext cx="8229600" cy="3535362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ru-RU" altLang="ru-RU" sz="4000" smtClean="0">
                <a:solidFill>
                  <a:srgbClr val="10AD9B"/>
                </a:solidFill>
                <a:latin typeface="Times New Roman" pitchFamily="18" charset="0"/>
                <a:cs typeface="Times New Roman" pitchFamily="18" charset="0"/>
              </a:rPr>
              <a:t>ПРАКТИКИ МЕЖДУНАРОДНЫ ИССЛЕДОВАНИЙ КАК ОСНОВА РАЗРАБОТКИ КРИТЕРИЕВ ОЦЕНКИ КАЧЕСТВА ОБРАЗОВАНИЯ</a:t>
            </a:r>
            <a:endParaRPr lang="ru-RU" smtClean="0">
              <a:solidFill>
                <a:srgbClr val="10AD9B"/>
              </a:solidFill>
            </a:endParaRPr>
          </a:p>
        </p:txBody>
      </p:sp>
      <p:grpSp>
        <p:nvGrpSpPr>
          <p:cNvPr id="81923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81924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81926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Прямоугольник 1"/>
          <p:cNvSpPr>
            <a:spLocks noChangeArrowheads="1"/>
          </p:cNvSpPr>
          <p:nvPr/>
        </p:nvSpPr>
        <p:spPr bwMode="auto">
          <a:xfrm>
            <a:off x="673100" y="236538"/>
            <a:ext cx="78692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800">
                <a:solidFill>
                  <a:schemeClr val="bg1"/>
                </a:solidFill>
              </a:rPr>
              <a:t>Особенности  международных сравнительных исследований</a:t>
            </a:r>
          </a:p>
        </p:txBody>
      </p:sp>
      <p:sp>
        <p:nvSpPr>
          <p:cNvPr id="199684" name="Объект 2"/>
          <p:cNvSpPr txBox="1">
            <a:spLocks/>
          </p:cNvSpPr>
          <p:nvPr/>
        </p:nvSpPr>
        <p:spPr bwMode="auto">
          <a:xfrm>
            <a:off x="493713" y="950913"/>
            <a:ext cx="8229600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ru-RU" altLang="ru-RU" sz="3200" b="0" dirty="0" smtClean="0"/>
              <a:t>1</a:t>
            </a:r>
            <a:r>
              <a:rPr lang="ru-RU" altLang="ru-RU" sz="3200" b="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alt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Наличие четких концептуальных положений. </a:t>
            </a:r>
          </a:p>
          <a:p>
            <a:pPr algn="just">
              <a:defRPr/>
            </a:pPr>
            <a:r>
              <a:rPr lang="ru-RU" altLang="ru-RU" sz="2400" b="0" dirty="0" smtClean="0">
                <a:solidFill>
                  <a:schemeClr val="accent2">
                    <a:lumMod val="50000"/>
                  </a:schemeClr>
                </a:solidFill>
              </a:rPr>
              <a:t>2. Очень строгие подходы к выборке и математической обработке результатов.</a:t>
            </a:r>
          </a:p>
          <a:p>
            <a:pPr algn="just">
              <a:defRPr/>
            </a:pPr>
            <a:r>
              <a:rPr lang="ru-RU" altLang="ru-RU" sz="2400" b="0" dirty="0" smtClean="0">
                <a:solidFill>
                  <a:schemeClr val="accent2">
                    <a:lumMod val="50000"/>
                  </a:schemeClr>
                </a:solidFill>
              </a:rPr>
              <a:t>3. Регулярность проведения.</a:t>
            </a:r>
          </a:p>
          <a:p>
            <a:pPr algn="just">
              <a:defRPr/>
            </a:pPr>
            <a:r>
              <a:rPr lang="ru-RU" altLang="ru-RU" sz="2400" b="0" dirty="0" smtClean="0">
                <a:solidFill>
                  <a:schemeClr val="accent2">
                    <a:lumMod val="50000"/>
                  </a:schemeClr>
                </a:solidFill>
              </a:rPr>
              <a:t>4. Уровневый подход в описании результатов.</a:t>
            </a:r>
          </a:p>
          <a:p>
            <a:pPr algn="just">
              <a:defRPr/>
            </a:pPr>
            <a:r>
              <a:rPr lang="ru-RU" altLang="ru-RU" sz="2400" b="0" dirty="0" smtClean="0">
                <a:solidFill>
                  <a:schemeClr val="accent2">
                    <a:lumMod val="50000"/>
                  </a:schemeClr>
                </a:solidFill>
              </a:rPr>
              <a:t>5.Сбор контекстной информации (анкеты учащихся, родителей, учителей, администрации).</a:t>
            </a:r>
          </a:p>
          <a:p>
            <a:pPr algn="just">
              <a:defRPr/>
            </a:pPr>
            <a:r>
              <a:rPr lang="ru-RU" altLang="ru-RU" sz="2400" b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82948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82949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82951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http://www.centeroko.ru/pirls16/PIRLS2016_r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b="10432"/>
          <a:stretch>
            <a:fillRect/>
          </a:stretch>
        </p:blipFill>
        <p:spPr>
          <a:xfrm>
            <a:off x="179388" y="1108075"/>
            <a:ext cx="5472112" cy="3881438"/>
          </a:xfrm>
        </p:spPr>
      </p:pic>
      <p:sp>
        <p:nvSpPr>
          <p:cNvPr id="4" name="Прямоугольник 3"/>
          <p:cNvSpPr/>
          <p:nvPr/>
        </p:nvSpPr>
        <p:spPr>
          <a:xfrm>
            <a:off x="539552" y="207749"/>
            <a:ext cx="8568952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000" dirty="0">
                <a:ln w="12700">
                  <a:solidFill>
                    <a:srgbClr val="675D59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Arial" panose="020B0604020202020204" pitchFamily="34" charset="0"/>
              </a:rPr>
              <a:t>PIRLS </a:t>
            </a:r>
            <a:r>
              <a:rPr lang="ru-RU" sz="3000" dirty="0">
                <a:ln w="12700">
                  <a:solidFill>
                    <a:srgbClr val="675D59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Arial" panose="020B0604020202020204" pitchFamily="34" charset="0"/>
              </a:rPr>
              <a:t>201</a:t>
            </a:r>
            <a:r>
              <a:rPr lang="en-US" sz="3000" dirty="0">
                <a:ln w="12700">
                  <a:solidFill>
                    <a:srgbClr val="675D59"/>
                  </a:solidFill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+mj-ea"/>
                <a:cs typeface="Arial" panose="020B0604020202020204" pitchFamily="34" charset="0"/>
              </a:rPr>
              <a:t>6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6450" y="1274763"/>
            <a:ext cx="3257550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3973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83974" name="Рисунок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83976" name="Рисунок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849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88913" y="2247900"/>
            <a:ext cx="8874125" cy="3094038"/>
          </a:xfrm>
        </p:spPr>
      </p:pic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0"/>
            <a:ext cx="57245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altLang="ru-RU" sz="3000" smtClean="0">
                <a:solidFill>
                  <a:srgbClr val="009044"/>
                </a:solidFill>
              </a:rPr>
              <a:t>Факторы, влияющие на высокие достижения российских младших школьников в </a:t>
            </a:r>
            <a:r>
              <a:rPr lang="en-US" altLang="ru-RU" sz="3000" smtClean="0">
                <a:solidFill>
                  <a:srgbClr val="009044"/>
                </a:solidFill>
              </a:rPr>
              <a:t>PIRLS</a:t>
            </a:r>
            <a:r>
              <a:rPr lang="ru-RU" altLang="ru-RU" sz="3000" smtClean="0">
                <a:solidFill>
                  <a:srgbClr val="009044"/>
                </a:solidFill>
              </a:rPr>
              <a:t> 2016</a:t>
            </a:r>
          </a:p>
        </p:txBody>
      </p:sp>
      <p:sp>
        <p:nvSpPr>
          <p:cNvPr id="86019" name="Объект 2"/>
          <p:cNvSpPr txBox="1">
            <a:spLocks noGrp="1"/>
          </p:cNvSpPr>
          <p:nvPr>
            <p:ph idx="1"/>
          </p:nvPr>
        </p:nvSpPr>
        <p:spPr>
          <a:xfrm>
            <a:off x="179388" y="1200150"/>
            <a:ext cx="8713787" cy="3748088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ru-RU" altLang="ru-RU" sz="1700" smtClean="0">
                <a:solidFill>
                  <a:srgbClr val="009044"/>
                </a:solidFill>
              </a:rPr>
              <a:t>Признание ценности работы над читательской грамотностью младших школьников в обществе в целом и среди педагогической, родительской общественности и самих школьников в частности. Высокая мотивация к чтению в обществе, школе и в семьях.</a:t>
            </a:r>
          </a:p>
          <a:p>
            <a:pPr algn="just">
              <a:lnSpc>
                <a:spcPct val="80000"/>
              </a:lnSpc>
            </a:pPr>
            <a:r>
              <a:rPr lang="ru-RU" altLang="ru-RU" sz="1700" smtClean="0">
                <a:solidFill>
                  <a:srgbClr val="009044"/>
                </a:solidFill>
              </a:rPr>
              <a:t>Хороший уровень предшкольной подготовки. Участие родителей в подготовке к овладению чтением.</a:t>
            </a:r>
          </a:p>
          <a:p>
            <a:pPr algn="just">
              <a:lnSpc>
                <a:spcPct val="80000"/>
              </a:lnSpc>
            </a:pPr>
            <a:r>
              <a:rPr lang="ru-RU" altLang="ru-RU" sz="1700" smtClean="0">
                <a:solidFill>
                  <a:srgbClr val="009044"/>
                </a:solidFill>
              </a:rPr>
              <a:t>Принципиальные изменения в образовательном процессе, продиктованные ФГОС НОО: как в общей организации обучения, так и в достижении предметных результатов по «Литературному чтению» и метапредметных результатов. </a:t>
            </a:r>
          </a:p>
          <a:p>
            <a:pPr algn="just">
              <a:lnSpc>
                <a:spcPct val="80000"/>
              </a:lnSpc>
            </a:pPr>
            <a:r>
              <a:rPr lang="ru-RU" altLang="ru-RU" sz="1700" smtClean="0">
                <a:solidFill>
                  <a:srgbClr val="009044"/>
                </a:solidFill>
              </a:rPr>
              <a:t>Качественные программы начального образования, наличие качественных учебников, продуманная методика обучения чтению. </a:t>
            </a:r>
          </a:p>
          <a:p>
            <a:pPr algn="just">
              <a:lnSpc>
                <a:spcPct val="80000"/>
              </a:lnSpc>
            </a:pPr>
            <a:r>
              <a:rPr lang="ru-RU" altLang="ru-RU" sz="1700" smtClean="0">
                <a:solidFill>
                  <a:srgbClr val="009044"/>
                </a:solidFill>
              </a:rPr>
              <a:t>Успешная работа с учащимися, испытывающими трудности с чтением</a:t>
            </a:r>
            <a:r>
              <a:rPr lang="ru-RU" altLang="ru-RU" sz="1700" smtClean="0"/>
              <a:t>. </a:t>
            </a:r>
          </a:p>
        </p:txBody>
      </p:sp>
      <p:grpSp>
        <p:nvGrpSpPr>
          <p:cNvPr id="86020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86021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86023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Объект 2"/>
          <p:cNvSpPr txBox="1">
            <a:spLocks noGrp="1"/>
          </p:cNvSpPr>
          <p:nvPr>
            <p:ph idx="1"/>
          </p:nvPr>
        </p:nvSpPr>
        <p:spPr>
          <a:xfrm>
            <a:off x="323850" y="1030288"/>
            <a:ext cx="8229600" cy="2878137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ru-RU" altLang="ru-RU" smtClean="0"/>
              <a:t>	</a:t>
            </a:r>
            <a:r>
              <a:rPr lang="ru-RU" altLang="ru-RU" sz="2000" smtClean="0">
                <a:solidFill>
                  <a:srgbClr val="009044"/>
                </a:solidFill>
              </a:rPr>
              <a:t>Необходимо усиленное внимание уделять дифференциации обучения в каждом классе, при этом особое внимание необходимо обращать на школы, в которых у большей части первоклассников нет необходимых для успешного начала обучения навыков. </a:t>
            </a:r>
          </a:p>
          <a:p>
            <a:pPr marL="0" indent="0" algn="just">
              <a:buFontTx/>
              <a:buNone/>
            </a:pPr>
            <a:r>
              <a:rPr lang="ru-RU" altLang="ru-RU" sz="2000" smtClean="0">
                <a:solidFill>
                  <a:srgbClr val="009044"/>
                </a:solidFill>
              </a:rPr>
              <a:t>	Важно помнить о еще двух проблемах: 1) помощь самым сильным читателям в их дальнейшем продвижении и 2) помощь мальчикам, поскольку их результаты хуже, чем результаты девочек.</a:t>
            </a:r>
          </a:p>
        </p:txBody>
      </p:sp>
      <p:sp>
        <p:nvSpPr>
          <p:cNvPr id="87043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0"/>
            <a:ext cx="8496300" cy="857250"/>
          </a:xfrm>
        </p:spPr>
        <p:txBody>
          <a:bodyPr/>
          <a:lstStyle/>
          <a:p>
            <a:r>
              <a:rPr lang="ru-RU" altLang="ru-RU" b="1" smtClean="0">
                <a:solidFill>
                  <a:srgbClr val="009044"/>
                </a:solidFill>
              </a:rPr>
              <a:t>Факторы, о которых стоит продолжать думать</a:t>
            </a:r>
          </a:p>
        </p:txBody>
      </p:sp>
      <p:grpSp>
        <p:nvGrpSpPr>
          <p:cNvPr id="87044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87045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87047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11188" y="1600200"/>
          <a:ext cx="7777162" cy="2173224"/>
        </p:xfrm>
        <a:graphic>
          <a:graphicData uri="http://schemas.openxmlformats.org/drawingml/2006/table">
            <a:tbl>
              <a:tblPr firstRow="1" firstCol="1" bandRow="1"/>
              <a:tblGrid>
                <a:gridCol w="1315245"/>
                <a:gridCol w="1527308"/>
                <a:gridCol w="1528061"/>
                <a:gridCol w="1703274"/>
                <a:gridCol w="1703274"/>
              </a:tblGrid>
              <a:tr h="473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25% лучших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25%, получивших наименьшие баллы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9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Согласен и скорее согласен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согласен и скорее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согласен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Согласен и скорее согласен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согласен и скорее 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не согласен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 учащиеся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Девочки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Мальчики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8103" name="Rectangle 1"/>
          <p:cNvSpPr>
            <a:spLocks noChangeArrowheads="1"/>
          </p:cNvSpPr>
          <p:nvPr/>
        </p:nvSpPr>
        <p:spPr bwMode="auto">
          <a:xfrm>
            <a:off x="136525" y="1169988"/>
            <a:ext cx="9201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 altLang="ru-RU" sz="2000">
                <a:cs typeface="Calibri" pitchFamily="34" charset="0"/>
              </a:rPr>
              <a:t>МНЕ ТРУДНО ЧИТАТЬ ТЕКСТ, В КОТОРОМ ЕСТЬ НЕПОНЯТНЫЕ СЛОВА</a:t>
            </a:r>
          </a:p>
        </p:txBody>
      </p:sp>
      <p:sp>
        <p:nvSpPr>
          <p:cNvPr id="6" name="Овал 5"/>
          <p:cNvSpPr/>
          <p:nvPr/>
        </p:nvSpPr>
        <p:spPr>
          <a:xfrm>
            <a:off x="5588000" y="2733675"/>
            <a:ext cx="554038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462213" y="2733675"/>
            <a:ext cx="554037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88106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88107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88109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456113" y="4905375"/>
            <a:ext cx="166687" cy="241300"/>
          </a:xfrm>
          <a:noFill/>
          <a:ln>
            <a:miter lim="800000"/>
          </a:ln>
        </p:spPr>
        <p:txBody>
          <a:bodyPr/>
          <a:lstStyle/>
          <a:p>
            <a:fld id="{1DC272FA-505A-40B5-8AF9-FE0CEDF62798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627063"/>
            <a:ext cx="85788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23850" y="2409825"/>
            <a:ext cx="4824413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45575" cy="782638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1800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Самые важные результаты </a:t>
            </a:r>
            <a:r>
              <a:rPr lang="ru-RU" sz="18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международного исследования   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TIMSS </a:t>
            </a:r>
            <a:r>
              <a:rPr lang="ru-RU" sz="18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    2015</a:t>
            </a:r>
            <a:endParaRPr lang="ru-RU" sz="1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01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6375" y="631825"/>
            <a:ext cx="4105275" cy="3221038"/>
          </a:xfrm>
        </p:spPr>
      </p:pic>
      <p:pic>
        <p:nvPicPr>
          <p:cNvPr id="9011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1650" y="677863"/>
            <a:ext cx="4618038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лилиния 5"/>
          <p:cNvSpPr/>
          <p:nvPr/>
        </p:nvSpPr>
        <p:spPr bwMode="auto">
          <a:xfrm>
            <a:off x="61913" y="3852863"/>
            <a:ext cx="4249737" cy="1069975"/>
          </a:xfrm>
          <a:custGeom>
            <a:avLst/>
            <a:gdLst>
              <a:gd name="connsiteX0" fmla="*/ 0 w 7777163"/>
              <a:gd name="connsiteY0" fmla="*/ 113348 h 1133475"/>
              <a:gd name="connsiteX1" fmla="*/ 33199 w 7777163"/>
              <a:gd name="connsiteY1" fmla="*/ 33199 h 1133475"/>
              <a:gd name="connsiteX2" fmla="*/ 113348 w 7777163"/>
              <a:gd name="connsiteY2" fmla="*/ 0 h 1133475"/>
              <a:gd name="connsiteX3" fmla="*/ 7663815 w 7777163"/>
              <a:gd name="connsiteY3" fmla="*/ 0 h 1133475"/>
              <a:gd name="connsiteX4" fmla="*/ 7743964 w 7777163"/>
              <a:gd name="connsiteY4" fmla="*/ 33199 h 1133475"/>
              <a:gd name="connsiteX5" fmla="*/ 7777163 w 7777163"/>
              <a:gd name="connsiteY5" fmla="*/ 113348 h 1133475"/>
              <a:gd name="connsiteX6" fmla="*/ 7777163 w 7777163"/>
              <a:gd name="connsiteY6" fmla="*/ 1020127 h 1133475"/>
              <a:gd name="connsiteX7" fmla="*/ 7743964 w 7777163"/>
              <a:gd name="connsiteY7" fmla="*/ 1100276 h 1133475"/>
              <a:gd name="connsiteX8" fmla="*/ 7663815 w 7777163"/>
              <a:gd name="connsiteY8" fmla="*/ 1133475 h 1133475"/>
              <a:gd name="connsiteX9" fmla="*/ 113348 w 7777163"/>
              <a:gd name="connsiteY9" fmla="*/ 1133475 h 1133475"/>
              <a:gd name="connsiteX10" fmla="*/ 33199 w 7777163"/>
              <a:gd name="connsiteY10" fmla="*/ 1100276 h 1133475"/>
              <a:gd name="connsiteX11" fmla="*/ 0 w 7777163"/>
              <a:gd name="connsiteY11" fmla="*/ 1020127 h 1133475"/>
              <a:gd name="connsiteX12" fmla="*/ 0 w 7777163"/>
              <a:gd name="connsiteY12" fmla="*/ 113348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77163" h="1133475">
                <a:moveTo>
                  <a:pt x="0" y="113348"/>
                </a:moveTo>
                <a:cubicBezTo>
                  <a:pt x="0" y="83286"/>
                  <a:pt x="11942" y="54456"/>
                  <a:pt x="33199" y="33199"/>
                </a:cubicBezTo>
                <a:cubicBezTo>
                  <a:pt x="54456" y="11942"/>
                  <a:pt x="83286" y="0"/>
                  <a:pt x="113348" y="0"/>
                </a:cubicBezTo>
                <a:lnTo>
                  <a:pt x="7663815" y="0"/>
                </a:lnTo>
                <a:cubicBezTo>
                  <a:pt x="7693877" y="0"/>
                  <a:pt x="7722707" y="11942"/>
                  <a:pt x="7743964" y="33199"/>
                </a:cubicBezTo>
                <a:cubicBezTo>
                  <a:pt x="7765221" y="54456"/>
                  <a:pt x="7777163" y="83286"/>
                  <a:pt x="7777163" y="113348"/>
                </a:cubicBezTo>
                <a:lnTo>
                  <a:pt x="7777163" y="1020127"/>
                </a:lnTo>
                <a:cubicBezTo>
                  <a:pt x="7777163" y="1050189"/>
                  <a:pt x="7765221" y="1079019"/>
                  <a:pt x="7743964" y="1100276"/>
                </a:cubicBezTo>
                <a:cubicBezTo>
                  <a:pt x="7722707" y="1121533"/>
                  <a:pt x="7693877" y="1133475"/>
                  <a:pt x="7663815" y="1133475"/>
                </a:cubicBezTo>
                <a:lnTo>
                  <a:pt x="113348" y="1133475"/>
                </a:lnTo>
                <a:cubicBezTo>
                  <a:pt x="83286" y="1133475"/>
                  <a:pt x="54456" y="1121533"/>
                  <a:pt x="33199" y="1100276"/>
                </a:cubicBezTo>
                <a:cubicBezTo>
                  <a:pt x="11942" y="1079019"/>
                  <a:pt x="0" y="1050189"/>
                  <a:pt x="0" y="1020127"/>
                </a:cubicBezTo>
                <a:lnTo>
                  <a:pt x="0" y="113348"/>
                </a:ln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  <a:alpha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72000" rIns="72000" bIns="72000" spcCol="1270" anchor="ctr"/>
          <a:lstStyle/>
          <a:p>
            <a:pPr indent="355600" algn="just" defTabSz="622300" eaLnBrk="0" fontAlgn="auto" hangingPunct="0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При оценке математической подготовки выпускники российской начальной школы  в 2015 году находятся во второй группе.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643438" y="3854450"/>
            <a:ext cx="4389437" cy="1068388"/>
          </a:xfrm>
          <a:custGeom>
            <a:avLst/>
            <a:gdLst>
              <a:gd name="connsiteX0" fmla="*/ 0 w 7777163"/>
              <a:gd name="connsiteY0" fmla="*/ 113348 h 1133475"/>
              <a:gd name="connsiteX1" fmla="*/ 33199 w 7777163"/>
              <a:gd name="connsiteY1" fmla="*/ 33199 h 1133475"/>
              <a:gd name="connsiteX2" fmla="*/ 113348 w 7777163"/>
              <a:gd name="connsiteY2" fmla="*/ 0 h 1133475"/>
              <a:gd name="connsiteX3" fmla="*/ 7663815 w 7777163"/>
              <a:gd name="connsiteY3" fmla="*/ 0 h 1133475"/>
              <a:gd name="connsiteX4" fmla="*/ 7743964 w 7777163"/>
              <a:gd name="connsiteY4" fmla="*/ 33199 h 1133475"/>
              <a:gd name="connsiteX5" fmla="*/ 7777163 w 7777163"/>
              <a:gd name="connsiteY5" fmla="*/ 113348 h 1133475"/>
              <a:gd name="connsiteX6" fmla="*/ 7777163 w 7777163"/>
              <a:gd name="connsiteY6" fmla="*/ 1020127 h 1133475"/>
              <a:gd name="connsiteX7" fmla="*/ 7743964 w 7777163"/>
              <a:gd name="connsiteY7" fmla="*/ 1100276 h 1133475"/>
              <a:gd name="connsiteX8" fmla="*/ 7663815 w 7777163"/>
              <a:gd name="connsiteY8" fmla="*/ 1133475 h 1133475"/>
              <a:gd name="connsiteX9" fmla="*/ 113348 w 7777163"/>
              <a:gd name="connsiteY9" fmla="*/ 1133475 h 1133475"/>
              <a:gd name="connsiteX10" fmla="*/ 33199 w 7777163"/>
              <a:gd name="connsiteY10" fmla="*/ 1100276 h 1133475"/>
              <a:gd name="connsiteX11" fmla="*/ 0 w 7777163"/>
              <a:gd name="connsiteY11" fmla="*/ 1020127 h 1133475"/>
              <a:gd name="connsiteX12" fmla="*/ 0 w 7777163"/>
              <a:gd name="connsiteY12" fmla="*/ 113348 h 113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777163" h="1133475">
                <a:moveTo>
                  <a:pt x="0" y="113348"/>
                </a:moveTo>
                <a:cubicBezTo>
                  <a:pt x="0" y="83286"/>
                  <a:pt x="11942" y="54456"/>
                  <a:pt x="33199" y="33199"/>
                </a:cubicBezTo>
                <a:cubicBezTo>
                  <a:pt x="54456" y="11942"/>
                  <a:pt x="83286" y="0"/>
                  <a:pt x="113348" y="0"/>
                </a:cubicBezTo>
                <a:lnTo>
                  <a:pt x="7663815" y="0"/>
                </a:lnTo>
                <a:cubicBezTo>
                  <a:pt x="7693877" y="0"/>
                  <a:pt x="7722707" y="11942"/>
                  <a:pt x="7743964" y="33199"/>
                </a:cubicBezTo>
                <a:cubicBezTo>
                  <a:pt x="7765221" y="54456"/>
                  <a:pt x="7777163" y="83286"/>
                  <a:pt x="7777163" y="113348"/>
                </a:cubicBezTo>
                <a:lnTo>
                  <a:pt x="7777163" y="1020127"/>
                </a:lnTo>
                <a:cubicBezTo>
                  <a:pt x="7777163" y="1050189"/>
                  <a:pt x="7765221" y="1079019"/>
                  <a:pt x="7743964" y="1100276"/>
                </a:cubicBezTo>
                <a:cubicBezTo>
                  <a:pt x="7722707" y="1121533"/>
                  <a:pt x="7693877" y="1133475"/>
                  <a:pt x="7663815" y="1133475"/>
                </a:cubicBezTo>
                <a:lnTo>
                  <a:pt x="113348" y="1133475"/>
                </a:lnTo>
                <a:cubicBezTo>
                  <a:pt x="83286" y="1133475"/>
                  <a:pt x="54456" y="1121533"/>
                  <a:pt x="33199" y="1100276"/>
                </a:cubicBezTo>
                <a:cubicBezTo>
                  <a:pt x="11942" y="1079019"/>
                  <a:pt x="0" y="1050189"/>
                  <a:pt x="0" y="1020127"/>
                </a:cubicBezTo>
                <a:lnTo>
                  <a:pt x="0" y="113348"/>
                </a:lnTo>
                <a:close/>
              </a:path>
            </a:pathLst>
          </a:custGeom>
          <a:solidFill>
            <a:schemeClr val="accent1">
              <a:hueOff val="0"/>
              <a:satOff val="0"/>
              <a:lumOff val="0"/>
              <a:alpha val="2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72000" tIns="72000" rIns="72000" bIns="72000" spcCol="1270" anchor="ctr"/>
          <a:lstStyle/>
          <a:p>
            <a:pPr indent="355600" algn="just" defTabSz="622300" eaLnBrk="0" fontAlgn="auto" hangingPunct="0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cs typeface="Arial" pitchFamily="34" charset="0"/>
              </a:rPr>
              <a:t>При оценке подготовки по естественно-научным предметам выпускники российской начальной школы  в 2015 году находятся в группе лидеров.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128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9458" name="think-cell Slide" r:id="rId4" imgW="360" imgH="360" progId="">
              <p:embed/>
            </p:oleObj>
          </a:graphicData>
        </a:graphic>
      </p:graphicFrame>
      <p:sp>
        <p:nvSpPr>
          <p:cNvPr id="39" name="Прямоугольный комментарий"/>
          <p:cNvSpPr/>
          <p:nvPr/>
        </p:nvSpPr>
        <p:spPr>
          <a:xfrm>
            <a:off x="3209925" y="1668463"/>
            <a:ext cx="2681288" cy="1322387"/>
          </a:xfrm>
          <a:prstGeom prst="roundRect">
            <a:avLst/>
          </a:prstGeom>
          <a:ln w="28575">
            <a:solidFill>
              <a:srgbClr val="FF9300"/>
            </a:solidFill>
            <a:miter lim="400000"/>
          </a:ln>
        </p:spPr>
        <p:txBody>
          <a:bodyPr lIns="0" tIns="0" rIns="0" bIns="0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9460" name="RU-LOGO-W.png" descr="RU-LOGO-W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4475" y="4778375"/>
            <a:ext cx="1122363" cy="2571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33" name="Прямоугольник"/>
          <p:cNvSpPr/>
          <p:nvPr/>
        </p:nvSpPr>
        <p:spPr>
          <a:xfrm>
            <a:off x="-34925" y="4668838"/>
            <a:ext cx="9213850" cy="4841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6" name="Прямоугольный комментарий"/>
          <p:cNvSpPr/>
          <p:nvPr/>
        </p:nvSpPr>
        <p:spPr>
          <a:xfrm>
            <a:off x="5727700" y="247650"/>
            <a:ext cx="3167063" cy="185896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9300"/>
            </a:solidFill>
            <a:miter lim="400000"/>
          </a:ln>
        </p:spPr>
        <p:txBody>
          <a:bodyPr lIns="0" tIns="0" rIns="0" bIns="0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7" name="Прямоугольный комментарий"/>
          <p:cNvSpPr/>
          <p:nvPr/>
        </p:nvSpPr>
        <p:spPr>
          <a:xfrm>
            <a:off x="5729288" y="2552700"/>
            <a:ext cx="3165475" cy="186055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9300"/>
            </a:solidFill>
            <a:miter lim="400000"/>
          </a:ln>
        </p:spPr>
        <p:txBody>
          <a:bodyPr lIns="0" tIns="0" rIns="0" bIns="0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8" name="Прямоугольный комментарий"/>
          <p:cNvSpPr/>
          <p:nvPr/>
        </p:nvSpPr>
        <p:spPr>
          <a:xfrm flipH="1">
            <a:off x="222250" y="247650"/>
            <a:ext cx="3167063" cy="185896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9300"/>
            </a:solidFill>
            <a:miter lim="400000"/>
          </a:ln>
        </p:spPr>
        <p:txBody>
          <a:bodyPr lIns="0" tIns="0" rIns="0" bIns="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9" name="Прямоугольный комментарий"/>
          <p:cNvSpPr/>
          <p:nvPr/>
        </p:nvSpPr>
        <p:spPr>
          <a:xfrm flipH="1">
            <a:off x="222250" y="2552700"/>
            <a:ext cx="3165475" cy="186055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FF9300"/>
            </a:solidFill>
            <a:miter lim="400000"/>
          </a:ln>
        </p:spPr>
        <p:txBody>
          <a:bodyPr lIns="0" tIns="0" rIns="0" bIns="0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0" name="Общество"/>
          <p:cNvSpPr txBox="1"/>
          <p:nvPr/>
        </p:nvSpPr>
        <p:spPr>
          <a:xfrm>
            <a:off x="395288" y="371475"/>
            <a:ext cx="2401887" cy="2762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19050" tIns="19050" rIns="19050" bIns="19050" anchor="ctr">
            <a:spAutoFit/>
          </a:bodyPr>
          <a:lstStyle>
            <a:lvl1pPr algn="l">
              <a:lnSpc>
                <a:spcPct val="80000"/>
              </a:lnSpc>
              <a:defRPr sz="5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sz="1875" b="1" kern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Общество</a:t>
            </a:r>
          </a:p>
        </p:txBody>
      </p:sp>
      <p:sp>
        <p:nvSpPr>
          <p:cNvPr id="141" name="Родители"/>
          <p:cNvSpPr txBox="1"/>
          <p:nvPr/>
        </p:nvSpPr>
        <p:spPr>
          <a:xfrm>
            <a:off x="395288" y="2722563"/>
            <a:ext cx="2401887" cy="27463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19050" tIns="19050" rIns="19050" bIns="19050" anchor="ctr">
            <a:spAutoFit/>
          </a:bodyPr>
          <a:lstStyle>
            <a:lvl1pPr algn="l">
              <a:lnSpc>
                <a:spcPct val="80000"/>
              </a:lnSpc>
              <a:defRPr sz="5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sz="1875" b="1" kern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Родители</a:t>
            </a:r>
          </a:p>
        </p:txBody>
      </p:sp>
      <p:sp>
        <p:nvSpPr>
          <p:cNvPr id="142" name="Школа"/>
          <p:cNvSpPr txBox="1"/>
          <p:nvPr/>
        </p:nvSpPr>
        <p:spPr>
          <a:xfrm>
            <a:off x="5978525" y="371475"/>
            <a:ext cx="2400300" cy="2762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19050" tIns="19050" rIns="19050" bIns="19050" anchor="ctr">
            <a:spAutoFit/>
          </a:bodyPr>
          <a:lstStyle>
            <a:lvl1pPr algn="l">
              <a:lnSpc>
                <a:spcPct val="80000"/>
              </a:lnSpc>
              <a:defRPr sz="5000" b="0">
                <a:solidFill>
                  <a:srgbClr val="F69323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sz="1875" b="1" kern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Школа</a:t>
            </a:r>
          </a:p>
        </p:txBody>
      </p:sp>
      <p:sp>
        <p:nvSpPr>
          <p:cNvPr id="143" name="Дети"/>
          <p:cNvSpPr txBox="1"/>
          <p:nvPr/>
        </p:nvSpPr>
        <p:spPr>
          <a:xfrm>
            <a:off x="5984875" y="2771775"/>
            <a:ext cx="2400300" cy="276225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19050" tIns="19050" rIns="19050" bIns="19050" anchor="ctr">
            <a:spAutoFit/>
          </a:bodyPr>
          <a:lstStyle>
            <a:lvl1pPr algn="l">
              <a:lnSpc>
                <a:spcPct val="80000"/>
              </a:lnSpc>
              <a:defRPr sz="5000" b="0">
                <a:solidFill>
                  <a:srgbClr val="FFFFFF"/>
                </a:solidFill>
                <a:latin typeface="HeliosCompressed"/>
                <a:ea typeface="HeliosCompressed"/>
                <a:cs typeface="HeliosCompressed"/>
                <a:sym typeface="HeliosCompressed"/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75" b="1" kern="0" dirty="0" smtClean="0">
                <a:solidFill>
                  <a:srgbClr val="FF9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Педагоги </a:t>
            </a:r>
            <a:endParaRPr sz="1875" b="1" kern="0">
              <a:solidFill>
                <a:srgbClr val="FF9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0" name="Прямоугольник 1"/>
          <p:cNvSpPr>
            <a:spLocks noChangeArrowheads="1"/>
          </p:cNvSpPr>
          <p:nvPr/>
        </p:nvSpPr>
        <p:spPr bwMode="auto">
          <a:xfrm>
            <a:off x="395288" y="3194050"/>
            <a:ext cx="268763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600">
                <a:solidFill>
                  <a:srgbClr val="009044"/>
                </a:solidFill>
                <a:latin typeface="Calibri" pitchFamily="34" charset="0"/>
              </a:rPr>
              <a:t/>
            </a:r>
            <a:br>
              <a:rPr lang="ru-RU" sz="1600">
                <a:solidFill>
                  <a:srgbClr val="009044"/>
                </a:solidFill>
                <a:latin typeface="Calibri" pitchFamily="34" charset="0"/>
              </a:rPr>
            </a:br>
            <a:r>
              <a:rPr lang="ru-RU" sz="1600" b="0">
                <a:solidFill>
                  <a:srgbClr val="009044"/>
                </a:solidFill>
                <a:latin typeface="Calibri" pitchFamily="34" charset="0"/>
              </a:rPr>
              <a:t>Как сократить количество домашних заданий?</a:t>
            </a:r>
            <a:endParaRPr lang="ru-RU" sz="1600">
              <a:solidFill>
                <a:srgbClr val="009044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6163" y="1845630"/>
            <a:ext cx="2059173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0">
                <a:solidFill>
                  <a:srgbClr val="009044"/>
                </a:solidFill>
                <a:latin typeface="Calibri" panose="020F0502020204030204" pitchFamily="34" charset="0"/>
              </a:rPr>
              <a:t>Как достичь высоких образовательных результатов?</a:t>
            </a:r>
            <a:endParaRPr lang="ru-RU" sz="2000" kern="0">
              <a:solidFill>
                <a:srgbClr val="009044"/>
              </a:solidFill>
            </a:endParaRPr>
          </a:p>
        </p:txBody>
      </p:sp>
      <p:sp>
        <p:nvSpPr>
          <p:cNvPr id="19472" name="Прямоугольник 3"/>
          <p:cNvSpPr>
            <a:spLocks noChangeArrowheads="1"/>
          </p:cNvSpPr>
          <p:nvPr/>
        </p:nvSpPr>
        <p:spPr bwMode="auto">
          <a:xfrm>
            <a:off x="395288" y="801688"/>
            <a:ext cx="272891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600">
                <a:solidFill>
                  <a:srgbClr val="009044"/>
                </a:solidFill>
                <a:latin typeface="Calibri Light" pitchFamily="34" charset="0"/>
                <a:ea typeface="Helios-Cond-Light"/>
                <a:cs typeface="Calibri Light" pitchFamily="34" charset="0"/>
                <a:sym typeface="Helios-Cond-Light"/>
              </a:rPr>
              <a:t>Как сформировать у детей навыки будущего?</a:t>
            </a:r>
          </a:p>
          <a:p>
            <a:pPr hangingPunct="0">
              <a:lnSpc>
                <a:spcPct val="70000"/>
              </a:lnSpc>
            </a:pPr>
            <a:r>
              <a:rPr lang="ru-RU" sz="1600">
                <a:solidFill>
                  <a:srgbClr val="009044"/>
                </a:solidFill>
                <a:latin typeface="Calibri Light" pitchFamily="34" charset="0"/>
                <a:ea typeface="Helios-Cond-Light"/>
                <a:cs typeface="Calibri Light" pitchFamily="34" charset="0"/>
                <a:sym typeface="Helios-Cond-Light"/>
              </a:rPr>
              <a:t/>
            </a:r>
            <a:br>
              <a:rPr lang="ru-RU" sz="1600">
                <a:solidFill>
                  <a:srgbClr val="009044"/>
                </a:solidFill>
                <a:latin typeface="Calibri Light" pitchFamily="34" charset="0"/>
                <a:ea typeface="Helios-Cond-Light"/>
                <a:cs typeface="Calibri Light" pitchFamily="34" charset="0"/>
                <a:sym typeface="Helios-Cond-Light"/>
              </a:rPr>
            </a:br>
            <a:r>
              <a:rPr lang="ru-RU" sz="1600">
                <a:solidFill>
                  <a:srgbClr val="009044"/>
                </a:solidFill>
                <a:latin typeface="Calibri Light" pitchFamily="34" charset="0"/>
                <a:ea typeface="Helios-Cond-Light"/>
                <a:cs typeface="Calibri Light" pitchFamily="34" charset="0"/>
                <a:sym typeface="Helios-Cond-Light"/>
              </a:rPr>
              <a:t>Как адаптировать систему </a:t>
            </a:r>
          </a:p>
          <a:p>
            <a:pPr hangingPunct="0">
              <a:lnSpc>
                <a:spcPct val="70000"/>
              </a:lnSpc>
            </a:pPr>
            <a:r>
              <a:rPr lang="ru-RU" sz="1600">
                <a:solidFill>
                  <a:srgbClr val="009044"/>
                </a:solidFill>
                <a:latin typeface="Calibri Light" pitchFamily="34" charset="0"/>
                <a:ea typeface="Helios-Cond-Light"/>
                <a:cs typeface="Calibri Light" pitchFamily="34" charset="0"/>
                <a:sym typeface="Helios-Cond-Light"/>
              </a:rPr>
              <a:t>образования под требования </a:t>
            </a:r>
          </a:p>
          <a:p>
            <a:pPr hangingPunct="0">
              <a:lnSpc>
                <a:spcPct val="70000"/>
              </a:lnSpc>
            </a:pPr>
            <a:r>
              <a:rPr lang="ru-RU" sz="1600">
                <a:solidFill>
                  <a:srgbClr val="009044"/>
                </a:solidFill>
                <a:latin typeface="Calibri Light" pitchFamily="34" charset="0"/>
                <a:ea typeface="Helios-Cond-Light"/>
                <a:cs typeface="Calibri Light" pitchFamily="34" charset="0"/>
                <a:sym typeface="Helios-Cond-Light"/>
              </a:rPr>
              <a:t>поколения Z?</a:t>
            </a:r>
          </a:p>
        </p:txBody>
      </p:sp>
      <p:sp>
        <p:nvSpPr>
          <p:cNvPr id="19473" name="Прямоугольник 31"/>
          <p:cNvSpPr>
            <a:spLocks noChangeArrowheads="1"/>
          </p:cNvSpPr>
          <p:nvPr/>
        </p:nvSpPr>
        <p:spPr bwMode="auto">
          <a:xfrm>
            <a:off x="5978525" y="758825"/>
            <a:ext cx="27400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600" b="0">
                <a:solidFill>
                  <a:srgbClr val="009044"/>
                </a:solidFill>
                <a:latin typeface="Calibri" pitchFamily="34" charset="0"/>
              </a:rPr>
              <a:t>Как реализовывать ФГОС?</a:t>
            </a:r>
          </a:p>
          <a:p>
            <a:pPr hangingPunct="0">
              <a:lnSpc>
                <a:spcPct val="70000"/>
              </a:lnSpc>
            </a:pPr>
            <a:endParaRPr lang="ru-RU" sz="1600">
              <a:solidFill>
                <a:srgbClr val="009044"/>
              </a:solidFill>
              <a:latin typeface="Calibri" pitchFamily="34" charset="0"/>
            </a:endParaRPr>
          </a:p>
          <a:p>
            <a:pPr hangingPunct="0">
              <a:lnSpc>
                <a:spcPct val="70000"/>
              </a:lnSpc>
            </a:pPr>
            <a:r>
              <a:rPr lang="ru-RU" sz="1600" b="0">
                <a:solidFill>
                  <a:srgbClr val="009044"/>
                </a:solidFill>
                <a:latin typeface="Calibri" pitchFamily="34" charset="0"/>
              </a:rPr>
              <a:t>Где легко и быстро можно найти хорошие материалы и информацию для подготовки к урокам?</a:t>
            </a:r>
            <a:endParaRPr lang="ru-RU" sz="1400" b="0">
              <a:solidFill>
                <a:srgbClr val="009044"/>
              </a:solidFill>
              <a:latin typeface="Helios-Cond-Light"/>
              <a:ea typeface="Helios-Cond-Light"/>
              <a:cs typeface="Helios-Cond-Light"/>
              <a:sym typeface="Helios-Cond-Light"/>
            </a:endParaRPr>
          </a:p>
        </p:txBody>
      </p:sp>
      <p:sp>
        <p:nvSpPr>
          <p:cNvPr id="19474" name="Прямоугольник 5"/>
          <p:cNvSpPr>
            <a:spLocks noChangeArrowheads="1"/>
          </p:cNvSpPr>
          <p:nvPr/>
        </p:nvSpPr>
        <p:spPr bwMode="auto">
          <a:xfrm>
            <a:off x="5984875" y="3108325"/>
            <a:ext cx="28336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600" b="0">
                <a:solidFill>
                  <a:srgbClr val="009044"/>
                </a:solidFill>
                <a:latin typeface="Calibri" pitchFamily="34" charset="0"/>
              </a:rPr>
              <a:t>Как единовременно вовлечь в процесс обучения отстающих и одаренных детей?</a:t>
            </a:r>
          </a:p>
          <a:p>
            <a:pPr hangingPunct="0">
              <a:lnSpc>
                <a:spcPct val="70000"/>
              </a:lnSpc>
            </a:pPr>
            <a:r>
              <a:rPr lang="ru-RU" sz="1600" b="0">
                <a:solidFill>
                  <a:srgbClr val="009044"/>
                </a:solidFill>
                <a:latin typeface="Calibri" pitchFamily="34" charset="0"/>
              </a:rPr>
              <a:t/>
            </a:r>
            <a:br>
              <a:rPr lang="ru-RU" sz="1600" b="0">
                <a:solidFill>
                  <a:srgbClr val="009044"/>
                </a:solidFill>
                <a:latin typeface="Calibri" pitchFamily="34" charset="0"/>
              </a:rPr>
            </a:br>
            <a:r>
              <a:rPr lang="ru-RU" sz="1600" b="0">
                <a:solidFill>
                  <a:srgbClr val="009044"/>
                </a:solidFill>
                <a:latin typeface="Calibri" pitchFamily="34" charset="0"/>
              </a:rPr>
              <a:t>Как вызвать интерес к учебе?</a:t>
            </a:r>
          </a:p>
        </p:txBody>
      </p:sp>
      <p:grpSp>
        <p:nvGrpSpPr>
          <p:cNvPr id="2" name="noun_project_0628.eps"/>
          <p:cNvGrpSpPr>
            <a:grpSpLocks noChangeAspect="1"/>
          </p:cNvGrpSpPr>
          <p:nvPr/>
        </p:nvGrpSpPr>
        <p:grpSpPr bwMode="auto">
          <a:xfrm>
            <a:off x="2692984" y="2750794"/>
            <a:ext cx="450000" cy="360000"/>
            <a:chOff x="3747" y="816"/>
            <a:chExt cx="330" cy="264"/>
          </a:xfrm>
          <a:solidFill>
            <a:srgbClr val="FF9300"/>
          </a:solidFill>
        </p:grpSpPr>
        <p:sp>
          <p:nvSpPr>
            <p:cNvPr id="46" name="Freeform 68"/>
            <p:cNvSpPr>
              <a:spLocks/>
            </p:cNvSpPr>
            <p:nvPr/>
          </p:nvSpPr>
          <p:spPr bwMode="auto">
            <a:xfrm>
              <a:off x="3907" y="816"/>
              <a:ext cx="43" cy="43"/>
            </a:xfrm>
            <a:custGeom>
              <a:avLst/>
              <a:gdLst>
                <a:gd name="T0" fmla="*/ 0 w 384"/>
                <a:gd name="T1" fmla="*/ 0 h 385"/>
                <a:gd name="T2" fmla="*/ 0 w 384"/>
                <a:gd name="T3" fmla="*/ 0 h 385"/>
                <a:gd name="T4" fmla="*/ 0 w 384"/>
                <a:gd name="T5" fmla="*/ 0 h 385"/>
                <a:gd name="T6" fmla="*/ 0 w 384"/>
                <a:gd name="T7" fmla="*/ 0 h 385"/>
                <a:gd name="T8" fmla="*/ 0 w 384"/>
                <a:gd name="T9" fmla="*/ 0 h 385"/>
                <a:gd name="T10" fmla="*/ 0 w 384"/>
                <a:gd name="T11" fmla="*/ 0 h 385"/>
                <a:gd name="T12" fmla="*/ 0 w 384"/>
                <a:gd name="T13" fmla="*/ 0 h 385"/>
                <a:gd name="T14" fmla="*/ 0 w 384"/>
                <a:gd name="T15" fmla="*/ 0 h 385"/>
                <a:gd name="T16" fmla="*/ 0 w 384"/>
                <a:gd name="T17" fmla="*/ 0 h 385"/>
                <a:gd name="T18" fmla="*/ 0 w 384"/>
                <a:gd name="T19" fmla="*/ 0 h 385"/>
                <a:gd name="T20" fmla="*/ 0 w 384"/>
                <a:gd name="T21" fmla="*/ 0 h 385"/>
                <a:gd name="T22" fmla="*/ 0 w 384"/>
                <a:gd name="T23" fmla="*/ 0 h 385"/>
                <a:gd name="T24" fmla="*/ 0 w 384"/>
                <a:gd name="T25" fmla="*/ 0 h 385"/>
                <a:gd name="T26" fmla="*/ 0 w 384"/>
                <a:gd name="T27" fmla="*/ 0 h 385"/>
                <a:gd name="T28" fmla="*/ 0 w 384"/>
                <a:gd name="T29" fmla="*/ 0 h 385"/>
                <a:gd name="T30" fmla="*/ 0 w 384"/>
                <a:gd name="T31" fmla="*/ 0 h 385"/>
                <a:gd name="T32" fmla="*/ 0 w 384"/>
                <a:gd name="T33" fmla="*/ 0 h 385"/>
                <a:gd name="T34" fmla="*/ 0 w 384"/>
                <a:gd name="T35" fmla="*/ 0 h 385"/>
                <a:gd name="T36" fmla="*/ 0 w 384"/>
                <a:gd name="T37" fmla="*/ 0 h 385"/>
                <a:gd name="T38" fmla="*/ 0 w 384"/>
                <a:gd name="T39" fmla="*/ 0 h 385"/>
                <a:gd name="T40" fmla="*/ 0 w 384"/>
                <a:gd name="T41" fmla="*/ 0 h 385"/>
                <a:gd name="T42" fmla="*/ 0 w 384"/>
                <a:gd name="T43" fmla="*/ 0 h 385"/>
                <a:gd name="T44" fmla="*/ 0 w 384"/>
                <a:gd name="T45" fmla="*/ 0 h 385"/>
                <a:gd name="T46" fmla="*/ 0 w 384"/>
                <a:gd name="T47" fmla="*/ 0 h 385"/>
                <a:gd name="T48" fmla="*/ 0 w 384"/>
                <a:gd name="T49" fmla="*/ 0 h 385"/>
                <a:gd name="T50" fmla="*/ 0 w 384"/>
                <a:gd name="T51" fmla="*/ 0 h 385"/>
                <a:gd name="T52" fmla="*/ 0 w 384"/>
                <a:gd name="T53" fmla="*/ 0 h 385"/>
                <a:gd name="T54" fmla="*/ 0 w 384"/>
                <a:gd name="T55" fmla="*/ 0 h 385"/>
                <a:gd name="T56" fmla="*/ 0 w 384"/>
                <a:gd name="T57" fmla="*/ 0 h 385"/>
                <a:gd name="T58" fmla="*/ 0 w 384"/>
                <a:gd name="T59" fmla="*/ 0 h 385"/>
                <a:gd name="T60" fmla="*/ 0 w 384"/>
                <a:gd name="T61" fmla="*/ 0 h 385"/>
                <a:gd name="T62" fmla="*/ 0 w 384"/>
                <a:gd name="T63" fmla="*/ 0 h 385"/>
                <a:gd name="T64" fmla="*/ 0 w 384"/>
                <a:gd name="T65" fmla="*/ 0 h 385"/>
                <a:gd name="T66" fmla="*/ 0 w 384"/>
                <a:gd name="T67" fmla="*/ 0 h 385"/>
                <a:gd name="T68" fmla="*/ 0 w 384"/>
                <a:gd name="T69" fmla="*/ 0 h 385"/>
                <a:gd name="T70" fmla="*/ 0 w 384"/>
                <a:gd name="T71" fmla="*/ 0 h 385"/>
                <a:gd name="T72" fmla="*/ 0 w 384"/>
                <a:gd name="T73" fmla="*/ 0 h 3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84"/>
                <a:gd name="T112" fmla="*/ 0 h 385"/>
                <a:gd name="T113" fmla="*/ 384 w 384"/>
                <a:gd name="T114" fmla="*/ 385 h 3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84" h="385">
                  <a:moveTo>
                    <a:pt x="191" y="0"/>
                  </a:moveTo>
                  <a:lnTo>
                    <a:pt x="226" y="3"/>
                  </a:lnTo>
                  <a:lnTo>
                    <a:pt x="259" y="13"/>
                  </a:lnTo>
                  <a:lnTo>
                    <a:pt x="289" y="26"/>
                  </a:lnTo>
                  <a:lnTo>
                    <a:pt x="316" y="46"/>
                  </a:lnTo>
                  <a:lnTo>
                    <a:pt x="339" y="69"/>
                  </a:lnTo>
                  <a:lnTo>
                    <a:pt x="358" y="95"/>
                  </a:lnTo>
                  <a:lnTo>
                    <a:pt x="373" y="126"/>
                  </a:lnTo>
                  <a:lnTo>
                    <a:pt x="381" y="158"/>
                  </a:lnTo>
                  <a:lnTo>
                    <a:pt x="384" y="193"/>
                  </a:lnTo>
                  <a:lnTo>
                    <a:pt x="381" y="227"/>
                  </a:lnTo>
                  <a:lnTo>
                    <a:pt x="373" y="260"/>
                  </a:lnTo>
                  <a:lnTo>
                    <a:pt x="358" y="290"/>
                  </a:lnTo>
                  <a:lnTo>
                    <a:pt x="339" y="317"/>
                  </a:lnTo>
                  <a:lnTo>
                    <a:pt x="316" y="340"/>
                  </a:lnTo>
                  <a:lnTo>
                    <a:pt x="289" y="359"/>
                  </a:lnTo>
                  <a:lnTo>
                    <a:pt x="259" y="374"/>
                  </a:lnTo>
                  <a:lnTo>
                    <a:pt x="226" y="382"/>
                  </a:lnTo>
                  <a:lnTo>
                    <a:pt x="191" y="385"/>
                  </a:lnTo>
                  <a:lnTo>
                    <a:pt x="157" y="382"/>
                  </a:lnTo>
                  <a:lnTo>
                    <a:pt x="124" y="374"/>
                  </a:lnTo>
                  <a:lnTo>
                    <a:pt x="95" y="359"/>
                  </a:lnTo>
                  <a:lnTo>
                    <a:pt x="68" y="340"/>
                  </a:lnTo>
                  <a:lnTo>
                    <a:pt x="45" y="317"/>
                  </a:lnTo>
                  <a:lnTo>
                    <a:pt x="26" y="290"/>
                  </a:lnTo>
                  <a:lnTo>
                    <a:pt x="11" y="260"/>
                  </a:lnTo>
                  <a:lnTo>
                    <a:pt x="3" y="227"/>
                  </a:lnTo>
                  <a:lnTo>
                    <a:pt x="0" y="193"/>
                  </a:lnTo>
                  <a:lnTo>
                    <a:pt x="3" y="158"/>
                  </a:lnTo>
                  <a:lnTo>
                    <a:pt x="11" y="126"/>
                  </a:lnTo>
                  <a:lnTo>
                    <a:pt x="26" y="95"/>
                  </a:lnTo>
                  <a:lnTo>
                    <a:pt x="45" y="69"/>
                  </a:lnTo>
                  <a:lnTo>
                    <a:pt x="68" y="46"/>
                  </a:lnTo>
                  <a:lnTo>
                    <a:pt x="95" y="26"/>
                  </a:lnTo>
                  <a:lnTo>
                    <a:pt x="124" y="13"/>
                  </a:lnTo>
                  <a:lnTo>
                    <a:pt x="157" y="3"/>
                  </a:lnTo>
                  <a:lnTo>
                    <a:pt x="191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47" name="Freeform 69"/>
            <p:cNvSpPr>
              <a:spLocks/>
            </p:cNvSpPr>
            <p:nvPr/>
          </p:nvSpPr>
          <p:spPr bwMode="auto">
            <a:xfrm>
              <a:off x="3791" y="816"/>
              <a:ext cx="43" cy="43"/>
            </a:xfrm>
            <a:custGeom>
              <a:avLst/>
              <a:gdLst>
                <a:gd name="T0" fmla="*/ 0 w 390"/>
                <a:gd name="T1" fmla="*/ 0 h 387"/>
                <a:gd name="T2" fmla="*/ 0 w 390"/>
                <a:gd name="T3" fmla="*/ 0 h 387"/>
                <a:gd name="T4" fmla="*/ 0 w 390"/>
                <a:gd name="T5" fmla="*/ 0 h 387"/>
                <a:gd name="T6" fmla="*/ 0 w 390"/>
                <a:gd name="T7" fmla="*/ 0 h 387"/>
                <a:gd name="T8" fmla="*/ 0 w 390"/>
                <a:gd name="T9" fmla="*/ 0 h 387"/>
                <a:gd name="T10" fmla="*/ 0 w 390"/>
                <a:gd name="T11" fmla="*/ 0 h 387"/>
                <a:gd name="T12" fmla="*/ 0 w 390"/>
                <a:gd name="T13" fmla="*/ 0 h 387"/>
                <a:gd name="T14" fmla="*/ 0 w 390"/>
                <a:gd name="T15" fmla="*/ 0 h 387"/>
                <a:gd name="T16" fmla="*/ 0 w 390"/>
                <a:gd name="T17" fmla="*/ 0 h 387"/>
                <a:gd name="T18" fmla="*/ 0 w 390"/>
                <a:gd name="T19" fmla="*/ 0 h 387"/>
                <a:gd name="T20" fmla="*/ 0 w 390"/>
                <a:gd name="T21" fmla="*/ 0 h 387"/>
                <a:gd name="T22" fmla="*/ 0 w 390"/>
                <a:gd name="T23" fmla="*/ 0 h 387"/>
                <a:gd name="T24" fmla="*/ 0 w 390"/>
                <a:gd name="T25" fmla="*/ 0 h 387"/>
                <a:gd name="T26" fmla="*/ 0 w 390"/>
                <a:gd name="T27" fmla="*/ 0 h 387"/>
                <a:gd name="T28" fmla="*/ 0 w 390"/>
                <a:gd name="T29" fmla="*/ 0 h 387"/>
                <a:gd name="T30" fmla="*/ 0 w 390"/>
                <a:gd name="T31" fmla="*/ 0 h 387"/>
                <a:gd name="T32" fmla="*/ 0 w 390"/>
                <a:gd name="T33" fmla="*/ 0 h 387"/>
                <a:gd name="T34" fmla="*/ 0 w 390"/>
                <a:gd name="T35" fmla="*/ 0 h 387"/>
                <a:gd name="T36" fmla="*/ 0 w 390"/>
                <a:gd name="T37" fmla="*/ 0 h 387"/>
                <a:gd name="T38" fmla="*/ 0 w 390"/>
                <a:gd name="T39" fmla="*/ 0 h 387"/>
                <a:gd name="T40" fmla="*/ 0 w 390"/>
                <a:gd name="T41" fmla="*/ 0 h 387"/>
                <a:gd name="T42" fmla="*/ 0 w 390"/>
                <a:gd name="T43" fmla="*/ 0 h 387"/>
                <a:gd name="T44" fmla="*/ 0 w 390"/>
                <a:gd name="T45" fmla="*/ 0 h 387"/>
                <a:gd name="T46" fmla="*/ 0 w 390"/>
                <a:gd name="T47" fmla="*/ 0 h 387"/>
                <a:gd name="T48" fmla="*/ 0 w 390"/>
                <a:gd name="T49" fmla="*/ 0 h 387"/>
                <a:gd name="T50" fmla="*/ 0 w 390"/>
                <a:gd name="T51" fmla="*/ 0 h 387"/>
                <a:gd name="T52" fmla="*/ 0 w 390"/>
                <a:gd name="T53" fmla="*/ 0 h 387"/>
                <a:gd name="T54" fmla="*/ 0 w 390"/>
                <a:gd name="T55" fmla="*/ 0 h 387"/>
                <a:gd name="T56" fmla="*/ 0 w 390"/>
                <a:gd name="T57" fmla="*/ 0 h 387"/>
                <a:gd name="T58" fmla="*/ 0 w 390"/>
                <a:gd name="T59" fmla="*/ 0 h 387"/>
                <a:gd name="T60" fmla="*/ 0 w 390"/>
                <a:gd name="T61" fmla="*/ 0 h 387"/>
                <a:gd name="T62" fmla="*/ 0 w 390"/>
                <a:gd name="T63" fmla="*/ 0 h 387"/>
                <a:gd name="T64" fmla="*/ 0 w 390"/>
                <a:gd name="T65" fmla="*/ 0 h 387"/>
                <a:gd name="T66" fmla="*/ 0 w 390"/>
                <a:gd name="T67" fmla="*/ 0 h 387"/>
                <a:gd name="T68" fmla="*/ 0 w 390"/>
                <a:gd name="T69" fmla="*/ 0 h 387"/>
                <a:gd name="T70" fmla="*/ 0 w 390"/>
                <a:gd name="T71" fmla="*/ 0 h 387"/>
                <a:gd name="T72" fmla="*/ 0 w 390"/>
                <a:gd name="T73" fmla="*/ 0 h 3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0"/>
                <a:gd name="T112" fmla="*/ 0 h 387"/>
                <a:gd name="T113" fmla="*/ 390 w 390"/>
                <a:gd name="T114" fmla="*/ 387 h 3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0" h="387">
                  <a:moveTo>
                    <a:pt x="195" y="0"/>
                  </a:moveTo>
                  <a:lnTo>
                    <a:pt x="230" y="3"/>
                  </a:lnTo>
                  <a:lnTo>
                    <a:pt x="263" y="13"/>
                  </a:lnTo>
                  <a:lnTo>
                    <a:pt x="294" y="26"/>
                  </a:lnTo>
                  <a:lnTo>
                    <a:pt x="321" y="46"/>
                  </a:lnTo>
                  <a:lnTo>
                    <a:pt x="344" y="69"/>
                  </a:lnTo>
                  <a:lnTo>
                    <a:pt x="364" y="96"/>
                  </a:lnTo>
                  <a:lnTo>
                    <a:pt x="379" y="127"/>
                  </a:lnTo>
                  <a:lnTo>
                    <a:pt x="387" y="159"/>
                  </a:lnTo>
                  <a:lnTo>
                    <a:pt x="390" y="194"/>
                  </a:lnTo>
                  <a:lnTo>
                    <a:pt x="387" y="228"/>
                  </a:lnTo>
                  <a:lnTo>
                    <a:pt x="379" y="262"/>
                  </a:lnTo>
                  <a:lnTo>
                    <a:pt x="364" y="292"/>
                  </a:lnTo>
                  <a:lnTo>
                    <a:pt x="344" y="318"/>
                  </a:lnTo>
                  <a:lnTo>
                    <a:pt x="321" y="342"/>
                  </a:lnTo>
                  <a:lnTo>
                    <a:pt x="294" y="361"/>
                  </a:lnTo>
                  <a:lnTo>
                    <a:pt x="263" y="376"/>
                  </a:lnTo>
                  <a:lnTo>
                    <a:pt x="230" y="384"/>
                  </a:lnTo>
                  <a:lnTo>
                    <a:pt x="195" y="387"/>
                  </a:lnTo>
                  <a:lnTo>
                    <a:pt x="160" y="384"/>
                  </a:lnTo>
                  <a:lnTo>
                    <a:pt x="127" y="376"/>
                  </a:lnTo>
                  <a:lnTo>
                    <a:pt x="96" y="361"/>
                  </a:lnTo>
                  <a:lnTo>
                    <a:pt x="69" y="342"/>
                  </a:lnTo>
                  <a:lnTo>
                    <a:pt x="46" y="318"/>
                  </a:lnTo>
                  <a:lnTo>
                    <a:pt x="27" y="292"/>
                  </a:lnTo>
                  <a:lnTo>
                    <a:pt x="12" y="262"/>
                  </a:lnTo>
                  <a:lnTo>
                    <a:pt x="3" y="228"/>
                  </a:lnTo>
                  <a:lnTo>
                    <a:pt x="0" y="194"/>
                  </a:lnTo>
                  <a:lnTo>
                    <a:pt x="3" y="159"/>
                  </a:lnTo>
                  <a:lnTo>
                    <a:pt x="12" y="127"/>
                  </a:lnTo>
                  <a:lnTo>
                    <a:pt x="27" y="96"/>
                  </a:lnTo>
                  <a:lnTo>
                    <a:pt x="46" y="69"/>
                  </a:lnTo>
                  <a:lnTo>
                    <a:pt x="69" y="46"/>
                  </a:lnTo>
                  <a:lnTo>
                    <a:pt x="96" y="26"/>
                  </a:lnTo>
                  <a:lnTo>
                    <a:pt x="127" y="13"/>
                  </a:lnTo>
                  <a:lnTo>
                    <a:pt x="160" y="3"/>
                  </a:lnTo>
                  <a:lnTo>
                    <a:pt x="195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48" name="Freeform 70"/>
            <p:cNvSpPr>
              <a:spLocks/>
            </p:cNvSpPr>
            <p:nvPr/>
          </p:nvSpPr>
          <p:spPr bwMode="auto">
            <a:xfrm>
              <a:off x="4020" y="912"/>
              <a:ext cx="30" cy="30"/>
            </a:xfrm>
            <a:custGeom>
              <a:avLst/>
              <a:gdLst>
                <a:gd name="T0" fmla="*/ 0 w 270"/>
                <a:gd name="T1" fmla="*/ 0 h 270"/>
                <a:gd name="T2" fmla="*/ 0 w 270"/>
                <a:gd name="T3" fmla="*/ 0 h 270"/>
                <a:gd name="T4" fmla="*/ 0 w 270"/>
                <a:gd name="T5" fmla="*/ 0 h 270"/>
                <a:gd name="T6" fmla="*/ 0 w 270"/>
                <a:gd name="T7" fmla="*/ 0 h 270"/>
                <a:gd name="T8" fmla="*/ 0 w 270"/>
                <a:gd name="T9" fmla="*/ 0 h 270"/>
                <a:gd name="T10" fmla="*/ 0 w 270"/>
                <a:gd name="T11" fmla="*/ 0 h 270"/>
                <a:gd name="T12" fmla="*/ 0 w 270"/>
                <a:gd name="T13" fmla="*/ 0 h 270"/>
                <a:gd name="T14" fmla="*/ 0 w 270"/>
                <a:gd name="T15" fmla="*/ 0 h 270"/>
                <a:gd name="T16" fmla="*/ 0 w 270"/>
                <a:gd name="T17" fmla="*/ 0 h 270"/>
                <a:gd name="T18" fmla="*/ 0 w 270"/>
                <a:gd name="T19" fmla="*/ 0 h 270"/>
                <a:gd name="T20" fmla="*/ 0 w 270"/>
                <a:gd name="T21" fmla="*/ 0 h 270"/>
                <a:gd name="T22" fmla="*/ 0 w 270"/>
                <a:gd name="T23" fmla="*/ 0 h 270"/>
                <a:gd name="T24" fmla="*/ 0 w 270"/>
                <a:gd name="T25" fmla="*/ 0 h 270"/>
                <a:gd name="T26" fmla="*/ 0 w 270"/>
                <a:gd name="T27" fmla="*/ 0 h 270"/>
                <a:gd name="T28" fmla="*/ 0 w 270"/>
                <a:gd name="T29" fmla="*/ 0 h 270"/>
                <a:gd name="T30" fmla="*/ 0 w 270"/>
                <a:gd name="T31" fmla="*/ 0 h 270"/>
                <a:gd name="T32" fmla="*/ 0 w 270"/>
                <a:gd name="T33" fmla="*/ 0 h 270"/>
                <a:gd name="T34" fmla="*/ 0 w 270"/>
                <a:gd name="T35" fmla="*/ 0 h 270"/>
                <a:gd name="T36" fmla="*/ 0 w 270"/>
                <a:gd name="T37" fmla="*/ 0 h 270"/>
                <a:gd name="T38" fmla="*/ 0 w 270"/>
                <a:gd name="T39" fmla="*/ 0 h 270"/>
                <a:gd name="T40" fmla="*/ 0 w 270"/>
                <a:gd name="T41" fmla="*/ 0 h 270"/>
                <a:gd name="T42" fmla="*/ 0 w 270"/>
                <a:gd name="T43" fmla="*/ 0 h 270"/>
                <a:gd name="T44" fmla="*/ 0 w 270"/>
                <a:gd name="T45" fmla="*/ 0 h 270"/>
                <a:gd name="T46" fmla="*/ 0 w 270"/>
                <a:gd name="T47" fmla="*/ 0 h 270"/>
                <a:gd name="T48" fmla="*/ 0 w 270"/>
                <a:gd name="T49" fmla="*/ 0 h 270"/>
                <a:gd name="T50" fmla="*/ 0 w 270"/>
                <a:gd name="T51" fmla="*/ 0 h 270"/>
                <a:gd name="T52" fmla="*/ 0 w 270"/>
                <a:gd name="T53" fmla="*/ 0 h 270"/>
                <a:gd name="T54" fmla="*/ 0 w 270"/>
                <a:gd name="T55" fmla="*/ 0 h 270"/>
                <a:gd name="T56" fmla="*/ 0 w 270"/>
                <a:gd name="T57" fmla="*/ 0 h 270"/>
                <a:gd name="T58" fmla="*/ 0 w 270"/>
                <a:gd name="T59" fmla="*/ 0 h 270"/>
                <a:gd name="T60" fmla="*/ 0 w 270"/>
                <a:gd name="T61" fmla="*/ 0 h 270"/>
                <a:gd name="T62" fmla="*/ 0 w 270"/>
                <a:gd name="T63" fmla="*/ 0 h 270"/>
                <a:gd name="T64" fmla="*/ 0 w 270"/>
                <a:gd name="T65" fmla="*/ 0 h 2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0"/>
                <a:gd name="T100" fmla="*/ 0 h 270"/>
                <a:gd name="T101" fmla="*/ 270 w 270"/>
                <a:gd name="T102" fmla="*/ 270 h 2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0" h="270">
                  <a:moveTo>
                    <a:pt x="135" y="0"/>
                  </a:moveTo>
                  <a:lnTo>
                    <a:pt x="162" y="3"/>
                  </a:lnTo>
                  <a:lnTo>
                    <a:pt x="187" y="10"/>
                  </a:lnTo>
                  <a:lnTo>
                    <a:pt x="210" y="23"/>
                  </a:lnTo>
                  <a:lnTo>
                    <a:pt x="230" y="40"/>
                  </a:lnTo>
                  <a:lnTo>
                    <a:pt x="247" y="60"/>
                  </a:lnTo>
                  <a:lnTo>
                    <a:pt x="259" y="83"/>
                  </a:lnTo>
                  <a:lnTo>
                    <a:pt x="267" y="108"/>
                  </a:lnTo>
                  <a:lnTo>
                    <a:pt x="270" y="135"/>
                  </a:lnTo>
                  <a:lnTo>
                    <a:pt x="267" y="162"/>
                  </a:lnTo>
                  <a:lnTo>
                    <a:pt x="259" y="187"/>
                  </a:lnTo>
                  <a:lnTo>
                    <a:pt x="247" y="210"/>
                  </a:lnTo>
                  <a:lnTo>
                    <a:pt x="230" y="230"/>
                  </a:lnTo>
                  <a:lnTo>
                    <a:pt x="210" y="247"/>
                  </a:lnTo>
                  <a:lnTo>
                    <a:pt x="187" y="260"/>
                  </a:lnTo>
                  <a:lnTo>
                    <a:pt x="162" y="267"/>
                  </a:lnTo>
                  <a:lnTo>
                    <a:pt x="135" y="270"/>
                  </a:lnTo>
                  <a:lnTo>
                    <a:pt x="107" y="267"/>
                  </a:lnTo>
                  <a:lnTo>
                    <a:pt x="82" y="260"/>
                  </a:lnTo>
                  <a:lnTo>
                    <a:pt x="59" y="247"/>
                  </a:lnTo>
                  <a:lnTo>
                    <a:pt x="39" y="230"/>
                  </a:lnTo>
                  <a:lnTo>
                    <a:pt x="23" y="210"/>
                  </a:lnTo>
                  <a:lnTo>
                    <a:pt x="10" y="187"/>
                  </a:lnTo>
                  <a:lnTo>
                    <a:pt x="3" y="162"/>
                  </a:lnTo>
                  <a:lnTo>
                    <a:pt x="0" y="135"/>
                  </a:lnTo>
                  <a:lnTo>
                    <a:pt x="3" y="108"/>
                  </a:lnTo>
                  <a:lnTo>
                    <a:pt x="10" y="83"/>
                  </a:lnTo>
                  <a:lnTo>
                    <a:pt x="23" y="60"/>
                  </a:lnTo>
                  <a:lnTo>
                    <a:pt x="39" y="40"/>
                  </a:lnTo>
                  <a:lnTo>
                    <a:pt x="59" y="23"/>
                  </a:lnTo>
                  <a:lnTo>
                    <a:pt x="82" y="10"/>
                  </a:lnTo>
                  <a:lnTo>
                    <a:pt x="107" y="3"/>
                  </a:ln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49" name="Freeform 71"/>
            <p:cNvSpPr>
              <a:spLocks/>
            </p:cNvSpPr>
            <p:nvPr/>
          </p:nvSpPr>
          <p:spPr bwMode="auto">
            <a:xfrm>
              <a:off x="3747" y="866"/>
              <a:ext cx="330" cy="214"/>
            </a:xfrm>
            <a:custGeom>
              <a:avLst/>
              <a:gdLst>
                <a:gd name="T0" fmla="*/ 0 w 2967"/>
                <a:gd name="T1" fmla="*/ 0 h 1930"/>
                <a:gd name="T2" fmla="*/ 0 w 2967"/>
                <a:gd name="T3" fmla="*/ 0 h 1930"/>
                <a:gd name="T4" fmla="*/ 0 w 2967"/>
                <a:gd name="T5" fmla="*/ 0 h 1930"/>
                <a:gd name="T6" fmla="*/ 0 w 2967"/>
                <a:gd name="T7" fmla="*/ 0 h 1930"/>
                <a:gd name="T8" fmla="*/ 0 w 2967"/>
                <a:gd name="T9" fmla="*/ 0 h 1930"/>
                <a:gd name="T10" fmla="*/ 0 w 2967"/>
                <a:gd name="T11" fmla="*/ 0 h 1930"/>
                <a:gd name="T12" fmla="*/ 0 w 2967"/>
                <a:gd name="T13" fmla="*/ 0 h 1930"/>
                <a:gd name="T14" fmla="*/ 0 w 2967"/>
                <a:gd name="T15" fmla="*/ 0 h 1930"/>
                <a:gd name="T16" fmla="*/ 0 w 2967"/>
                <a:gd name="T17" fmla="*/ 0 h 1930"/>
                <a:gd name="T18" fmla="*/ 0 w 2967"/>
                <a:gd name="T19" fmla="*/ 0 h 1930"/>
                <a:gd name="T20" fmla="*/ 0 w 2967"/>
                <a:gd name="T21" fmla="*/ 0 h 1930"/>
                <a:gd name="T22" fmla="*/ 0 w 2967"/>
                <a:gd name="T23" fmla="*/ 0 h 1930"/>
                <a:gd name="T24" fmla="*/ 0 w 2967"/>
                <a:gd name="T25" fmla="*/ 0 h 1930"/>
                <a:gd name="T26" fmla="*/ 0 w 2967"/>
                <a:gd name="T27" fmla="*/ 0 h 1930"/>
                <a:gd name="T28" fmla="*/ 0 w 2967"/>
                <a:gd name="T29" fmla="*/ 0 h 1930"/>
                <a:gd name="T30" fmla="*/ 0 w 2967"/>
                <a:gd name="T31" fmla="*/ 0 h 1930"/>
                <a:gd name="T32" fmla="*/ 0 w 2967"/>
                <a:gd name="T33" fmla="*/ 0 h 1930"/>
                <a:gd name="T34" fmla="*/ 0 w 2967"/>
                <a:gd name="T35" fmla="*/ 0 h 1930"/>
                <a:gd name="T36" fmla="*/ 0 w 2967"/>
                <a:gd name="T37" fmla="*/ 0 h 1930"/>
                <a:gd name="T38" fmla="*/ 0 w 2967"/>
                <a:gd name="T39" fmla="*/ 0 h 1930"/>
                <a:gd name="T40" fmla="*/ 0 w 2967"/>
                <a:gd name="T41" fmla="*/ 0 h 1930"/>
                <a:gd name="T42" fmla="*/ 0 w 2967"/>
                <a:gd name="T43" fmla="*/ 0 h 1930"/>
                <a:gd name="T44" fmla="*/ 0 w 2967"/>
                <a:gd name="T45" fmla="*/ 0 h 1930"/>
                <a:gd name="T46" fmla="*/ 0 w 2967"/>
                <a:gd name="T47" fmla="*/ 0 h 1930"/>
                <a:gd name="T48" fmla="*/ 0 w 2967"/>
                <a:gd name="T49" fmla="*/ 0 h 1930"/>
                <a:gd name="T50" fmla="*/ 0 w 2967"/>
                <a:gd name="T51" fmla="*/ 0 h 1930"/>
                <a:gd name="T52" fmla="*/ 0 w 2967"/>
                <a:gd name="T53" fmla="*/ 0 h 1930"/>
                <a:gd name="T54" fmla="*/ 0 w 2967"/>
                <a:gd name="T55" fmla="*/ 0 h 1930"/>
                <a:gd name="T56" fmla="*/ 0 w 2967"/>
                <a:gd name="T57" fmla="*/ 0 h 1930"/>
                <a:gd name="T58" fmla="*/ 0 w 2967"/>
                <a:gd name="T59" fmla="*/ 0 h 1930"/>
                <a:gd name="T60" fmla="*/ 0 w 2967"/>
                <a:gd name="T61" fmla="*/ 0 h 1930"/>
                <a:gd name="T62" fmla="*/ 0 w 2967"/>
                <a:gd name="T63" fmla="*/ 0 h 1930"/>
                <a:gd name="T64" fmla="*/ 0 w 2967"/>
                <a:gd name="T65" fmla="*/ 0 h 1930"/>
                <a:gd name="T66" fmla="*/ 0 w 2967"/>
                <a:gd name="T67" fmla="*/ 0 h 1930"/>
                <a:gd name="T68" fmla="*/ 0 w 2967"/>
                <a:gd name="T69" fmla="*/ 0 h 1930"/>
                <a:gd name="T70" fmla="*/ 0 w 2967"/>
                <a:gd name="T71" fmla="*/ 0 h 1930"/>
                <a:gd name="T72" fmla="*/ 0 w 2967"/>
                <a:gd name="T73" fmla="*/ 0 h 1930"/>
                <a:gd name="T74" fmla="*/ 0 w 2967"/>
                <a:gd name="T75" fmla="*/ 0 h 1930"/>
                <a:gd name="T76" fmla="*/ 0 w 2967"/>
                <a:gd name="T77" fmla="*/ 0 h 1930"/>
                <a:gd name="T78" fmla="*/ 0 w 2967"/>
                <a:gd name="T79" fmla="*/ 0 h 1930"/>
                <a:gd name="T80" fmla="*/ 0 w 2967"/>
                <a:gd name="T81" fmla="*/ 0 h 1930"/>
                <a:gd name="T82" fmla="*/ 0 w 2967"/>
                <a:gd name="T83" fmla="*/ 0 h 1930"/>
                <a:gd name="T84" fmla="*/ 0 w 2967"/>
                <a:gd name="T85" fmla="*/ 0 h 1930"/>
                <a:gd name="T86" fmla="*/ 0 w 2967"/>
                <a:gd name="T87" fmla="*/ 0 h 1930"/>
                <a:gd name="T88" fmla="*/ 0 w 2967"/>
                <a:gd name="T89" fmla="*/ 0 h 1930"/>
                <a:gd name="T90" fmla="*/ 0 w 2967"/>
                <a:gd name="T91" fmla="*/ 0 h 1930"/>
                <a:gd name="T92" fmla="*/ 0 w 2967"/>
                <a:gd name="T93" fmla="*/ 0 h 1930"/>
                <a:gd name="T94" fmla="*/ 0 w 2967"/>
                <a:gd name="T95" fmla="*/ 0 h 1930"/>
                <a:gd name="T96" fmla="*/ 0 w 2967"/>
                <a:gd name="T97" fmla="*/ 0 h 1930"/>
                <a:gd name="T98" fmla="*/ 0 w 2967"/>
                <a:gd name="T99" fmla="*/ 0 h 1930"/>
                <a:gd name="T100" fmla="*/ 0 w 2967"/>
                <a:gd name="T101" fmla="*/ 0 h 1930"/>
                <a:gd name="T102" fmla="*/ 0 w 2967"/>
                <a:gd name="T103" fmla="*/ 0 h 1930"/>
                <a:gd name="T104" fmla="*/ 0 w 2967"/>
                <a:gd name="T105" fmla="*/ 0 h 1930"/>
                <a:gd name="T106" fmla="*/ 0 w 2967"/>
                <a:gd name="T107" fmla="*/ 0 h 1930"/>
                <a:gd name="T108" fmla="*/ 0 w 2967"/>
                <a:gd name="T109" fmla="*/ 0 h 1930"/>
                <a:gd name="T110" fmla="*/ 0 w 2967"/>
                <a:gd name="T111" fmla="*/ 0 h 1930"/>
                <a:gd name="T112" fmla="*/ 0 w 2967"/>
                <a:gd name="T113" fmla="*/ 0 h 1930"/>
                <a:gd name="T114" fmla="*/ 0 w 2967"/>
                <a:gd name="T115" fmla="*/ 0 h 1930"/>
                <a:gd name="T116" fmla="*/ 0 w 2967"/>
                <a:gd name="T117" fmla="*/ 0 h 1930"/>
                <a:gd name="T118" fmla="*/ 0 w 2967"/>
                <a:gd name="T119" fmla="*/ 0 h 1930"/>
                <a:gd name="T120" fmla="*/ 0 w 2967"/>
                <a:gd name="T121" fmla="*/ 0 h 1930"/>
                <a:gd name="T122" fmla="*/ 0 w 2967"/>
                <a:gd name="T123" fmla="*/ 0 h 1930"/>
                <a:gd name="T124" fmla="*/ 0 w 2967"/>
                <a:gd name="T125" fmla="*/ 0 h 19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967"/>
                <a:gd name="T190" fmla="*/ 0 h 1930"/>
                <a:gd name="T191" fmla="*/ 2967 w 2967"/>
                <a:gd name="T192" fmla="*/ 1930 h 19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967" h="1930">
                  <a:moveTo>
                    <a:pt x="397" y="0"/>
                  </a:moveTo>
                  <a:lnTo>
                    <a:pt x="399" y="0"/>
                  </a:lnTo>
                  <a:lnTo>
                    <a:pt x="781" y="0"/>
                  </a:lnTo>
                  <a:lnTo>
                    <a:pt x="783" y="0"/>
                  </a:lnTo>
                  <a:lnTo>
                    <a:pt x="788" y="0"/>
                  </a:lnTo>
                  <a:lnTo>
                    <a:pt x="798" y="1"/>
                  </a:lnTo>
                  <a:lnTo>
                    <a:pt x="810" y="2"/>
                  </a:lnTo>
                  <a:lnTo>
                    <a:pt x="825" y="5"/>
                  </a:lnTo>
                  <a:lnTo>
                    <a:pt x="841" y="10"/>
                  </a:lnTo>
                  <a:lnTo>
                    <a:pt x="860" y="16"/>
                  </a:lnTo>
                  <a:lnTo>
                    <a:pt x="878" y="23"/>
                  </a:lnTo>
                  <a:lnTo>
                    <a:pt x="898" y="35"/>
                  </a:lnTo>
                  <a:lnTo>
                    <a:pt x="918" y="48"/>
                  </a:lnTo>
                  <a:lnTo>
                    <a:pt x="939" y="65"/>
                  </a:lnTo>
                  <a:lnTo>
                    <a:pt x="958" y="85"/>
                  </a:lnTo>
                  <a:lnTo>
                    <a:pt x="977" y="109"/>
                  </a:lnTo>
                  <a:lnTo>
                    <a:pt x="994" y="137"/>
                  </a:lnTo>
                  <a:lnTo>
                    <a:pt x="1009" y="170"/>
                  </a:lnTo>
                  <a:lnTo>
                    <a:pt x="1022" y="208"/>
                  </a:lnTo>
                  <a:lnTo>
                    <a:pt x="1097" y="469"/>
                  </a:lnTo>
                  <a:lnTo>
                    <a:pt x="1173" y="208"/>
                  </a:lnTo>
                  <a:lnTo>
                    <a:pt x="1185" y="170"/>
                  </a:lnTo>
                  <a:lnTo>
                    <a:pt x="1200" y="137"/>
                  </a:lnTo>
                  <a:lnTo>
                    <a:pt x="1218" y="109"/>
                  </a:lnTo>
                  <a:lnTo>
                    <a:pt x="1235" y="85"/>
                  </a:lnTo>
                  <a:lnTo>
                    <a:pt x="1255" y="65"/>
                  </a:lnTo>
                  <a:lnTo>
                    <a:pt x="1275" y="48"/>
                  </a:lnTo>
                  <a:lnTo>
                    <a:pt x="1296" y="35"/>
                  </a:lnTo>
                  <a:lnTo>
                    <a:pt x="1316" y="23"/>
                  </a:lnTo>
                  <a:lnTo>
                    <a:pt x="1335" y="16"/>
                  </a:lnTo>
                  <a:lnTo>
                    <a:pt x="1353" y="10"/>
                  </a:lnTo>
                  <a:lnTo>
                    <a:pt x="1370" y="5"/>
                  </a:lnTo>
                  <a:lnTo>
                    <a:pt x="1384" y="2"/>
                  </a:lnTo>
                  <a:lnTo>
                    <a:pt x="1397" y="1"/>
                  </a:lnTo>
                  <a:lnTo>
                    <a:pt x="1405" y="0"/>
                  </a:lnTo>
                  <a:lnTo>
                    <a:pt x="1411" y="0"/>
                  </a:lnTo>
                  <a:lnTo>
                    <a:pt x="1414" y="0"/>
                  </a:lnTo>
                  <a:lnTo>
                    <a:pt x="1908" y="0"/>
                  </a:lnTo>
                  <a:lnTo>
                    <a:pt x="1910" y="0"/>
                  </a:lnTo>
                  <a:lnTo>
                    <a:pt x="1915" y="0"/>
                  </a:lnTo>
                  <a:lnTo>
                    <a:pt x="1925" y="1"/>
                  </a:lnTo>
                  <a:lnTo>
                    <a:pt x="1936" y="2"/>
                  </a:lnTo>
                  <a:lnTo>
                    <a:pt x="1951" y="5"/>
                  </a:lnTo>
                  <a:lnTo>
                    <a:pt x="1968" y="10"/>
                  </a:lnTo>
                  <a:lnTo>
                    <a:pt x="1985" y="16"/>
                  </a:lnTo>
                  <a:lnTo>
                    <a:pt x="2005" y="23"/>
                  </a:lnTo>
                  <a:lnTo>
                    <a:pt x="2025" y="35"/>
                  </a:lnTo>
                  <a:lnTo>
                    <a:pt x="2045" y="48"/>
                  </a:lnTo>
                  <a:lnTo>
                    <a:pt x="2065" y="65"/>
                  </a:lnTo>
                  <a:lnTo>
                    <a:pt x="2085" y="85"/>
                  </a:lnTo>
                  <a:lnTo>
                    <a:pt x="2104" y="109"/>
                  </a:lnTo>
                  <a:lnTo>
                    <a:pt x="2120" y="137"/>
                  </a:lnTo>
                  <a:lnTo>
                    <a:pt x="2135" y="170"/>
                  </a:lnTo>
                  <a:lnTo>
                    <a:pt x="2149" y="208"/>
                  </a:lnTo>
                  <a:lnTo>
                    <a:pt x="2301" y="740"/>
                  </a:lnTo>
                  <a:lnTo>
                    <a:pt x="2305" y="741"/>
                  </a:lnTo>
                  <a:lnTo>
                    <a:pt x="2313" y="741"/>
                  </a:lnTo>
                  <a:lnTo>
                    <a:pt x="2327" y="743"/>
                  </a:lnTo>
                  <a:lnTo>
                    <a:pt x="2343" y="744"/>
                  </a:lnTo>
                  <a:lnTo>
                    <a:pt x="2361" y="745"/>
                  </a:lnTo>
                  <a:lnTo>
                    <a:pt x="2379" y="747"/>
                  </a:lnTo>
                  <a:lnTo>
                    <a:pt x="2396" y="748"/>
                  </a:lnTo>
                  <a:lnTo>
                    <a:pt x="2409" y="750"/>
                  </a:lnTo>
                  <a:lnTo>
                    <a:pt x="2419" y="750"/>
                  </a:lnTo>
                  <a:lnTo>
                    <a:pt x="2423" y="751"/>
                  </a:lnTo>
                  <a:lnTo>
                    <a:pt x="2788" y="751"/>
                  </a:lnTo>
                  <a:lnTo>
                    <a:pt x="2819" y="753"/>
                  </a:lnTo>
                  <a:lnTo>
                    <a:pt x="2848" y="762"/>
                  </a:lnTo>
                  <a:lnTo>
                    <a:pt x="2877" y="774"/>
                  </a:lnTo>
                  <a:lnTo>
                    <a:pt x="2902" y="792"/>
                  </a:lnTo>
                  <a:lnTo>
                    <a:pt x="2924" y="813"/>
                  </a:lnTo>
                  <a:lnTo>
                    <a:pt x="2941" y="837"/>
                  </a:lnTo>
                  <a:lnTo>
                    <a:pt x="2955" y="863"/>
                  </a:lnTo>
                  <a:lnTo>
                    <a:pt x="2963" y="892"/>
                  </a:lnTo>
                  <a:lnTo>
                    <a:pt x="2967" y="924"/>
                  </a:lnTo>
                  <a:lnTo>
                    <a:pt x="2967" y="1265"/>
                  </a:lnTo>
                  <a:lnTo>
                    <a:pt x="2965" y="1284"/>
                  </a:lnTo>
                  <a:lnTo>
                    <a:pt x="2956" y="1301"/>
                  </a:lnTo>
                  <a:lnTo>
                    <a:pt x="2944" y="1313"/>
                  </a:lnTo>
                  <a:lnTo>
                    <a:pt x="2927" y="1322"/>
                  </a:lnTo>
                  <a:lnTo>
                    <a:pt x="2909" y="1325"/>
                  </a:lnTo>
                  <a:lnTo>
                    <a:pt x="2890" y="1322"/>
                  </a:lnTo>
                  <a:lnTo>
                    <a:pt x="2873" y="1313"/>
                  </a:lnTo>
                  <a:lnTo>
                    <a:pt x="2861" y="1301"/>
                  </a:lnTo>
                  <a:lnTo>
                    <a:pt x="2852" y="1284"/>
                  </a:lnTo>
                  <a:lnTo>
                    <a:pt x="2849" y="1265"/>
                  </a:lnTo>
                  <a:lnTo>
                    <a:pt x="2849" y="966"/>
                  </a:lnTo>
                  <a:lnTo>
                    <a:pt x="2789" y="966"/>
                  </a:lnTo>
                  <a:lnTo>
                    <a:pt x="2789" y="1851"/>
                  </a:lnTo>
                  <a:lnTo>
                    <a:pt x="2785" y="1872"/>
                  </a:lnTo>
                  <a:lnTo>
                    <a:pt x="2778" y="1891"/>
                  </a:lnTo>
                  <a:lnTo>
                    <a:pt x="2766" y="1907"/>
                  </a:lnTo>
                  <a:lnTo>
                    <a:pt x="2749" y="1920"/>
                  </a:lnTo>
                  <a:lnTo>
                    <a:pt x="2730" y="1927"/>
                  </a:lnTo>
                  <a:lnTo>
                    <a:pt x="2709" y="1930"/>
                  </a:lnTo>
                  <a:lnTo>
                    <a:pt x="2688" y="1927"/>
                  </a:lnTo>
                  <a:lnTo>
                    <a:pt x="2669" y="1920"/>
                  </a:lnTo>
                  <a:lnTo>
                    <a:pt x="2652" y="1907"/>
                  </a:lnTo>
                  <a:lnTo>
                    <a:pt x="2640" y="1891"/>
                  </a:lnTo>
                  <a:lnTo>
                    <a:pt x="2633" y="1872"/>
                  </a:lnTo>
                  <a:lnTo>
                    <a:pt x="2629" y="1851"/>
                  </a:lnTo>
                  <a:lnTo>
                    <a:pt x="2629" y="1377"/>
                  </a:lnTo>
                  <a:lnTo>
                    <a:pt x="2568" y="1377"/>
                  </a:lnTo>
                  <a:lnTo>
                    <a:pt x="2568" y="1851"/>
                  </a:lnTo>
                  <a:lnTo>
                    <a:pt x="2564" y="1872"/>
                  </a:lnTo>
                  <a:lnTo>
                    <a:pt x="2556" y="1891"/>
                  </a:lnTo>
                  <a:lnTo>
                    <a:pt x="2545" y="1907"/>
                  </a:lnTo>
                  <a:lnTo>
                    <a:pt x="2528" y="1920"/>
                  </a:lnTo>
                  <a:lnTo>
                    <a:pt x="2509" y="1927"/>
                  </a:lnTo>
                  <a:lnTo>
                    <a:pt x="2488" y="1930"/>
                  </a:lnTo>
                  <a:lnTo>
                    <a:pt x="2467" y="1927"/>
                  </a:lnTo>
                  <a:lnTo>
                    <a:pt x="2448" y="1920"/>
                  </a:lnTo>
                  <a:lnTo>
                    <a:pt x="2431" y="1907"/>
                  </a:lnTo>
                  <a:lnTo>
                    <a:pt x="2419" y="1891"/>
                  </a:lnTo>
                  <a:lnTo>
                    <a:pt x="2412" y="1872"/>
                  </a:lnTo>
                  <a:lnTo>
                    <a:pt x="2408" y="1851"/>
                  </a:lnTo>
                  <a:lnTo>
                    <a:pt x="2408" y="903"/>
                  </a:lnTo>
                  <a:lnTo>
                    <a:pt x="2381" y="896"/>
                  </a:lnTo>
                  <a:lnTo>
                    <a:pt x="2354" y="887"/>
                  </a:lnTo>
                  <a:lnTo>
                    <a:pt x="2326" y="879"/>
                  </a:lnTo>
                  <a:lnTo>
                    <a:pt x="2298" y="872"/>
                  </a:lnTo>
                  <a:lnTo>
                    <a:pt x="2272" y="864"/>
                  </a:lnTo>
                  <a:lnTo>
                    <a:pt x="2249" y="858"/>
                  </a:lnTo>
                  <a:lnTo>
                    <a:pt x="2229" y="853"/>
                  </a:lnTo>
                  <a:lnTo>
                    <a:pt x="2214" y="848"/>
                  </a:lnTo>
                  <a:lnTo>
                    <a:pt x="2203" y="845"/>
                  </a:lnTo>
                  <a:lnTo>
                    <a:pt x="2201" y="845"/>
                  </a:lnTo>
                  <a:lnTo>
                    <a:pt x="2200" y="844"/>
                  </a:lnTo>
                  <a:lnTo>
                    <a:pt x="2185" y="839"/>
                  </a:lnTo>
                  <a:lnTo>
                    <a:pt x="2172" y="832"/>
                  </a:lnTo>
                  <a:lnTo>
                    <a:pt x="2160" y="822"/>
                  </a:lnTo>
                  <a:lnTo>
                    <a:pt x="2151" y="810"/>
                  </a:lnTo>
                  <a:lnTo>
                    <a:pt x="2146" y="795"/>
                  </a:lnTo>
                  <a:lnTo>
                    <a:pt x="2002" y="272"/>
                  </a:lnTo>
                  <a:lnTo>
                    <a:pt x="1929" y="272"/>
                  </a:lnTo>
                  <a:lnTo>
                    <a:pt x="1929" y="1801"/>
                  </a:lnTo>
                  <a:lnTo>
                    <a:pt x="1926" y="1828"/>
                  </a:lnTo>
                  <a:lnTo>
                    <a:pt x="1917" y="1852"/>
                  </a:lnTo>
                  <a:lnTo>
                    <a:pt x="1904" y="1873"/>
                  </a:lnTo>
                  <a:lnTo>
                    <a:pt x="1886" y="1889"/>
                  </a:lnTo>
                  <a:lnTo>
                    <a:pt x="1865" y="1903"/>
                  </a:lnTo>
                  <a:lnTo>
                    <a:pt x="1841" y="1911"/>
                  </a:lnTo>
                  <a:lnTo>
                    <a:pt x="1815" y="1915"/>
                  </a:lnTo>
                  <a:lnTo>
                    <a:pt x="1789" y="1911"/>
                  </a:lnTo>
                  <a:lnTo>
                    <a:pt x="1765" y="1903"/>
                  </a:lnTo>
                  <a:lnTo>
                    <a:pt x="1744" y="1889"/>
                  </a:lnTo>
                  <a:lnTo>
                    <a:pt x="1727" y="1873"/>
                  </a:lnTo>
                  <a:lnTo>
                    <a:pt x="1713" y="1852"/>
                  </a:lnTo>
                  <a:lnTo>
                    <a:pt x="1705" y="1828"/>
                  </a:lnTo>
                  <a:lnTo>
                    <a:pt x="1702" y="1801"/>
                  </a:lnTo>
                  <a:lnTo>
                    <a:pt x="1702" y="931"/>
                  </a:lnTo>
                  <a:lnTo>
                    <a:pt x="1619" y="931"/>
                  </a:lnTo>
                  <a:lnTo>
                    <a:pt x="1619" y="1801"/>
                  </a:lnTo>
                  <a:lnTo>
                    <a:pt x="1616" y="1828"/>
                  </a:lnTo>
                  <a:lnTo>
                    <a:pt x="1607" y="1852"/>
                  </a:lnTo>
                  <a:lnTo>
                    <a:pt x="1594" y="1873"/>
                  </a:lnTo>
                  <a:lnTo>
                    <a:pt x="1576" y="1889"/>
                  </a:lnTo>
                  <a:lnTo>
                    <a:pt x="1555" y="1903"/>
                  </a:lnTo>
                  <a:lnTo>
                    <a:pt x="1532" y="1911"/>
                  </a:lnTo>
                  <a:lnTo>
                    <a:pt x="1506" y="1915"/>
                  </a:lnTo>
                  <a:lnTo>
                    <a:pt x="1479" y="1911"/>
                  </a:lnTo>
                  <a:lnTo>
                    <a:pt x="1455" y="1903"/>
                  </a:lnTo>
                  <a:lnTo>
                    <a:pt x="1434" y="1889"/>
                  </a:lnTo>
                  <a:lnTo>
                    <a:pt x="1417" y="1873"/>
                  </a:lnTo>
                  <a:lnTo>
                    <a:pt x="1404" y="1852"/>
                  </a:lnTo>
                  <a:lnTo>
                    <a:pt x="1395" y="1828"/>
                  </a:lnTo>
                  <a:lnTo>
                    <a:pt x="1393" y="1801"/>
                  </a:lnTo>
                  <a:lnTo>
                    <a:pt x="1393" y="272"/>
                  </a:lnTo>
                  <a:lnTo>
                    <a:pt x="1324" y="272"/>
                  </a:lnTo>
                  <a:lnTo>
                    <a:pt x="1177" y="788"/>
                  </a:lnTo>
                  <a:lnTo>
                    <a:pt x="1173" y="801"/>
                  </a:lnTo>
                  <a:lnTo>
                    <a:pt x="1165" y="814"/>
                  </a:lnTo>
                  <a:lnTo>
                    <a:pt x="1152" y="829"/>
                  </a:lnTo>
                  <a:lnTo>
                    <a:pt x="1136" y="839"/>
                  </a:lnTo>
                  <a:lnTo>
                    <a:pt x="1117" y="845"/>
                  </a:lnTo>
                  <a:lnTo>
                    <a:pt x="1097" y="847"/>
                  </a:lnTo>
                  <a:lnTo>
                    <a:pt x="1076" y="845"/>
                  </a:lnTo>
                  <a:lnTo>
                    <a:pt x="1057" y="839"/>
                  </a:lnTo>
                  <a:lnTo>
                    <a:pt x="1042" y="829"/>
                  </a:lnTo>
                  <a:lnTo>
                    <a:pt x="1029" y="814"/>
                  </a:lnTo>
                  <a:lnTo>
                    <a:pt x="1022" y="802"/>
                  </a:lnTo>
                  <a:lnTo>
                    <a:pt x="1018" y="790"/>
                  </a:lnTo>
                  <a:lnTo>
                    <a:pt x="869" y="272"/>
                  </a:lnTo>
                  <a:lnTo>
                    <a:pt x="797" y="272"/>
                  </a:lnTo>
                  <a:lnTo>
                    <a:pt x="1013" y="1177"/>
                  </a:lnTo>
                  <a:lnTo>
                    <a:pt x="823" y="1177"/>
                  </a:lnTo>
                  <a:lnTo>
                    <a:pt x="823" y="1820"/>
                  </a:lnTo>
                  <a:lnTo>
                    <a:pt x="821" y="1842"/>
                  </a:lnTo>
                  <a:lnTo>
                    <a:pt x="813" y="1862"/>
                  </a:lnTo>
                  <a:lnTo>
                    <a:pt x="802" y="1880"/>
                  </a:lnTo>
                  <a:lnTo>
                    <a:pt x="787" y="1895"/>
                  </a:lnTo>
                  <a:lnTo>
                    <a:pt x="769" y="1906"/>
                  </a:lnTo>
                  <a:lnTo>
                    <a:pt x="748" y="1914"/>
                  </a:lnTo>
                  <a:lnTo>
                    <a:pt x="726" y="1916"/>
                  </a:lnTo>
                  <a:lnTo>
                    <a:pt x="705" y="1914"/>
                  </a:lnTo>
                  <a:lnTo>
                    <a:pt x="685" y="1906"/>
                  </a:lnTo>
                  <a:lnTo>
                    <a:pt x="667" y="1895"/>
                  </a:lnTo>
                  <a:lnTo>
                    <a:pt x="652" y="1880"/>
                  </a:lnTo>
                  <a:lnTo>
                    <a:pt x="641" y="1862"/>
                  </a:lnTo>
                  <a:lnTo>
                    <a:pt x="633" y="1842"/>
                  </a:lnTo>
                  <a:lnTo>
                    <a:pt x="631" y="1820"/>
                  </a:lnTo>
                  <a:lnTo>
                    <a:pt x="631" y="1177"/>
                  </a:lnTo>
                  <a:lnTo>
                    <a:pt x="550" y="1177"/>
                  </a:lnTo>
                  <a:lnTo>
                    <a:pt x="550" y="1820"/>
                  </a:lnTo>
                  <a:lnTo>
                    <a:pt x="547" y="1842"/>
                  </a:lnTo>
                  <a:lnTo>
                    <a:pt x="540" y="1862"/>
                  </a:lnTo>
                  <a:lnTo>
                    <a:pt x="529" y="1880"/>
                  </a:lnTo>
                  <a:lnTo>
                    <a:pt x="514" y="1895"/>
                  </a:lnTo>
                  <a:lnTo>
                    <a:pt x="496" y="1906"/>
                  </a:lnTo>
                  <a:lnTo>
                    <a:pt x="476" y="1914"/>
                  </a:lnTo>
                  <a:lnTo>
                    <a:pt x="454" y="1916"/>
                  </a:lnTo>
                  <a:lnTo>
                    <a:pt x="432" y="1914"/>
                  </a:lnTo>
                  <a:lnTo>
                    <a:pt x="411" y="1906"/>
                  </a:lnTo>
                  <a:lnTo>
                    <a:pt x="393" y="1895"/>
                  </a:lnTo>
                  <a:lnTo>
                    <a:pt x="379" y="1880"/>
                  </a:lnTo>
                  <a:lnTo>
                    <a:pt x="367" y="1862"/>
                  </a:lnTo>
                  <a:lnTo>
                    <a:pt x="360" y="1842"/>
                  </a:lnTo>
                  <a:lnTo>
                    <a:pt x="358" y="1820"/>
                  </a:lnTo>
                  <a:lnTo>
                    <a:pt x="358" y="1177"/>
                  </a:lnTo>
                  <a:lnTo>
                    <a:pt x="165" y="1177"/>
                  </a:lnTo>
                  <a:lnTo>
                    <a:pt x="383" y="272"/>
                  </a:lnTo>
                  <a:lnTo>
                    <a:pt x="311" y="272"/>
                  </a:lnTo>
                  <a:lnTo>
                    <a:pt x="161" y="795"/>
                  </a:lnTo>
                  <a:lnTo>
                    <a:pt x="154" y="812"/>
                  </a:lnTo>
                  <a:lnTo>
                    <a:pt x="143" y="824"/>
                  </a:lnTo>
                  <a:lnTo>
                    <a:pt x="131" y="836"/>
                  </a:lnTo>
                  <a:lnTo>
                    <a:pt x="115" y="843"/>
                  </a:lnTo>
                  <a:lnTo>
                    <a:pt x="97" y="847"/>
                  </a:lnTo>
                  <a:lnTo>
                    <a:pt x="79" y="848"/>
                  </a:lnTo>
                  <a:lnTo>
                    <a:pt x="60" y="845"/>
                  </a:lnTo>
                  <a:lnTo>
                    <a:pt x="43" y="838"/>
                  </a:lnTo>
                  <a:lnTo>
                    <a:pt x="28" y="829"/>
                  </a:lnTo>
                  <a:lnTo>
                    <a:pt x="15" y="816"/>
                  </a:lnTo>
                  <a:lnTo>
                    <a:pt x="6" y="800"/>
                  </a:lnTo>
                  <a:lnTo>
                    <a:pt x="1" y="784"/>
                  </a:lnTo>
                  <a:lnTo>
                    <a:pt x="0" y="765"/>
                  </a:lnTo>
                  <a:lnTo>
                    <a:pt x="4" y="744"/>
                  </a:lnTo>
                  <a:lnTo>
                    <a:pt x="158" y="208"/>
                  </a:lnTo>
                  <a:lnTo>
                    <a:pt x="170" y="170"/>
                  </a:lnTo>
                  <a:lnTo>
                    <a:pt x="186" y="137"/>
                  </a:lnTo>
                  <a:lnTo>
                    <a:pt x="203" y="109"/>
                  </a:lnTo>
                  <a:lnTo>
                    <a:pt x="222" y="85"/>
                  </a:lnTo>
                  <a:lnTo>
                    <a:pt x="241" y="65"/>
                  </a:lnTo>
                  <a:lnTo>
                    <a:pt x="262" y="48"/>
                  </a:lnTo>
                  <a:lnTo>
                    <a:pt x="281" y="35"/>
                  </a:lnTo>
                  <a:lnTo>
                    <a:pt x="301" y="23"/>
                  </a:lnTo>
                  <a:lnTo>
                    <a:pt x="320" y="16"/>
                  </a:lnTo>
                  <a:lnTo>
                    <a:pt x="339" y="10"/>
                  </a:lnTo>
                  <a:lnTo>
                    <a:pt x="355" y="5"/>
                  </a:lnTo>
                  <a:lnTo>
                    <a:pt x="369" y="2"/>
                  </a:lnTo>
                  <a:lnTo>
                    <a:pt x="382" y="1"/>
                  </a:lnTo>
                  <a:lnTo>
                    <a:pt x="391" y="0"/>
                  </a:lnTo>
                  <a:lnTo>
                    <a:pt x="397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</p:grpSp>
      <p:grpSp>
        <p:nvGrpSpPr>
          <p:cNvPr id="4" name="noun_project_1808.svg.eps"/>
          <p:cNvGrpSpPr>
            <a:grpSpLocks/>
          </p:cNvGrpSpPr>
          <p:nvPr/>
        </p:nvGrpSpPr>
        <p:grpSpPr bwMode="auto">
          <a:xfrm>
            <a:off x="8198730" y="414979"/>
            <a:ext cx="522780" cy="264121"/>
            <a:chOff x="1714" y="1379"/>
            <a:chExt cx="356" cy="160"/>
          </a:xfrm>
          <a:solidFill>
            <a:srgbClr val="FF9300"/>
          </a:solidFill>
        </p:grpSpPr>
        <p:sp>
          <p:nvSpPr>
            <p:cNvPr id="59" name="Freeform 84"/>
            <p:cNvSpPr>
              <a:spLocks/>
            </p:cNvSpPr>
            <p:nvPr/>
          </p:nvSpPr>
          <p:spPr bwMode="auto">
            <a:xfrm>
              <a:off x="2043" y="1525"/>
              <a:ext cx="27" cy="14"/>
            </a:xfrm>
            <a:custGeom>
              <a:avLst/>
              <a:gdLst>
                <a:gd name="T0" fmla="*/ 0 w 271"/>
                <a:gd name="T1" fmla="*/ 0 h 143"/>
                <a:gd name="T2" fmla="*/ 0 w 271"/>
                <a:gd name="T3" fmla="*/ 0 h 143"/>
                <a:gd name="T4" fmla="*/ 0 w 271"/>
                <a:gd name="T5" fmla="*/ 0 h 143"/>
                <a:gd name="T6" fmla="*/ 0 w 271"/>
                <a:gd name="T7" fmla="*/ 0 h 143"/>
                <a:gd name="T8" fmla="*/ 0 w 271"/>
                <a:gd name="T9" fmla="*/ 0 h 1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1"/>
                <a:gd name="T16" fmla="*/ 0 h 143"/>
                <a:gd name="T17" fmla="*/ 271 w 271"/>
                <a:gd name="T18" fmla="*/ 143 h 1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1" h="143">
                  <a:moveTo>
                    <a:pt x="0" y="0"/>
                  </a:moveTo>
                  <a:lnTo>
                    <a:pt x="271" y="16"/>
                  </a:lnTo>
                  <a:lnTo>
                    <a:pt x="271" y="143"/>
                  </a:lnTo>
                  <a:lnTo>
                    <a:pt x="0" y="14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/>
            </a:p>
          </p:txBody>
        </p:sp>
        <p:sp>
          <p:nvSpPr>
            <p:cNvPr id="60" name="Freeform 85"/>
            <p:cNvSpPr>
              <a:spLocks/>
            </p:cNvSpPr>
            <p:nvPr/>
          </p:nvSpPr>
          <p:spPr bwMode="auto">
            <a:xfrm>
              <a:off x="1714" y="1522"/>
              <a:ext cx="314" cy="17"/>
            </a:xfrm>
            <a:custGeom>
              <a:avLst/>
              <a:gdLst>
                <a:gd name="T0" fmla="*/ 0 w 3141"/>
                <a:gd name="T1" fmla="*/ 0 h 176"/>
                <a:gd name="T2" fmla="*/ 0 w 3141"/>
                <a:gd name="T3" fmla="*/ 0 h 176"/>
                <a:gd name="T4" fmla="*/ 0 w 3141"/>
                <a:gd name="T5" fmla="*/ 0 h 176"/>
                <a:gd name="T6" fmla="*/ 0 w 3141"/>
                <a:gd name="T7" fmla="*/ 0 h 176"/>
                <a:gd name="T8" fmla="*/ 0 w 3141"/>
                <a:gd name="T9" fmla="*/ 0 h 176"/>
                <a:gd name="T10" fmla="*/ 0 w 3141"/>
                <a:gd name="T11" fmla="*/ 0 h 176"/>
                <a:gd name="T12" fmla="*/ 0 w 3141"/>
                <a:gd name="T13" fmla="*/ 0 h 176"/>
                <a:gd name="T14" fmla="*/ 0 w 3141"/>
                <a:gd name="T15" fmla="*/ 0 h 176"/>
                <a:gd name="T16" fmla="*/ 0 w 3141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41"/>
                <a:gd name="T28" fmla="*/ 0 h 176"/>
                <a:gd name="T29" fmla="*/ 3141 w 3141"/>
                <a:gd name="T30" fmla="*/ 176 h 1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41" h="176">
                  <a:moveTo>
                    <a:pt x="2753" y="0"/>
                  </a:moveTo>
                  <a:lnTo>
                    <a:pt x="3141" y="24"/>
                  </a:lnTo>
                  <a:lnTo>
                    <a:pt x="3141" y="174"/>
                  </a:lnTo>
                  <a:lnTo>
                    <a:pt x="2753" y="173"/>
                  </a:lnTo>
                  <a:lnTo>
                    <a:pt x="2753" y="176"/>
                  </a:lnTo>
                  <a:lnTo>
                    <a:pt x="0" y="173"/>
                  </a:lnTo>
                  <a:lnTo>
                    <a:pt x="0" y="79"/>
                  </a:lnTo>
                  <a:lnTo>
                    <a:pt x="2753" y="4"/>
                  </a:lnTo>
                  <a:lnTo>
                    <a:pt x="2753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/>
            </a:p>
          </p:txBody>
        </p:sp>
        <p:sp>
          <p:nvSpPr>
            <p:cNvPr id="61" name="Freeform 86"/>
            <p:cNvSpPr>
              <a:spLocks/>
            </p:cNvSpPr>
            <p:nvPr/>
          </p:nvSpPr>
          <p:spPr bwMode="auto">
            <a:xfrm>
              <a:off x="1714" y="1379"/>
              <a:ext cx="356" cy="86"/>
            </a:xfrm>
            <a:custGeom>
              <a:avLst/>
              <a:gdLst>
                <a:gd name="T0" fmla="*/ 0 w 3563"/>
                <a:gd name="T1" fmla="*/ 0 h 856"/>
                <a:gd name="T2" fmla="*/ 0 w 3563"/>
                <a:gd name="T3" fmla="*/ 0 h 856"/>
                <a:gd name="T4" fmla="*/ 0 w 3563"/>
                <a:gd name="T5" fmla="*/ 0 h 856"/>
                <a:gd name="T6" fmla="*/ 0 w 3563"/>
                <a:gd name="T7" fmla="*/ 0 h 856"/>
                <a:gd name="T8" fmla="*/ 0 w 3563"/>
                <a:gd name="T9" fmla="*/ 0 h 856"/>
                <a:gd name="T10" fmla="*/ 0 w 3563"/>
                <a:gd name="T11" fmla="*/ 0 h 856"/>
                <a:gd name="T12" fmla="*/ 0 w 3563"/>
                <a:gd name="T13" fmla="*/ 0 h 856"/>
                <a:gd name="T14" fmla="*/ 0 w 3563"/>
                <a:gd name="T15" fmla="*/ 0 h 856"/>
                <a:gd name="T16" fmla="*/ 0 w 3563"/>
                <a:gd name="T17" fmla="*/ 0 h 856"/>
                <a:gd name="T18" fmla="*/ 0 w 3563"/>
                <a:gd name="T19" fmla="*/ 0 h 85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63"/>
                <a:gd name="T31" fmla="*/ 0 h 856"/>
                <a:gd name="T32" fmla="*/ 3563 w 3563"/>
                <a:gd name="T33" fmla="*/ 856 h 85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63" h="856">
                  <a:moveTo>
                    <a:pt x="3220" y="0"/>
                  </a:moveTo>
                  <a:lnTo>
                    <a:pt x="3563" y="469"/>
                  </a:lnTo>
                  <a:lnTo>
                    <a:pt x="3563" y="596"/>
                  </a:lnTo>
                  <a:lnTo>
                    <a:pt x="2753" y="239"/>
                  </a:lnTo>
                  <a:lnTo>
                    <a:pt x="2753" y="240"/>
                  </a:lnTo>
                  <a:lnTo>
                    <a:pt x="0" y="856"/>
                  </a:lnTo>
                  <a:lnTo>
                    <a:pt x="0" y="762"/>
                  </a:lnTo>
                  <a:lnTo>
                    <a:pt x="2753" y="68"/>
                  </a:lnTo>
                  <a:lnTo>
                    <a:pt x="2753" y="66"/>
                  </a:lnTo>
                  <a:lnTo>
                    <a:pt x="322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/>
            </a:p>
          </p:txBody>
        </p:sp>
        <p:sp>
          <p:nvSpPr>
            <p:cNvPr id="62" name="Freeform 87"/>
            <p:cNvSpPr>
              <a:spLocks noEditPoints="1"/>
            </p:cNvSpPr>
            <p:nvPr/>
          </p:nvSpPr>
          <p:spPr bwMode="auto">
            <a:xfrm>
              <a:off x="1714" y="1411"/>
              <a:ext cx="356" cy="115"/>
            </a:xfrm>
            <a:custGeom>
              <a:avLst/>
              <a:gdLst>
                <a:gd name="T0" fmla="*/ 0 w 3563"/>
                <a:gd name="T1" fmla="*/ 0 h 1149"/>
                <a:gd name="T2" fmla="*/ 0 w 3563"/>
                <a:gd name="T3" fmla="*/ 0 h 1149"/>
                <a:gd name="T4" fmla="*/ 0 w 3563"/>
                <a:gd name="T5" fmla="*/ 0 h 1149"/>
                <a:gd name="T6" fmla="*/ 0 w 3563"/>
                <a:gd name="T7" fmla="*/ 0 h 1149"/>
                <a:gd name="T8" fmla="*/ 0 w 3563"/>
                <a:gd name="T9" fmla="*/ 0 h 1149"/>
                <a:gd name="T10" fmla="*/ 0 w 3563"/>
                <a:gd name="T11" fmla="*/ 0 h 1149"/>
                <a:gd name="T12" fmla="*/ 0 w 3563"/>
                <a:gd name="T13" fmla="*/ 0 h 1149"/>
                <a:gd name="T14" fmla="*/ 0 w 3563"/>
                <a:gd name="T15" fmla="*/ 0 h 1149"/>
                <a:gd name="T16" fmla="*/ 0 w 3563"/>
                <a:gd name="T17" fmla="*/ 0 h 1149"/>
                <a:gd name="T18" fmla="*/ 0 w 3563"/>
                <a:gd name="T19" fmla="*/ 0 h 1149"/>
                <a:gd name="T20" fmla="*/ 0 w 3563"/>
                <a:gd name="T21" fmla="*/ 0 h 1149"/>
                <a:gd name="T22" fmla="*/ 0 w 3563"/>
                <a:gd name="T23" fmla="*/ 0 h 1149"/>
                <a:gd name="T24" fmla="*/ 0 w 3563"/>
                <a:gd name="T25" fmla="*/ 0 h 1149"/>
                <a:gd name="T26" fmla="*/ 0 w 3563"/>
                <a:gd name="T27" fmla="*/ 0 h 1149"/>
                <a:gd name="T28" fmla="*/ 0 w 3563"/>
                <a:gd name="T29" fmla="*/ 0 h 1149"/>
                <a:gd name="T30" fmla="*/ 0 w 3563"/>
                <a:gd name="T31" fmla="*/ 0 h 1149"/>
                <a:gd name="T32" fmla="*/ 0 w 3563"/>
                <a:gd name="T33" fmla="*/ 0 h 1149"/>
                <a:gd name="T34" fmla="*/ 0 w 3563"/>
                <a:gd name="T35" fmla="*/ 0 h 1149"/>
                <a:gd name="T36" fmla="*/ 0 w 3563"/>
                <a:gd name="T37" fmla="*/ 0 h 1149"/>
                <a:gd name="T38" fmla="*/ 0 w 3563"/>
                <a:gd name="T39" fmla="*/ 0 h 1149"/>
                <a:gd name="T40" fmla="*/ 0 w 3563"/>
                <a:gd name="T41" fmla="*/ 0 h 1149"/>
                <a:gd name="T42" fmla="*/ 0 w 3563"/>
                <a:gd name="T43" fmla="*/ 0 h 1149"/>
                <a:gd name="T44" fmla="*/ 0 w 3563"/>
                <a:gd name="T45" fmla="*/ 0 h 1149"/>
                <a:gd name="T46" fmla="*/ 0 w 3563"/>
                <a:gd name="T47" fmla="*/ 0 h 1149"/>
                <a:gd name="T48" fmla="*/ 0 w 3563"/>
                <a:gd name="T49" fmla="*/ 0 h 1149"/>
                <a:gd name="T50" fmla="*/ 0 w 3563"/>
                <a:gd name="T51" fmla="*/ 0 h 1149"/>
                <a:gd name="T52" fmla="*/ 0 w 3563"/>
                <a:gd name="T53" fmla="*/ 0 h 1149"/>
                <a:gd name="T54" fmla="*/ 0 w 3563"/>
                <a:gd name="T55" fmla="*/ 0 h 1149"/>
                <a:gd name="T56" fmla="*/ 0 w 3563"/>
                <a:gd name="T57" fmla="*/ 0 h 1149"/>
                <a:gd name="T58" fmla="*/ 0 w 3563"/>
                <a:gd name="T59" fmla="*/ 0 h 1149"/>
                <a:gd name="T60" fmla="*/ 0 w 3563"/>
                <a:gd name="T61" fmla="*/ 0 h 1149"/>
                <a:gd name="T62" fmla="*/ 0 w 3563"/>
                <a:gd name="T63" fmla="*/ 0 h 1149"/>
                <a:gd name="T64" fmla="*/ 0 w 3563"/>
                <a:gd name="T65" fmla="*/ 0 h 1149"/>
                <a:gd name="T66" fmla="*/ 0 w 3563"/>
                <a:gd name="T67" fmla="*/ 0 h 1149"/>
                <a:gd name="T68" fmla="*/ 0 w 3563"/>
                <a:gd name="T69" fmla="*/ 0 h 1149"/>
                <a:gd name="T70" fmla="*/ 0 w 3563"/>
                <a:gd name="T71" fmla="*/ 0 h 1149"/>
                <a:gd name="T72" fmla="*/ 0 w 3563"/>
                <a:gd name="T73" fmla="*/ 0 h 1149"/>
                <a:gd name="T74" fmla="*/ 0 w 3563"/>
                <a:gd name="T75" fmla="*/ 0 h 1149"/>
                <a:gd name="T76" fmla="*/ 0 w 3563"/>
                <a:gd name="T77" fmla="*/ 0 h 1149"/>
                <a:gd name="T78" fmla="*/ 0 w 3563"/>
                <a:gd name="T79" fmla="*/ 0 h 1149"/>
                <a:gd name="T80" fmla="*/ 0 w 3563"/>
                <a:gd name="T81" fmla="*/ 0 h 1149"/>
                <a:gd name="T82" fmla="*/ 0 w 3563"/>
                <a:gd name="T83" fmla="*/ 0 h 1149"/>
                <a:gd name="T84" fmla="*/ 0 w 3563"/>
                <a:gd name="T85" fmla="*/ 0 h 1149"/>
                <a:gd name="T86" fmla="*/ 0 w 3563"/>
                <a:gd name="T87" fmla="*/ 0 h 1149"/>
                <a:gd name="T88" fmla="*/ 0 w 3563"/>
                <a:gd name="T89" fmla="*/ 0 h 1149"/>
                <a:gd name="T90" fmla="*/ 0 w 3563"/>
                <a:gd name="T91" fmla="*/ 0 h 1149"/>
                <a:gd name="T92" fmla="*/ 0 w 3563"/>
                <a:gd name="T93" fmla="*/ 0 h 1149"/>
                <a:gd name="T94" fmla="*/ 0 w 3563"/>
                <a:gd name="T95" fmla="*/ 0 h 1149"/>
                <a:gd name="T96" fmla="*/ 0 w 3563"/>
                <a:gd name="T97" fmla="*/ 0 h 1149"/>
                <a:gd name="T98" fmla="*/ 0 w 3563"/>
                <a:gd name="T99" fmla="*/ 0 h 1149"/>
                <a:gd name="T100" fmla="*/ 0 w 3563"/>
                <a:gd name="T101" fmla="*/ 0 h 1149"/>
                <a:gd name="T102" fmla="*/ 0 w 3563"/>
                <a:gd name="T103" fmla="*/ 0 h 1149"/>
                <a:gd name="T104" fmla="*/ 0 w 3563"/>
                <a:gd name="T105" fmla="*/ 0 h 1149"/>
                <a:gd name="T106" fmla="*/ 0 w 3563"/>
                <a:gd name="T107" fmla="*/ 0 h 1149"/>
                <a:gd name="T108" fmla="*/ 0 w 3563"/>
                <a:gd name="T109" fmla="*/ 0 h 1149"/>
                <a:gd name="T110" fmla="*/ 0 w 3563"/>
                <a:gd name="T111" fmla="*/ 0 h 1149"/>
                <a:gd name="T112" fmla="*/ 0 w 3563"/>
                <a:gd name="T113" fmla="*/ 0 h 1149"/>
                <a:gd name="T114" fmla="*/ 0 w 3563"/>
                <a:gd name="T115" fmla="*/ 0 h 1149"/>
                <a:gd name="T116" fmla="*/ 0 w 3563"/>
                <a:gd name="T117" fmla="*/ 0 h 114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563"/>
                <a:gd name="T178" fmla="*/ 0 h 1149"/>
                <a:gd name="T179" fmla="*/ 3563 w 3563"/>
                <a:gd name="T180" fmla="*/ 1149 h 114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563" h="1149">
                  <a:moveTo>
                    <a:pt x="81" y="912"/>
                  </a:moveTo>
                  <a:lnTo>
                    <a:pt x="35" y="916"/>
                  </a:lnTo>
                  <a:lnTo>
                    <a:pt x="35" y="1005"/>
                  </a:lnTo>
                  <a:lnTo>
                    <a:pt x="81" y="1000"/>
                  </a:lnTo>
                  <a:lnTo>
                    <a:pt x="81" y="912"/>
                  </a:lnTo>
                  <a:close/>
                  <a:moveTo>
                    <a:pt x="166" y="902"/>
                  </a:moveTo>
                  <a:lnTo>
                    <a:pt x="118" y="908"/>
                  </a:lnTo>
                  <a:lnTo>
                    <a:pt x="118" y="998"/>
                  </a:lnTo>
                  <a:lnTo>
                    <a:pt x="166" y="994"/>
                  </a:lnTo>
                  <a:lnTo>
                    <a:pt x="166" y="902"/>
                  </a:lnTo>
                  <a:close/>
                  <a:moveTo>
                    <a:pt x="254" y="893"/>
                  </a:moveTo>
                  <a:lnTo>
                    <a:pt x="204" y="899"/>
                  </a:lnTo>
                  <a:lnTo>
                    <a:pt x="204" y="990"/>
                  </a:lnTo>
                  <a:lnTo>
                    <a:pt x="254" y="986"/>
                  </a:lnTo>
                  <a:lnTo>
                    <a:pt x="254" y="893"/>
                  </a:lnTo>
                  <a:close/>
                  <a:moveTo>
                    <a:pt x="348" y="884"/>
                  </a:moveTo>
                  <a:lnTo>
                    <a:pt x="295" y="889"/>
                  </a:lnTo>
                  <a:lnTo>
                    <a:pt x="295" y="983"/>
                  </a:lnTo>
                  <a:lnTo>
                    <a:pt x="348" y="978"/>
                  </a:lnTo>
                  <a:lnTo>
                    <a:pt x="348" y="884"/>
                  </a:lnTo>
                  <a:close/>
                  <a:moveTo>
                    <a:pt x="446" y="873"/>
                  </a:moveTo>
                  <a:lnTo>
                    <a:pt x="389" y="878"/>
                  </a:lnTo>
                  <a:lnTo>
                    <a:pt x="389" y="975"/>
                  </a:lnTo>
                  <a:lnTo>
                    <a:pt x="446" y="971"/>
                  </a:lnTo>
                  <a:lnTo>
                    <a:pt x="446" y="873"/>
                  </a:lnTo>
                  <a:close/>
                  <a:moveTo>
                    <a:pt x="550" y="861"/>
                  </a:moveTo>
                  <a:lnTo>
                    <a:pt x="491" y="867"/>
                  </a:lnTo>
                  <a:lnTo>
                    <a:pt x="491" y="968"/>
                  </a:lnTo>
                  <a:lnTo>
                    <a:pt x="550" y="962"/>
                  </a:lnTo>
                  <a:lnTo>
                    <a:pt x="550" y="861"/>
                  </a:lnTo>
                  <a:close/>
                  <a:moveTo>
                    <a:pt x="660" y="849"/>
                  </a:moveTo>
                  <a:lnTo>
                    <a:pt x="598" y="856"/>
                  </a:lnTo>
                  <a:lnTo>
                    <a:pt x="598" y="959"/>
                  </a:lnTo>
                  <a:lnTo>
                    <a:pt x="660" y="953"/>
                  </a:lnTo>
                  <a:lnTo>
                    <a:pt x="660" y="849"/>
                  </a:lnTo>
                  <a:close/>
                  <a:moveTo>
                    <a:pt x="775" y="837"/>
                  </a:moveTo>
                  <a:lnTo>
                    <a:pt x="709" y="844"/>
                  </a:lnTo>
                  <a:lnTo>
                    <a:pt x="709" y="949"/>
                  </a:lnTo>
                  <a:lnTo>
                    <a:pt x="775" y="944"/>
                  </a:lnTo>
                  <a:lnTo>
                    <a:pt x="775" y="837"/>
                  </a:lnTo>
                  <a:close/>
                  <a:moveTo>
                    <a:pt x="897" y="824"/>
                  </a:moveTo>
                  <a:lnTo>
                    <a:pt x="827" y="831"/>
                  </a:lnTo>
                  <a:lnTo>
                    <a:pt x="827" y="939"/>
                  </a:lnTo>
                  <a:lnTo>
                    <a:pt x="897" y="934"/>
                  </a:lnTo>
                  <a:lnTo>
                    <a:pt x="897" y="824"/>
                  </a:lnTo>
                  <a:close/>
                  <a:moveTo>
                    <a:pt x="1027" y="809"/>
                  </a:moveTo>
                  <a:lnTo>
                    <a:pt x="951" y="817"/>
                  </a:lnTo>
                  <a:lnTo>
                    <a:pt x="951" y="929"/>
                  </a:lnTo>
                  <a:lnTo>
                    <a:pt x="1027" y="923"/>
                  </a:lnTo>
                  <a:lnTo>
                    <a:pt x="1027" y="809"/>
                  </a:lnTo>
                  <a:close/>
                  <a:moveTo>
                    <a:pt x="1164" y="794"/>
                  </a:moveTo>
                  <a:lnTo>
                    <a:pt x="1084" y="803"/>
                  </a:lnTo>
                  <a:lnTo>
                    <a:pt x="1084" y="918"/>
                  </a:lnTo>
                  <a:lnTo>
                    <a:pt x="1164" y="912"/>
                  </a:lnTo>
                  <a:lnTo>
                    <a:pt x="1164" y="794"/>
                  </a:lnTo>
                  <a:close/>
                  <a:moveTo>
                    <a:pt x="3494" y="781"/>
                  </a:moveTo>
                  <a:lnTo>
                    <a:pt x="3494" y="902"/>
                  </a:lnTo>
                  <a:lnTo>
                    <a:pt x="3537" y="910"/>
                  </a:lnTo>
                  <a:lnTo>
                    <a:pt x="3537" y="791"/>
                  </a:lnTo>
                  <a:lnTo>
                    <a:pt x="3494" y="781"/>
                  </a:lnTo>
                  <a:close/>
                  <a:moveTo>
                    <a:pt x="1310" y="779"/>
                  </a:moveTo>
                  <a:lnTo>
                    <a:pt x="1226" y="788"/>
                  </a:lnTo>
                  <a:lnTo>
                    <a:pt x="1226" y="906"/>
                  </a:lnTo>
                  <a:lnTo>
                    <a:pt x="1310" y="900"/>
                  </a:lnTo>
                  <a:lnTo>
                    <a:pt x="1310" y="779"/>
                  </a:lnTo>
                  <a:close/>
                  <a:moveTo>
                    <a:pt x="81" y="767"/>
                  </a:moveTo>
                  <a:lnTo>
                    <a:pt x="35" y="773"/>
                  </a:lnTo>
                  <a:lnTo>
                    <a:pt x="35" y="862"/>
                  </a:lnTo>
                  <a:lnTo>
                    <a:pt x="81" y="855"/>
                  </a:lnTo>
                  <a:lnTo>
                    <a:pt x="81" y="767"/>
                  </a:lnTo>
                  <a:close/>
                  <a:moveTo>
                    <a:pt x="3415" y="764"/>
                  </a:moveTo>
                  <a:lnTo>
                    <a:pt x="3415" y="889"/>
                  </a:lnTo>
                  <a:lnTo>
                    <a:pt x="3460" y="897"/>
                  </a:lnTo>
                  <a:lnTo>
                    <a:pt x="3460" y="773"/>
                  </a:lnTo>
                  <a:lnTo>
                    <a:pt x="3415" y="764"/>
                  </a:lnTo>
                  <a:close/>
                  <a:moveTo>
                    <a:pt x="1465" y="761"/>
                  </a:moveTo>
                  <a:lnTo>
                    <a:pt x="1375" y="771"/>
                  </a:lnTo>
                  <a:lnTo>
                    <a:pt x="1375" y="894"/>
                  </a:lnTo>
                  <a:lnTo>
                    <a:pt x="1465" y="887"/>
                  </a:lnTo>
                  <a:lnTo>
                    <a:pt x="1465" y="761"/>
                  </a:lnTo>
                  <a:close/>
                  <a:moveTo>
                    <a:pt x="166" y="754"/>
                  </a:moveTo>
                  <a:lnTo>
                    <a:pt x="118" y="761"/>
                  </a:lnTo>
                  <a:lnTo>
                    <a:pt x="118" y="851"/>
                  </a:lnTo>
                  <a:lnTo>
                    <a:pt x="166" y="845"/>
                  </a:lnTo>
                  <a:lnTo>
                    <a:pt x="166" y="754"/>
                  </a:lnTo>
                  <a:close/>
                  <a:moveTo>
                    <a:pt x="3331" y="745"/>
                  </a:moveTo>
                  <a:lnTo>
                    <a:pt x="3331" y="875"/>
                  </a:lnTo>
                  <a:lnTo>
                    <a:pt x="3380" y="884"/>
                  </a:lnTo>
                  <a:lnTo>
                    <a:pt x="3380" y="756"/>
                  </a:lnTo>
                  <a:lnTo>
                    <a:pt x="3331" y="745"/>
                  </a:lnTo>
                  <a:close/>
                  <a:moveTo>
                    <a:pt x="1630" y="744"/>
                  </a:moveTo>
                  <a:lnTo>
                    <a:pt x="1534" y="755"/>
                  </a:lnTo>
                  <a:lnTo>
                    <a:pt x="1534" y="881"/>
                  </a:lnTo>
                  <a:lnTo>
                    <a:pt x="1630" y="874"/>
                  </a:lnTo>
                  <a:lnTo>
                    <a:pt x="1630" y="744"/>
                  </a:lnTo>
                  <a:close/>
                  <a:moveTo>
                    <a:pt x="254" y="741"/>
                  </a:moveTo>
                  <a:lnTo>
                    <a:pt x="204" y="748"/>
                  </a:lnTo>
                  <a:lnTo>
                    <a:pt x="204" y="840"/>
                  </a:lnTo>
                  <a:lnTo>
                    <a:pt x="254" y="834"/>
                  </a:lnTo>
                  <a:lnTo>
                    <a:pt x="254" y="741"/>
                  </a:lnTo>
                  <a:close/>
                  <a:moveTo>
                    <a:pt x="348" y="726"/>
                  </a:moveTo>
                  <a:lnTo>
                    <a:pt x="295" y="734"/>
                  </a:lnTo>
                  <a:lnTo>
                    <a:pt x="295" y="829"/>
                  </a:lnTo>
                  <a:lnTo>
                    <a:pt x="348" y="822"/>
                  </a:lnTo>
                  <a:lnTo>
                    <a:pt x="348" y="726"/>
                  </a:lnTo>
                  <a:close/>
                  <a:moveTo>
                    <a:pt x="3239" y="725"/>
                  </a:moveTo>
                  <a:lnTo>
                    <a:pt x="3239" y="860"/>
                  </a:lnTo>
                  <a:lnTo>
                    <a:pt x="3292" y="868"/>
                  </a:lnTo>
                  <a:lnTo>
                    <a:pt x="3292" y="737"/>
                  </a:lnTo>
                  <a:lnTo>
                    <a:pt x="3239" y="725"/>
                  </a:lnTo>
                  <a:close/>
                  <a:moveTo>
                    <a:pt x="1808" y="724"/>
                  </a:moveTo>
                  <a:lnTo>
                    <a:pt x="1703" y="736"/>
                  </a:lnTo>
                  <a:lnTo>
                    <a:pt x="1703" y="868"/>
                  </a:lnTo>
                  <a:lnTo>
                    <a:pt x="1808" y="860"/>
                  </a:lnTo>
                  <a:lnTo>
                    <a:pt x="1808" y="724"/>
                  </a:lnTo>
                  <a:close/>
                  <a:moveTo>
                    <a:pt x="446" y="711"/>
                  </a:moveTo>
                  <a:lnTo>
                    <a:pt x="389" y="720"/>
                  </a:lnTo>
                  <a:lnTo>
                    <a:pt x="389" y="817"/>
                  </a:lnTo>
                  <a:lnTo>
                    <a:pt x="446" y="810"/>
                  </a:lnTo>
                  <a:lnTo>
                    <a:pt x="446" y="711"/>
                  </a:lnTo>
                  <a:close/>
                  <a:moveTo>
                    <a:pt x="3142" y="705"/>
                  </a:moveTo>
                  <a:lnTo>
                    <a:pt x="3142" y="843"/>
                  </a:lnTo>
                  <a:lnTo>
                    <a:pt x="3200" y="853"/>
                  </a:lnTo>
                  <a:lnTo>
                    <a:pt x="3200" y="717"/>
                  </a:lnTo>
                  <a:lnTo>
                    <a:pt x="3142" y="705"/>
                  </a:lnTo>
                  <a:close/>
                  <a:moveTo>
                    <a:pt x="1997" y="705"/>
                  </a:moveTo>
                  <a:lnTo>
                    <a:pt x="1886" y="717"/>
                  </a:lnTo>
                  <a:lnTo>
                    <a:pt x="1886" y="853"/>
                  </a:lnTo>
                  <a:lnTo>
                    <a:pt x="1997" y="843"/>
                  </a:lnTo>
                  <a:lnTo>
                    <a:pt x="1997" y="705"/>
                  </a:lnTo>
                  <a:close/>
                  <a:moveTo>
                    <a:pt x="550" y="696"/>
                  </a:moveTo>
                  <a:lnTo>
                    <a:pt x="491" y="705"/>
                  </a:lnTo>
                  <a:lnTo>
                    <a:pt x="491" y="804"/>
                  </a:lnTo>
                  <a:lnTo>
                    <a:pt x="550" y="797"/>
                  </a:lnTo>
                  <a:lnTo>
                    <a:pt x="550" y="696"/>
                  </a:lnTo>
                  <a:close/>
                  <a:moveTo>
                    <a:pt x="2203" y="682"/>
                  </a:moveTo>
                  <a:lnTo>
                    <a:pt x="2083" y="695"/>
                  </a:lnTo>
                  <a:lnTo>
                    <a:pt x="2083" y="837"/>
                  </a:lnTo>
                  <a:lnTo>
                    <a:pt x="2203" y="827"/>
                  </a:lnTo>
                  <a:lnTo>
                    <a:pt x="2203" y="682"/>
                  </a:lnTo>
                  <a:close/>
                  <a:moveTo>
                    <a:pt x="3037" y="682"/>
                  </a:moveTo>
                  <a:lnTo>
                    <a:pt x="3037" y="826"/>
                  </a:lnTo>
                  <a:lnTo>
                    <a:pt x="3098" y="837"/>
                  </a:lnTo>
                  <a:lnTo>
                    <a:pt x="3098" y="695"/>
                  </a:lnTo>
                  <a:lnTo>
                    <a:pt x="3037" y="682"/>
                  </a:lnTo>
                  <a:close/>
                  <a:moveTo>
                    <a:pt x="660" y="680"/>
                  </a:moveTo>
                  <a:lnTo>
                    <a:pt x="598" y="688"/>
                  </a:lnTo>
                  <a:lnTo>
                    <a:pt x="598" y="791"/>
                  </a:lnTo>
                  <a:lnTo>
                    <a:pt x="660" y="783"/>
                  </a:lnTo>
                  <a:lnTo>
                    <a:pt x="660" y="680"/>
                  </a:lnTo>
                  <a:close/>
                  <a:moveTo>
                    <a:pt x="775" y="662"/>
                  </a:moveTo>
                  <a:lnTo>
                    <a:pt x="709" y="672"/>
                  </a:lnTo>
                  <a:lnTo>
                    <a:pt x="709" y="778"/>
                  </a:lnTo>
                  <a:lnTo>
                    <a:pt x="775" y="769"/>
                  </a:lnTo>
                  <a:lnTo>
                    <a:pt x="775" y="662"/>
                  </a:lnTo>
                  <a:close/>
                  <a:moveTo>
                    <a:pt x="2424" y="658"/>
                  </a:moveTo>
                  <a:lnTo>
                    <a:pt x="2294" y="672"/>
                  </a:lnTo>
                  <a:lnTo>
                    <a:pt x="2294" y="819"/>
                  </a:lnTo>
                  <a:lnTo>
                    <a:pt x="2424" y="808"/>
                  </a:lnTo>
                  <a:lnTo>
                    <a:pt x="2424" y="658"/>
                  </a:lnTo>
                  <a:close/>
                  <a:moveTo>
                    <a:pt x="2924" y="657"/>
                  </a:moveTo>
                  <a:lnTo>
                    <a:pt x="2924" y="807"/>
                  </a:lnTo>
                  <a:lnTo>
                    <a:pt x="2990" y="818"/>
                  </a:lnTo>
                  <a:lnTo>
                    <a:pt x="2990" y="672"/>
                  </a:lnTo>
                  <a:lnTo>
                    <a:pt x="2924" y="657"/>
                  </a:lnTo>
                  <a:close/>
                  <a:moveTo>
                    <a:pt x="897" y="644"/>
                  </a:moveTo>
                  <a:lnTo>
                    <a:pt x="827" y="653"/>
                  </a:lnTo>
                  <a:lnTo>
                    <a:pt x="827" y="762"/>
                  </a:lnTo>
                  <a:lnTo>
                    <a:pt x="897" y="754"/>
                  </a:lnTo>
                  <a:lnTo>
                    <a:pt x="897" y="644"/>
                  </a:lnTo>
                  <a:close/>
                  <a:moveTo>
                    <a:pt x="2664" y="632"/>
                  </a:moveTo>
                  <a:lnTo>
                    <a:pt x="2523" y="647"/>
                  </a:lnTo>
                  <a:lnTo>
                    <a:pt x="2523" y="801"/>
                  </a:lnTo>
                  <a:lnTo>
                    <a:pt x="2664" y="789"/>
                  </a:lnTo>
                  <a:lnTo>
                    <a:pt x="2664" y="632"/>
                  </a:lnTo>
                  <a:close/>
                  <a:moveTo>
                    <a:pt x="2800" y="630"/>
                  </a:moveTo>
                  <a:lnTo>
                    <a:pt x="2800" y="786"/>
                  </a:lnTo>
                  <a:lnTo>
                    <a:pt x="2872" y="800"/>
                  </a:lnTo>
                  <a:lnTo>
                    <a:pt x="2872" y="646"/>
                  </a:lnTo>
                  <a:lnTo>
                    <a:pt x="2800" y="630"/>
                  </a:lnTo>
                  <a:close/>
                  <a:moveTo>
                    <a:pt x="1027" y="624"/>
                  </a:moveTo>
                  <a:lnTo>
                    <a:pt x="951" y="635"/>
                  </a:lnTo>
                  <a:lnTo>
                    <a:pt x="951" y="747"/>
                  </a:lnTo>
                  <a:lnTo>
                    <a:pt x="1027" y="737"/>
                  </a:lnTo>
                  <a:lnTo>
                    <a:pt x="1027" y="624"/>
                  </a:lnTo>
                  <a:close/>
                  <a:moveTo>
                    <a:pt x="81" y="622"/>
                  </a:moveTo>
                  <a:lnTo>
                    <a:pt x="35" y="630"/>
                  </a:lnTo>
                  <a:lnTo>
                    <a:pt x="35" y="718"/>
                  </a:lnTo>
                  <a:lnTo>
                    <a:pt x="81" y="711"/>
                  </a:lnTo>
                  <a:lnTo>
                    <a:pt x="81" y="622"/>
                  </a:lnTo>
                  <a:close/>
                  <a:moveTo>
                    <a:pt x="166" y="605"/>
                  </a:moveTo>
                  <a:lnTo>
                    <a:pt x="118" y="615"/>
                  </a:lnTo>
                  <a:lnTo>
                    <a:pt x="118" y="705"/>
                  </a:lnTo>
                  <a:lnTo>
                    <a:pt x="166" y="696"/>
                  </a:lnTo>
                  <a:lnTo>
                    <a:pt x="166" y="605"/>
                  </a:lnTo>
                  <a:close/>
                  <a:moveTo>
                    <a:pt x="1164" y="603"/>
                  </a:moveTo>
                  <a:lnTo>
                    <a:pt x="1084" y="615"/>
                  </a:lnTo>
                  <a:lnTo>
                    <a:pt x="1084" y="730"/>
                  </a:lnTo>
                  <a:lnTo>
                    <a:pt x="1164" y="720"/>
                  </a:lnTo>
                  <a:lnTo>
                    <a:pt x="1164" y="603"/>
                  </a:lnTo>
                  <a:close/>
                  <a:moveTo>
                    <a:pt x="254" y="588"/>
                  </a:moveTo>
                  <a:lnTo>
                    <a:pt x="204" y="598"/>
                  </a:lnTo>
                  <a:lnTo>
                    <a:pt x="204" y="690"/>
                  </a:lnTo>
                  <a:lnTo>
                    <a:pt x="254" y="682"/>
                  </a:lnTo>
                  <a:lnTo>
                    <a:pt x="254" y="588"/>
                  </a:lnTo>
                  <a:close/>
                  <a:moveTo>
                    <a:pt x="3494" y="584"/>
                  </a:moveTo>
                  <a:lnTo>
                    <a:pt x="3494" y="705"/>
                  </a:lnTo>
                  <a:lnTo>
                    <a:pt x="3537" y="716"/>
                  </a:lnTo>
                  <a:lnTo>
                    <a:pt x="3537" y="597"/>
                  </a:lnTo>
                  <a:lnTo>
                    <a:pt x="3494" y="584"/>
                  </a:lnTo>
                  <a:close/>
                  <a:moveTo>
                    <a:pt x="1310" y="580"/>
                  </a:moveTo>
                  <a:lnTo>
                    <a:pt x="1226" y="593"/>
                  </a:lnTo>
                  <a:lnTo>
                    <a:pt x="1226" y="712"/>
                  </a:lnTo>
                  <a:lnTo>
                    <a:pt x="1310" y="701"/>
                  </a:lnTo>
                  <a:lnTo>
                    <a:pt x="1310" y="580"/>
                  </a:lnTo>
                  <a:close/>
                  <a:moveTo>
                    <a:pt x="348" y="570"/>
                  </a:moveTo>
                  <a:lnTo>
                    <a:pt x="295" y="580"/>
                  </a:lnTo>
                  <a:lnTo>
                    <a:pt x="295" y="675"/>
                  </a:lnTo>
                  <a:lnTo>
                    <a:pt x="348" y="665"/>
                  </a:lnTo>
                  <a:lnTo>
                    <a:pt x="348" y="570"/>
                  </a:lnTo>
                  <a:close/>
                  <a:moveTo>
                    <a:pt x="3415" y="560"/>
                  </a:moveTo>
                  <a:lnTo>
                    <a:pt x="3415" y="685"/>
                  </a:lnTo>
                  <a:lnTo>
                    <a:pt x="3460" y="696"/>
                  </a:lnTo>
                  <a:lnTo>
                    <a:pt x="3460" y="574"/>
                  </a:lnTo>
                  <a:lnTo>
                    <a:pt x="3415" y="560"/>
                  </a:lnTo>
                  <a:close/>
                  <a:moveTo>
                    <a:pt x="1465" y="557"/>
                  </a:moveTo>
                  <a:lnTo>
                    <a:pt x="1375" y="572"/>
                  </a:lnTo>
                  <a:lnTo>
                    <a:pt x="1375" y="694"/>
                  </a:lnTo>
                  <a:lnTo>
                    <a:pt x="1465" y="683"/>
                  </a:lnTo>
                  <a:lnTo>
                    <a:pt x="1465" y="557"/>
                  </a:lnTo>
                  <a:close/>
                  <a:moveTo>
                    <a:pt x="446" y="551"/>
                  </a:moveTo>
                  <a:lnTo>
                    <a:pt x="389" y="562"/>
                  </a:lnTo>
                  <a:lnTo>
                    <a:pt x="389" y="659"/>
                  </a:lnTo>
                  <a:lnTo>
                    <a:pt x="446" y="649"/>
                  </a:lnTo>
                  <a:lnTo>
                    <a:pt x="446" y="551"/>
                  </a:lnTo>
                  <a:close/>
                  <a:moveTo>
                    <a:pt x="3331" y="533"/>
                  </a:moveTo>
                  <a:lnTo>
                    <a:pt x="3331" y="663"/>
                  </a:lnTo>
                  <a:lnTo>
                    <a:pt x="3380" y="676"/>
                  </a:lnTo>
                  <a:lnTo>
                    <a:pt x="3380" y="549"/>
                  </a:lnTo>
                  <a:lnTo>
                    <a:pt x="3331" y="533"/>
                  </a:lnTo>
                  <a:close/>
                  <a:moveTo>
                    <a:pt x="1630" y="532"/>
                  </a:moveTo>
                  <a:lnTo>
                    <a:pt x="1534" y="548"/>
                  </a:lnTo>
                  <a:lnTo>
                    <a:pt x="1534" y="674"/>
                  </a:lnTo>
                  <a:lnTo>
                    <a:pt x="1630" y="662"/>
                  </a:lnTo>
                  <a:lnTo>
                    <a:pt x="1630" y="532"/>
                  </a:lnTo>
                  <a:close/>
                  <a:moveTo>
                    <a:pt x="550" y="530"/>
                  </a:moveTo>
                  <a:lnTo>
                    <a:pt x="491" y="542"/>
                  </a:lnTo>
                  <a:lnTo>
                    <a:pt x="491" y="641"/>
                  </a:lnTo>
                  <a:lnTo>
                    <a:pt x="550" y="632"/>
                  </a:lnTo>
                  <a:lnTo>
                    <a:pt x="550" y="530"/>
                  </a:lnTo>
                  <a:close/>
                  <a:moveTo>
                    <a:pt x="660" y="509"/>
                  </a:moveTo>
                  <a:lnTo>
                    <a:pt x="598" y="521"/>
                  </a:lnTo>
                  <a:lnTo>
                    <a:pt x="598" y="624"/>
                  </a:lnTo>
                  <a:lnTo>
                    <a:pt x="660" y="613"/>
                  </a:lnTo>
                  <a:lnTo>
                    <a:pt x="660" y="509"/>
                  </a:lnTo>
                  <a:close/>
                  <a:moveTo>
                    <a:pt x="3239" y="507"/>
                  </a:moveTo>
                  <a:lnTo>
                    <a:pt x="3239" y="641"/>
                  </a:lnTo>
                  <a:lnTo>
                    <a:pt x="3292" y="654"/>
                  </a:lnTo>
                  <a:lnTo>
                    <a:pt x="3292" y="522"/>
                  </a:lnTo>
                  <a:lnTo>
                    <a:pt x="3239" y="507"/>
                  </a:lnTo>
                  <a:close/>
                  <a:moveTo>
                    <a:pt x="1808" y="505"/>
                  </a:moveTo>
                  <a:lnTo>
                    <a:pt x="1703" y="521"/>
                  </a:lnTo>
                  <a:lnTo>
                    <a:pt x="1703" y="652"/>
                  </a:lnTo>
                  <a:lnTo>
                    <a:pt x="1808" y="640"/>
                  </a:lnTo>
                  <a:lnTo>
                    <a:pt x="1808" y="505"/>
                  </a:lnTo>
                  <a:close/>
                  <a:moveTo>
                    <a:pt x="775" y="486"/>
                  </a:moveTo>
                  <a:lnTo>
                    <a:pt x="709" y="500"/>
                  </a:lnTo>
                  <a:lnTo>
                    <a:pt x="709" y="605"/>
                  </a:lnTo>
                  <a:lnTo>
                    <a:pt x="775" y="594"/>
                  </a:lnTo>
                  <a:lnTo>
                    <a:pt x="775" y="486"/>
                  </a:lnTo>
                  <a:close/>
                  <a:moveTo>
                    <a:pt x="3142" y="478"/>
                  </a:moveTo>
                  <a:lnTo>
                    <a:pt x="3142" y="616"/>
                  </a:lnTo>
                  <a:lnTo>
                    <a:pt x="3200" y="630"/>
                  </a:lnTo>
                  <a:lnTo>
                    <a:pt x="3200" y="494"/>
                  </a:lnTo>
                  <a:lnTo>
                    <a:pt x="3142" y="478"/>
                  </a:lnTo>
                  <a:close/>
                  <a:moveTo>
                    <a:pt x="1997" y="477"/>
                  </a:moveTo>
                  <a:lnTo>
                    <a:pt x="1886" y="493"/>
                  </a:lnTo>
                  <a:lnTo>
                    <a:pt x="1886" y="630"/>
                  </a:lnTo>
                  <a:lnTo>
                    <a:pt x="1997" y="616"/>
                  </a:lnTo>
                  <a:lnTo>
                    <a:pt x="1997" y="477"/>
                  </a:lnTo>
                  <a:close/>
                  <a:moveTo>
                    <a:pt x="897" y="464"/>
                  </a:moveTo>
                  <a:lnTo>
                    <a:pt x="827" y="477"/>
                  </a:lnTo>
                  <a:lnTo>
                    <a:pt x="827" y="586"/>
                  </a:lnTo>
                  <a:lnTo>
                    <a:pt x="897" y="574"/>
                  </a:lnTo>
                  <a:lnTo>
                    <a:pt x="897" y="464"/>
                  </a:lnTo>
                  <a:close/>
                  <a:moveTo>
                    <a:pt x="3037" y="445"/>
                  </a:moveTo>
                  <a:lnTo>
                    <a:pt x="3037" y="590"/>
                  </a:lnTo>
                  <a:lnTo>
                    <a:pt x="3098" y="605"/>
                  </a:lnTo>
                  <a:lnTo>
                    <a:pt x="3098" y="465"/>
                  </a:lnTo>
                  <a:lnTo>
                    <a:pt x="3037" y="445"/>
                  </a:lnTo>
                  <a:close/>
                  <a:moveTo>
                    <a:pt x="2203" y="445"/>
                  </a:moveTo>
                  <a:lnTo>
                    <a:pt x="2083" y="464"/>
                  </a:lnTo>
                  <a:lnTo>
                    <a:pt x="2083" y="605"/>
                  </a:lnTo>
                  <a:lnTo>
                    <a:pt x="2203" y="590"/>
                  </a:lnTo>
                  <a:lnTo>
                    <a:pt x="2203" y="445"/>
                  </a:lnTo>
                  <a:close/>
                  <a:moveTo>
                    <a:pt x="1027" y="438"/>
                  </a:moveTo>
                  <a:lnTo>
                    <a:pt x="951" y="453"/>
                  </a:lnTo>
                  <a:lnTo>
                    <a:pt x="951" y="564"/>
                  </a:lnTo>
                  <a:lnTo>
                    <a:pt x="1027" y="552"/>
                  </a:lnTo>
                  <a:lnTo>
                    <a:pt x="1027" y="438"/>
                  </a:lnTo>
                  <a:close/>
                  <a:moveTo>
                    <a:pt x="2424" y="412"/>
                  </a:moveTo>
                  <a:lnTo>
                    <a:pt x="2294" y="432"/>
                  </a:lnTo>
                  <a:lnTo>
                    <a:pt x="2294" y="579"/>
                  </a:lnTo>
                  <a:lnTo>
                    <a:pt x="2424" y="563"/>
                  </a:lnTo>
                  <a:lnTo>
                    <a:pt x="2424" y="412"/>
                  </a:lnTo>
                  <a:close/>
                  <a:moveTo>
                    <a:pt x="2924" y="411"/>
                  </a:moveTo>
                  <a:lnTo>
                    <a:pt x="2924" y="562"/>
                  </a:lnTo>
                  <a:lnTo>
                    <a:pt x="2990" y="578"/>
                  </a:lnTo>
                  <a:lnTo>
                    <a:pt x="2990" y="432"/>
                  </a:lnTo>
                  <a:lnTo>
                    <a:pt x="2924" y="411"/>
                  </a:lnTo>
                  <a:close/>
                  <a:moveTo>
                    <a:pt x="1164" y="411"/>
                  </a:moveTo>
                  <a:lnTo>
                    <a:pt x="1084" y="426"/>
                  </a:lnTo>
                  <a:lnTo>
                    <a:pt x="1084" y="542"/>
                  </a:lnTo>
                  <a:lnTo>
                    <a:pt x="1164" y="529"/>
                  </a:lnTo>
                  <a:lnTo>
                    <a:pt x="1164" y="411"/>
                  </a:lnTo>
                  <a:close/>
                  <a:moveTo>
                    <a:pt x="3494" y="385"/>
                  </a:moveTo>
                  <a:lnTo>
                    <a:pt x="3494" y="507"/>
                  </a:lnTo>
                  <a:lnTo>
                    <a:pt x="3537" y="521"/>
                  </a:lnTo>
                  <a:lnTo>
                    <a:pt x="3537" y="402"/>
                  </a:lnTo>
                  <a:lnTo>
                    <a:pt x="3494" y="385"/>
                  </a:lnTo>
                  <a:close/>
                  <a:moveTo>
                    <a:pt x="1310" y="383"/>
                  </a:moveTo>
                  <a:lnTo>
                    <a:pt x="1226" y="399"/>
                  </a:lnTo>
                  <a:lnTo>
                    <a:pt x="1226" y="518"/>
                  </a:lnTo>
                  <a:lnTo>
                    <a:pt x="1310" y="504"/>
                  </a:lnTo>
                  <a:lnTo>
                    <a:pt x="1310" y="383"/>
                  </a:lnTo>
                  <a:close/>
                  <a:moveTo>
                    <a:pt x="2664" y="376"/>
                  </a:moveTo>
                  <a:lnTo>
                    <a:pt x="2523" y="397"/>
                  </a:lnTo>
                  <a:lnTo>
                    <a:pt x="2523" y="551"/>
                  </a:lnTo>
                  <a:lnTo>
                    <a:pt x="2664" y="532"/>
                  </a:lnTo>
                  <a:lnTo>
                    <a:pt x="2664" y="376"/>
                  </a:lnTo>
                  <a:close/>
                  <a:moveTo>
                    <a:pt x="2800" y="374"/>
                  </a:moveTo>
                  <a:lnTo>
                    <a:pt x="2800" y="531"/>
                  </a:lnTo>
                  <a:lnTo>
                    <a:pt x="2872" y="550"/>
                  </a:lnTo>
                  <a:lnTo>
                    <a:pt x="2872" y="396"/>
                  </a:lnTo>
                  <a:lnTo>
                    <a:pt x="2800" y="374"/>
                  </a:lnTo>
                  <a:close/>
                  <a:moveTo>
                    <a:pt x="3415" y="356"/>
                  </a:moveTo>
                  <a:lnTo>
                    <a:pt x="3415" y="480"/>
                  </a:lnTo>
                  <a:lnTo>
                    <a:pt x="3460" y="496"/>
                  </a:lnTo>
                  <a:lnTo>
                    <a:pt x="3460" y="373"/>
                  </a:lnTo>
                  <a:lnTo>
                    <a:pt x="3415" y="356"/>
                  </a:lnTo>
                  <a:close/>
                  <a:moveTo>
                    <a:pt x="1465" y="352"/>
                  </a:moveTo>
                  <a:lnTo>
                    <a:pt x="1375" y="371"/>
                  </a:lnTo>
                  <a:lnTo>
                    <a:pt x="1375" y="493"/>
                  </a:lnTo>
                  <a:lnTo>
                    <a:pt x="1465" y="478"/>
                  </a:lnTo>
                  <a:lnTo>
                    <a:pt x="1465" y="352"/>
                  </a:lnTo>
                  <a:close/>
                  <a:moveTo>
                    <a:pt x="3331" y="323"/>
                  </a:moveTo>
                  <a:lnTo>
                    <a:pt x="3331" y="453"/>
                  </a:lnTo>
                  <a:lnTo>
                    <a:pt x="3380" y="469"/>
                  </a:lnTo>
                  <a:lnTo>
                    <a:pt x="3380" y="341"/>
                  </a:lnTo>
                  <a:lnTo>
                    <a:pt x="3331" y="323"/>
                  </a:lnTo>
                  <a:close/>
                  <a:moveTo>
                    <a:pt x="1630" y="321"/>
                  </a:moveTo>
                  <a:lnTo>
                    <a:pt x="1534" y="339"/>
                  </a:lnTo>
                  <a:lnTo>
                    <a:pt x="1534" y="467"/>
                  </a:lnTo>
                  <a:lnTo>
                    <a:pt x="1630" y="450"/>
                  </a:lnTo>
                  <a:lnTo>
                    <a:pt x="1630" y="321"/>
                  </a:lnTo>
                  <a:close/>
                  <a:moveTo>
                    <a:pt x="3239" y="288"/>
                  </a:moveTo>
                  <a:lnTo>
                    <a:pt x="3239" y="422"/>
                  </a:lnTo>
                  <a:lnTo>
                    <a:pt x="3292" y="440"/>
                  </a:lnTo>
                  <a:lnTo>
                    <a:pt x="3292" y="309"/>
                  </a:lnTo>
                  <a:lnTo>
                    <a:pt x="3239" y="288"/>
                  </a:lnTo>
                  <a:close/>
                  <a:moveTo>
                    <a:pt x="1808" y="286"/>
                  </a:moveTo>
                  <a:lnTo>
                    <a:pt x="1703" y="306"/>
                  </a:lnTo>
                  <a:lnTo>
                    <a:pt x="1703" y="438"/>
                  </a:lnTo>
                  <a:lnTo>
                    <a:pt x="1808" y="421"/>
                  </a:lnTo>
                  <a:lnTo>
                    <a:pt x="1808" y="286"/>
                  </a:lnTo>
                  <a:close/>
                  <a:moveTo>
                    <a:pt x="3142" y="250"/>
                  </a:moveTo>
                  <a:lnTo>
                    <a:pt x="3142" y="389"/>
                  </a:lnTo>
                  <a:lnTo>
                    <a:pt x="3200" y="408"/>
                  </a:lnTo>
                  <a:lnTo>
                    <a:pt x="3200" y="273"/>
                  </a:lnTo>
                  <a:lnTo>
                    <a:pt x="3142" y="250"/>
                  </a:lnTo>
                  <a:close/>
                  <a:moveTo>
                    <a:pt x="1997" y="250"/>
                  </a:moveTo>
                  <a:lnTo>
                    <a:pt x="1886" y="270"/>
                  </a:lnTo>
                  <a:lnTo>
                    <a:pt x="1886" y="408"/>
                  </a:lnTo>
                  <a:lnTo>
                    <a:pt x="1997" y="388"/>
                  </a:lnTo>
                  <a:lnTo>
                    <a:pt x="1997" y="250"/>
                  </a:lnTo>
                  <a:close/>
                  <a:moveTo>
                    <a:pt x="3037" y="209"/>
                  </a:moveTo>
                  <a:lnTo>
                    <a:pt x="3037" y="354"/>
                  </a:lnTo>
                  <a:lnTo>
                    <a:pt x="3098" y="375"/>
                  </a:lnTo>
                  <a:lnTo>
                    <a:pt x="3098" y="233"/>
                  </a:lnTo>
                  <a:lnTo>
                    <a:pt x="3037" y="209"/>
                  </a:lnTo>
                  <a:close/>
                  <a:moveTo>
                    <a:pt x="2203" y="209"/>
                  </a:moveTo>
                  <a:lnTo>
                    <a:pt x="2083" y="232"/>
                  </a:lnTo>
                  <a:lnTo>
                    <a:pt x="2083" y="374"/>
                  </a:lnTo>
                  <a:lnTo>
                    <a:pt x="2203" y="354"/>
                  </a:lnTo>
                  <a:lnTo>
                    <a:pt x="2203" y="209"/>
                  </a:lnTo>
                  <a:close/>
                  <a:moveTo>
                    <a:pt x="2424" y="166"/>
                  </a:moveTo>
                  <a:lnTo>
                    <a:pt x="2294" y="192"/>
                  </a:lnTo>
                  <a:lnTo>
                    <a:pt x="2294" y="339"/>
                  </a:lnTo>
                  <a:lnTo>
                    <a:pt x="2424" y="317"/>
                  </a:lnTo>
                  <a:lnTo>
                    <a:pt x="2424" y="166"/>
                  </a:lnTo>
                  <a:close/>
                  <a:moveTo>
                    <a:pt x="2924" y="166"/>
                  </a:moveTo>
                  <a:lnTo>
                    <a:pt x="2924" y="316"/>
                  </a:lnTo>
                  <a:lnTo>
                    <a:pt x="2990" y="339"/>
                  </a:lnTo>
                  <a:lnTo>
                    <a:pt x="2990" y="192"/>
                  </a:lnTo>
                  <a:lnTo>
                    <a:pt x="2924" y="166"/>
                  </a:lnTo>
                  <a:close/>
                  <a:moveTo>
                    <a:pt x="2664" y="120"/>
                  </a:moveTo>
                  <a:lnTo>
                    <a:pt x="2523" y="147"/>
                  </a:lnTo>
                  <a:lnTo>
                    <a:pt x="2523" y="300"/>
                  </a:lnTo>
                  <a:lnTo>
                    <a:pt x="2664" y="277"/>
                  </a:lnTo>
                  <a:lnTo>
                    <a:pt x="2664" y="120"/>
                  </a:lnTo>
                  <a:close/>
                  <a:moveTo>
                    <a:pt x="2800" y="119"/>
                  </a:moveTo>
                  <a:lnTo>
                    <a:pt x="2800" y="275"/>
                  </a:lnTo>
                  <a:lnTo>
                    <a:pt x="2872" y="300"/>
                  </a:lnTo>
                  <a:lnTo>
                    <a:pt x="2872" y="146"/>
                  </a:lnTo>
                  <a:lnTo>
                    <a:pt x="2800" y="119"/>
                  </a:lnTo>
                  <a:close/>
                  <a:moveTo>
                    <a:pt x="2753" y="0"/>
                  </a:moveTo>
                  <a:lnTo>
                    <a:pt x="3563" y="338"/>
                  </a:lnTo>
                  <a:lnTo>
                    <a:pt x="3563" y="1105"/>
                  </a:lnTo>
                  <a:lnTo>
                    <a:pt x="3292" y="1083"/>
                  </a:lnTo>
                  <a:lnTo>
                    <a:pt x="3292" y="938"/>
                  </a:lnTo>
                  <a:lnTo>
                    <a:pt x="3141" y="916"/>
                  </a:lnTo>
                  <a:lnTo>
                    <a:pt x="3141" y="1071"/>
                  </a:lnTo>
                  <a:lnTo>
                    <a:pt x="2753" y="1038"/>
                  </a:lnTo>
                  <a:lnTo>
                    <a:pt x="2753" y="1042"/>
                  </a:lnTo>
                  <a:lnTo>
                    <a:pt x="0" y="1149"/>
                  </a:lnTo>
                  <a:lnTo>
                    <a:pt x="0" y="582"/>
                  </a:lnTo>
                  <a:lnTo>
                    <a:pt x="2753" y="1"/>
                  </a:lnTo>
                  <a:lnTo>
                    <a:pt x="2753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/>
            </a:p>
          </p:txBody>
        </p:sp>
      </p:grpSp>
      <p:grpSp>
        <p:nvGrpSpPr>
          <p:cNvPr id="5" name="noun_project_2444.svg.eps"/>
          <p:cNvGrpSpPr>
            <a:grpSpLocks noChangeAspect="1"/>
          </p:cNvGrpSpPr>
          <p:nvPr/>
        </p:nvGrpSpPr>
        <p:grpSpPr bwMode="auto">
          <a:xfrm>
            <a:off x="8286223" y="2744544"/>
            <a:ext cx="267698" cy="238829"/>
            <a:chOff x="4716" y="816"/>
            <a:chExt cx="305" cy="273"/>
          </a:xfrm>
          <a:solidFill>
            <a:srgbClr val="FF9300"/>
          </a:solidFill>
        </p:grpSpPr>
        <p:sp>
          <p:nvSpPr>
            <p:cNvPr id="65" name="Freeform 73"/>
            <p:cNvSpPr>
              <a:spLocks/>
            </p:cNvSpPr>
            <p:nvPr/>
          </p:nvSpPr>
          <p:spPr bwMode="auto">
            <a:xfrm>
              <a:off x="4745" y="895"/>
              <a:ext cx="61" cy="194"/>
            </a:xfrm>
            <a:custGeom>
              <a:avLst/>
              <a:gdLst>
                <a:gd name="T0" fmla="*/ 0 w 675"/>
                <a:gd name="T1" fmla="*/ 0 h 2140"/>
                <a:gd name="T2" fmla="*/ 0 w 675"/>
                <a:gd name="T3" fmla="*/ 0 h 2140"/>
                <a:gd name="T4" fmla="*/ 0 w 675"/>
                <a:gd name="T5" fmla="*/ 0 h 2140"/>
                <a:gd name="T6" fmla="*/ 0 w 675"/>
                <a:gd name="T7" fmla="*/ 0 h 2140"/>
                <a:gd name="T8" fmla="*/ 0 w 675"/>
                <a:gd name="T9" fmla="*/ 0 h 2140"/>
                <a:gd name="T10" fmla="*/ 0 w 675"/>
                <a:gd name="T11" fmla="*/ 0 h 2140"/>
                <a:gd name="T12" fmla="*/ 0 w 675"/>
                <a:gd name="T13" fmla="*/ 0 h 2140"/>
                <a:gd name="T14" fmla="*/ 0 w 675"/>
                <a:gd name="T15" fmla="*/ 0 h 2140"/>
                <a:gd name="T16" fmla="*/ 0 w 675"/>
                <a:gd name="T17" fmla="*/ 0 h 21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5"/>
                <a:gd name="T28" fmla="*/ 0 h 2140"/>
                <a:gd name="T29" fmla="*/ 675 w 675"/>
                <a:gd name="T30" fmla="*/ 2140 h 21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5" h="2140">
                  <a:moveTo>
                    <a:pt x="0" y="0"/>
                  </a:moveTo>
                  <a:lnTo>
                    <a:pt x="675" y="0"/>
                  </a:lnTo>
                  <a:lnTo>
                    <a:pt x="675" y="2140"/>
                  </a:lnTo>
                  <a:lnTo>
                    <a:pt x="419" y="2140"/>
                  </a:lnTo>
                  <a:lnTo>
                    <a:pt x="419" y="1186"/>
                  </a:lnTo>
                  <a:lnTo>
                    <a:pt x="273" y="1186"/>
                  </a:lnTo>
                  <a:lnTo>
                    <a:pt x="273" y="2140"/>
                  </a:lnTo>
                  <a:lnTo>
                    <a:pt x="0" y="21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66" name="Freeform 74"/>
            <p:cNvSpPr>
              <a:spLocks/>
            </p:cNvSpPr>
            <p:nvPr/>
          </p:nvSpPr>
          <p:spPr bwMode="auto">
            <a:xfrm>
              <a:off x="4931" y="895"/>
              <a:ext cx="61" cy="194"/>
            </a:xfrm>
            <a:custGeom>
              <a:avLst/>
              <a:gdLst>
                <a:gd name="T0" fmla="*/ 0 w 673"/>
                <a:gd name="T1" fmla="*/ 0 h 2140"/>
                <a:gd name="T2" fmla="*/ 0 w 673"/>
                <a:gd name="T3" fmla="*/ 0 h 2140"/>
                <a:gd name="T4" fmla="*/ 0 w 673"/>
                <a:gd name="T5" fmla="*/ 0 h 2140"/>
                <a:gd name="T6" fmla="*/ 0 w 673"/>
                <a:gd name="T7" fmla="*/ 0 h 2140"/>
                <a:gd name="T8" fmla="*/ 0 w 673"/>
                <a:gd name="T9" fmla="*/ 0 h 2140"/>
                <a:gd name="T10" fmla="*/ 0 w 673"/>
                <a:gd name="T11" fmla="*/ 0 h 2140"/>
                <a:gd name="T12" fmla="*/ 0 w 673"/>
                <a:gd name="T13" fmla="*/ 0 h 2140"/>
                <a:gd name="T14" fmla="*/ 0 w 673"/>
                <a:gd name="T15" fmla="*/ 0 h 2140"/>
                <a:gd name="T16" fmla="*/ 0 w 673"/>
                <a:gd name="T17" fmla="*/ 0 h 21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73"/>
                <a:gd name="T28" fmla="*/ 0 h 2140"/>
                <a:gd name="T29" fmla="*/ 673 w 673"/>
                <a:gd name="T30" fmla="*/ 2140 h 21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73" h="2140">
                  <a:moveTo>
                    <a:pt x="0" y="0"/>
                  </a:moveTo>
                  <a:lnTo>
                    <a:pt x="673" y="0"/>
                  </a:lnTo>
                  <a:lnTo>
                    <a:pt x="673" y="2140"/>
                  </a:lnTo>
                  <a:lnTo>
                    <a:pt x="418" y="2140"/>
                  </a:lnTo>
                  <a:lnTo>
                    <a:pt x="418" y="1186"/>
                  </a:lnTo>
                  <a:lnTo>
                    <a:pt x="273" y="1186"/>
                  </a:lnTo>
                  <a:lnTo>
                    <a:pt x="273" y="2140"/>
                  </a:lnTo>
                  <a:lnTo>
                    <a:pt x="0" y="21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67" name="Rectangle 75"/>
            <p:cNvSpPr>
              <a:spLocks noChangeArrowheads="1"/>
            </p:cNvSpPr>
            <p:nvPr/>
          </p:nvSpPr>
          <p:spPr bwMode="auto">
            <a:xfrm>
              <a:off x="4716" y="895"/>
              <a:ext cx="19" cy="90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defRPr sz="1600" b="1">
                  <a:solidFill>
                    <a:srgbClr val="333333"/>
                  </a:solidFill>
                  <a:latin typeface="Verdana" pitchFamily="34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GB" altLang="ru-RU" b="0" kern="0">
                <a:latin typeface="+mn-lt"/>
              </a:endParaRPr>
            </a:p>
          </p:txBody>
        </p:sp>
        <p:sp>
          <p:nvSpPr>
            <p:cNvPr id="68" name="Rectangle 76"/>
            <p:cNvSpPr>
              <a:spLocks noChangeArrowheads="1"/>
            </p:cNvSpPr>
            <p:nvPr/>
          </p:nvSpPr>
          <p:spPr bwMode="auto">
            <a:xfrm>
              <a:off x="4816" y="895"/>
              <a:ext cx="19" cy="90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defRPr sz="1600" b="1">
                  <a:solidFill>
                    <a:srgbClr val="333333"/>
                  </a:solidFill>
                  <a:latin typeface="Verdana" pitchFamily="34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GB" altLang="ru-RU" b="0" kern="0">
                <a:latin typeface="+mn-lt"/>
              </a:endParaRPr>
            </a:p>
          </p:txBody>
        </p:sp>
        <p:sp>
          <p:nvSpPr>
            <p:cNvPr id="69" name="Rectangle 77"/>
            <p:cNvSpPr>
              <a:spLocks noChangeArrowheads="1"/>
            </p:cNvSpPr>
            <p:nvPr/>
          </p:nvSpPr>
          <p:spPr bwMode="auto">
            <a:xfrm>
              <a:off x="4902" y="895"/>
              <a:ext cx="18" cy="8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defRPr sz="1600" b="1">
                  <a:solidFill>
                    <a:srgbClr val="333333"/>
                  </a:solidFill>
                  <a:latin typeface="Verdana" pitchFamily="34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GB" altLang="ru-RU" b="0" kern="0">
                <a:latin typeface="+mn-lt"/>
              </a:endParaRPr>
            </a:p>
          </p:txBody>
        </p:sp>
        <p:sp>
          <p:nvSpPr>
            <p:cNvPr id="70" name="Rectangle 78"/>
            <p:cNvSpPr>
              <a:spLocks noChangeArrowheads="1"/>
            </p:cNvSpPr>
            <p:nvPr/>
          </p:nvSpPr>
          <p:spPr bwMode="auto">
            <a:xfrm>
              <a:off x="5003" y="895"/>
              <a:ext cx="18" cy="87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/>
            <a:lstStyle>
              <a:lvl1pPr eaLnBrk="0" hangingPunct="0">
                <a:spcBef>
                  <a:spcPct val="20000"/>
                </a:spcBef>
                <a:defRPr sz="1600" b="1">
                  <a:solidFill>
                    <a:srgbClr val="333333"/>
                  </a:solidFill>
                  <a:latin typeface="Verdana" pitchFamily="34" charset="0"/>
                  <a:ea typeface="ＭＳ Ｐゴシック" pitchFamily="34" charset="-128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n"/>
                <a:defRPr sz="1600">
                  <a:solidFill>
                    <a:srgbClr val="333333"/>
                  </a:solidFill>
                  <a:latin typeface="Verdana" pitchFamily="34" charset="0"/>
                  <a:ea typeface="Arial" charset="0"/>
                  <a:cs typeface="Arial" charset="0"/>
                </a:defRPr>
              </a:lvl9pPr>
            </a:lstStyle>
            <a:p>
              <a:pPr algn="ctr"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endParaRPr lang="en-GB" altLang="ru-RU" b="0" kern="0">
                <a:latin typeface="+mn-lt"/>
              </a:endParaRPr>
            </a:p>
          </p:txBody>
        </p:sp>
        <p:sp>
          <p:nvSpPr>
            <p:cNvPr id="71" name="Freeform 79"/>
            <p:cNvSpPr>
              <a:spLocks/>
            </p:cNvSpPr>
            <p:nvPr/>
          </p:nvSpPr>
          <p:spPr bwMode="auto">
            <a:xfrm>
              <a:off x="4742" y="816"/>
              <a:ext cx="67" cy="63"/>
            </a:xfrm>
            <a:custGeom>
              <a:avLst/>
              <a:gdLst>
                <a:gd name="T0" fmla="*/ 0 w 736"/>
                <a:gd name="T1" fmla="*/ 0 h 693"/>
                <a:gd name="T2" fmla="*/ 0 w 736"/>
                <a:gd name="T3" fmla="*/ 0 h 693"/>
                <a:gd name="T4" fmla="*/ 0 w 736"/>
                <a:gd name="T5" fmla="*/ 0 h 693"/>
                <a:gd name="T6" fmla="*/ 0 w 736"/>
                <a:gd name="T7" fmla="*/ 0 h 693"/>
                <a:gd name="T8" fmla="*/ 0 w 736"/>
                <a:gd name="T9" fmla="*/ 0 h 693"/>
                <a:gd name="T10" fmla="*/ 0 w 736"/>
                <a:gd name="T11" fmla="*/ 0 h 693"/>
                <a:gd name="T12" fmla="*/ 0 w 736"/>
                <a:gd name="T13" fmla="*/ 0 h 693"/>
                <a:gd name="T14" fmla="*/ 0 w 736"/>
                <a:gd name="T15" fmla="*/ 0 h 693"/>
                <a:gd name="T16" fmla="*/ 0 w 736"/>
                <a:gd name="T17" fmla="*/ 0 h 693"/>
                <a:gd name="T18" fmla="*/ 0 w 736"/>
                <a:gd name="T19" fmla="*/ 0 h 693"/>
                <a:gd name="T20" fmla="*/ 0 w 736"/>
                <a:gd name="T21" fmla="*/ 0 h 693"/>
                <a:gd name="T22" fmla="*/ 0 w 736"/>
                <a:gd name="T23" fmla="*/ 0 h 693"/>
                <a:gd name="T24" fmla="*/ 0 w 736"/>
                <a:gd name="T25" fmla="*/ 0 h 693"/>
                <a:gd name="T26" fmla="*/ 0 w 736"/>
                <a:gd name="T27" fmla="*/ 0 h 693"/>
                <a:gd name="T28" fmla="*/ 0 w 736"/>
                <a:gd name="T29" fmla="*/ 0 h 693"/>
                <a:gd name="T30" fmla="*/ 0 w 736"/>
                <a:gd name="T31" fmla="*/ 0 h 693"/>
                <a:gd name="T32" fmla="*/ 0 w 736"/>
                <a:gd name="T33" fmla="*/ 0 h 693"/>
                <a:gd name="T34" fmla="*/ 0 w 736"/>
                <a:gd name="T35" fmla="*/ 0 h 693"/>
                <a:gd name="T36" fmla="*/ 0 w 736"/>
                <a:gd name="T37" fmla="*/ 0 h 693"/>
                <a:gd name="T38" fmla="*/ 0 w 736"/>
                <a:gd name="T39" fmla="*/ 0 h 693"/>
                <a:gd name="T40" fmla="*/ 0 w 736"/>
                <a:gd name="T41" fmla="*/ 0 h 693"/>
                <a:gd name="T42" fmla="*/ 0 w 736"/>
                <a:gd name="T43" fmla="*/ 0 h 693"/>
                <a:gd name="T44" fmla="*/ 0 w 736"/>
                <a:gd name="T45" fmla="*/ 0 h 693"/>
                <a:gd name="T46" fmla="*/ 0 w 736"/>
                <a:gd name="T47" fmla="*/ 0 h 693"/>
                <a:gd name="T48" fmla="*/ 0 w 736"/>
                <a:gd name="T49" fmla="*/ 0 h 693"/>
                <a:gd name="T50" fmla="*/ 0 w 736"/>
                <a:gd name="T51" fmla="*/ 0 h 693"/>
                <a:gd name="T52" fmla="*/ 0 w 736"/>
                <a:gd name="T53" fmla="*/ 0 h 693"/>
                <a:gd name="T54" fmla="*/ 0 w 736"/>
                <a:gd name="T55" fmla="*/ 0 h 693"/>
                <a:gd name="T56" fmla="*/ 0 w 736"/>
                <a:gd name="T57" fmla="*/ 0 h 693"/>
                <a:gd name="T58" fmla="*/ 0 w 736"/>
                <a:gd name="T59" fmla="*/ 0 h 693"/>
                <a:gd name="T60" fmla="*/ 0 w 736"/>
                <a:gd name="T61" fmla="*/ 0 h 693"/>
                <a:gd name="T62" fmla="*/ 0 w 736"/>
                <a:gd name="T63" fmla="*/ 0 h 693"/>
                <a:gd name="T64" fmla="*/ 0 w 736"/>
                <a:gd name="T65" fmla="*/ 0 h 693"/>
                <a:gd name="T66" fmla="*/ 0 w 736"/>
                <a:gd name="T67" fmla="*/ 0 h 693"/>
                <a:gd name="T68" fmla="*/ 0 w 736"/>
                <a:gd name="T69" fmla="*/ 0 h 693"/>
                <a:gd name="T70" fmla="*/ 0 w 736"/>
                <a:gd name="T71" fmla="*/ 0 h 693"/>
                <a:gd name="T72" fmla="*/ 0 w 736"/>
                <a:gd name="T73" fmla="*/ 0 h 693"/>
                <a:gd name="T74" fmla="*/ 0 w 736"/>
                <a:gd name="T75" fmla="*/ 0 h 693"/>
                <a:gd name="T76" fmla="*/ 0 w 736"/>
                <a:gd name="T77" fmla="*/ 0 h 693"/>
                <a:gd name="T78" fmla="*/ 0 w 736"/>
                <a:gd name="T79" fmla="*/ 0 h 693"/>
                <a:gd name="T80" fmla="*/ 0 w 736"/>
                <a:gd name="T81" fmla="*/ 0 h 693"/>
                <a:gd name="T82" fmla="*/ 0 w 736"/>
                <a:gd name="T83" fmla="*/ 0 h 693"/>
                <a:gd name="T84" fmla="*/ 0 w 736"/>
                <a:gd name="T85" fmla="*/ 0 h 693"/>
                <a:gd name="T86" fmla="*/ 0 w 736"/>
                <a:gd name="T87" fmla="*/ 0 h 693"/>
                <a:gd name="T88" fmla="*/ 0 w 736"/>
                <a:gd name="T89" fmla="*/ 0 h 693"/>
                <a:gd name="T90" fmla="*/ 0 w 736"/>
                <a:gd name="T91" fmla="*/ 0 h 693"/>
                <a:gd name="T92" fmla="*/ 0 w 736"/>
                <a:gd name="T93" fmla="*/ 0 h 693"/>
                <a:gd name="T94" fmla="*/ 0 w 736"/>
                <a:gd name="T95" fmla="*/ 0 h 693"/>
                <a:gd name="T96" fmla="*/ 0 w 736"/>
                <a:gd name="T97" fmla="*/ 0 h 693"/>
                <a:gd name="T98" fmla="*/ 0 w 736"/>
                <a:gd name="T99" fmla="*/ 0 h 693"/>
                <a:gd name="T100" fmla="*/ 0 w 736"/>
                <a:gd name="T101" fmla="*/ 0 h 693"/>
                <a:gd name="T102" fmla="*/ 0 w 736"/>
                <a:gd name="T103" fmla="*/ 0 h 693"/>
                <a:gd name="T104" fmla="*/ 0 w 736"/>
                <a:gd name="T105" fmla="*/ 0 h 693"/>
                <a:gd name="T106" fmla="*/ 0 w 736"/>
                <a:gd name="T107" fmla="*/ 0 h 69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36"/>
                <a:gd name="T163" fmla="*/ 0 h 693"/>
                <a:gd name="T164" fmla="*/ 736 w 736"/>
                <a:gd name="T165" fmla="*/ 693 h 69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36" h="693">
                  <a:moveTo>
                    <a:pt x="368" y="0"/>
                  </a:moveTo>
                  <a:lnTo>
                    <a:pt x="414" y="4"/>
                  </a:lnTo>
                  <a:lnTo>
                    <a:pt x="459" y="12"/>
                  </a:lnTo>
                  <a:lnTo>
                    <a:pt x="501" y="28"/>
                  </a:lnTo>
                  <a:lnTo>
                    <a:pt x="541" y="46"/>
                  </a:lnTo>
                  <a:lnTo>
                    <a:pt x="579" y="70"/>
                  </a:lnTo>
                  <a:lnTo>
                    <a:pt x="612" y="97"/>
                  </a:lnTo>
                  <a:lnTo>
                    <a:pt x="643" y="128"/>
                  </a:lnTo>
                  <a:lnTo>
                    <a:pt x="670" y="161"/>
                  </a:lnTo>
                  <a:lnTo>
                    <a:pt x="693" y="196"/>
                  </a:lnTo>
                  <a:lnTo>
                    <a:pt x="712" y="233"/>
                  </a:lnTo>
                  <a:lnTo>
                    <a:pt x="725" y="271"/>
                  </a:lnTo>
                  <a:lnTo>
                    <a:pt x="733" y="309"/>
                  </a:lnTo>
                  <a:lnTo>
                    <a:pt x="736" y="347"/>
                  </a:lnTo>
                  <a:lnTo>
                    <a:pt x="733" y="390"/>
                  </a:lnTo>
                  <a:lnTo>
                    <a:pt x="726" y="430"/>
                  </a:lnTo>
                  <a:lnTo>
                    <a:pt x="714" y="468"/>
                  </a:lnTo>
                  <a:lnTo>
                    <a:pt x="697" y="504"/>
                  </a:lnTo>
                  <a:lnTo>
                    <a:pt x="677" y="538"/>
                  </a:lnTo>
                  <a:lnTo>
                    <a:pt x="652" y="569"/>
                  </a:lnTo>
                  <a:lnTo>
                    <a:pt x="625" y="596"/>
                  </a:lnTo>
                  <a:lnTo>
                    <a:pt x="594" y="621"/>
                  </a:lnTo>
                  <a:lnTo>
                    <a:pt x="560" y="642"/>
                  </a:lnTo>
                  <a:lnTo>
                    <a:pt x="524" y="660"/>
                  </a:lnTo>
                  <a:lnTo>
                    <a:pt x="487" y="674"/>
                  </a:lnTo>
                  <a:lnTo>
                    <a:pt x="446" y="684"/>
                  </a:lnTo>
                  <a:lnTo>
                    <a:pt x="404" y="690"/>
                  </a:lnTo>
                  <a:lnTo>
                    <a:pt x="361" y="693"/>
                  </a:lnTo>
                  <a:lnTo>
                    <a:pt x="315" y="689"/>
                  </a:lnTo>
                  <a:lnTo>
                    <a:pt x="271" y="681"/>
                  </a:lnTo>
                  <a:lnTo>
                    <a:pt x="229" y="666"/>
                  </a:lnTo>
                  <a:lnTo>
                    <a:pt x="190" y="647"/>
                  </a:lnTo>
                  <a:lnTo>
                    <a:pt x="153" y="624"/>
                  </a:lnTo>
                  <a:lnTo>
                    <a:pt x="120" y="596"/>
                  </a:lnTo>
                  <a:lnTo>
                    <a:pt x="91" y="566"/>
                  </a:lnTo>
                  <a:lnTo>
                    <a:pt x="64" y="533"/>
                  </a:lnTo>
                  <a:lnTo>
                    <a:pt x="41" y="497"/>
                  </a:lnTo>
                  <a:lnTo>
                    <a:pt x="24" y="460"/>
                  </a:lnTo>
                  <a:lnTo>
                    <a:pt x="12" y="422"/>
                  </a:lnTo>
                  <a:lnTo>
                    <a:pt x="4" y="385"/>
                  </a:lnTo>
                  <a:lnTo>
                    <a:pt x="0" y="347"/>
                  </a:lnTo>
                  <a:lnTo>
                    <a:pt x="4" y="309"/>
                  </a:lnTo>
                  <a:lnTo>
                    <a:pt x="12" y="271"/>
                  </a:lnTo>
                  <a:lnTo>
                    <a:pt x="25" y="233"/>
                  </a:lnTo>
                  <a:lnTo>
                    <a:pt x="43" y="196"/>
                  </a:lnTo>
                  <a:lnTo>
                    <a:pt x="66" y="161"/>
                  </a:lnTo>
                  <a:lnTo>
                    <a:pt x="94" y="128"/>
                  </a:lnTo>
                  <a:lnTo>
                    <a:pt x="124" y="97"/>
                  </a:lnTo>
                  <a:lnTo>
                    <a:pt x="158" y="70"/>
                  </a:lnTo>
                  <a:lnTo>
                    <a:pt x="195" y="46"/>
                  </a:lnTo>
                  <a:lnTo>
                    <a:pt x="235" y="28"/>
                  </a:lnTo>
                  <a:lnTo>
                    <a:pt x="278" y="12"/>
                  </a:lnTo>
                  <a:lnTo>
                    <a:pt x="322" y="4"/>
                  </a:lnTo>
                  <a:lnTo>
                    <a:pt x="368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72" name="Freeform 80"/>
            <p:cNvSpPr>
              <a:spLocks/>
            </p:cNvSpPr>
            <p:nvPr/>
          </p:nvSpPr>
          <p:spPr bwMode="auto">
            <a:xfrm>
              <a:off x="4903" y="925"/>
              <a:ext cx="117" cy="102"/>
            </a:xfrm>
            <a:custGeom>
              <a:avLst/>
              <a:gdLst>
                <a:gd name="T0" fmla="*/ 0 w 1285"/>
                <a:gd name="T1" fmla="*/ 0 h 1120"/>
                <a:gd name="T2" fmla="*/ 0 w 1285"/>
                <a:gd name="T3" fmla="*/ 0 h 1120"/>
                <a:gd name="T4" fmla="*/ 0 w 1285"/>
                <a:gd name="T5" fmla="*/ 0 h 1120"/>
                <a:gd name="T6" fmla="*/ 0 w 1285"/>
                <a:gd name="T7" fmla="*/ 0 h 1120"/>
                <a:gd name="T8" fmla="*/ 0 w 1285"/>
                <a:gd name="T9" fmla="*/ 0 h 1120"/>
                <a:gd name="T10" fmla="*/ 0 w 1285"/>
                <a:gd name="T11" fmla="*/ 0 h 1120"/>
                <a:gd name="T12" fmla="*/ 0 w 1285"/>
                <a:gd name="T13" fmla="*/ 0 h 1120"/>
                <a:gd name="T14" fmla="*/ 0 w 1285"/>
                <a:gd name="T15" fmla="*/ 0 h 1120"/>
                <a:gd name="T16" fmla="*/ 0 w 1285"/>
                <a:gd name="T17" fmla="*/ 0 h 1120"/>
                <a:gd name="T18" fmla="*/ 0 w 1285"/>
                <a:gd name="T19" fmla="*/ 0 h 1120"/>
                <a:gd name="T20" fmla="*/ 0 w 1285"/>
                <a:gd name="T21" fmla="*/ 0 h 1120"/>
                <a:gd name="T22" fmla="*/ 0 w 1285"/>
                <a:gd name="T23" fmla="*/ 0 h 1120"/>
                <a:gd name="T24" fmla="*/ 0 w 1285"/>
                <a:gd name="T25" fmla="*/ 0 h 1120"/>
                <a:gd name="T26" fmla="*/ 0 w 1285"/>
                <a:gd name="T27" fmla="*/ 0 h 1120"/>
                <a:gd name="T28" fmla="*/ 0 w 1285"/>
                <a:gd name="T29" fmla="*/ 0 h 1120"/>
                <a:gd name="T30" fmla="*/ 0 w 1285"/>
                <a:gd name="T31" fmla="*/ 0 h 1120"/>
                <a:gd name="T32" fmla="*/ 0 w 1285"/>
                <a:gd name="T33" fmla="*/ 0 h 1120"/>
                <a:gd name="T34" fmla="*/ 0 w 1285"/>
                <a:gd name="T35" fmla="*/ 0 h 1120"/>
                <a:gd name="T36" fmla="*/ 0 w 1285"/>
                <a:gd name="T37" fmla="*/ 0 h 1120"/>
                <a:gd name="T38" fmla="*/ 0 w 1285"/>
                <a:gd name="T39" fmla="*/ 0 h 1120"/>
                <a:gd name="T40" fmla="*/ 0 w 1285"/>
                <a:gd name="T41" fmla="*/ 0 h 1120"/>
                <a:gd name="T42" fmla="*/ 0 w 1285"/>
                <a:gd name="T43" fmla="*/ 0 h 1120"/>
                <a:gd name="T44" fmla="*/ 0 w 1285"/>
                <a:gd name="T45" fmla="*/ 0 h 1120"/>
                <a:gd name="T46" fmla="*/ 0 w 1285"/>
                <a:gd name="T47" fmla="*/ 0 h 1120"/>
                <a:gd name="T48" fmla="*/ 0 w 1285"/>
                <a:gd name="T49" fmla="*/ 0 h 1120"/>
                <a:gd name="T50" fmla="*/ 0 w 1285"/>
                <a:gd name="T51" fmla="*/ 0 h 1120"/>
                <a:gd name="T52" fmla="*/ 0 w 1285"/>
                <a:gd name="T53" fmla="*/ 0 h 1120"/>
                <a:gd name="T54" fmla="*/ 0 w 1285"/>
                <a:gd name="T55" fmla="*/ 0 h 1120"/>
                <a:gd name="T56" fmla="*/ 0 w 1285"/>
                <a:gd name="T57" fmla="*/ 0 h 1120"/>
                <a:gd name="T58" fmla="*/ 0 w 1285"/>
                <a:gd name="T59" fmla="*/ 0 h 1120"/>
                <a:gd name="T60" fmla="*/ 0 w 1285"/>
                <a:gd name="T61" fmla="*/ 0 h 1120"/>
                <a:gd name="T62" fmla="*/ 0 w 1285"/>
                <a:gd name="T63" fmla="*/ 0 h 1120"/>
                <a:gd name="T64" fmla="*/ 0 w 1285"/>
                <a:gd name="T65" fmla="*/ 0 h 1120"/>
                <a:gd name="T66" fmla="*/ 0 w 1285"/>
                <a:gd name="T67" fmla="*/ 0 h 1120"/>
                <a:gd name="T68" fmla="*/ 0 w 1285"/>
                <a:gd name="T69" fmla="*/ 0 h 1120"/>
                <a:gd name="T70" fmla="*/ 0 w 1285"/>
                <a:gd name="T71" fmla="*/ 0 h 1120"/>
                <a:gd name="T72" fmla="*/ 0 w 1285"/>
                <a:gd name="T73" fmla="*/ 0 h 1120"/>
                <a:gd name="T74" fmla="*/ 0 w 1285"/>
                <a:gd name="T75" fmla="*/ 0 h 1120"/>
                <a:gd name="T76" fmla="*/ 0 w 1285"/>
                <a:gd name="T77" fmla="*/ 0 h 1120"/>
                <a:gd name="T78" fmla="*/ 0 w 1285"/>
                <a:gd name="T79" fmla="*/ 0 h 1120"/>
                <a:gd name="T80" fmla="*/ 0 w 1285"/>
                <a:gd name="T81" fmla="*/ 0 h 1120"/>
                <a:gd name="T82" fmla="*/ 0 w 1285"/>
                <a:gd name="T83" fmla="*/ 0 h 1120"/>
                <a:gd name="T84" fmla="*/ 0 w 1285"/>
                <a:gd name="T85" fmla="*/ 0 h 1120"/>
                <a:gd name="T86" fmla="*/ 0 w 1285"/>
                <a:gd name="T87" fmla="*/ 0 h 1120"/>
                <a:gd name="T88" fmla="*/ 0 w 1285"/>
                <a:gd name="T89" fmla="*/ 0 h 1120"/>
                <a:gd name="T90" fmla="*/ 0 w 1285"/>
                <a:gd name="T91" fmla="*/ 0 h 1120"/>
                <a:gd name="T92" fmla="*/ 0 w 1285"/>
                <a:gd name="T93" fmla="*/ 0 h 1120"/>
                <a:gd name="T94" fmla="*/ 0 w 1285"/>
                <a:gd name="T95" fmla="*/ 0 h 1120"/>
                <a:gd name="T96" fmla="*/ 0 w 1285"/>
                <a:gd name="T97" fmla="*/ 0 h 1120"/>
                <a:gd name="T98" fmla="*/ 0 w 1285"/>
                <a:gd name="T99" fmla="*/ 0 h 1120"/>
                <a:gd name="T100" fmla="*/ 0 w 1285"/>
                <a:gd name="T101" fmla="*/ 0 h 1120"/>
                <a:gd name="T102" fmla="*/ 0 w 1285"/>
                <a:gd name="T103" fmla="*/ 0 h 11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85"/>
                <a:gd name="T157" fmla="*/ 0 h 1120"/>
                <a:gd name="T158" fmla="*/ 1285 w 1285"/>
                <a:gd name="T159" fmla="*/ 1120 h 11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85" h="1120">
                  <a:moveTo>
                    <a:pt x="631" y="0"/>
                  </a:moveTo>
                  <a:lnTo>
                    <a:pt x="647" y="2"/>
                  </a:lnTo>
                  <a:lnTo>
                    <a:pt x="661" y="10"/>
                  </a:lnTo>
                  <a:lnTo>
                    <a:pt x="674" y="23"/>
                  </a:lnTo>
                  <a:lnTo>
                    <a:pt x="687" y="43"/>
                  </a:lnTo>
                  <a:lnTo>
                    <a:pt x="993" y="608"/>
                  </a:lnTo>
                  <a:lnTo>
                    <a:pt x="1007" y="635"/>
                  </a:lnTo>
                  <a:lnTo>
                    <a:pt x="1024" y="664"/>
                  </a:lnTo>
                  <a:lnTo>
                    <a:pt x="1043" y="695"/>
                  </a:lnTo>
                  <a:lnTo>
                    <a:pt x="1063" y="727"/>
                  </a:lnTo>
                  <a:lnTo>
                    <a:pt x="1083" y="758"/>
                  </a:lnTo>
                  <a:lnTo>
                    <a:pt x="1102" y="785"/>
                  </a:lnTo>
                  <a:lnTo>
                    <a:pt x="1119" y="810"/>
                  </a:lnTo>
                  <a:lnTo>
                    <a:pt x="1266" y="1009"/>
                  </a:lnTo>
                  <a:lnTo>
                    <a:pt x="1278" y="1029"/>
                  </a:lnTo>
                  <a:lnTo>
                    <a:pt x="1284" y="1047"/>
                  </a:lnTo>
                  <a:lnTo>
                    <a:pt x="1285" y="1063"/>
                  </a:lnTo>
                  <a:lnTo>
                    <a:pt x="1281" y="1078"/>
                  </a:lnTo>
                  <a:lnTo>
                    <a:pt x="1272" y="1090"/>
                  </a:lnTo>
                  <a:lnTo>
                    <a:pt x="1258" y="1099"/>
                  </a:lnTo>
                  <a:lnTo>
                    <a:pt x="1240" y="1104"/>
                  </a:lnTo>
                  <a:lnTo>
                    <a:pt x="1217" y="1107"/>
                  </a:lnTo>
                  <a:lnTo>
                    <a:pt x="762" y="1112"/>
                  </a:lnTo>
                  <a:lnTo>
                    <a:pt x="726" y="1112"/>
                  </a:lnTo>
                  <a:lnTo>
                    <a:pt x="686" y="1112"/>
                  </a:lnTo>
                  <a:lnTo>
                    <a:pt x="643" y="1113"/>
                  </a:lnTo>
                  <a:lnTo>
                    <a:pt x="600" y="1113"/>
                  </a:lnTo>
                  <a:lnTo>
                    <a:pt x="560" y="1114"/>
                  </a:lnTo>
                  <a:lnTo>
                    <a:pt x="523" y="1114"/>
                  </a:lnTo>
                  <a:lnTo>
                    <a:pt x="68" y="1120"/>
                  </a:lnTo>
                  <a:lnTo>
                    <a:pt x="48" y="1118"/>
                  </a:lnTo>
                  <a:lnTo>
                    <a:pt x="32" y="1113"/>
                  </a:lnTo>
                  <a:lnTo>
                    <a:pt x="17" y="1106"/>
                  </a:lnTo>
                  <a:lnTo>
                    <a:pt x="8" y="1097"/>
                  </a:lnTo>
                  <a:lnTo>
                    <a:pt x="2" y="1086"/>
                  </a:lnTo>
                  <a:lnTo>
                    <a:pt x="0" y="1072"/>
                  </a:lnTo>
                  <a:lnTo>
                    <a:pt x="2" y="1057"/>
                  </a:lnTo>
                  <a:lnTo>
                    <a:pt x="7" y="1041"/>
                  </a:lnTo>
                  <a:lnTo>
                    <a:pt x="18" y="1022"/>
                  </a:lnTo>
                  <a:lnTo>
                    <a:pt x="206" y="758"/>
                  </a:lnTo>
                  <a:lnTo>
                    <a:pt x="223" y="733"/>
                  </a:lnTo>
                  <a:lnTo>
                    <a:pt x="241" y="704"/>
                  </a:lnTo>
                  <a:lnTo>
                    <a:pt x="261" y="674"/>
                  </a:lnTo>
                  <a:lnTo>
                    <a:pt x="279" y="642"/>
                  </a:lnTo>
                  <a:lnTo>
                    <a:pt x="298" y="610"/>
                  </a:lnTo>
                  <a:lnTo>
                    <a:pt x="314" y="581"/>
                  </a:lnTo>
                  <a:lnTo>
                    <a:pt x="327" y="553"/>
                  </a:lnTo>
                  <a:lnTo>
                    <a:pt x="577" y="45"/>
                  </a:lnTo>
                  <a:lnTo>
                    <a:pt x="589" y="25"/>
                  </a:lnTo>
                  <a:lnTo>
                    <a:pt x="603" y="11"/>
                  </a:lnTo>
                  <a:lnTo>
                    <a:pt x="617" y="3"/>
                  </a:lnTo>
                  <a:lnTo>
                    <a:pt x="631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73" name="Freeform 81"/>
            <p:cNvSpPr>
              <a:spLocks/>
            </p:cNvSpPr>
            <p:nvPr/>
          </p:nvSpPr>
          <p:spPr bwMode="auto">
            <a:xfrm>
              <a:off x="4908" y="819"/>
              <a:ext cx="107" cy="63"/>
            </a:xfrm>
            <a:custGeom>
              <a:avLst/>
              <a:gdLst>
                <a:gd name="T0" fmla="*/ 0 w 1183"/>
                <a:gd name="T1" fmla="*/ 0 h 692"/>
                <a:gd name="T2" fmla="*/ 0 w 1183"/>
                <a:gd name="T3" fmla="*/ 0 h 692"/>
                <a:gd name="T4" fmla="*/ 0 w 1183"/>
                <a:gd name="T5" fmla="*/ 0 h 692"/>
                <a:gd name="T6" fmla="*/ 0 w 1183"/>
                <a:gd name="T7" fmla="*/ 0 h 692"/>
                <a:gd name="T8" fmla="*/ 0 w 1183"/>
                <a:gd name="T9" fmla="*/ 0 h 692"/>
                <a:gd name="T10" fmla="*/ 0 w 1183"/>
                <a:gd name="T11" fmla="*/ 0 h 692"/>
                <a:gd name="T12" fmla="*/ 0 w 1183"/>
                <a:gd name="T13" fmla="*/ 0 h 692"/>
                <a:gd name="T14" fmla="*/ 0 w 1183"/>
                <a:gd name="T15" fmla="*/ 0 h 692"/>
                <a:gd name="T16" fmla="*/ 0 w 1183"/>
                <a:gd name="T17" fmla="*/ 0 h 692"/>
                <a:gd name="T18" fmla="*/ 0 w 1183"/>
                <a:gd name="T19" fmla="*/ 0 h 692"/>
                <a:gd name="T20" fmla="*/ 0 w 1183"/>
                <a:gd name="T21" fmla="*/ 0 h 692"/>
                <a:gd name="T22" fmla="*/ 0 w 1183"/>
                <a:gd name="T23" fmla="*/ 0 h 692"/>
                <a:gd name="T24" fmla="*/ 0 w 1183"/>
                <a:gd name="T25" fmla="*/ 0 h 692"/>
                <a:gd name="T26" fmla="*/ 0 w 1183"/>
                <a:gd name="T27" fmla="*/ 0 h 692"/>
                <a:gd name="T28" fmla="*/ 0 w 1183"/>
                <a:gd name="T29" fmla="*/ 0 h 692"/>
                <a:gd name="T30" fmla="*/ 0 w 1183"/>
                <a:gd name="T31" fmla="*/ 0 h 692"/>
                <a:gd name="T32" fmla="*/ 0 w 1183"/>
                <a:gd name="T33" fmla="*/ 0 h 692"/>
                <a:gd name="T34" fmla="*/ 0 w 1183"/>
                <a:gd name="T35" fmla="*/ 0 h 692"/>
                <a:gd name="T36" fmla="*/ 0 w 1183"/>
                <a:gd name="T37" fmla="*/ 0 h 692"/>
                <a:gd name="T38" fmla="*/ 0 w 1183"/>
                <a:gd name="T39" fmla="*/ 0 h 692"/>
                <a:gd name="T40" fmla="*/ 0 w 1183"/>
                <a:gd name="T41" fmla="*/ 0 h 692"/>
                <a:gd name="T42" fmla="*/ 0 w 1183"/>
                <a:gd name="T43" fmla="*/ 0 h 692"/>
                <a:gd name="T44" fmla="*/ 0 w 1183"/>
                <a:gd name="T45" fmla="*/ 0 h 692"/>
                <a:gd name="T46" fmla="*/ 0 w 1183"/>
                <a:gd name="T47" fmla="*/ 0 h 692"/>
                <a:gd name="T48" fmla="*/ 0 w 1183"/>
                <a:gd name="T49" fmla="*/ 0 h 692"/>
                <a:gd name="T50" fmla="*/ 0 w 1183"/>
                <a:gd name="T51" fmla="*/ 0 h 692"/>
                <a:gd name="T52" fmla="*/ 0 w 1183"/>
                <a:gd name="T53" fmla="*/ 0 h 692"/>
                <a:gd name="T54" fmla="*/ 0 w 1183"/>
                <a:gd name="T55" fmla="*/ 0 h 692"/>
                <a:gd name="T56" fmla="*/ 0 w 1183"/>
                <a:gd name="T57" fmla="*/ 0 h 692"/>
                <a:gd name="T58" fmla="*/ 0 w 1183"/>
                <a:gd name="T59" fmla="*/ 0 h 692"/>
                <a:gd name="T60" fmla="*/ 0 w 1183"/>
                <a:gd name="T61" fmla="*/ 0 h 692"/>
                <a:gd name="T62" fmla="*/ 0 w 1183"/>
                <a:gd name="T63" fmla="*/ 0 h 692"/>
                <a:gd name="T64" fmla="*/ 0 w 1183"/>
                <a:gd name="T65" fmla="*/ 0 h 692"/>
                <a:gd name="T66" fmla="*/ 0 w 1183"/>
                <a:gd name="T67" fmla="*/ 0 h 692"/>
                <a:gd name="T68" fmla="*/ 0 w 1183"/>
                <a:gd name="T69" fmla="*/ 0 h 692"/>
                <a:gd name="T70" fmla="*/ 0 w 1183"/>
                <a:gd name="T71" fmla="*/ 0 h 692"/>
                <a:gd name="T72" fmla="*/ 0 w 1183"/>
                <a:gd name="T73" fmla="*/ 0 h 692"/>
                <a:gd name="T74" fmla="*/ 0 w 1183"/>
                <a:gd name="T75" fmla="*/ 0 h 692"/>
                <a:gd name="T76" fmla="*/ 0 w 1183"/>
                <a:gd name="T77" fmla="*/ 0 h 692"/>
                <a:gd name="T78" fmla="*/ 0 w 1183"/>
                <a:gd name="T79" fmla="*/ 0 h 692"/>
                <a:gd name="T80" fmla="*/ 0 w 1183"/>
                <a:gd name="T81" fmla="*/ 0 h 692"/>
                <a:gd name="T82" fmla="*/ 0 w 1183"/>
                <a:gd name="T83" fmla="*/ 0 h 692"/>
                <a:gd name="T84" fmla="*/ 0 w 1183"/>
                <a:gd name="T85" fmla="*/ 0 h 692"/>
                <a:gd name="T86" fmla="*/ 0 w 1183"/>
                <a:gd name="T87" fmla="*/ 0 h 692"/>
                <a:gd name="T88" fmla="*/ 0 w 1183"/>
                <a:gd name="T89" fmla="*/ 0 h 692"/>
                <a:gd name="T90" fmla="*/ 0 w 1183"/>
                <a:gd name="T91" fmla="*/ 0 h 692"/>
                <a:gd name="T92" fmla="*/ 0 w 1183"/>
                <a:gd name="T93" fmla="*/ 0 h 692"/>
                <a:gd name="T94" fmla="*/ 0 w 1183"/>
                <a:gd name="T95" fmla="*/ 0 h 692"/>
                <a:gd name="T96" fmla="*/ 0 w 1183"/>
                <a:gd name="T97" fmla="*/ 0 h 692"/>
                <a:gd name="T98" fmla="*/ 0 w 1183"/>
                <a:gd name="T99" fmla="*/ 0 h 692"/>
                <a:gd name="T100" fmla="*/ 0 w 1183"/>
                <a:gd name="T101" fmla="*/ 0 h 692"/>
                <a:gd name="T102" fmla="*/ 0 w 1183"/>
                <a:gd name="T103" fmla="*/ 0 h 692"/>
                <a:gd name="T104" fmla="*/ 0 w 1183"/>
                <a:gd name="T105" fmla="*/ 0 h 692"/>
                <a:gd name="T106" fmla="*/ 0 w 1183"/>
                <a:gd name="T107" fmla="*/ 0 h 6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83"/>
                <a:gd name="T163" fmla="*/ 0 h 692"/>
                <a:gd name="T164" fmla="*/ 1183 w 1183"/>
                <a:gd name="T165" fmla="*/ 692 h 69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83" h="692">
                  <a:moveTo>
                    <a:pt x="600" y="0"/>
                  </a:moveTo>
                  <a:lnTo>
                    <a:pt x="643" y="2"/>
                  </a:lnTo>
                  <a:lnTo>
                    <a:pt x="684" y="10"/>
                  </a:lnTo>
                  <a:lnTo>
                    <a:pt x="724" y="22"/>
                  </a:lnTo>
                  <a:lnTo>
                    <a:pt x="760" y="40"/>
                  </a:lnTo>
                  <a:lnTo>
                    <a:pt x="795" y="60"/>
                  </a:lnTo>
                  <a:lnTo>
                    <a:pt x="828" y="84"/>
                  </a:lnTo>
                  <a:lnTo>
                    <a:pt x="859" y="111"/>
                  </a:lnTo>
                  <a:lnTo>
                    <a:pt x="885" y="140"/>
                  </a:lnTo>
                  <a:lnTo>
                    <a:pt x="909" y="172"/>
                  </a:lnTo>
                  <a:lnTo>
                    <a:pt x="928" y="204"/>
                  </a:lnTo>
                  <a:lnTo>
                    <a:pt x="1027" y="136"/>
                  </a:lnTo>
                  <a:lnTo>
                    <a:pt x="1183" y="35"/>
                  </a:lnTo>
                  <a:lnTo>
                    <a:pt x="1183" y="596"/>
                  </a:lnTo>
                  <a:lnTo>
                    <a:pt x="1171" y="594"/>
                  </a:lnTo>
                  <a:lnTo>
                    <a:pt x="1159" y="588"/>
                  </a:lnTo>
                  <a:lnTo>
                    <a:pt x="1149" y="578"/>
                  </a:lnTo>
                  <a:lnTo>
                    <a:pt x="1141" y="562"/>
                  </a:lnTo>
                  <a:lnTo>
                    <a:pt x="1135" y="545"/>
                  </a:lnTo>
                  <a:lnTo>
                    <a:pt x="1129" y="524"/>
                  </a:lnTo>
                  <a:lnTo>
                    <a:pt x="1124" y="502"/>
                  </a:lnTo>
                  <a:lnTo>
                    <a:pt x="1119" y="477"/>
                  </a:lnTo>
                  <a:lnTo>
                    <a:pt x="1115" y="452"/>
                  </a:lnTo>
                  <a:lnTo>
                    <a:pt x="1111" y="426"/>
                  </a:lnTo>
                  <a:lnTo>
                    <a:pt x="1107" y="401"/>
                  </a:lnTo>
                  <a:lnTo>
                    <a:pt x="1103" y="376"/>
                  </a:lnTo>
                  <a:lnTo>
                    <a:pt x="1099" y="354"/>
                  </a:lnTo>
                  <a:lnTo>
                    <a:pt x="1094" y="332"/>
                  </a:lnTo>
                  <a:lnTo>
                    <a:pt x="1088" y="313"/>
                  </a:lnTo>
                  <a:lnTo>
                    <a:pt x="1081" y="297"/>
                  </a:lnTo>
                  <a:lnTo>
                    <a:pt x="1072" y="285"/>
                  </a:lnTo>
                  <a:lnTo>
                    <a:pt x="1063" y="278"/>
                  </a:lnTo>
                  <a:lnTo>
                    <a:pt x="1055" y="276"/>
                  </a:lnTo>
                  <a:lnTo>
                    <a:pt x="1044" y="276"/>
                  </a:lnTo>
                  <a:lnTo>
                    <a:pt x="1031" y="279"/>
                  </a:lnTo>
                  <a:lnTo>
                    <a:pt x="1015" y="284"/>
                  </a:lnTo>
                  <a:lnTo>
                    <a:pt x="998" y="291"/>
                  </a:lnTo>
                  <a:lnTo>
                    <a:pt x="980" y="299"/>
                  </a:lnTo>
                  <a:lnTo>
                    <a:pt x="963" y="309"/>
                  </a:lnTo>
                  <a:lnTo>
                    <a:pt x="966" y="327"/>
                  </a:lnTo>
                  <a:lnTo>
                    <a:pt x="968" y="345"/>
                  </a:lnTo>
                  <a:lnTo>
                    <a:pt x="965" y="388"/>
                  </a:lnTo>
                  <a:lnTo>
                    <a:pt x="958" y="429"/>
                  </a:lnTo>
                  <a:lnTo>
                    <a:pt x="946" y="467"/>
                  </a:lnTo>
                  <a:lnTo>
                    <a:pt x="929" y="503"/>
                  </a:lnTo>
                  <a:lnTo>
                    <a:pt x="909" y="537"/>
                  </a:lnTo>
                  <a:lnTo>
                    <a:pt x="884" y="567"/>
                  </a:lnTo>
                  <a:lnTo>
                    <a:pt x="857" y="595"/>
                  </a:lnTo>
                  <a:lnTo>
                    <a:pt x="826" y="620"/>
                  </a:lnTo>
                  <a:lnTo>
                    <a:pt x="792" y="641"/>
                  </a:lnTo>
                  <a:lnTo>
                    <a:pt x="756" y="659"/>
                  </a:lnTo>
                  <a:lnTo>
                    <a:pt x="717" y="673"/>
                  </a:lnTo>
                  <a:lnTo>
                    <a:pt x="677" y="684"/>
                  </a:lnTo>
                  <a:lnTo>
                    <a:pt x="636" y="690"/>
                  </a:lnTo>
                  <a:lnTo>
                    <a:pt x="593" y="692"/>
                  </a:lnTo>
                  <a:lnTo>
                    <a:pt x="547" y="689"/>
                  </a:lnTo>
                  <a:lnTo>
                    <a:pt x="503" y="680"/>
                  </a:lnTo>
                  <a:lnTo>
                    <a:pt x="461" y="666"/>
                  </a:lnTo>
                  <a:lnTo>
                    <a:pt x="422" y="646"/>
                  </a:lnTo>
                  <a:lnTo>
                    <a:pt x="385" y="623"/>
                  </a:lnTo>
                  <a:lnTo>
                    <a:pt x="351" y="595"/>
                  </a:lnTo>
                  <a:lnTo>
                    <a:pt x="321" y="564"/>
                  </a:lnTo>
                  <a:lnTo>
                    <a:pt x="296" y="532"/>
                  </a:lnTo>
                  <a:lnTo>
                    <a:pt x="273" y="497"/>
                  </a:lnTo>
                  <a:lnTo>
                    <a:pt x="256" y="460"/>
                  </a:lnTo>
                  <a:lnTo>
                    <a:pt x="243" y="422"/>
                  </a:lnTo>
                  <a:lnTo>
                    <a:pt x="234" y="383"/>
                  </a:lnTo>
                  <a:lnTo>
                    <a:pt x="232" y="345"/>
                  </a:lnTo>
                  <a:lnTo>
                    <a:pt x="233" y="331"/>
                  </a:lnTo>
                  <a:lnTo>
                    <a:pt x="235" y="316"/>
                  </a:lnTo>
                  <a:lnTo>
                    <a:pt x="218" y="307"/>
                  </a:lnTo>
                  <a:lnTo>
                    <a:pt x="201" y="298"/>
                  </a:lnTo>
                  <a:lnTo>
                    <a:pt x="184" y="290"/>
                  </a:lnTo>
                  <a:lnTo>
                    <a:pt x="168" y="284"/>
                  </a:lnTo>
                  <a:lnTo>
                    <a:pt x="153" y="279"/>
                  </a:lnTo>
                  <a:lnTo>
                    <a:pt x="139" y="276"/>
                  </a:lnTo>
                  <a:lnTo>
                    <a:pt x="129" y="275"/>
                  </a:lnTo>
                  <a:lnTo>
                    <a:pt x="121" y="278"/>
                  </a:lnTo>
                  <a:lnTo>
                    <a:pt x="111" y="285"/>
                  </a:lnTo>
                  <a:lnTo>
                    <a:pt x="102" y="297"/>
                  </a:lnTo>
                  <a:lnTo>
                    <a:pt x="96" y="313"/>
                  </a:lnTo>
                  <a:lnTo>
                    <a:pt x="90" y="332"/>
                  </a:lnTo>
                  <a:lnTo>
                    <a:pt x="85" y="354"/>
                  </a:lnTo>
                  <a:lnTo>
                    <a:pt x="81" y="376"/>
                  </a:lnTo>
                  <a:lnTo>
                    <a:pt x="77" y="401"/>
                  </a:lnTo>
                  <a:lnTo>
                    <a:pt x="73" y="426"/>
                  </a:lnTo>
                  <a:lnTo>
                    <a:pt x="69" y="452"/>
                  </a:lnTo>
                  <a:lnTo>
                    <a:pt x="65" y="477"/>
                  </a:lnTo>
                  <a:lnTo>
                    <a:pt x="60" y="502"/>
                  </a:lnTo>
                  <a:lnTo>
                    <a:pt x="55" y="524"/>
                  </a:lnTo>
                  <a:lnTo>
                    <a:pt x="49" y="545"/>
                  </a:lnTo>
                  <a:lnTo>
                    <a:pt x="43" y="562"/>
                  </a:lnTo>
                  <a:lnTo>
                    <a:pt x="35" y="578"/>
                  </a:lnTo>
                  <a:lnTo>
                    <a:pt x="25" y="588"/>
                  </a:lnTo>
                  <a:lnTo>
                    <a:pt x="13" y="594"/>
                  </a:lnTo>
                  <a:lnTo>
                    <a:pt x="0" y="596"/>
                  </a:lnTo>
                  <a:lnTo>
                    <a:pt x="0" y="35"/>
                  </a:lnTo>
                  <a:lnTo>
                    <a:pt x="157" y="136"/>
                  </a:lnTo>
                  <a:lnTo>
                    <a:pt x="266" y="213"/>
                  </a:lnTo>
                  <a:lnTo>
                    <a:pt x="287" y="179"/>
                  </a:lnTo>
                  <a:lnTo>
                    <a:pt x="309" y="146"/>
                  </a:lnTo>
                  <a:lnTo>
                    <a:pt x="337" y="115"/>
                  </a:lnTo>
                  <a:lnTo>
                    <a:pt x="366" y="88"/>
                  </a:lnTo>
                  <a:lnTo>
                    <a:pt x="399" y="62"/>
                  </a:lnTo>
                  <a:lnTo>
                    <a:pt x="435" y="41"/>
                  </a:lnTo>
                  <a:lnTo>
                    <a:pt x="474" y="23"/>
                  </a:lnTo>
                  <a:lnTo>
                    <a:pt x="514" y="10"/>
                  </a:lnTo>
                  <a:lnTo>
                    <a:pt x="556" y="2"/>
                  </a:lnTo>
                  <a:lnTo>
                    <a:pt x="600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</p:grpSp>
      <p:grpSp>
        <p:nvGrpSpPr>
          <p:cNvPr id="6" name="noun_project_2159.svg.eps"/>
          <p:cNvGrpSpPr>
            <a:grpSpLocks noChangeAspect="1"/>
          </p:cNvGrpSpPr>
          <p:nvPr/>
        </p:nvGrpSpPr>
        <p:grpSpPr bwMode="auto">
          <a:xfrm>
            <a:off x="2770608" y="373615"/>
            <a:ext cx="405000" cy="324000"/>
            <a:chOff x="2596" y="816"/>
            <a:chExt cx="300" cy="240"/>
          </a:xfrm>
          <a:solidFill>
            <a:srgbClr val="FF9300"/>
          </a:solidFill>
        </p:grpSpPr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2722" y="826"/>
              <a:ext cx="38" cy="38"/>
            </a:xfrm>
            <a:custGeom>
              <a:avLst/>
              <a:gdLst>
                <a:gd name="T0" fmla="*/ 0 w 411"/>
                <a:gd name="T1" fmla="*/ 0 h 413"/>
                <a:gd name="T2" fmla="*/ 0 w 411"/>
                <a:gd name="T3" fmla="*/ 0 h 413"/>
                <a:gd name="T4" fmla="*/ 0 w 411"/>
                <a:gd name="T5" fmla="*/ 0 h 413"/>
                <a:gd name="T6" fmla="*/ 0 w 411"/>
                <a:gd name="T7" fmla="*/ 0 h 413"/>
                <a:gd name="T8" fmla="*/ 0 w 411"/>
                <a:gd name="T9" fmla="*/ 0 h 413"/>
                <a:gd name="T10" fmla="*/ 0 w 411"/>
                <a:gd name="T11" fmla="*/ 0 h 413"/>
                <a:gd name="T12" fmla="*/ 0 w 411"/>
                <a:gd name="T13" fmla="*/ 0 h 413"/>
                <a:gd name="T14" fmla="*/ 0 w 411"/>
                <a:gd name="T15" fmla="*/ 0 h 413"/>
                <a:gd name="T16" fmla="*/ 0 w 411"/>
                <a:gd name="T17" fmla="*/ 0 h 413"/>
                <a:gd name="T18" fmla="*/ 0 w 411"/>
                <a:gd name="T19" fmla="*/ 0 h 413"/>
                <a:gd name="T20" fmla="*/ 0 w 411"/>
                <a:gd name="T21" fmla="*/ 0 h 413"/>
                <a:gd name="T22" fmla="*/ 0 w 411"/>
                <a:gd name="T23" fmla="*/ 0 h 413"/>
                <a:gd name="T24" fmla="*/ 0 w 411"/>
                <a:gd name="T25" fmla="*/ 0 h 413"/>
                <a:gd name="T26" fmla="*/ 0 w 411"/>
                <a:gd name="T27" fmla="*/ 0 h 413"/>
                <a:gd name="T28" fmla="*/ 0 w 411"/>
                <a:gd name="T29" fmla="*/ 0 h 413"/>
                <a:gd name="T30" fmla="*/ 0 w 411"/>
                <a:gd name="T31" fmla="*/ 0 h 413"/>
                <a:gd name="T32" fmla="*/ 0 w 411"/>
                <a:gd name="T33" fmla="*/ 0 h 413"/>
                <a:gd name="T34" fmla="*/ 0 w 411"/>
                <a:gd name="T35" fmla="*/ 0 h 413"/>
                <a:gd name="T36" fmla="*/ 0 w 411"/>
                <a:gd name="T37" fmla="*/ 0 h 413"/>
                <a:gd name="T38" fmla="*/ 0 w 411"/>
                <a:gd name="T39" fmla="*/ 0 h 413"/>
                <a:gd name="T40" fmla="*/ 0 w 411"/>
                <a:gd name="T41" fmla="*/ 0 h 413"/>
                <a:gd name="T42" fmla="*/ 0 w 411"/>
                <a:gd name="T43" fmla="*/ 0 h 413"/>
                <a:gd name="T44" fmla="*/ 0 w 411"/>
                <a:gd name="T45" fmla="*/ 0 h 413"/>
                <a:gd name="T46" fmla="*/ 0 w 411"/>
                <a:gd name="T47" fmla="*/ 0 h 413"/>
                <a:gd name="T48" fmla="*/ 0 w 411"/>
                <a:gd name="T49" fmla="*/ 0 h 413"/>
                <a:gd name="T50" fmla="*/ 0 w 411"/>
                <a:gd name="T51" fmla="*/ 0 h 413"/>
                <a:gd name="T52" fmla="*/ 0 w 411"/>
                <a:gd name="T53" fmla="*/ 0 h 413"/>
                <a:gd name="T54" fmla="*/ 0 w 411"/>
                <a:gd name="T55" fmla="*/ 0 h 413"/>
                <a:gd name="T56" fmla="*/ 0 w 411"/>
                <a:gd name="T57" fmla="*/ 0 h 413"/>
                <a:gd name="T58" fmla="*/ 0 w 411"/>
                <a:gd name="T59" fmla="*/ 0 h 413"/>
                <a:gd name="T60" fmla="*/ 0 w 411"/>
                <a:gd name="T61" fmla="*/ 0 h 413"/>
                <a:gd name="T62" fmla="*/ 0 w 411"/>
                <a:gd name="T63" fmla="*/ 0 h 413"/>
                <a:gd name="T64" fmla="*/ 0 w 411"/>
                <a:gd name="T65" fmla="*/ 0 h 413"/>
                <a:gd name="T66" fmla="*/ 0 w 411"/>
                <a:gd name="T67" fmla="*/ 0 h 413"/>
                <a:gd name="T68" fmla="*/ 0 w 411"/>
                <a:gd name="T69" fmla="*/ 0 h 413"/>
                <a:gd name="T70" fmla="*/ 0 w 411"/>
                <a:gd name="T71" fmla="*/ 0 h 413"/>
                <a:gd name="T72" fmla="*/ 0 w 411"/>
                <a:gd name="T73" fmla="*/ 0 h 413"/>
                <a:gd name="T74" fmla="*/ 0 w 411"/>
                <a:gd name="T75" fmla="*/ 0 h 413"/>
                <a:gd name="T76" fmla="*/ 0 w 411"/>
                <a:gd name="T77" fmla="*/ 0 h 413"/>
                <a:gd name="T78" fmla="*/ 0 w 411"/>
                <a:gd name="T79" fmla="*/ 0 h 413"/>
                <a:gd name="T80" fmla="*/ 0 w 411"/>
                <a:gd name="T81" fmla="*/ 0 h 41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11"/>
                <a:gd name="T124" fmla="*/ 0 h 413"/>
                <a:gd name="T125" fmla="*/ 411 w 411"/>
                <a:gd name="T126" fmla="*/ 413 h 41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11" h="413">
                  <a:moveTo>
                    <a:pt x="206" y="0"/>
                  </a:moveTo>
                  <a:lnTo>
                    <a:pt x="239" y="2"/>
                  </a:lnTo>
                  <a:lnTo>
                    <a:pt x="271" y="10"/>
                  </a:lnTo>
                  <a:lnTo>
                    <a:pt x="301" y="23"/>
                  </a:lnTo>
                  <a:lnTo>
                    <a:pt x="328" y="39"/>
                  </a:lnTo>
                  <a:lnTo>
                    <a:pt x="351" y="61"/>
                  </a:lnTo>
                  <a:lnTo>
                    <a:pt x="372" y="84"/>
                  </a:lnTo>
                  <a:lnTo>
                    <a:pt x="389" y="111"/>
                  </a:lnTo>
                  <a:lnTo>
                    <a:pt x="401" y="141"/>
                  </a:lnTo>
                  <a:lnTo>
                    <a:pt x="409" y="173"/>
                  </a:lnTo>
                  <a:lnTo>
                    <a:pt x="411" y="206"/>
                  </a:lnTo>
                  <a:lnTo>
                    <a:pt x="409" y="239"/>
                  </a:lnTo>
                  <a:lnTo>
                    <a:pt x="401" y="271"/>
                  </a:lnTo>
                  <a:lnTo>
                    <a:pt x="389" y="301"/>
                  </a:lnTo>
                  <a:lnTo>
                    <a:pt x="372" y="328"/>
                  </a:lnTo>
                  <a:lnTo>
                    <a:pt x="351" y="352"/>
                  </a:lnTo>
                  <a:lnTo>
                    <a:pt x="328" y="372"/>
                  </a:lnTo>
                  <a:lnTo>
                    <a:pt x="301" y="389"/>
                  </a:lnTo>
                  <a:lnTo>
                    <a:pt x="271" y="402"/>
                  </a:lnTo>
                  <a:lnTo>
                    <a:pt x="239" y="410"/>
                  </a:lnTo>
                  <a:lnTo>
                    <a:pt x="206" y="413"/>
                  </a:lnTo>
                  <a:lnTo>
                    <a:pt x="173" y="410"/>
                  </a:lnTo>
                  <a:lnTo>
                    <a:pt x="141" y="402"/>
                  </a:lnTo>
                  <a:lnTo>
                    <a:pt x="111" y="389"/>
                  </a:lnTo>
                  <a:lnTo>
                    <a:pt x="84" y="372"/>
                  </a:lnTo>
                  <a:lnTo>
                    <a:pt x="60" y="352"/>
                  </a:lnTo>
                  <a:lnTo>
                    <a:pt x="40" y="328"/>
                  </a:lnTo>
                  <a:lnTo>
                    <a:pt x="23" y="301"/>
                  </a:lnTo>
                  <a:lnTo>
                    <a:pt x="11" y="271"/>
                  </a:lnTo>
                  <a:lnTo>
                    <a:pt x="3" y="239"/>
                  </a:lnTo>
                  <a:lnTo>
                    <a:pt x="0" y="206"/>
                  </a:lnTo>
                  <a:lnTo>
                    <a:pt x="3" y="173"/>
                  </a:lnTo>
                  <a:lnTo>
                    <a:pt x="11" y="141"/>
                  </a:lnTo>
                  <a:lnTo>
                    <a:pt x="23" y="111"/>
                  </a:lnTo>
                  <a:lnTo>
                    <a:pt x="40" y="84"/>
                  </a:lnTo>
                  <a:lnTo>
                    <a:pt x="60" y="61"/>
                  </a:lnTo>
                  <a:lnTo>
                    <a:pt x="84" y="39"/>
                  </a:lnTo>
                  <a:lnTo>
                    <a:pt x="111" y="23"/>
                  </a:lnTo>
                  <a:lnTo>
                    <a:pt x="141" y="10"/>
                  </a:lnTo>
                  <a:lnTo>
                    <a:pt x="173" y="2"/>
                  </a:lnTo>
                  <a:lnTo>
                    <a:pt x="20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2687" y="816"/>
              <a:ext cx="98" cy="240"/>
            </a:xfrm>
            <a:custGeom>
              <a:avLst/>
              <a:gdLst>
                <a:gd name="T0" fmla="*/ 0 w 1072"/>
                <a:gd name="T1" fmla="*/ 0 h 2641"/>
                <a:gd name="T2" fmla="*/ 0 w 1072"/>
                <a:gd name="T3" fmla="*/ 0 h 2641"/>
                <a:gd name="T4" fmla="*/ 0 w 1072"/>
                <a:gd name="T5" fmla="*/ 0 h 2641"/>
                <a:gd name="T6" fmla="*/ 0 w 1072"/>
                <a:gd name="T7" fmla="*/ 0 h 2641"/>
                <a:gd name="T8" fmla="*/ 0 w 1072"/>
                <a:gd name="T9" fmla="*/ 0 h 2641"/>
                <a:gd name="T10" fmla="*/ 0 w 1072"/>
                <a:gd name="T11" fmla="*/ 0 h 2641"/>
                <a:gd name="T12" fmla="*/ 0 w 1072"/>
                <a:gd name="T13" fmla="*/ 0 h 2641"/>
                <a:gd name="T14" fmla="*/ 0 w 1072"/>
                <a:gd name="T15" fmla="*/ 0 h 2641"/>
                <a:gd name="T16" fmla="*/ 0 w 1072"/>
                <a:gd name="T17" fmla="*/ 0 h 2641"/>
                <a:gd name="T18" fmla="*/ 0 w 1072"/>
                <a:gd name="T19" fmla="*/ 0 h 2641"/>
                <a:gd name="T20" fmla="*/ 0 w 1072"/>
                <a:gd name="T21" fmla="*/ 0 h 2641"/>
                <a:gd name="T22" fmla="*/ 0 w 1072"/>
                <a:gd name="T23" fmla="*/ 0 h 2641"/>
                <a:gd name="T24" fmla="*/ 0 w 1072"/>
                <a:gd name="T25" fmla="*/ 0 h 2641"/>
                <a:gd name="T26" fmla="*/ 0 w 1072"/>
                <a:gd name="T27" fmla="*/ 0 h 2641"/>
                <a:gd name="T28" fmla="*/ 0 w 1072"/>
                <a:gd name="T29" fmla="*/ 0 h 2641"/>
                <a:gd name="T30" fmla="*/ 0 w 1072"/>
                <a:gd name="T31" fmla="*/ 0 h 2641"/>
                <a:gd name="T32" fmla="*/ 0 w 1072"/>
                <a:gd name="T33" fmla="*/ 0 h 2641"/>
                <a:gd name="T34" fmla="*/ 0 w 1072"/>
                <a:gd name="T35" fmla="*/ 0 h 2641"/>
                <a:gd name="T36" fmla="*/ 0 w 1072"/>
                <a:gd name="T37" fmla="*/ 0 h 2641"/>
                <a:gd name="T38" fmla="*/ 0 w 1072"/>
                <a:gd name="T39" fmla="*/ 0 h 2641"/>
                <a:gd name="T40" fmla="*/ 0 w 1072"/>
                <a:gd name="T41" fmla="*/ 0 h 2641"/>
                <a:gd name="T42" fmla="*/ 0 w 1072"/>
                <a:gd name="T43" fmla="*/ 0 h 2641"/>
                <a:gd name="T44" fmla="*/ 0 w 1072"/>
                <a:gd name="T45" fmla="*/ 0 h 2641"/>
                <a:gd name="T46" fmla="*/ 0 w 1072"/>
                <a:gd name="T47" fmla="*/ 0 h 2641"/>
                <a:gd name="T48" fmla="*/ 0 w 1072"/>
                <a:gd name="T49" fmla="*/ 0 h 2641"/>
                <a:gd name="T50" fmla="*/ 0 w 1072"/>
                <a:gd name="T51" fmla="*/ 0 h 2641"/>
                <a:gd name="T52" fmla="*/ 0 w 1072"/>
                <a:gd name="T53" fmla="*/ 0 h 2641"/>
                <a:gd name="T54" fmla="*/ 0 w 1072"/>
                <a:gd name="T55" fmla="*/ 0 h 2641"/>
                <a:gd name="T56" fmla="*/ 0 w 1072"/>
                <a:gd name="T57" fmla="*/ 0 h 2641"/>
                <a:gd name="T58" fmla="*/ 0 w 1072"/>
                <a:gd name="T59" fmla="*/ 0 h 2641"/>
                <a:gd name="T60" fmla="*/ 0 w 1072"/>
                <a:gd name="T61" fmla="*/ 0 h 2641"/>
                <a:gd name="T62" fmla="*/ 0 w 1072"/>
                <a:gd name="T63" fmla="*/ 0 h 2641"/>
                <a:gd name="T64" fmla="*/ 0 w 1072"/>
                <a:gd name="T65" fmla="*/ 0 h 2641"/>
                <a:gd name="T66" fmla="*/ 0 w 1072"/>
                <a:gd name="T67" fmla="*/ 0 h 2641"/>
                <a:gd name="T68" fmla="*/ 0 w 1072"/>
                <a:gd name="T69" fmla="*/ 0 h 2641"/>
                <a:gd name="T70" fmla="*/ 0 w 1072"/>
                <a:gd name="T71" fmla="*/ 0 h 2641"/>
                <a:gd name="T72" fmla="*/ 0 w 1072"/>
                <a:gd name="T73" fmla="*/ 0 h 2641"/>
                <a:gd name="T74" fmla="*/ 0 w 1072"/>
                <a:gd name="T75" fmla="*/ 0 h 2641"/>
                <a:gd name="T76" fmla="*/ 0 w 1072"/>
                <a:gd name="T77" fmla="*/ 0 h 2641"/>
                <a:gd name="T78" fmla="*/ 0 w 1072"/>
                <a:gd name="T79" fmla="*/ 0 h 2641"/>
                <a:gd name="T80" fmla="*/ 0 w 1072"/>
                <a:gd name="T81" fmla="*/ 0 h 2641"/>
                <a:gd name="T82" fmla="*/ 0 w 1072"/>
                <a:gd name="T83" fmla="*/ 0 h 2641"/>
                <a:gd name="T84" fmla="*/ 0 w 1072"/>
                <a:gd name="T85" fmla="*/ 0 h 2641"/>
                <a:gd name="T86" fmla="*/ 0 w 1072"/>
                <a:gd name="T87" fmla="*/ 0 h 2641"/>
                <a:gd name="T88" fmla="*/ 0 w 1072"/>
                <a:gd name="T89" fmla="*/ 0 h 2641"/>
                <a:gd name="T90" fmla="*/ 0 w 1072"/>
                <a:gd name="T91" fmla="*/ 0 h 2641"/>
                <a:gd name="T92" fmla="*/ 0 w 1072"/>
                <a:gd name="T93" fmla="*/ 0 h 2641"/>
                <a:gd name="T94" fmla="*/ 0 w 1072"/>
                <a:gd name="T95" fmla="*/ 0 h 2641"/>
                <a:gd name="T96" fmla="*/ 0 w 1072"/>
                <a:gd name="T97" fmla="*/ 0 h 2641"/>
                <a:gd name="T98" fmla="*/ 0 w 1072"/>
                <a:gd name="T99" fmla="*/ 0 h 2641"/>
                <a:gd name="T100" fmla="*/ 0 w 1072"/>
                <a:gd name="T101" fmla="*/ 0 h 2641"/>
                <a:gd name="T102" fmla="*/ 0 w 1072"/>
                <a:gd name="T103" fmla="*/ 0 h 2641"/>
                <a:gd name="T104" fmla="*/ 0 w 1072"/>
                <a:gd name="T105" fmla="*/ 0 h 2641"/>
                <a:gd name="T106" fmla="*/ 0 w 1072"/>
                <a:gd name="T107" fmla="*/ 0 h 2641"/>
                <a:gd name="T108" fmla="*/ 0 w 1072"/>
                <a:gd name="T109" fmla="*/ 0 h 2641"/>
                <a:gd name="T110" fmla="*/ 0 w 1072"/>
                <a:gd name="T111" fmla="*/ 0 h 2641"/>
                <a:gd name="T112" fmla="*/ 0 w 1072"/>
                <a:gd name="T113" fmla="*/ 0 h 2641"/>
                <a:gd name="T114" fmla="*/ 0 w 1072"/>
                <a:gd name="T115" fmla="*/ 0 h 2641"/>
                <a:gd name="T116" fmla="*/ 0 w 1072"/>
                <a:gd name="T117" fmla="*/ 0 h 2641"/>
                <a:gd name="T118" fmla="*/ 0 w 1072"/>
                <a:gd name="T119" fmla="*/ 0 h 2641"/>
                <a:gd name="T120" fmla="*/ 0 w 1072"/>
                <a:gd name="T121" fmla="*/ 0 h 26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72"/>
                <a:gd name="T184" fmla="*/ 0 h 2641"/>
                <a:gd name="T185" fmla="*/ 1072 w 1072"/>
                <a:gd name="T186" fmla="*/ 2641 h 264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72" h="2641">
                  <a:moveTo>
                    <a:pt x="85" y="0"/>
                  </a:moveTo>
                  <a:lnTo>
                    <a:pt x="101" y="3"/>
                  </a:lnTo>
                  <a:lnTo>
                    <a:pt x="117" y="9"/>
                  </a:lnTo>
                  <a:lnTo>
                    <a:pt x="131" y="19"/>
                  </a:lnTo>
                  <a:lnTo>
                    <a:pt x="143" y="33"/>
                  </a:lnTo>
                  <a:lnTo>
                    <a:pt x="154" y="50"/>
                  </a:lnTo>
                  <a:lnTo>
                    <a:pt x="161" y="73"/>
                  </a:lnTo>
                  <a:lnTo>
                    <a:pt x="162" y="76"/>
                  </a:lnTo>
                  <a:lnTo>
                    <a:pt x="164" y="84"/>
                  </a:lnTo>
                  <a:lnTo>
                    <a:pt x="167" y="97"/>
                  </a:lnTo>
                  <a:lnTo>
                    <a:pt x="172" y="115"/>
                  </a:lnTo>
                  <a:lnTo>
                    <a:pt x="177" y="136"/>
                  </a:lnTo>
                  <a:lnTo>
                    <a:pt x="183" y="160"/>
                  </a:lnTo>
                  <a:lnTo>
                    <a:pt x="190" y="188"/>
                  </a:lnTo>
                  <a:lnTo>
                    <a:pt x="197" y="216"/>
                  </a:lnTo>
                  <a:lnTo>
                    <a:pt x="205" y="246"/>
                  </a:lnTo>
                  <a:lnTo>
                    <a:pt x="212" y="276"/>
                  </a:lnTo>
                  <a:lnTo>
                    <a:pt x="220" y="307"/>
                  </a:lnTo>
                  <a:lnTo>
                    <a:pt x="228" y="337"/>
                  </a:lnTo>
                  <a:lnTo>
                    <a:pt x="235" y="365"/>
                  </a:lnTo>
                  <a:lnTo>
                    <a:pt x="242" y="393"/>
                  </a:lnTo>
                  <a:lnTo>
                    <a:pt x="248" y="417"/>
                  </a:lnTo>
                  <a:lnTo>
                    <a:pt x="254" y="438"/>
                  </a:lnTo>
                  <a:lnTo>
                    <a:pt x="258" y="456"/>
                  </a:lnTo>
                  <a:lnTo>
                    <a:pt x="261" y="469"/>
                  </a:lnTo>
                  <a:lnTo>
                    <a:pt x="263" y="478"/>
                  </a:lnTo>
                  <a:lnTo>
                    <a:pt x="264" y="481"/>
                  </a:lnTo>
                  <a:lnTo>
                    <a:pt x="266" y="490"/>
                  </a:lnTo>
                  <a:lnTo>
                    <a:pt x="271" y="501"/>
                  </a:lnTo>
                  <a:lnTo>
                    <a:pt x="278" y="514"/>
                  </a:lnTo>
                  <a:lnTo>
                    <a:pt x="287" y="527"/>
                  </a:lnTo>
                  <a:lnTo>
                    <a:pt x="299" y="539"/>
                  </a:lnTo>
                  <a:lnTo>
                    <a:pt x="314" y="550"/>
                  </a:lnTo>
                  <a:lnTo>
                    <a:pt x="332" y="559"/>
                  </a:lnTo>
                  <a:lnTo>
                    <a:pt x="353" y="565"/>
                  </a:lnTo>
                  <a:lnTo>
                    <a:pt x="379" y="567"/>
                  </a:lnTo>
                  <a:lnTo>
                    <a:pt x="833" y="567"/>
                  </a:lnTo>
                  <a:lnTo>
                    <a:pt x="868" y="570"/>
                  </a:lnTo>
                  <a:lnTo>
                    <a:pt x="900" y="576"/>
                  </a:lnTo>
                  <a:lnTo>
                    <a:pt x="930" y="587"/>
                  </a:lnTo>
                  <a:lnTo>
                    <a:pt x="958" y="601"/>
                  </a:lnTo>
                  <a:lnTo>
                    <a:pt x="982" y="620"/>
                  </a:lnTo>
                  <a:lnTo>
                    <a:pt x="1003" y="641"/>
                  </a:lnTo>
                  <a:lnTo>
                    <a:pt x="1021" y="664"/>
                  </a:lnTo>
                  <a:lnTo>
                    <a:pt x="1037" y="689"/>
                  </a:lnTo>
                  <a:lnTo>
                    <a:pt x="1050" y="717"/>
                  </a:lnTo>
                  <a:lnTo>
                    <a:pt x="1060" y="746"/>
                  </a:lnTo>
                  <a:lnTo>
                    <a:pt x="1067" y="776"/>
                  </a:lnTo>
                  <a:lnTo>
                    <a:pt x="1071" y="807"/>
                  </a:lnTo>
                  <a:lnTo>
                    <a:pt x="1072" y="838"/>
                  </a:lnTo>
                  <a:lnTo>
                    <a:pt x="1072" y="1469"/>
                  </a:lnTo>
                  <a:lnTo>
                    <a:pt x="1070" y="1491"/>
                  </a:lnTo>
                  <a:lnTo>
                    <a:pt x="1065" y="1511"/>
                  </a:lnTo>
                  <a:lnTo>
                    <a:pt x="1056" y="1528"/>
                  </a:lnTo>
                  <a:lnTo>
                    <a:pt x="1045" y="1542"/>
                  </a:lnTo>
                  <a:lnTo>
                    <a:pt x="1031" y="1551"/>
                  </a:lnTo>
                  <a:lnTo>
                    <a:pt x="1016" y="1558"/>
                  </a:lnTo>
                  <a:lnTo>
                    <a:pt x="1001" y="1561"/>
                  </a:lnTo>
                  <a:lnTo>
                    <a:pt x="985" y="1561"/>
                  </a:lnTo>
                  <a:lnTo>
                    <a:pt x="969" y="1558"/>
                  </a:lnTo>
                  <a:lnTo>
                    <a:pt x="954" y="1551"/>
                  </a:lnTo>
                  <a:lnTo>
                    <a:pt x="940" y="1542"/>
                  </a:lnTo>
                  <a:lnTo>
                    <a:pt x="928" y="1528"/>
                  </a:lnTo>
                  <a:lnTo>
                    <a:pt x="919" y="1511"/>
                  </a:lnTo>
                  <a:lnTo>
                    <a:pt x="914" y="1491"/>
                  </a:lnTo>
                  <a:lnTo>
                    <a:pt x="911" y="1469"/>
                  </a:lnTo>
                  <a:lnTo>
                    <a:pt x="911" y="852"/>
                  </a:lnTo>
                  <a:lnTo>
                    <a:pt x="861" y="852"/>
                  </a:lnTo>
                  <a:lnTo>
                    <a:pt x="861" y="2525"/>
                  </a:lnTo>
                  <a:lnTo>
                    <a:pt x="858" y="2552"/>
                  </a:lnTo>
                  <a:lnTo>
                    <a:pt x="849" y="2576"/>
                  </a:lnTo>
                  <a:lnTo>
                    <a:pt x="835" y="2597"/>
                  </a:lnTo>
                  <a:lnTo>
                    <a:pt x="818" y="2615"/>
                  </a:lnTo>
                  <a:lnTo>
                    <a:pt x="795" y="2629"/>
                  </a:lnTo>
                  <a:lnTo>
                    <a:pt x="771" y="2637"/>
                  </a:lnTo>
                  <a:lnTo>
                    <a:pt x="745" y="2641"/>
                  </a:lnTo>
                  <a:lnTo>
                    <a:pt x="719" y="2637"/>
                  </a:lnTo>
                  <a:lnTo>
                    <a:pt x="695" y="2629"/>
                  </a:lnTo>
                  <a:lnTo>
                    <a:pt x="673" y="2615"/>
                  </a:lnTo>
                  <a:lnTo>
                    <a:pt x="655" y="2597"/>
                  </a:lnTo>
                  <a:lnTo>
                    <a:pt x="641" y="2576"/>
                  </a:lnTo>
                  <a:lnTo>
                    <a:pt x="632" y="2552"/>
                  </a:lnTo>
                  <a:lnTo>
                    <a:pt x="629" y="2525"/>
                  </a:lnTo>
                  <a:lnTo>
                    <a:pt x="630" y="1555"/>
                  </a:lnTo>
                  <a:lnTo>
                    <a:pt x="578" y="1555"/>
                  </a:lnTo>
                  <a:lnTo>
                    <a:pt x="578" y="2525"/>
                  </a:lnTo>
                  <a:lnTo>
                    <a:pt x="575" y="2552"/>
                  </a:lnTo>
                  <a:lnTo>
                    <a:pt x="567" y="2576"/>
                  </a:lnTo>
                  <a:lnTo>
                    <a:pt x="553" y="2597"/>
                  </a:lnTo>
                  <a:lnTo>
                    <a:pt x="535" y="2615"/>
                  </a:lnTo>
                  <a:lnTo>
                    <a:pt x="514" y="2629"/>
                  </a:lnTo>
                  <a:lnTo>
                    <a:pt x="489" y="2637"/>
                  </a:lnTo>
                  <a:lnTo>
                    <a:pt x="463" y="2641"/>
                  </a:lnTo>
                  <a:lnTo>
                    <a:pt x="436" y="2637"/>
                  </a:lnTo>
                  <a:lnTo>
                    <a:pt x="412" y="2629"/>
                  </a:lnTo>
                  <a:lnTo>
                    <a:pt x="391" y="2615"/>
                  </a:lnTo>
                  <a:lnTo>
                    <a:pt x="373" y="2597"/>
                  </a:lnTo>
                  <a:lnTo>
                    <a:pt x="359" y="2576"/>
                  </a:lnTo>
                  <a:lnTo>
                    <a:pt x="350" y="2552"/>
                  </a:lnTo>
                  <a:lnTo>
                    <a:pt x="347" y="2525"/>
                  </a:lnTo>
                  <a:lnTo>
                    <a:pt x="347" y="852"/>
                  </a:lnTo>
                  <a:lnTo>
                    <a:pt x="313" y="846"/>
                  </a:lnTo>
                  <a:lnTo>
                    <a:pt x="283" y="836"/>
                  </a:lnTo>
                  <a:lnTo>
                    <a:pt x="256" y="824"/>
                  </a:lnTo>
                  <a:lnTo>
                    <a:pt x="233" y="808"/>
                  </a:lnTo>
                  <a:lnTo>
                    <a:pt x="211" y="789"/>
                  </a:lnTo>
                  <a:lnTo>
                    <a:pt x="192" y="767"/>
                  </a:lnTo>
                  <a:lnTo>
                    <a:pt x="176" y="741"/>
                  </a:lnTo>
                  <a:lnTo>
                    <a:pt x="162" y="712"/>
                  </a:lnTo>
                  <a:lnTo>
                    <a:pt x="150" y="681"/>
                  </a:lnTo>
                  <a:lnTo>
                    <a:pt x="139" y="648"/>
                  </a:lnTo>
                  <a:lnTo>
                    <a:pt x="129" y="611"/>
                  </a:lnTo>
                  <a:lnTo>
                    <a:pt x="4" y="112"/>
                  </a:lnTo>
                  <a:lnTo>
                    <a:pt x="0" y="89"/>
                  </a:lnTo>
                  <a:lnTo>
                    <a:pt x="1" y="69"/>
                  </a:lnTo>
                  <a:lnTo>
                    <a:pt x="6" y="50"/>
                  </a:lnTo>
                  <a:lnTo>
                    <a:pt x="14" y="34"/>
                  </a:lnTo>
                  <a:lnTo>
                    <a:pt x="25" y="22"/>
                  </a:lnTo>
                  <a:lnTo>
                    <a:pt x="38" y="12"/>
                  </a:lnTo>
                  <a:lnTo>
                    <a:pt x="52" y="5"/>
                  </a:lnTo>
                  <a:lnTo>
                    <a:pt x="68" y="1"/>
                  </a:lnTo>
                  <a:lnTo>
                    <a:pt x="85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2618" y="833"/>
              <a:ext cx="35" cy="35"/>
            </a:xfrm>
            <a:custGeom>
              <a:avLst/>
              <a:gdLst>
                <a:gd name="T0" fmla="*/ 0 w 389"/>
                <a:gd name="T1" fmla="*/ 0 h 391"/>
                <a:gd name="T2" fmla="*/ 0 w 389"/>
                <a:gd name="T3" fmla="*/ 0 h 391"/>
                <a:gd name="T4" fmla="*/ 0 w 389"/>
                <a:gd name="T5" fmla="*/ 0 h 391"/>
                <a:gd name="T6" fmla="*/ 0 w 389"/>
                <a:gd name="T7" fmla="*/ 0 h 391"/>
                <a:gd name="T8" fmla="*/ 0 w 389"/>
                <a:gd name="T9" fmla="*/ 0 h 391"/>
                <a:gd name="T10" fmla="*/ 0 w 389"/>
                <a:gd name="T11" fmla="*/ 0 h 391"/>
                <a:gd name="T12" fmla="*/ 0 w 389"/>
                <a:gd name="T13" fmla="*/ 0 h 391"/>
                <a:gd name="T14" fmla="*/ 0 w 389"/>
                <a:gd name="T15" fmla="*/ 0 h 391"/>
                <a:gd name="T16" fmla="*/ 0 w 389"/>
                <a:gd name="T17" fmla="*/ 0 h 391"/>
                <a:gd name="T18" fmla="*/ 0 w 389"/>
                <a:gd name="T19" fmla="*/ 0 h 391"/>
                <a:gd name="T20" fmla="*/ 0 w 389"/>
                <a:gd name="T21" fmla="*/ 0 h 391"/>
                <a:gd name="T22" fmla="*/ 0 w 389"/>
                <a:gd name="T23" fmla="*/ 0 h 391"/>
                <a:gd name="T24" fmla="*/ 0 w 389"/>
                <a:gd name="T25" fmla="*/ 0 h 391"/>
                <a:gd name="T26" fmla="*/ 0 w 389"/>
                <a:gd name="T27" fmla="*/ 0 h 391"/>
                <a:gd name="T28" fmla="*/ 0 w 389"/>
                <a:gd name="T29" fmla="*/ 0 h 391"/>
                <a:gd name="T30" fmla="*/ 0 w 389"/>
                <a:gd name="T31" fmla="*/ 0 h 391"/>
                <a:gd name="T32" fmla="*/ 0 w 389"/>
                <a:gd name="T33" fmla="*/ 0 h 391"/>
                <a:gd name="T34" fmla="*/ 0 w 389"/>
                <a:gd name="T35" fmla="*/ 0 h 391"/>
                <a:gd name="T36" fmla="*/ 0 w 389"/>
                <a:gd name="T37" fmla="*/ 0 h 391"/>
                <a:gd name="T38" fmla="*/ 0 w 389"/>
                <a:gd name="T39" fmla="*/ 0 h 391"/>
                <a:gd name="T40" fmla="*/ 0 w 389"/>
                <a:gd name="T41" fmla="*/ 0 h 391"/>
                <a:gd name="T42" fmla="*/ 0 w 389"/>
                <a:gd name="T43" fmla="*/ 0 h 391"/>
                <a:gd name="T44" fmla="*/ 0 w 389"/>
                <a:gd name="T45" fmla="*/ 0 h 391"/>
                <a:gd name="T46" fmla="*/ 0 w 389"/>
                <a:gd name="T47" fmla="*/ 0 h 391"/>
                <a:gd name="T48" fmla="*/ 0 w 389"/>
                <a:gd name="T49" fmla="*/ 0 h 391"/>
                <a:gd name="T50" fmla="*/ 0 w 389"/>
                <a:gd name="T51" fmla="*/ 0 h 391"/>
                <a:gd name="T52" fmla="*/ 0 w 389"/>
                <a:gd name="T53" fmla="*/ 0 h 391"/>
                <a:gd name="T54" fmla="*/ 0 w 389"/>
                <a:gd name="T55" fmla="*/ 0 h 391"/>
                <a:gd name="T56" fmla="*/ 0 w 389"/>
                <a:gd name="T57" fmla="*/ 0 h 391"/>
                <a:gd name="T58" fmla="*/ 0 w 389"/>
                <a:gd name="T59" fmla="*/ 0 h 391"/>
                <a:gd name="T60" fmla="*/ 0 w 389"/>
                <a:gd name="T61" fmla="*/ 0 h 391"/>
                <a:gd name="T62" fmla="*/ 0 w 389"/>
                <a:gd name="T63" fmla="*/ 0 h 391"/>
                <a:gd name="T64" fmla="*/ 0 w 389"/>
                <a:gd name="T65" fmla="*/ 0 h 391"/>
                <a:gd name="T66" fmla="*/ 0 w 389"/>
                <a:gd name="T67" fmla="*/ 0 h 391"/>
                <a:gd name="T68" fmla="*/ 0 w 389"/>
                <a:gd name="T69" fmla="*/ 0 h 391"/>
                <a:gd name="T70" fmla="*/ 0 w 389"/>
                <a:gd name="T71" fmla="*/ 0 h 391"/>
                <a:gd name="T72" fmla="*/ 0 w 389"/>
                <a:gd name="T73" fmla="*/ 0 h 3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89"/>
                <a:gd name="T112" fmla="*/ 0 h 391"/>
                <a:gd name="T113" fmla="*/ 389 w 389"/>
                <a:gd name="T114" fmla="*/ 391 h 39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89" h="391">
                  <a:moveTo>
                    <a:pt x="195" y="0"/>
                  </a:moveTo>
                  <a:lnTo>
                    <a:pt x="230" y="3"/>
                  </a:lnTo>
                  <a:lnTo>
                    <a:pt x="262" y="12"/>
                  </a:lnTo>
                  <a:lnTo>
                    <a:pt x="294" y="27"/>
                  </a:lnTo>
                  <a:lnTo>
                    <a:pt x="321" y="46"/>
                  </a:lnTo>
                  <a:lnTo>
                    <a:pt x="344" y="69"/>
                  </a:lnTo>
                  <a:lnTo>
                    <a:pt x="363" y="96"/>
                  </a:lnTo>
                  <a:lnTo>
                    <a:pt x="377" y="127"/>
                  </a:lnTo>
                  <a:lnTo>
                    <a:pt x="386" y="160"/>
                  </a:lnTo>
                  <a:lnTo>
                    <a:pt x="389" y="195"/>
                  </a:lnTo>
                  <a:lnTo>
                    <a:pt x="386" y="231"/>
                  </a:lnTo>
                  <a:lnTo>
                    <a:pt x="377" y="264"/>
                  </a:lnTo>
                  <a:lnTo>
                    <a:pt x="363" y="294"/>
                  </a:lnTo>
                  <a:lnTo>
                    <a:pt x="344" y="321"/>
                  </a:lnTo>
                  <a:lnTo>
                    <a:pt x="321" y="345"/>
                  </a:lnTo>
                  <a:lnTo>
                    <a:pt x="294" y="364"/>
                  </a:lnTo>
                  <a:lnTo>
                    <a:pt x="262" y="379"/>
                  </a:lnTo>
                  <a:lnTo>
                    <a:pt x="230" y="388"/>
                  </a:lnTo>
                  <a:lnTo>
                    <a:pt x="195" y="391"/>
                  </a:lnTo>
                  <a:lnTo>
                    <a:pt x="160" y="388"/>
                  </a:lnTo>
                  <a:lnTo>
                    <a:pt x="127" y="379"/>
                  </a:lnTo>
                  <a:lnTo>
                    <a:pt x="96" y="364"/>
                  </a:lnTo>
                  <a:lnTo>
                    <a:pt x="69" y="345"/>
                  </a:lnTo>
                  <a:lnTo>
                    <a:pt x="45" y="321"/>
                  </a:lnTo>
                  <a:lnTo>
                    <a:pt x="26" y="294"/>
                  </a:lnTo>
                  <a:lnTo>
                    <a:pt x="12" y="264"/>
                  </a:lnTo>
                  <a:lnTo>
                    <a:pt x="3" y="231"/>
                  </a:lnTo>
                  <a:lnTo>
                    <a:pt x="0" y="195"/>
                  </a:lnTo>
                  <a:lnTo>
                    <a:pt x="3" y="160"/>
                  </a:lnTo>
                  <a:lnTo>
                    <a:pt x="12" y="127"/>
                  </a:lnTo>
                  <a:lnTo>
                    <a:pt x="26" y="96"/>
                  </a:lnTo>
                  <a:lnTo>
                    <a:pt x="45" y="69"/>
                  </a:lnTo>
                  <a:lnTo>
                    <a:pt x="69" y="46"/>
                  </a:lnTo>
                  <a:lnTo>
                    <a:pt x="96" y="27"/>
                  </a:lnTo>
                  <a:lnTo>
                    <a:pt x="127" y="12"/>
                  </a:lnTo>
                  <a:lnTo>
                    <a:pt x="160" y="3"/>
                  </a:lnTo>
                  <a:lnTo>
                    <a:pt x="195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2596" y="872"/>
              <a:ext cx="81" cy="179"/>
            </a:xfrm>
            <a:custGeom>
              <a:avLst/>
              <a:gdLst>
                <a:gd name="T0" fmla="*/ 0 w 890"/>
                <a:gd name="T1" fmla="*/ 0 h 1967"/>
                <a:gd name="T2" fmla="*/ 0 w 890"/>
                <a:gd name="T3" fmla="*/ 0 h 1967"/>
                <a:gd name="T4" fmla="*/ 0 w 890"/>
                <a:gd name="T5" fmla="*/ 0 h 1967"/>
                <a:gd name="T6" fmla="*/ 0 w 890"/>
                <a:gd name="T7" fmla="*/ 0 h 1967"/>
                <a:gd name="T8" fmla="*/ 0 w 890"/>
                <a:gd name="T9" fmla="*/ 0 h 1967"/>
                <a:gd name="T10" fmla="*/ 0 w 890"/>
                <a:gd name="T11" fmla="*/ 0 h 1967"/>
                <a:gd name="T12" fmla="*/ 0 w 890"/>
                <a:gd name="T13" fmla="*/ 0 h 1967"/>
                <a:gd name="T14" fmla="*/ 0 w 890"/>
                <a:gd name="T15" fmla="*/ 0 h 1967"/>
                <a:gd name="T16" fmla="*/ 0 w 890"/>
                <a:gd name="T17" fmla="*/ 0 h 1967"/>
                <a:gd name="T18" fmla="*/ 0 w 890"/>
                <a:gd name="T19" fmla="*/ 0 h 1967"/>
                <a:gd name="T20" fmla="*/ 0 w 890"/>
                <a:gd name="T21" fmla="*/ 0 h 1967"/>
                <a:gd name="T22" fmla="*/ 0 w 890"/>
                <a:gd name="T23" fmla="*/ 0 h 1967"/>
                <a:gd name="T24" fmla="*/ 0 w 890"/>
                <a:gd name="T25" fmla="*/ 0 h 1967"/>
                <a:gd name="T26" fmla="*/ 0 w 890"/>
                <a:gd name="T27" fmla="*/ 0 h 1967"/>
                <a:gd name="T28" fmla="*/ 0 w 890"/>
                <a:gd name="T29" fmla="*/ 0 h 1967"/>
                <a:gd name="T30" fmla="*/ 0 w 890"/>
                <a:gd name="T31" fmla="*/ 0 h 1967"/>
                <a:gd name="T32" fmla="*/ 0 w 890"/>
                <a:gd name="T33" fmla="*/ 0 h 1967"/>
                <a:gd name="T34" fmla="*/ 0 w 890"/>
                <a:gd name="T35" fmla="*/ 0 h 1967"/>
                <a:gd name="T36" fmla="*/ 0 w 890"/>
                <a:gd name="T37" fmla="*/ 0 h 1967"/>
                <a:gd name="T38" fmla="*/ 0 w 890"/>
                <a:gd name="T39" fmla="*/ 0 h 1967"/>
                <a:gd name="T40" fmla="*/ 0 w 890"/>
                <a:gd name="T41" fmla="*/ 0 h 1967"/>
                <a:gd name="T42" fmla="*/ 0 w 890"/>
                <a:gd name="T43" fmla="*/ 0 h 1967"/>
                <a:gd name="T44" fmla="*/ 0 w 890"/>
                <a:gd name="T45" fmla="*/ 0 h 1967"/>
                <a:gd name="T46" fmla="*/ 0 w 890"/>
                <a:gd name="T47" fmla="*/ 0 h 1967"/>
                <a:gd name="T48" fmla="*/ 0 w 890"/>
                <a:gd name="T49" fmla="*/ 0 h 1967"/>
                <a:gd name="T50" fmla="*/ 0 w 890"/>
                <a:gd name="T51" fmla="*/ 0 h 1967"/>
                <a:gd name="T52" fmla="*/ 0 w 890"/>
                <a:gd name="T53" fmla="*/ 0 h 1967"/>
                <a:gd name="T54" fmla="*/ 0 w 890"/>
                <a:gd name="T55" fmla="*/ 0 h 1967"/>
                <a:gd name="T56" fmla="*/ 0 w 890"/>
                <a:gd name="T57" fmla="*/ 0 h 1967"/>
                <a:gd name="T58" fmla="*/ 0 w 890"/>
                <a:gd name="T59" fmla="*/ 0 h 1967"/>
                <a:gd name="T60" fmla="*/ 0 w 890"/>
                <a:gd name="T61" fmla="*/ 0 h 1967"/>
                <a:gd name="T62" fmla="*/ 0 w 890"/>
                <a:gd name="T63" fmla="*/ 0 h 1967"/>
                <a:gd name="T64" fmla="*/ 0 w 890"/>
                <a:gd name="T65" fmla="*/ 0 h 1967"/>
                <a:gd name="T66" fmla="*/ 0 w 890"/>
                <a:gd name="T67" fmla="*/ 0 h 1967"/>
                <a:gd name="T68" fmla="*/ 0 w 890"/>
                <a:gd name="T69" fmla="*/ 0 h 1967"/>
                <a:gd name="T70" fmla="*/ 0 w 890"/>
                <a:gd name="T71" fmla="*/ 0 h 1967"/>
                <a:gd name="T72" fmla="*/ 0 w 890"/>
                <a:gd name="T73" fmla="*/ 0 h 1967"/>
                <a:gd name="T74" fmla="*/ 0 w 890"/>
                <a:gd name="T75" fmla="*/ 0 h 1967"/>
                <a:gd name="T76" fmla="*/ 0 w 890"/>
                <a:gd name="T77" fmla="*/ 0 h 1967"/>
                <a:gd name="T78" fmla="*/ 0 w 890"/>
                <a:gd name="T79" fmla="*/ 0 h 1967"/>
                <a:gd name="T80" fmla="*/ 0 w 890"/>
                <a:gd name="T81" fmla="*/ 0 h 1967"/>
                <a:gd name="T82" fmla="*/ 0 w 890"/>
                <a:gd name="T83" fmla="*/ 0 h 1967"/>
                <a:gd name="T84" fmla="*/ 0 w 890"/>
                <a:gd name="T85" fmla="*/ 0 h 1967"/>
                <a:gd name="T86" fmla="*/ 0 w 890"/>
                <a:gd name="T87" fmla="*/ 0 h 1967"/>
                <a:gd name="T88" fmla="*/ 0 w 890"/>
                <a:gd name="T89" fmla="*/ 0 h 1967"/>
                <a:gd name="T90" fmla="*/ 0 w 890"/>
                <a:gd name="T91" fmla="*/ 0 h 1967"/>
                <a:gd name="T92" fmla="*/ 0 w 890"/>
                <a:gd name="T93" fmla="*/ 0 h 1967"/>
                <a:gd name="T94" fmla="*/ 0 w 890"/>
                <a:gd name="T95" fmla="*/ 0 h 19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90"/>
                <a:gd name="T145" fmla="*/ 0 h 1967"/>
                <a:gd name="T146" fmla="*/ 890 w 890"/>
                <a:gd name="T147" fmla="*/ 1967 h 19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90" h="1967">
                  <a:moveTo>
                    <a:pt x="225" y="0"/>
                  </a:moveTo>
                  <a:lnTo>
                    <a:pt x="663" y="0"/>
                  </a:lnTo>
                  <a:lnTo>
                    <a:pt x="696" y="3"/>
                  </a:lnTo>
                  <a:lnTo>
                    <a:pt x="727" y="10"/>
                  </a:lnTo>
                  <a:lnTo>
                    <a:pt x="755" y="20"/>
                  </a:lnTo>
                  <a:lnTo>
                    <a:pt x="781" y="34"/>
                  </a:lnTo>
                  <a:lnTo>
                    <a:pt x="805" y="50"/>
                  </a:lnTo>
                  <a:lnTo>
                    <a:pt x="825" y="70"/>
                  </a:lnTo>
                  <a:lnTo>
                    <a:pt x="842" y="92"/>
                  </a:lnTo>
                  <a:lnTo>
                    <a:pt x="857" y="117"/>
                  </a:lnTo>
                  <a:lnTo>
                    <a:pt x="869" y="143"/>
                  </a:lnTo>
                  <a:lnTo>
                    <a:pt x="878" y="170"/>
                  </a:lnTo>
                  <a:lnTo>
                    <a:pt x="885" y="199"/>
                  </a:lnTo>
                  <a:lnTo>
                    <a:pt x="889" y="229"/>
                  </a:lnTo>
                  <a:lnTo>
                    <a:pt x="890" y="258"/>
                  </a:lnTo>
                  <a:lnTo>
                    <a:pt x="890" y="855"/>
                  </a:lnTo>
                  <a:lnTo>
                    <a:pt x="888" y="877"/>
                  </a:lnTo>
                  <a:lnTo>
                    <a:pt x="883" y="896"/>
                  </a:lnTo>
                  <a:lnTo>
                    <a:pt x="875" y="912"/>
                  </a:lnTo>
                  <a:lnTo>
                    <a:pt x="864" y="925"/>
                  </a:lnTo>
                  <a:lnTo>
                    <a:pt x="851" y="934"/>
                  </a:lnTo>
                  <a:lnTo>
                    <a:pt x="837" y="940"/>
                  </a:lnTo>
                  <a:lnTo>
                    <a:pt x="822" y="943"/>
                  </a:lnTo>
                  <a:lnTo>
                    <a:pt x="807" y="943"/>
                  </a:lnTo>
                  <a:lnTo>
                    <a:pt x="791" y="940"/>
                  </a:lnTo>
                  <a:lnTo>
                    <a:pt x="777" y="934"/>
                  </a:lnTo>
                  <a:lnTo>
                    <a:pt x="764" y="925"/>
                  </a:lnTo>
                  <a:lnTo>
                    <a:pt x="753" y="912"/>
                  </a:lnTo>
                  <a:lnTo>
                    <a:pt x="745" y="896"/>
                  </a:lnTo>
                  <a:lnTo>
                    <a:pt x="739" y="877"/>
                  </a:lnTo>
                  <a:lnTo>
                    <a:pt x="737" y="855"/>
                  </a:lnTo>
                  <a:lnTo>
                    <a:pt x="737" y="271"/>
                  </a:lnTo>
                  <a:lnTo>
                    <a:pt x="690" y="271"/>
                  </a:lnTo>
                  <a:lnTo>
                    <a:pt x="689" y="1857"/>
                  </a:lnTo>
                  <a:lnTo>
                    <a:pt x="687" y="1882"/>
                  </a:lnTo>
                  <a:lnTo>
                    <a:pt x="678" y="1905"/>
                  </a:lnTo>
                  <a:lnTo>
                    <a:pt x="666" y="1926"/>
                  </a:lnTo>
                  <a:lnTo>
                    <a:pt x="648" y="1943"/>
                  </a:lnTo>
                  <a:lnTo>
                    <a:pt x="628" y="1956"/>
                  </a:lnTo>
                  <a:lnTo>
                    <a:pt x="605" y="1964"/>
                  </a:lnTo>
                  <a:lnTo>
                    <a:pt x="580" y="1967"/>
                  </a:lnTo>
                  <a:lnTo>
                    <a:pt x="555" y="1964"/>
                  </a:lnTo>
                  <a:lnTo>
                    <a:pt x="532" y="1956"/>
                  </a:lnTo>
                  <a:lnTo>
                    <a:pt x="512" y="1943"/>
                  </a:lnTo>
                  <a:lnTo>
                    <a:pt x="494" y="1926"/>
                  </a:lnTo>
                  <a:lnTo>
                    <a:pt x="481" y="1905"/>
                  </a:lnTo>
                  <a:lnTo>
                    <a:pt x="473" y="1882"/>
                  </a:lnTo>
                  <a:lnTo>
                    <a:pt x="470" y="1857"/>
                  </a:lnTo>
                  <a:lnTo>
                    <a:pt x="470" y="937"/>
                  </a:lnTo>
                  <a:lnTo>
                    <a:pt x="422" y="937"/>
                  </a:lnTo>
                  <a:lnTo>
                    <a:pt x="422" y="1857"/>
                  </a:lnTo>
                  <a:lnTo>
                    <a:pt x="419" y="1882"/>
                  </a:lnTo>
                  <a:lnTo>
                    <a:pt x="411" y="1905"/>
                  </a:lnTo>
                  <a:lnTo>
                    <a:pt x="398" y="1926"/>
                  </a:lnTo>
                  <a:lnTo>
                    <a:pt x="381" y="1943"/>
                  </a:lnTo>
                  <a:lnTo>
                    <a:pt x="360" y="1956"/>
                  </a:lnTo>
                  <a:lnTo>
                    <a:pt x="337" y="1964"/>
                  </a:lnTo>
                  <a:lnTo>
                    <a:pt x="312" y="1967"/>
                  </a:lnTo>
                  <a:lnTo>
                    <a:pt x="287" y="1964"/>
                  </a:lnTo>
                  <a:lnTo>
                    <a:pt x="264" y="1956"/>
                  </a:lnTo>
                  <a:lnTo>
                    <a:pt x="244" y="1943"/>
                  </a:lnTo>
                  <a:lnTo>
                    <a:pt x="227" y="1926"/>
                  </a:lnTo>
                  <a:lnTo>
                    <a:pt x="213" y="1905"/>
                  </a:lnTo>
                  <a:lnTo>
                    <a:pt x="205" y="1882"/>
                  </a:lnTo>
                  <a:lnTo>
                    <a:pt x="202" y="1857"/>
                  </a:lnTo>
                  <a:lnTo>
                    <a:pt x="203" y="271"/>
                  </a:lnTo>
                  <a:lnTo>
                    <a:pt x="154" y="271"/>
                  </a:lnTo>
                  <a:lnTo>
                    <a:pt x="154" y="855"/>
                  </a:lnTo>
                  <a:lnTo>
                    <a:pt x="152" y="877"/>
                  </a:lnTo>
                  <a:lnTo>
                    <a:pt x="146" y="895"/>
                  </a:lnTo>
                  <a:lnTo>
                    <a:pt x="138" y="912"/>
                  </a:lnTo>
                  <a:lnTo>
                    <a:pt x="127" y="924"/>
                  </a:lnTo>
                  <a:lnTo>
                    <a:pt x="114" y="933"/>
                  </a:lnTo>
                  <a:lnTo>
                    <a:pt x="100" y="940"/>
                  </a:lnTo>
                  <a:lnTo>
                    <a:pt x="85" y="943"/>
                  </a:lnTo>
                  <a:lnTo>
                    <a:pt x="69" y="943"/>
                  </a:lnTo>
                  <a:lnTo>
                    <a:pt x="54" y="940"/>
                  </a:lnTo>
                  <a:lnTo>
                    <a:pt x="40" y="933"/>
                  </a:lnTo>
                  <a:lnTo>
                    <a:pt x="27" y="924"/>
                  </a:lnTo>
                  <a:lnTo>
                    <a:pt x="16" y="912"/>
                  </a:lnTo>
                  <a:lnTo>
                    <a:pt x="7" y="895"/>
                  </a:lnTo>
                  <a:lnTo>
                    <a:pt x="2" y="877"/>
                  </a:lnTo>
                  <a:lnTo>
                    <a:pt x="0" y="855"/>
                  </a:lnTo>
                  <a:lnTo>
                    <a:pt x="0" y="255"/>
                  </a:lnTo>
                  <a:lnTo>
                    <a:pt x="2" y="220"/>
                  </a:lnTo>
                  <a:lnTo>
                    <a:pt x="7" y="187"/>
                  </a:lnTo>
                  <a:lnTo>
                    <a:pt x="16" y="156"/>
                  </a:lnTo>
                  <a:lnTo>
                    <a:pt x="27" y="127"/>
                  </a:lnTo>
                  <a:lnTo>
                    <a:pt x="42" y="99"/>
                  </a:lnTo>
                  <a:lnTo>
                    <a:pt x="60" y="75"/>
                  </a:lnTo>
                  <a:lnTo>
                    <a:pt x="82" y="53"/>
                  </a:lnTo>
                  <a:lnTo>
                    <a:pt x="105" y="35"/>
                  </a:lnTo>
                  <a:lnTo>
                    <a:pt x="131" y="21"/>
                  </a:lnTo>
                  <a:lnTo>
                    <a:pt x="160" y="10"/>
                  </a:lnTo>
                  <a:lnTo>
                    <a:pt x="191" y="2"/>
                  </a:lnTo>
                  <a:lnTo>
                    <a:pt x="225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2837" y="833"/>
              <a:ext cx="35" cy="35"/>
            </a:xfrm>
            <a:custGeom>
              <a:avLst/>
              <a:gdLst>
                <a:gd name="T0" fmla="*/ 0 w 391"/>
                <a:gd name="T1" fmla="*/ 0 h 391"/>
                <a:gd name="T2" fmla="*/ 0 w 391"/>
                <a:gd name="T3" fmla="*/ 0 h 391"/>
                <a:gd name="T4" fmla="*/ 0 w 391"/>
                <a:gd name="T5" fmla="*/ 0 h 391"/>
                <a:gd name="T6" fmla="*/ 0 w 391"/>
                <a:gd name="T7" fmla="*/ 0 h 391"/>
                <a:gd name="T8" fmla="*/ 0 w 391"/>
                <a:gd name="T9" fmla="*/ 0 h 391"/>
                <a:gd name="T10" fmla="*/ 0 w 391"/>
                <a:gd name="T11" fmla="*/ 0 h 391"/>
                <a:gd name="T12" fmla="*/ 0 w 391"/>
                <a:gd name="T13" fmla="*/ 0 h 391"/>
                <a:gd name="T14" fmla="*/ 0 w 391"/>
                <a:gd name="T15" fmla="*/ 0 h 391"/>
                <a:gd name="T16" fmla="*/ 0 w 391"/>
                <a:gd name="T17" fmla="*/ 0 h 391"/>
                <a:gd name="T18" fmla="*/ 0 w 391"/>
                <a:gd name="T19" fmla="*/ 0 h 391"/>
                <a:gd name="T20" fmla="*/ 0 w 391"/>
                <a:gd name="T21" fmla="*/ 0 h 391"/>
                <a:gd name="T22" fmla="*/ 0 w 391"/>
                <a:gd name="T23" fmla="*/ 0 h 391"/>
                <a:gd name="T24" fmla="*/ 0 w 391"/>
                <a:gd name="T25" fmla="*/ 0 h 391"/>
                <a:gd name="T26" fmla="*/ 0 w 391"/>
                <a:gd name="T27" fmla="*/ 0 h 391"/>
                <a:gd name="T28" fmla="*/ 0 w 391"/>
                <a:gd name="T29" fmla="*/ 0 h 391"/>
                <a:gd name="T30" fmla="*/ 0 w 391"/>
                <a:gd name="T31" fmla="*/ 0 h 391"/>
                <a:gd name="T32" fmla="*/ 0 w 391"/>
                <a:gd name="T33" fmla="*/ 0 h 391"/>
                <a:gd name="T34" fmla="*/ 0 w 391"/>
                <a:gd name="T35" fmla="*/ 0 h 391"/>
                <a:gd name="T36" fmla="*/ 0 w 391"/>
                <a:gd name="T37" fmla="*/ 0 h 391"/>
                <a:gd name="T38" fmla="*/ 0 w 391"/>
                <a:gd name="T39" fmla="*/ 0 h 391"/>
                <a:gd name="T40" fmla="*/ 0 w 391"/>
                <a:gd name="T41" fmla="*/ 0 h 391"/>
                <a:gd name="T42" fmla="*/ 0 w 391"/>
                <a:gd name="T43" fmla="*/ 0 h 391"/>
                <a:gd name="T44" fmla="*/ 0 w 391"/>
                <a:gd name="T45" fmla="*/ 0 h 391"/>
                <a:gd name="T46" fmla="*/ 0 w 391"/>
                <a:gd name="T47" fmla="*/ 0 h 391"/>
                <a:gd name="T48" fmla="*/ 0 w 391"/>
                <a:gd name="T49" fmla="*/ 0 h 391"/>
                <a:gd name="T50" fmla="*/ 0 w 391"/>
                <a:gd name="T51" fmla="*/ 0 h 391"/>
                <a:gd name="T52" fmla="*/ 0 w 391"/>
                <a:gd name="T53" fmla="*/ 0 h 391"/>
                <a:gd name="T54" fmla="*/ 0 w 391"/>
                <a:gd name="T55" fmla="*/ 0 h 391"/>
                <a:gd name="T56" fmla="*/ 0 w 391"/>
                <a:gd name="T57" fmla="*/ 0 h 391"/>
                <a:gd name="T58" fmla="*/ 0 w 391"/>
                <a:gd name="T59" fmla="*/ 0 h 391"/>
                <a:gd name="T60" fmla="*/ 0 w 391"/>
                <a:gd name="T61" fmla="*/ 0 h 391"/>
                <a:gd name="T62" fmla="*/ 0 w 391"/>
                <a:gd name="T63" fmla="*/ 0 h 391"/>
                <a:gd name="T64" fmla="*/ 0 w 391"/>
                <a:gd name="T65" fmla="*/ 0 h 391"/>
                <a:gd name="T66" fmla="*/ 0 w 391"/>
                <a:gd name="T67" fmla="*/ 0 h 391"/>
                <a:gd name="T68" fmla="*/ 0 w 391"/>
                <a:gd name="T69" fmla="*/ 0 h 391"/>
                <a:gd name="T70" fmla="*/ 0 w 391"/>
                <a:gd name="T71" fmla="*/ 0 h 391"/>
                <a:gd name="T72" fmla="*/ 0 w 391"/>
                <a:gd name="T73" fmla="*/ 0 h 39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1"/>
                <a:gd name="T112" fmla="*/ 0 h 391"/>
                <a:gd name="T113" fmla="*/ 391 w 391"/>
                <a:gd name="T114" fmla="*/ 391 h 39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1" h="391">
                  <a:moveTo>
                    <a:pt x="196" y="0"/>
                  </a:moveTo>
                  <a:lnTo>
                    <a:pt x="231" y="3"/>
                  </a:lnTo>
                  <a:lnTo>
                    <a:pt x="264" y="12"/>
                  </a:lnTo>
                  <a:lnTo>
                    <a:pt x="294" y="27"/>
                  </a:lnTo>
                  <a:lnTo>
                    <a:pt x="322" y="46"/>
                  </a:lnTo>
                  <a:lnTo>
                    <a:pt x="345" y="69"/>
                  </a:lnTo>
                  <a:lnTo>
                    <a:pt x="364" y="96"/>
                  </a:lnTo>
                  <a:lnTo>
                    <a:pt x="379" y="127"/>
                  </a:lnTo>
                  <a:lnTo>
                    <a:pt x="388" y="160"/>
                  </a:lnTo>
                  <a:lnTo>
                    <a:pt x="391" y="195"/>
                  </a:lnTo>
                  <a:lnTo>
                    <a:pt x="388" y="231"/>
                  </a:lnTo>
                  <a:lnTo>
                    <a:pt x="379" y="264"/>
                  </a:lnTo>
                  <a:lnTo>
                    <a:pt x="364" y="294"/>
                  </a:lnTo>
                  <a:lnTo>
                    <a:pt x="345" y="321"/>
                  </a:lnTo>
                  <a:lnTo>
                    <a:pt x="322" y="345"/>
                  </a:lnTo>
                  <a:lnTo>
                    <a:pt x="294" y="364"/>
                  </a:lnTo>
                  <a:lnTo>
                    <a:pt x="264" y="379"/>
                  </a:lnTo>
                  <a:lnTo>
                    <a:pt x="231" y="388"/>
                  </a:lnTo>
                  <a:lnTo>
                    <a:pt x="196" y="391"/>
                  </a:lnTo>
                  <a:lnTo>
                    <a:pt x="160" y="388"/>
                  </a:lnTo>
                  <a:lnTo>
                    <a:pt x="127" y="379"/>
                  </a:lnTo>
                  <a:lnTo>
                    <a:pt x="97" y="364"/>
                  </a:lnTo>
                  <a:lnTo>
                    <a:pt x="70" y="345"/>
                  </a:lnTo>
                  <a:lnTo>
                    <a:pt x="47" y="321"/>
                  </a:lnTo>
                  <a:lnTo>
                    <a:pt x="27" y="294"/>
                  </a:lnTo>
                  <a:lnTo>
                    <a:pt x="12" y="264"/>
                  </a:lnTo>
                  <a:lnTo>
                    <a:pt x="3" y="231"/>
                  </a:lnTo>
                  <a:lnTo>
                    <a:pt x="0" y="195"/>
                  </a:lnTo>
                  <a:lnTo>
                    <a:pt x="3" y="160"/>
                  </a:lnTo>
                  <a:lnTo>
                    <a:pt x="12" y="127"/>
                  </a:lnTo>
                  <a:lnTo>
                    <a:pt x="27" y="96"/>
                  </a:lnTo>
                  <a:lnTo>
                    <a:pt x="47" y="69"/>
                  </a:lnTo>
                  <a:lnTo>
                    <a:pt x="70" y="46"/>
                  </a:lnTo>
                  <a:lnTo>
                    <a:pt x="97" y="27"/>
                  </a:lnTo>
                  <a:lnTo>
                    <a:pt x="127" y="12"/>
                  </a:lnTo>
                  <a:lnTo>
                    <a:pt x="160" y="3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  <p:sp>
          <p:nvSpPr>
            <p:cNvPr id="51" name="Freeform 41"/>
            <p:cNvSpPr>
              <a:spLocks/>
            </p:cNvSpPr>
            <p:nvPr/>
          </p:nvSpPr>
          <p:spPr bwMode="auto">
            <a:xfrm>
              <a:off x="2815" y="872"/>
              <a:ext cx="81" cy="179"/>
            </a:xfrm>
            <a:custGeom>
              <a:avLst/>
              <a:gdLst>
                <a:gd name="T0" fmla="*/ 0 w 890"/>
                <a:gd name="T1" fmla="*/ 0 h 1967"/>
                <a:gd name="T2" fmla="*/ 0 w 890"/>
                <a:gd name="T3" fmla="*/ 0 h 1967"/>
                <a:gd name="T4" fmla="*/ 0 w 890"/>
                <a:gd name="T5" fmla="*/ 0 h 1967"/>
                <a:gd name="T6" fmla="*/ 0 w 890"/>
                <a:gd name="T7" fmla="*/ 0 h 1967"/>
                <a:gd name="T8" fmla="*/ 0 w 890"/>
                <a:gd name="T9" fmla="*/ 0 h 1967"/>
                <a:gd name="T10" fmla="*/ 0 w 890"/>
                <a:gd name="T11" fmla="*/ 0 h 1967"/>
                <a:gd name="T12" fmla="*/ 0 w 890"/>
                <a:gd name="T13" fmla="*/ 0 h 1967"/>
                <a:gd name="T14" fmla="*/ 0 w 890"/>
                <a:gd name="T15" fmla="*/ 0 h 1967"/>
                <a:gd name="T16" fmla="*/ 0 w 890"/>
                <a:gd name="T17" fmla="*/ 0 h 1967"/>
                <a:gd name="T18" fmla="*/ 0 w 890"/>
                <a:gd name="T19" fmla="*/ 0 h 1967"/>
                <a:gd name="T20" fmla="*/ 0 w 890"/>
                <a:gd name="T21" fmla="*/ 0 h 1967"/>
                <a:gd name="T22" fmla="*/ 0 w 890"/>
                <a:gd name="T23" fmla="*/ 0 h 1967"/>
                <a:gd name="T24" fmla="*/ 0 w 890"/>
                <a:gd name="T25" fmla="*/ 0 h 1967"/>
                <a:gd name="T26" fmla="*/ 0 w 890"/>
                <a:gd name="T27" fmla="*/ 0 h 1967"/>
                <a:gd name="T28" fmla="*/ 0 w 890"/>
                <a:gd name="T29" fmla="*/ 0 h 1967"/>
                <a:gd name="T30" fmla="*/ 0 w 890"/>
                <a:gd name="T31" fmla="*/ 0 h 1967"/>
                <a:gd name="T32" fmla="*/ 0 w 890"/>
                <a:gd name="T33" fmla="*/ 0 h 1967"/>
                <a:gd name="T34" fmla="*/ 0 w 890"/>
                <a:gd name="T35" fmla="*/ 0 h 1967"/>
                <a:gd name="T36" fmla="*/ 0 w 890"/>
                <a:gd name="T37" fmla="*/ 0 h 1967"/>
                <a:gd name="T38" fmla="*/ 0 w 890"/>
                <a:gd name="T39" fmla="*/ 0 h 1967"/>
                <a:gd name="T40" fmla="*/ 0 w 890"/>
                <a:gd name="T41" fmla="*/ 0 h 1967"/>
                <a:gd name="T42" fmla="*/ 0 w 890"/>
                <a:gd name="T43" fmla="*/ 0 h 1967"/>
                <a:gd name="T44" fmla="*/ 0 w 890"/>
                <a:gd name="T45" fmla="*/ 0 h 1967"/>
                <a:gd name="T46" fmla="*/ 0 w 890"/>
                <a:gd name="T47" fmla="*/ 0 h 1967"/>
                <a:gd name="T48" fmla="*/ 0 w 890"/>
                <a:gd name="T49" fmla="*/ 0 h 1967"/>
                <a:gd name="T50" fmla="*/ 0 w 890"/>
                <a:gd name="T51" fmla="*/ 0 h 1967"/>
                <a:gd name="T52" fmla="*/ 0 w 890"/>
                <a:gd name="T53" fmla="*/ 0 h 1967"/>
                <a:gd name="T54" fmla="*/ 0 w 890"/>
                <a:gd name="T55" fmla="*/ 0 h 1967"/>
                <a:gd name="T56" fmla="*/ 0 w 890"/>
                <a:gd name="T57" fmla="*/ 0 h 1967"/>
                <a:gd name="T58" fmla="*/ 0 w 890"/>
                <a:gd name="T59" fmla="*/ 0 h 1967"/>
                <a:gd name="T60" fmla="*/ 0 w 890"/>
                <a:gd name="T61" fmla="*/ 0 h 1967"/>
                <a:gd name="T62" fmla="*/ 0 w 890"/>
                <a:gd name="T63" fmla="*/ 0 h 1967"/>
                <a:gd name="T64" fmla="*/ 0 w 890"/>
                <a:gd name="T65" fmla="*/ 0 h 1967"/>
                <a:gd name="T66" fmla="*/ 0 w 890"/>
                <a:gd name="T67" fmla="*/ 0 h 1967"/>
                <a:gd name="T68" fmla="*/ 0 w 890"/>
                <a:gd name="T69" fmla="*/ 0 h 1967"/>
                <a:gd name="T70" fmla="*/ 0 w 890"/>
                <a:gd name="T71" fmla="*/ 0 h 1967"/>
                <a:gd name="T72" fmla="*/ 0 w 890"/>
                <a:gd name="T73" fmla="*/ 0 h 1967"/>
                <a:gd name="T74" fmla="*/ 0 w 890"/>
                <a:gd name="T75" fmla="*/ 0 h 1967"/>
                <a:gd name="T76" fmla="*/ 0 w 890"/>
                <a:gd name="T77" fmla="*/ 0 h 1967"/>
                <a:gd name="T78" fmla="*/ 0 w 890"/>
                <a:gd name="T79" fmla="*/ 0 h 1967"/>
                <a:gd name="T80" fmla="*/ 0 w 890"/>
                <a:gd name="T81" fmla="*/ 0 h 1967"/>
                <a:gd name="T82" fmla="*/ 0 w 890"/>
                <a:gd name="T83" fmla="*/ 0 h 1967"/>
                <a:gd name="T84" fmla="*/ 0 w 890"/>
                <a:gd name="T85" fmla="*/ 0 h 1967"/>
                <a:gd name="T86" fmla="*/ 0 w 890"/>
                <a:gd name="T87" fmla="*/ 0 h 1967"/>
                <a:gd name="T88" fmla="*/ 0 w 890"/>
                <a:gd name="T89" fmla="*/ 0 h 1967"/>
                <a:gd name="T90" fmla="*/ 0 w 890"/>
                <a:gd name="T91" fmla="*/ 0 h 1967"/>
                <a:gd name="T92" fmla="*/ 0 w 890"/>
                <a:gd name="T93" fmla="*/ 0 h 1967"/>
                <a:gd name="T94" fmla="*/ 0 w 890"/>
                <a:gd name="T95" fmla="*/ 0 h 19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90"/>
                <a:gd name="T145" fmla="*/ 0 h 1967"/>
                <a:gd name="T146" fmla="*/ 890 w 890"/>
                <a:gd name="T147" fmla="*/ 1967 h 19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90" h="1967">
                  <a:moveTo>
                    <a:pt x="224" y="0"/>
                  </a:moveTo>
                  <a:lnTo>
                    <a:pt x="661" y="0"/>
                  </a:lnTo>
                  <a:lnTo>
                    <a:pt x="695" y="3"/>
                  </a:lnTo>
                  <a:lnTo>
                    <a:pt x="727" y="10"/>
                  </a:lnTo>
                  <a:lnTo>
                    <a:pt x="755" y="20"/>
                  </a:lnTo>
                  <a:lnTo>
                    <a:pt x="780" y="34"/>
                  </a:lnTo>
                  <a:lnTo>
                    <a:pt x="803" y="50"/>
                  </a:lnTo>
                  <a:lnTo>
                    <a:pt x="823" y="70"/>
                  </a:lnTo>
                  <a:lnTo>
                    <a:pt x="840" y="92"/>
                  </a:lnTo>
                  <a:lnTo>
                    <a:pt x="856" y="117"/>
                  </a:lnTo>
                  <a:lnTo>
                    <a:pt x="868" y="143"/>
                  </a:lnTo>
                  <a:lnTo>
                    <a:pt x="878" y="170"/>
                  </a:lnTo>
                  <a:lnTo>
                    <a:pt x="884" y="199"/>
                  </a:lnTo>
                  <a:lnTo>
                    <a:pt x="888" y="229"/>
                  </a:lnTo>
                  <a:lnTo>
                    <a:pt x="890" y="258"/>
                  </a:lnTo>
                  <a:lnTo>
                    <a:pt x="890" y="855"/>
                  </a:lnTo>
                  <a:lnTo>
                    <a:pt x="888" y="877"/>
                  </a:lnTo>
                  <a:lnTo>
                    <a:pt x="882" y="896"/>
                  </a:lnTo>
                  <a:lnTo>
                    <a:pt x="874" y="912"/>
                  </a:lnTo>
                  <a:lnTo>
                    <a:pt x="863" y="925"/>
                  </a:lnTo>
                  <a:lnTo>
                    <a:pt x="850" y="934"/>
                  </a:lnTo>
                  <a:lnTo>
                    <a:pt x="835" y="940"/>
                  </a:lnTo>
                  <a:lnTo>
                    <a:pt x="820" y="943"/>
                  </a:lnTo>
                  <a:lnTo>
                    <a:pt x="805" y="943"/>
                  </a:lnTo>
                  <a:lnTo>
                    <a:pt x="790" y="940"/>
                  </a:lnTo>
                  <a:lnTo>
                    <a:pt x="776" y="934"/>
                  </a:lnTo>
                  <a:lnTo>
                    <a:pt x="764" y="925"/>
                  </a:lnTo>
                  <a:lnTo>
                    <a:pt x="753" y="912"/>
                  </a:lnTo>
                  <a:lnTo>
                    <a:pt x="744" y="896"/>
                  </a:lnTo>
                  <a:lnTo>
                    <a:pt x="739" y="877"/>
                  </a:lnTo>
                  <a:lnTo>
                    <a:pt x="737" y="855"/>
                  </a:lnTo>
                  <a:lnTo>
                    <a:pt x="737" y="271"/>
                  </a:lnTo>
                  <a:lnTo>
                    <a:pt x="688" y="271"/>
                  </a:lnTo>
                  <a:lnTo>
                    <a:pt x="688" y="1857"/>
                  </a:lnTo>
                  <a:lnTo>
                    <a:pt x="685" y="1882"/>
                  </a:lnTo>
                  <a:lnTo>
                    <a:pt x="677" y="1905"/>
                  </a:lnTo>
                  <a:lnTo>
                    <a:pt x="664" y="1926"/>
                  </a:lnTo>
                  <a:lnTo>
                    <a:pt x="647" y="1943"/>
                  </a:lnTo>
                  <a:lnTo>
                    <a:pt x="627" y="1956"/>
                  </a:lnTo>
                  <a:lnTo>
                    <a:pt x="604" y="1964"/>
                  </a:lnTo>
                  <a:lnTo>
                    <a:pt x="579" y="1967"/>
                  </a:lnTo>
                  <a:lnTo>
                    <a:pt x="554" y="1964"/>
                  </a:lnTo>
                  <a:lnTo>
                    <a:pt x="530" y="1956"/>
                  </a:lnTo>
                  <a:lnTo>
                    <a:pt x="510" y="1943"/>
                  </a:lnTo>
                  <a:lnTo>
                    <a:pt x="493" y="1926"/>
                  </a:lnTo>
                  <a:lnTo>
                    <a:pt x="480" y="1905"/>
                  </a:lnTo>
                  <a:lnTo>
                    <a:pt x="472" y="1882"/>
                  </a:lnTo>
                  <a:lnTo>
                    <a:pt x="469" y="1857"/>
                  </a:lnTo>
                  <a:lnTo>
                    <a:pt x="469" y="937"/>
                  </a:lnTo>
                  <a:lnTo>
                    <a:pt x="421" y="937"/>
                  </a:lnTo>
                  <a:lnTo>
                    <a:pt x="421" y="1857"/>
                  </a:lnTo>
                  <a:lnTo>
                    <a:pt x="418" y="1882"/>
                  </a:lnTo>
                  <a:lnTo>
                    <a:pt x="410" y="1905"/>
                  </a:lnTo>
                  <a:lnTo>
                    <a:pt x="396" y="1926"/>
                  </a:lnTo>
                  <a:lnTo>
                    <a:pt x="379" y="1943"/>
                  </a:lnTo>
                  <a:lnTo>
                    <a:pt x="359" y="1956"/>
                  </a:lnTo>
                  <a:lnTo>
                    <a:pt x="336" y="1964"/>
                  </a:lnTo>
                  <a:lnTo>
                    <a:pt x="311" y="1967"/>
                  </a:lnTo>
                  <a:lnTo>
                    <a:pt x="286" y="1964"/>
                  </a:lnTo>
                  <a:lnTo>
                    <a:pt x="264" y="1956"/>
                  </a:lnTo>
                  <a:lnTo>
                    <a:pt x="242" y="1943"/>
                  </a:lnTo>
                  <a:lnTo>
                    <a:pt x="225" y="1926"/>
                  </a:lnTo>
                  <a:lnTo>
                    <a:pt x="213" y="1905"/>
                  </a:lnTo>
                  <a:lnTo>
                    <a:pt x="204" y="1882"/>
                  </a:lnTo>
                  <a:lnTo>
                    <a:pt x="201" y="1857"/>
                  </a:lnTo>
                  <a:lnTo>
                    <a:pt x="202" y="271"/>
                  </a:lnTo>
                  <a:lnTo>
                    <a:pt x="153" y="271"/>
                  </a:lnTo>
                  <a:lnTo>
                    <a:pt x="153" y="855"/>
                  </a:lnTo>
                  <a:lnTo>
                    <a:pt x="151" y="877"/>
                  </a:lnTo>
                  <a:lnTo>
                    <a:pt x="146" y="895"/>
                  </a:lnTo>
                  <a:lnTo>
                    <a:pt x="137" y="912"/>
                  </a:lnTo>
                  <a:lnTo>
                    <a:pt x="127" y="924"/>
                  </a:lnTo>
                  <a:lnTo>
                    <a:pt x="113" y="933"/>
                  </a:lnTo>
                  <a:lnTo>
                    <a:pt x="99" y="940"/>
                  </a:lnTo>
                  <a:lnTo>
                    <a:pt x="84" y="943"/>
                  </a:lnTo>
                  <a:lnTo>
                    <a:pt x="68" y="943"/>
                  </a:lnTo>
                  <a:lnTo>
                    <a:pt x="53" y="940"/>
                  </a:lnTo>
                  <a:lnTo>
                    <a:pt x="39" y="933"/>
                  </a:lnTo>
                  <a:lnTo>
                    <a:pt x="26" y="924"/>
                  </a:lnTo>
                  <a:lnTo>
                    <a:pt x="15" y="912"/>
                  </a:lnTo>
                  <a:lnTo>
                    <a:pt x="7" y="895"/>
                  </a:lnTo>
                  <a:lnTo>
                    <a:pt x="1" y="877"/>
                  </a:lnTo>
                  <a:lnTo>
                    <a:pt x="0" y="855"/>
                  </a:lnTo>
                  <a:lnTo>
                    <a:pt x="0" y="255"/>
                  </a:lnTo>
                  <a:lnTo>
                    <a:pt x="1" y="220"/>
                  </a:lnTo>
                  <a:lnTo>
                    <a:pt x="7" y="187"/>
                  </a:lnTo>
                  <a:lnTo>
                    <a:pt x="15" y="156"/>
                  </a:lnTo>
                  <a:lnTo>
                    <a:pt x="27" y="127"/>
                  </a:lnTo>
                  <a:lnTo>
                    <a:pt x="42" y="99"/>
                  </a:lnTo>
                  <a:lnTo>
                    <a:pt x="60" y="75"/>
                  </a:lnTo>
                  <a:lnTo>
                    <a:pt x="80" y="53"/>
                  </a:lnTo>
                  <a:lnTo>
                    <a:pt x="104" y="35"/>
                  </a:lnTo>
                  <a:lnTo>
                    <a:pt x="131" y="21"/>
                  </a:lnTo>
                  <a:lnTo>
                    <a:pt x="160" y="10"/>
                  </a:lnTo>
                  <a:lnTo>
                    <a:pt x="191" y="2"/>
                  </a:lnTo>
                  <a:lnTo>
                    <a:pt x="224" y="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25" kern="0">
                <a:latin typeface="+mn-lt"/>
              </a:endParaRPr>
            </a:p>
          </p:txBody>
        </p:sp>
      </p:grpSp>
      <p:grpSp>
        <p:nvGrpSpPr>
          <p:cNvPr id="19479" name="Группа 51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200" b="0" kern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19481" name="Группа 53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19482" name="Рисунок 54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algn="ctr" defTabSz="8255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0" kern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 kern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19484" name="Рисунок 56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Изменения результатов</a:t>
            </a:r>
          </a:p>
        </p:txBody>
      </p:sp>
      <p:pic>
        <p:nvPicPr>
          <p:cNvPr id="9113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7025" y="87313"/>
            <a:ext cx="8816975" cy="5056187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588" y="298450"/>
            <a:ext cx="8507412" cy="555625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Для сравнения: изменение профиля 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познавательной деятельности учащихся 8 класса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1168400"/>
            <a:ext cx="8478837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Рисунок 3" descr="IEA Home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274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165" name="Группа 53"/>
          <p:cNvGrpSpPr>
            <a:grpSpLocks/>
          </p:cNvGrpSpPr>
          <p:nvPr/>
        </p:nvGrpSpPr>
        <p:grpSpPr bwMode="auto">
          <a:xfrm>
            <a:off x="8466138" y="90488"/>
            <a:ext cx="595312" cy="465137"/>
            <a:chOff x="179784" y="5526412"/>
            <a:chExt cx="774000" cy="648000"/>
          </a:xfrm>
        </p:grpSpPr>
        <p:sp>
          <p:nvSpPr>
            <p:cNvPr id="92166" name="Freeform 10"/>
            <p:cNvSpPr>
              <a:spLocks/>
            </p:cNvSpPr>
            <p:nvPr/>
          </p:nvSpPr>
          <p:spPr bwMode="auto">
            <a:xfrm>
              <a:off x="179784" y="5526412"/>
              <a:ext cx="774000" cy="648000"/>
            </a:xfrm>
            <a:custGeom>
              <a:avLst/>
              <a:gdLst>
                <a:gd name="T0" fmla="*/ 0 w 816"/>
                <a:gd name="T1" fmla="*/ 2147483647 h 685"/>
                <a:gd name="T2" fmla="*/ 2147483647 w 816"/>
                <a:gd name="T3" fmla="*/ 2147483647 h 685"/>
                <a:gd name="T4" fmla="*/ 2147483647 w 816"/>
                <a:gd name="T5" fmla="*/ 0 h 685"/>
                <a:gd name="T6" fmla="*/ 0 w 816"/>
                <a:gd name="T7" fmla="*/ 0 h 685"/>
                <a:gd name="T8" fmla="*/ 0 w 816"/>
                <a:gd name="T9" fmla="*/ 2147483647 h 6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16"/>
                <a:gd name="T16" fmla="*/ 0 h 685"/>
                <a:gd name="T17" fmla="*/ 816 w 816"/>
                <a:gd name="T18" fmla="*/ 685 h 6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16" h="685">
                  <a:moveTo>
                    <a:pt x="0" y="684"/>
                  </a:moveTo>
                  <a:lnTo>
                    <a:pt x="816" y="684"/>
                  </a:lnTo>
                  <a:lnTo>
                    <a:pt x="816" y="0"/>
                  </a:lnTo>
                  <a:lnTo>
                    <a:pt x="0" y="0"/>
                  </a:lnTo>
                  <a:lnTo>
                    <a:pt x="0" y="6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ru-RU"/>
            </a:p>
          </p:txBody>
        </p:sp>
        <p:grpSp>
          <p:nvGrpSpPr>
            <p:cNvPr id="92167" name="Group 11"/>
            <p:cNvGrpSpPr>
              <a:grpSpLocks/>
            </p:cNvGrpSpPr>
            <p:nvPr/>
          </p:nvGrpSpPr>
          <p:grpSpPr bwMode="auto">
            <a:xfrm>
              <a:off x="219622" y="5578441"/>
              <a:ext cx="689581" cy="145682"/>
              <a:chOff x="8887" y="336"/>
              <a:chExt cx="727" cy="154"/>
            </a:xfrm>
          </p:grpSpPr>
          <p:sp>
            <p:nvSpPr>
              <p:cNvPr id="92183" name="Freeform 1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89 w 727"/>
                  <a:gd name="T1" fmla="*/ 20 h 154"/>
                  <a:gd name="T2" fmla="*/ 53 w 727"/>
                  <a:gd name="T3" fmla="*/ 20 h 154"/>
                  <a:gd name="T4" fmla="*/ 53 w 727"/>
                  <a:gd name="T5" fmla="*/ 29 h 154"/>
                  <a:gd name="T6" fmla="*/ 53 w 727"/>
                  <a:gd name="T7" fmla="*/ 39 h 154"/>
                  <a:gd name="T8" fmla="*/ 53 w 727"/>
                  <a:gd name="T9" fmla="*/ 118 h 154"/>
                  <a:gd name="T10" fmla="*/ 53 w 727"/>
                  <a:gd name="T11" fmla="*/ 126 h 154"/>
                  <a:gd name="T12" fmla="*/ 52 w 727"/>
                  <a:gd name="T13" fmla="*/ 131 h 154"/>
                  <a:gd name="T14" fmla="*/ 52 w 727"/>
                  <a:gd name="T15" fmla="*/ 135 h 154"/>
                  <a:gd name="T16" fmla="*/ 51 w 727"/>
                  <a:gd name="T17" fmla="*/ 137 h 154"/>
                  <a:gd name="T18" fmla="*/ 27 w 727"/>
                  <a:gd name="T19" fmla="*/ 146 h 154"/>
                  <a:gd name="T20" fmla="*/ 27 w 727"/>
                  <a:gd name="T21" fmla="*/ 149 h 154"/>
                  <a:gd name="T22" fmla="*/ 48 w 727"/>
                  <a:gd name="T23" fmla="*/ 148 h 154"/>
                  <a:gd name="T24" fmla="*/ 67 w 727"/>
                  <a:gd name="T25" fmla="*/ 148 h 154"/>
                  <a:gd name="T26" fmla="*/ 111 w 727"/>
                  <a:gd name="T27" fmla="*/ 148 h 154"/>
                  <a:gd name="T28" fmla="*/ 114 w 727"/>
                  <a:gd name="T29" fmla="*/ 146 h 154"/>
                  <a:gd name="T30" fmla="*/ 92 w 727"/>
                  <a:gd name="T31" fmla="*/ 138 h 154"/>
                  <a:gd name="T32" fmla="*/ 90 w 727"/>
                  <a:gd name="T33" fmla="*/ 137 h 154"/>
                  <a:gd name="T34" fmla="*/ 89 w 727"/>
                  <a:gd name="T35" fmla="*/ 131 h 154"/>
                  <a:gd name="T36" fmla="*/ 88 w 727"/>
                  <a:gd name="T37" fmla="*/ 118 h 154"/>
                  <a:gd name="T38" fmla="*/ 88 w 727"/>
                  <a:gd name="T39" fmla="*/ 39 h 154"/>
                  <a:gd name="T40" fmla="*/ 88 w 727"/>
                  <a:gd name="T41" fmla="*/ 29 h 154"/>
                  <a:gd name="T42" fmla="*/ 89 w 727"/>
                  <a:gd name="T43" fmla="*/ 20 h 15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7"/>
                  <a:gd name="T67" fmla="*/ 0 h 154"/>
                  <a:gd name="T68" fmla="*/ 727 w 727"/>
                  <a:gd name="T69" fmla="*/ 154 h 15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7" h="154">
                    <a:moveTo>
                      <a:pt x="89" y="20"/>
                    </a:moveTo>
                    <a:lnTo>
                      <a:pt x="53" y="20"/>
                    </a:lnTo>
                    <a:lnTo>
                      <a:pt x="53" y="29"/>
                    </a:lnTo>
                    <a:lnTo>
                      <a:pt x="53" y="39"/>
                    </a:lnTo>
                    <a:lnTo>
                      <a:pt x="53" y="118"/>
                    </a:lnTo>
                    <a:lnTo>
                      <a:pt x="53" y="126"/>
                    </a:lnTo>
                    <a:lnTo>
                      <a:pt x="52" y="131"/>
                    </a:lnTo>
                    <a:lnTo>
                      <a:pt x="52" y="135"/>
                    </a:lnTo>
                    <a:lnTo>
                      <a:pt x="51" y="137"/>
                    </a:lnTo>
                    <a:lnTo>
                      <a:pt x="27" y="146"/>
                    </a:lnTo>
                    <a:lnTo>
                      <a:pt x="27" y="149"/>
                    </a:lnTo>
                    <a:lnTo>
                      <a:pt x="48" y="148"/>
                    </a:lnTo>
                    <a:lnTo>
                      <a:pt x="67" y="148"/>
                    </a:lnTo>
                    <a:lnTo>
                      <a:pt x="111" y="148"/>
                    </a:lnTo>
                    <a:lnTo>
                      <a:pt x="114" y="146"/>
                    </a:lnTo>
                    <a:lnTo>
                      <a:pt x="92" y="138"/>
                    </a:lnTo>
                    <a:lnTo>
                      <a:pt x="90" y="137"/>
                    </a:lnTo>
                    <a:lnTo>
                      <a:pt x="89" y="131"/>
                    </a:lnTo>
                    <a:lnTo>
                      <a:pt x="88" y="118"/>
                    </a:lnTo>
                    <a:lnTo>
                      <a:pt x="88" y="39"/>
                    </a:lnTo>
                    <a:lnTo>
                      <a:pt x="88" y="29"/>
                    </a:lnTo>
                    <a:lnTo>
                      <a:pt x="89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84" name="Freeform 1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111 w 727"/>
                  <a:gd name="T1" fmla="*/ 148 h 154"/>
                  <a:gd name="T2" fmla="*/ 67 w 727"/>
                  <a:gd name="T3" fmla="*/ 148 h 154"/>
                  <a:gd name="T4" fmla="*/ 87 w 727"/>
                  <a:gd name="T5" fmla="*/ 148 h 154"/>
                  <a:gd name="T6" fmla="*/ 107 w 727"/>
                  <a:gd name="T7" fmla="*/ 149 h 154"/>
                  <a:gd name="T8" fmla="*/ 111 w 727"/>
                  <a:gd name="T9" fmla="*/ 148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7"/>
                  <a:gd name="T16" fmla="*/ 0 h 154"/>
                  <a:gd name="T17" fmla="*/ 727 w 72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7" h="154">
                    <a:moveTo>
                      <a:pt x="111" y="148"/>
                    </a:moveTo>
                    <a:lnTo>
                      <a:pt x="67" y="148"/>
                    </a:lnTo>
                    <a:lnTo>
                      <a:pt x="87" y="148"/>
                    </a:lnTo>
                    <a:lnTo>
                      <a:pt x="107" y="149"/>
                    </a:lnTo>
                    <a:lnTo>
                      <a:pt x="11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85" name="Freeform 1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1 w 727"/>
                  <a:gd name="T1" fmla="*/ 3 h 154"/>
                  <a:gd name="T2" fmla="*/ 0 w 727"/>
                  <a:gd name="T3" fmla="*/ 45 h 154"/>
                  <a:gd name="T4" fmla="*/ 3 w 727"/>
                  <a:gd name="T5" fmla="*/ 45 h 154"/>
                  <a:gd name="T6" fmla="*/ 10 w 727"/>
                  <a:gd name="T7" fmla="*/ 27 h 154"/>
                  <a:gd name="T8" fmla="*/ 12 w 727"/>
                  <a:gd name="T9" fmla="*/ 20 h 154"/>
                  <a:gd name="T10" fmla="*/ 142 w 727"/>
                  <a:gd name="T11" fmla="*/ 20 h 154"/>
                  <a:gd name="T12" fmla="*/ 142 w 727"/>
                  <a:gd name="T13" fmla="*/ 5 h 154"/>
                  <a:gd name="T14" fmla="*/ 82 w 727"/>
                  <a:gd name="T15" fmla="*/ 5 h 154"/>
                  <a:gd name="T16" fmla="*/ 59 w 727"/>
                  <a:gd name="T17" fmla="*/ 5 h 154"/>
                  <a:gd name="T18" fmla="*/ 38 w 727"/>
                  <a:gd name="T19" fmla="*/ 4 h 154"/>
                  <a:gd name="T20" fmla="*/ 1 w 727"/>
                  <a:gd name="T21" fmla="*/ 3 h 1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27"/>
                  <a:gd name="T34" fmla="*/ 0 h 154"/>
                  <a:gd name="T35" fmla="*/ 727 w 727"/>
                  <a:gd name="T36" fmla="*/ 154 h 1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27" h="154">
                    <a:moveTo>
                      <a:pt x="1" y="3"/>
                    </a:moveTo>
                    <a:lnTo>
                      <a:pt x="0" y="45"/>
                    </a:lnTo>
                    <a:lnTo>
                      <a:pt x="3" y="45"/>
                    </a:lnTo>
                    <a:lnTo>
                      <a:pt x="10" y="27"/>
                    </a:lnTo>
                    <a:lnTo>
                      <a:pt x="12" y="20"/>
                    </a:lnTo>
                    <a:lnTo>
                      <a:pt x="142" y="20"/>
                    </a:lnTo>
                    <a:lnTo>
                      <a:pt x="142" y="5"/>
                    </a:lnTo>
                    <a:lnTo>
                      <a:pt x="82" y="5"/>
                    </a:lnTo>
                    <a:lnTo>
                      <a:pt x="59" y="5"/>
                    </a:lnTo>
                    <a:lnTo>
                      <a:pt x="38" y="4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86" name="Freeform 1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142 w 727"/>
                  <a:gd name="T1" fmla="*/ 20 h 154"/>
                  <a:gd name="T2" fmla="*/ 129 w 727"/>
                  <a:gd name="T3" fmla="*/ 20 h 154"/>
                  <a:gd name="T4" fmla="*/ 132 w 727"/>
                  <a:gd name="T5" fmla="*/ 27 h 154"/>
                  <a:gd name="T6" fmla="*/ 138 w 727"/>
                  <a:gd name="T7" fmla="*/ 45 h 154"/>
                  <a:gd name="T8" fmla="*/ 142 w 727"/>
                  <a:gd name="T9" fmla="*/ 45 h 154"/>
                  <a:gd name="T10" fmla="*/ 142 w 727"/>
                  <a:gd name="T11" fmla="*/ 20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7"/>
                  <a:gd name="T19" fmla="*/ 0 h 154"/>
                  <a:gd name="T20" fmla="*/ 727 w 727"/>
                  <a:gd name="T21" fmla="*/ 154 h 1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7" h="154">
                    <a:moveTo>
                      <a:pt x="142" y="20"/>
                    </a:moveTo>
                    <a:lnTo>
                      <a:pt x="129" y="20"/>
                    </a:lnTo>
                    <a:lnTo>
                      <a:pt x="132" y="27"/>
                    </a:lnTo>
                    <a:lnTo>
                      <a:pt x="138" y="45"/>
                    </a:lnTo>
                    <a:lnTo>
                      <a:pt x="142" y="45"/>
                    </a:lnTo>
                    <a:lnTo>
                      <a:pt x="142" y="2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87" name="Freeform 1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142 w 727"/>
                  <a:gd name="T1" fmla="*/ 3 h 154"/>
                  <a:gd name="T2" fmla="*/ 102 w 727"/>
                  <a:gd name="T3" fmla="*/ 5 h 154"/>
                  <a:gd name="T4" fmla="*/ 82 w 727"/>
                  <a:gd name="T5" fmla="*/ 5 h 154"/>
                  <a:gd name="T6" fmla="*/ 142 w 727"/>
                  <a:gd name="T7" fmla="*/ 5 h 154"/>
                  <a:gd name="T8" fmla="*/ 142 w 727"/>
                  <a:gd name="T9" fmla="*/ 3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7"/>
                  <a:gd name="T16" fmla="*/ 0 h 154"/>
                  <a:gd name="T17" fmla="*/ 727 w 72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7" h="154">
                    <a:moveTo>
                      <a:pt x="142" y="3"/>
                    </a:moveTo>
                    <a:lnTo>
                      <a:pt x="102" y="5"/>
                    </a:lnTo>
                    <a:lnTo>
                      <a:pt x="82" y="5"/>
                    </a:lnTo>
                    <a:lnTo>
                      <a:pt x="142" y="5"/>
                    </a:lnTo>
                    <a:lnTo>
                      <a:pt x="14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88" name="Freeform 1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152 w 727"/>
                  <a:gd name="T1" fmla="*/ 3 h 154"/>
                  <a:gd name="T2" fmla="*/ 150 w 727"/>
                  <a:gd name="T3" fmla="*/ 6 h 154"/>
                  <a:gd name="T4" fmla="*/ 174 w 727"/>
                  <a:gd name="T5" fmla="*/ 16 h 154"/>
                  <a:gd name="T6" fmla="*/ 174 w 727"/>
                  <a:gd name="T7" fmla="*/ 136 h 154"/>
                  <a:gd name="T8" fmla="*/ 150 w 727"/>
                  <a:gd name="T9" fmla="*/ 146 h 154"/>
                  <a:gd name="T10" fmla="*/ 150 w 727"/>
                  <a:gd name="T11" fmla="*/ 149 h 154"/>
                  <a:gd name="T12" fmla="*/ 170 w 727"/>
                  <a:gd name="T13" fmla="*/ 148 h 154"/>
                  <a:gd name="T14" fmla="*/ 190 w 727"/>
                  <a:gd name="T15" fmla="*/ 148 h 154"/>
                  <a:gd name="T16" fmla="*/ 231 w 727"/>
                  <a:gd name="T17" fmla="*/ 148 h 154"/>
                  <a:gd name="T18" fmla="*/ 232 w 727"/>
                  <a:gd name="T19" fmla="*/ 146 h 154"/>
                  <a:gd name="T20" fmla="*/ 216 w 727"/>
                  <a:gd name="T21" fmla="*/ 139 h 154"/>
                  <a:gd name="T22" fmla="*/ 211 w 727"/>
                  <a:gd name="T23" fmla="*/ 137 h 154"/>
                  <a:gd name="T24" fmla="*/ 209 w 727"/>
                  <a:gd name="T25" fmla="*/ 122 h 154"/>
                  <a:gd name="T26" fmla="*/ 208 w 727"/>
                  <a:gd name="T27" fmla="*/ 110 h 154"/>
                  <a:gd name="T28" fmla="*/ 208 w 727"/>
                  <a:gd name="T29" fmla="*/ 16 h 154"/>
                  <a:gd name="T30" fmla="*/ 232 w 727"/>
                  <a:gd name="T31" fmla="*/ 6 h 154"/>
                  <a:gd name="T32" fmla="*/ 232 w 727"/>
                  <a:gd name="T33" fmla="*/ 5 h 154"/>
                  <a:gd name="T34" fmla="*/ 192 w 727"/>
                  <a:gd name="T35" fmla="*/ 5 h 154"/>
                  <a:gd name="T36" fmla="*/ 172 w 727"/>
                  <a:gd name="T37" fmla="*/ 4 h 154"/>
                  <a:gd name="T38" fmla="*/ 152 w 727"/>
                  <a:gd name="T39" fmla="*/ 3 h 15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727"/>
                  <a:gd name="T61" fmla="*/ 0 h 154"/>
                  <a:gd name="T62" fmla="*/ 727 w 727"/>
                  <a:gd name="T63" fmla="*/ 154 h 15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727" h="154">
                    <a:moveTo>
                      <a:pt x="152" y="3"/>
                    </a:moveTo>
                    <a:lnTo>
                      <a:pt x="150" y="6"/>
                    </a:lnTo>
                    <a:lnTo>
                      <a:pt x="174" y="16"/>
                    </a:lnTo>
                    <a:lnTo>
                      <a:pt x="174" y="136"/>
                    </a:lnTo>
                    <a:lnTo>
                      <a:pt x="150" y="146"/>
                    </a:lnTo>
                    <a:lnTo>
                      <a:pt x="150" y="149"/>
                    </a:lnTo>
                    <a:lnTo>
                      <a:pt x="170" y="148"/>
                    </a:lnTo>
                    <a:lnTo>
                      <a:pt x="190" y="148"/>
                    </a:lnTo>
                    <a:lnTo>
                      <a:pt x="231" y="148"/>
                    </a:lnTo>
                    <a:lnTo>
                      <a:pt x="232" y="146"/>
                    </a:lnTo>
                    <a:lnTo>
                      <a:pt x="216" y="139"/>
                    </a:lnTo>
                    <a:lnTo>
                      <a:pt x="211" y="137"/>
                    </a:lnTo>
                    <a:lnTo>
                      <a:pt x="209" y="122"/>
                    </a:lnTo>
                    <a:lnTo>
                      <a:pt x="208" y="110"/>
                    </a:lnTo>
                    <a:lnTo>
                      <a:pt x="208" y="16"/>
                    </a:lnTo>
                    <a:lnTo>
                      <a:pt x="232" y="6"/>
                    </a:lnTo>
                    <a:lnTo>
                      <a:pt x="232" y="5"/>
                    </a:lnTo>
                    <a:lnTo>
                      <a:pt x="192" y="5"/>
                    </a:lnTo>
                    <a:lnTo>
                      <a:pt x="172" y="4"/>
                    </a:lnTo>
                    <a:lnTo>
                      <a:pt x="15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89" name="Freeform 1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231 w 727"/>
                  <a:gd name="T1" fmla="*/ 148 h 154"/>
                  <a:gd name="T2" fmla="*/ 190 w 727"/>
                  <a:gd name="T3" fmla="*/ 148 h 154"/>
                  <a:gd name="T4" fmla="*/ 210 w 727"/>
                  <a:gd name="T5" fmla="*/ 148 h 154"/>
                  <a:gd name="T6" fmla="*/ 230 w 727"/>
                  <a:gd name="T7" fmla="*/ 149 h 154"/>
                  <a:gd name="T8" fmla="*/ 231 w 727"/>
                  <a:gd name="T9" fmla="*/ 148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7"/>
                  <a:gd name="T16" fmla="*/ 0 h 154"/>
                  <a:gd name="T17" fmla="*/ 727 w 72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7" h="154">
                    <a:moveTo>
                      <a:pt x="231" y="148"/>
                    </a:moveTo>
                    <a:lnTo>
                      <a:pt x="190" y="148"/>
                    </a:lnTo>
                    <a:lnTo>
                      <a:pt x="210" y="148"/>
                    </a:lnTo>
                    <a:lnTo>
                      <a:pt x="230" y="149"/>
                    </a:lnTo>
                    <a:lnTo>
                      <a:pt x="231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90" name="Freeform 1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232 w 727"/>
                  <a:gd name="T1" fmla="*/ 3 h 154"/>
                  <a:gd name="T2" fmla="*/ 212 w 727"/>
                  <a:gd name="T3" fmla="*/ 4 h 154"/>
                  <a:gd name="T4" fmla="*/ 192 w 727"/>
                  <a:gd name="T5" fmla="*/ 5 h 154"/>
                  <a:gd name="T6" fmla="*/ 232 w 727"/>
                  <a:gd name="T7" fmla="*/ 5 h 154"/>
                  <a:gd name="T8" fmla="*/ 232 w 727"/>
                  <a:gd name="T9" fmla="*/ 3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7"/>
                  <a:gd name="T16" fmla="*/ 0 h 154"/>
                  <a:gd name="T17" fmla="*/ 727 w 72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7" h="154">
                    <a:moveTo>
                      <a:pt x="232" y="3"/>
                    </a:moveTo>
                    <a:lnTo>
                      <a:pt x="212" y="4"/>
                    </a:lnTo>
                    <a:lnTo>
                      <a:pt x="192" y="5"/>
                    </a:lnTo>
                    <a:lnTo>
                      <a:pt x="232" y="5"/>
                    </a:lnTo>
                    <a:lnTo>
                      <a:pt x="23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91" name="Freeform 2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248 w 727"/>
                  <a:gd name="T1" fmla="*/ 3 h 154"/>
                  <a:gd name="T2" fmla="*/ 248 w 727"/>
                  <a:gd name="T3" fmla="*/ 6 h 154"/>
                  <a:gd name="T4" fmla="*/ 271 w 727"/>
                  <a:gd name="T5" fmla="*/ 16 h 154"/>
                  <a:gd name="T6" fmla="*/ 271 w 727"/>
                  <a:gd name="T7" fmla="*/ 17 h 154"/>
                  <a:gd name="T8" fmla="*/ 272 w 727"/>
                  <a:gd name="T9" fmla="*/ 26 h 154"/>
                  <a:gd name="T10" fmla="*/ 271 w 727"/>
                  <a:gd name="T11" fmla="*/ 33 h 154"/>
                  <a:gd name="T12" fmla="*/ 270 w 727"/>
                  <a:gd name="T13" fmla="*/ 48 h 154"/>
                  <a:gd name="T14" fmla="*/ 268 w 727"/>
                  <a:gd name="T15" fmla="*/ 68 h 154"/>
                  <a:gd name="T16" fmla="*/ 264 w 727"/>
                  <a:gd name="T17" fmla="*/ 92 h 154"/>
                  <a:gd name="T18" fmla="*/ 260 w 727"/>
                  <a:gd name="T19" fmla="*/ 120 h 154"/>
                  <a:gd name="T20" fmla="*/ 258 w 727"/>
                  <a:gd name="T21" fmla="*/ 136 h 154"/>
                  <a:gd name="T22" fmla="*/ 257 w 727"/>
                  <a:gd name="T23" fmla="*/ 138 h 154"/>
                  <a:gd name="T24" fmla="*/ 253 w 727"/>
                  <a:gd name="T25" fmla="*/ 140 h 154"/>
                  <a:gd name="T26" fmla="*/ 238 w 727"/>
                  <a:gd name="T27" fmla="*/ 146 h 154"/>
                  <a:gd name="T28" fmla="*/ 238 w 727"/>
                  <a:gd name="T29" fmla="*/ 149 h 154"/>
                  <a:gd name="T30" fmla="*/ 257 w 727"/>
                  <a:gd name="T31" fmla="*/ 148 h 154"/>
                  <a:gd name="T32" fmla="*/ 300 w 727"/>
                  <a:gd name="T33" fmla="*/ 148 h 154"/>
                  <a:gd name="T34" fmla="*/ 300 w 727"/>
                  <a:gd name="T35" fmla="*/ 146 h 154"/>
                  <a:gd name="T36" fmla="*/ 284 w 727"/>
                  <a:gd name="T37" fmla="*/ 140 h 154"/>
                  <a:gd name="T38" fmla="*/ 280 w 727"/>
                  <a:gd name="T39" fmla="*/ 138 h 154"/>
                  <a:gd name="T40" fmla="*/ 278 w 727"/>
                  <a:gd name="T41" fmla="*/ 137 h 154"/>
                  <a:gd name="T42" fmla="*/ 278 w 727"/>
                  <a:gd name="T43" fmla="*/ 129 h 154"/>
                  <a:gd name="T44" fmla="*/ 279 w 727"/>
                  <a:gd name="T45" fmla="*/ 118 h 154"/>
                  <a:gd name="T46" fmla="*/ 281 w 727"/>
                  <a:gd name="T47" fmla="*/ 98 h 154"/>
                  <a:gd name="T48" fmla="*/ 283 w 727"/>
                  <a:gd name="T49" fmla="*/ 75 h 154"/>
                  <a:gd name="T50" fmla="*/ 286 w 727"/>
                  <a:gd name="T51" fmla="*/ 52 h 154"/>
                  <a:gd name="T52" fmla="*/ 288 w 727"/>
                  <a:gd name="T53" fmla="*/ 43 h 154"/>
                  <a:gd name="T54" fmla="*/ 327 w 727"/>
                  <a:gd name="T55" fmla="*/ 43 h 154"/>
                  <a:gd name="T56" fmla="*/ 322 w 727"/>
                  <a:gd name="T57" fmla="*/ 34 h 154"/>
                  <a:gd name="T58" fmla="*/ 312 w 727"/>
                  <a:gd name="T59" fmla="*/ 12 h 154"/>
                  <a:gd name="T60" fmla="*/ 303 w 727"/>
                  <a:gd name="T61" fmla="*/ 5 h 154"/>
                  <a:gd name="T62" fmla="*/ 276 w 727"/>
                  <a:gd name="T63" fmla="*/ 5 h 154"/>
                  <a:gd name="T64" fmla="*/ 248 w 727"/>
                  <a:gd name="T65" fmla="*/ 3 h 1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27"/>
                  <a:gd name="T100" fmla="*/ 0 h 154"/>
                  <a:gd name="T101" fmla="*/ 727 w 727"/>
                  <a:gd name="T102" fmla="*/ 154 h 15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27" h="154">
                    <a:moveTo>
                      <a:pt x="248" y="3"/>
                    </a:moveTo>
                    <a:lnTo>
                      <a:pt x="248" y="6"/>
                    </a:lnTo>
                    <a:lnTo>
                      <a:pt x="271" y="16"/>
                    </a:lnTo>
                    <a:lnTo>
                      <a:pt x="271" y="17"/>
                    </a:lnTo>
                    <a:lnTo>
                      <a:pt x="272" y="26"/>
                    </a:lnTo>
                    <a:lnTo>
                      <a:pt x="271" y="33"/>
                    </a:lnTo>
                    <a:lnTo>
                      <a:pt x="270" y="48"/>
                    </a:lnTo>
                    <a:lnTo>
                      <a:pt x="268" y="68"/>
                    </a:lnTo>
                    <a:lnTo>
                      <a:pt x="264" y="92"/>
                    </a:lnTo>
                    <a:lnTo>
                      <a:pt x="260" y="120"/>
                    </a:lnTo>
                    <a:lnTo>
                      <a:pt x="258" y="136"/>
                    </a:lnTo>
                    <a:lnTo>
                      <a:pt x="257" y="138"/>
                    </a:lnTo>
                    <a:lnTo>
                      <a:pt x="253" y="140"/>
                    </a:lnTo>
                    <a:lnTo>
                      <a:pt x="238" y="146"/>
                    </a:lnTo>
                    <a:lnTo>
                      <a:pt x="238" y="149"/>
                    </a:lnTo>
                    <a:lnTo>
                      <a:pt x="257" y="148"/>
                    </a:lnTo>
                    <a:lnTo>
                      <a:pt x="300" y="148"/>
                    </a:lnTo>
                    <a:lnTo>
                      <a:pt x="300" y="146"/>
                    </a:lnTo>
                    <a:lnTo>
                      <a:pt x="284" y="140"/>
                    </a:lnTo>
                    <a:lnTo>
                      <a:pt x="280" y="138"/>
                    </a:lnTo>
                    <a:lnTo>
                      <a:pt x="278" y="137"/>
                    </a:lnTo>
                    <a:lnTo>
                      <a:pt x="278" y="129"/>
                    </a:lnTo>
                    <a:lnTo>
                      <a:pt x="279" y="118"/>
                    </a:lnTo>
                    <a:lnTo>
                      <a:pt x="281" y="98"/>
                    </a:lnTo>
                    <a:lnTo>
                      <a:pt x="283" y="75"/>
                    </a:lnTo>
                    <a:lnTo>
                      <a:pt x="286" y="52"/>
                    </a:lnTo>
                    <a:lnTo>
                      <a:pt x="288" y="43"/>
                    </a:lnTo>
                    <a:lnTo>
                      <a:pt x="327" y="43"/>
                    </a:lnTo>
                    <a:lnTo>
                      <a:pt x="322" y="34"/>
                    </a:lnTo>
                    <a:lnTo>
                      <a:pt x="312" y="12"/>
                    </a:lnTo>
                    <a:lnTo>
                      <a:pt x="303" y="5"/>
                    </a:lnTo>
                    <a:lnTo>
                      <a:pt x="276" y="5"/>
                    </a:lnTo>
                    <a:lnTo>
                      <a:pt x="2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92" name="Freeform 2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300 w 727"/>
                  <a:gd name="T1" fmla="*/ 148 h 154"/>
                  <a:gd name="T2" fmla="*/ 279 w 727"/>
                  <a:gd name="T3" fmla="*/ 148 h 154"/>
                  <a:gd name="T4" fmla="*/ 300 w 727"/>
                  <a:gd name="T5" fmla="*/ 149 h 154"/>
                  <a:gd name="T6" fmla="*/ 300 w 727"/>
                  <a:gd name="T7" fmla="*/ 148 h 1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7"/>
                  <a:gd name="T13" fmla="*/ 0 h 154"/>
                  <a:gd name="T14" fmla="*/ 727 w 727"/>
                  <a:gd name="T15" fmla="*/ 154 h 1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7" h="154">
                    <a:moveTo>
                      <a:pt x="300" y="148"/>
                    </a:moveTo>
                    <a:lnTo>
                      <a:pt x="279" y="148"/>
                    </a:lnTo>
                    <a:lnTo>
                      <a:pt x="300" y="149"/>
                    </a:lnTo>
                    <a:lnTo>
                      <a:pt x="300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93" name="Freeform 2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327 w 727"/>
                  <a:gd name="T1" fmla="*/ 43 h 154"/>
                  <a:gd name="T2" fmla="*/ 288 w 727"/>
                  <a:gd name="T3" fmla="*/ 43 h 154"/>
                  <a:gd name="T4" fmla="*/ 296 w 727"/>
                  <a:gd name="T5" fmla="*/ 62 h 154"/>
                  <a:gd name="T6" fmla="*/ 304 w 727"/>
                  <a:gd name="T7" fmla="*/ 80 h 154"/>
                  <a:gd name="T8" fmla="*/ 312 w 727"/>
                  <a:gd name="T9" fmla="*/ 98 h 154"/>
                  <a:gd name="T10" fmla="*/ 320 w 727"/>
                  <a:gd name="T11" fmla="*/ 116 h 154"/>
                  <a:gd name="T12" fmla="*/ 328 w 727"/>
                  <a:gd name="T13" fmla="*/ 135 h 154"/>
                  <a:gd name="T14" fmla="*/ 344 w 727"/>
                  <a:gd name="T15" fmla="*/ 149 h 154"/>
                  <a:gd name="T16" fmla="*/ 351 w 727"/>
                  <a:gd name="T17" fmla="*/ 131 h 154"/>
                  <a:gd name="T18" fmla="*/ 359 w 727"/>
                  <a:gd name="T19" fmla="*/ 112 h 154"/>
                  <a:gd name="T20" fmla="*/ 367 w 727"/>
                  <a:gd name="T21" fmla="*/ 94 h 154"/>
                  <a:gd name="T22" fmla="*/ 375 w 727"/>
                  <a:gd name="T23" fmla="*/ 77 h 154"/>
                  <a:gd name="T24" fmla="*/ 357 w 727"/>
                  <a:gd name="T25" fmla="*/ 77 h 154"/>
                  <a:gd name="T26" fmla="*/ 345 w 727"/>
                  <a:gd name="T27" fmla="*/ 69 h 154"/>
                  <a:gd name="T28" fmla="*/ 333 w 727"/>
                  <a:gd name="T29" fmla="*/ 54 h 154"/>
                  <a:gd name="T30" fmla="*/ 327 w 727"/>
                  <a:gd name="T31" fmla="*/ 43 h 1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27"/>
                  <a:gd name="T49" fmla="*/ 0 h 154"/>
                  <a:gd name="T50" fmla="*/ 727 w 727"/>
                  <a:gd name="T51" fmla="*/ 154 h 15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27" h="154">
                    <a:moveTo>
                      <a:pt x="327" y="43"/>
                    </a:moveTo>
                    <a:lnTo>
                      <a:pt x="288" y="43"/>
                    </a:lnTo>
                    <a:lnTo>
                      <a:pt x="296" y="62"/>
                    </a:lnTo>
                    <a:lnTo>
                      <a:pt x="304" y="80"/>
                    </a:lnTo>
                    <a:lnTo>
                      <a:pt x="312" y="98"/>
                    </a:lnTo>
                    <a:lnTo>
                      <a:pt x="320" y="116"/>
                    </a:lnTo>
                    <a:lnTo>
                      <a:pt x="328" y="135"/>
                    </a:lnTo>
                    <a:lnTo>
                      <a:pt x="344" y="149"/>
                    </a:lnTo>
                    <a:lnTo>
                      <a:pt x="351" y="131"/>
                    </a:lnTo>
                    <a:lnTo>
                      <a:pt x="359" y="112"/>
                    </a:lnTo>
                    <a:lnTo>
                      <a:pt x="367" y="94"/>
                    </a:lnTo>
                    <a:lnTo>
                      <a:pt x="375" y="77"/>
                    </a:lnTo>
                    <a:lnTo>
                      <a:pt x="357" y="77"/>
                    </a:lnTo>
                    <a:lnTo>
                      <a:pt x="345" y="69"/>
                    </a:lnTo>
                    <a:lnTo>
                      <a:pt x="333" y="54"/>
                    </a:lnTo>
                    <a:lnTo>
                      <a:pt x="327" y="4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94" name="Freeform 2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427 w 727"/>
                  <a:gd name="T1" fmla="*/ 39 h 154"/>
                  <a:gd name="T2" fmla="*/ 392 w 727"/>
                  <a:gd name="T3" fmla="*/ 39 h 154"/>
                  <a:gd name="T4" fmla="*/ 395 w 727"/>
                  <a:gd name="T5" fmla="*/ 62 h 154"/>
                  <a:gd name="T6" fmla="*/ 397 w 727"/>
                  <a:gd name="T7" fmla="*/ 83 h 154"/>
                  <a:gd name="T8" fmla="*/ 400 w 727"/>
                  <a:gd name="T9" fmla="*/ 106 h 154"/>
                  <a:gd name="T10" fmla="*/ 401 w 727"/>
                  <a:gd name="T11" fmla="*/ 125 h 154"/>
                  <a:gd name="T12" fmla="*/ 402 w 727"/>
                  <a:gd name="T13" fmla="*/ 136 h 154"/>
                  <a:gd name="T14" fmla="*/ 400 w 727"/>
                  <a:gd name="T15" fmla="*/ 138 h 154"/>
                  <a:gd name="T16" fmla="*/ 397 w 727"/>
                  <a:gd name="T17" fmla="*/ 139 h 154"/>
                  <a:gd name="T18" fmla="*/ 379 w 727"/>
                  <a:gd name="T19" fmla="*/ 146 h 154"/>
                  <a:gd name="T20" fmla="*/ 379 w 727"/>
                  <a:gd name="T21" fmla="*/ 149 h 154"/>
                  <a:gd name="T22" fmla="*/ 404 w 727"/>
                  <a:gd name="T23" fmla="*/ 148 h 154"/>
                  <a:gd name="T24" fmla="*/ 459 w 727"/>
                  <a:gd name="T25" fmla="*/ 148 h 154"/>
                  <a:gd name="T26" fmla="*/ 461 w 727"/>
                  <a:gd name="T27" fmla="*/ 146 h 154"/>
                  <a:gd name="T28" fmla="*/ 444 w 727"/>
                  <a:gd name="T29" fmla="*/ 139 h 154"/>
                  <a:gd name="T30" fmla="*/ 440 w 727"/>
                  <a:gd name="T31" fmla="*/ 137 h 154"/>
                  <a:gd name="T32" fmla="*/ 440 w 727"/>
                  <a:gd name="T33" fmla="*/ 136 h 154"/>
                  <a:gd name="T34" fmla="*/ 439 w 727"/>
                  <a:gd name="T35" fmla="*/ 136 h 154"/>
                  <a:gd name="T36" fmla="*/ 438 w 727"/>
                  <a:gd name="T37" fmla="*/ 129 h 154"/>
                  <a:gd name="T38" fmla="*/ 435 w 727"/>
                  <a:gd name="T39" fmla="*/ 106 h 154"/>
                  <a:gd name="T40" fmla="*/ 431 w 727"/>
                  <a:gd name="T41" fmla="*/ 82 h 154"/>
                  <a:gd name="T42" fmla="*/ 429 w 727"/>
                  <a:gd name="T43" fmla="*/ 60 h 154"/>
                  <a:gd name="T44" fmla="*/ 427 w 727"/>
                  <a:gd name="T45" fmla="*/ 41 h 154"/>
                  <a:gd name="T46" fmla="*/ 427 w 727"/>
                  <a:gd name="T47" fmla="*/ 39 h 15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27"/>
                  <a:gd name="T73" fmla="*/ 0 h 154"/>
                  <a:gd name="T74" fmla="*/ 727 w 727"/>
                  <a:gd name="T75" fmla="*/ 154 h 15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27" h="154">
                    <a:moveTo>
                      <a:pt x="427" y="39"/>
                    </a:moveTo>
                    <a:lnTo>
                      <a:pt x="392" y="39"/>
                    </a:lnTo>
                    <a:lnTo>
                      <a:pt x="395" y="62"/>
                    </a:lnTo>
                    <a:lnTo>
                      <a:pt x="397" y="83"/>
                    </a:lnTo>
                    <a:lnTo>
                      <a:pt x="400" y="106"/>
                    </a:lnTo>
                    <a:lnTo>
                      <a:pt x="401" y="125"/>
                    </a:lnTo>
                    <a:lnTo>
                      <a:pt x="402" y="136"/>
                    </a:lnTo>
                    <a:lnTo>
                      <a:pt x="400" y="138"/>
                    </a:lnTo>
                    <a:lnTo>
                      <a:pt x="397" y="139"/>
                    </a:lnTo>
                    <a:lnTo>
                      <a:pt x="379" y="146"/>
                    </a:lnTo>
                    <a:lnTo>
                      <a:pt x="379" y="149"/>
                    </a:lnTo>
                    <a:lnTo>
                      <a:pt x="404" y="148"/>
                    </a:lnTo>
                    <a:lnTo>
                      <a:pt x="459" y="148"/>
                    </a:lnTo>
                    <a:lnTo>
                      <a:pt x="461" y="146"/>
                    </a:lnTo>
                    <a:lnTo>
                      <a:pt x="444" y="139"/>
                    </a:lnTo>
                    <a:lnTo>
                      <a:pt x="440" y="137"/>
                    </a:lnTo>
                    <a:lnTo>
                      <a:pt x="440" y="136"/>
                    </a:lnTo>
                    <a:lnTo>
                      <a:pt x="439" y="136"/>
                    </a:lnTo>
                    <a:lnTo>
                      <a:pt x="438" y="129"/>
                    </a:lnTo>
                    <a:lnTo>
                      <a:pt x="435" y="106"/>
                    </a:lnTo>
                    <a:lnTo>
                      <a:pt x="431" y="82"/>
                    </a:lnTo>
                    <a:lnTo>
                      <a:pt x="429" y="60"/>
                    </a:lnTo>
                    <a:lnTo>
                      <a:pt x="427" y="41"/>
                    </a:lnTo>
                    <a:lnTo>
                      <a:pt x="427" y="3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95" name="Freeform 24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459 w 727"/>
                  <a:gd name="T1" fmla="*/ 148 h 154"/>
                  <a:gd name="T2" fmla="*/ 417 w 727"/>
                  <a:gd name="T3" fmla="*/ 148 h 154"/>
                  <a:gd name="T4" fmla="*/ 437 w 727"/>
                  <a:gd name="T5" fmla="*/ 148 h 154"/>
                  <a:gd name="T6" fmla="*/ 457 w 727"/>
                  <a:gd name="T7" fmla="*/ 149 h 154"/>
                  <a:gd name="T8" fmla="*/ 459 w 727"/>
                  <a:gd name="T9" fmla="*/ 148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7"/>
                  <a:gd name="T16" fmla="*/ 0 h 154"/>
                  <a:gd name="T17" fmla="*/ 727 w 727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7" h="154">
                    <a:moveTo>
                      <a:pt x="459" y="148"/>
                    </a:moveTo>
                    <a:lnTo>
                      <a:pt x="417" y="148"/>
                    </a:lnTo>
                    <a:lnTo>
                      <a:pt x="437" y="148"/>
                    </a:lnTo>
                    <a:lnTo>
                      <a:pt x="457" y="149"/>
                    </a:lnTo>
                    <a:lnTo>
                      <a:pt x="459" y="14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96" name="Freeform 25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389 w 727"/>
                  <a:gd name="T1" fmla="*/ 3 h 154"/>
                  <a:gd name="T2" fmla="*/ 381 w 727"/>
                  <a:gd name="T3" fmla="*/ 23 h 154"/>
                  <a:gd name="T4" fmla="*/ 373 w 727"/>
                  <a:gd name="T5" fmla="*/ 41 h 154"/>
                  <a:gd name="T6" fmla="*/ 365 w 727"/>
                  <a:gd name="T7" fmla="*/ 59 h 154"/>
                  <a:gd name="T8" fmla="*/ 357 w 727"/>
                  <a:gd name="T9" fmla="*/ 77 h 154"/>
                  <a:gd name="T10" fmla="*/ 375 w 727"/>
                  <a:gd name="T11" fmla="*/ 77 h 154"/>
                  <a:gd name="T12" fmla="*/ 392 w 727"/>
                  <a:gd name="T13" fmla="*/ 39 h 154"/>
                  <a:gd name="T14" fmla="*/ 392 w 727"/>
                  <a:gd name="T15" fmla="*/ 39 h 154"/>
                  <a:gd name="T16" fmla="*/ 427 w 727"/>
                  <a:gd name="T17" fmla="*/ 39 h 154"/>
                  <a:gd name="T18" fmla="*/ 426 w 727"/>
                  <a:gd name="T19" fmla="*/ 26 h 154"/>
                  <a:gd name="T20" fmla="*/ 426 w 727"/>
                  <a:gd name="T21" fmla="*/ 17 h 154"/>
                  <a:gd name="T22" fmla="*/ 426 w 727"/>
                  <a:gd name="T23" fmla="*/ 15 h 154"/>
                  <a:gd name="T24" fmla="*/ 429 w 727"/>
                  <a:gd name="T25" fmla="*/ 14 h 154"/>
                  <a:gd name="T26" fmla="*/ 448 w 727"/>
                  <a:gd name="T27" fmla="*/ 6 h 154"/>
                  <a:gd name="T28" fmla="*/ 448 w 727"/>
                  <a:gd name="T29" fmla="*/ 5 h 154"/>
                  <a:gd name="T30" fmla="*/ 406 w 727"/>
                  <a:gd name="T31" fmla="*/ 5 h 154"/>
                  <a:gd name="T32" fmla="*/ 396 w 727"/>
                  <a:gd name="T33" fmla="*/ 4 h 154"/>
                  <a:gd name="T34" fmla="*/ 389 w 727"/>
                  <a:gd name="T35" fmla="*/ 3 h 15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27"/>
                  <a:gd name="T55" fmla="*/ 0 h 154"/>
                  <a:gd name="T56" fmla="*/ 727 w 727"/>
                  <a:gd name="T57" fmla="*/ 154 h 15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27" h="154">
                    <a:moveTo>
                      <a:pt x="389" y="3"/>
                    </a:moveTo>
                    <a:lnTo>
                      <a:pt x="381" y="23"/>
                    </a:lnTo>
                    <a:lnTo>
                      <a:pt x="373" y="41"/>
                    </a:lnTo>
                    <a:lnTo>
                      <a:pt x="365" y="59"/>
                    </a:lnTo>
                    <a:lnTo>
                      <a:pt x="357" y="77"/>
                    </a:lnTo>
                    <a:lnTo>
                      <a:pt x="375" y="77"/>
                    </a:lnTo>
                    <a:lnTo>
                      <a:pt x="392" y="39"/>
                    </a:lnTo>
                    <a:lnTo>
                      <a:pt x="427" y="39"/>
                    </a:lnTo>
                    <a:lnTo>
                      <a:pt x="426" y="26"/>
                    </a:lnTo>
                    <a:lnTo>
                      <a:pt x="426" y="17"/>
                    </a:lnTo>
                    <a:lnTo>
                      <a:pt x="426" y="15"/>
                    </a:lnTo>
                    <a:lnTo>
                      <a:pt x="429" y="14"/>
                    </a:lnTo>
                    <a:lnTo>
                      <a:pt x="448" y="6"/>
                    </a:lnTo>
                    <a:lnTo>
                      <a:pt x="448" y="5"/>
                    </a:lnTo>
                    <a:lnTo>
                      <a:pt x="406" y="5"/>
                    </a:lnTo>
                    <a:lnTo>
                      <a:pt x="396" y="4"/>
                    </a:lnTo>
                    <a:lnTo>
                      <a:pt x="389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97" name="Freeform 26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302 w 727"/>
                  <a:gd name="T1" fmla="*/ 4 h 154"/>
                  <a:gd name="T2" fmla="*/ 291 w 727"/>
                  <a:gd name="T3" fmla="*/ 5 h 154"/>
                  <a:gd name="T4" fmla="*/ 303 w 727"/>
                  <a:gd name="T5" fmla="*/ 5 h 154"/>
                  <a:gd name="T6" fmla="*/ 302 w 727"/>
                  <a:gd name="T7" fmla="*/ 4 h 1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7"/>
                  <a:gd name="T13" fmla="*/ 0 h 154"/>
                  <a:gd name="T14" fmla="*/ 727 w 727"/>
                  <a:gd name="T15" fmla="*/ 154 h 1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7" h="154">
                    <a:moveTo>
                      <a:pt x="302" y="4"/>
                    </a:moveTo>
                    <a:lnTo>
                      <a:pt x="291" y="5"/>
                    </a:lnTo>
                    <a:lnTo>
                      <a:pt x="303" y="5"/>
                    </a:lnTo>
                    <a:lnTo>
                      <a:pt x="302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98" name="Freeform 27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448 w 727"/>
                  <a:gd name="T1" fmla="*/ 3 h 154"/>
                  <a:gd name="T2" fmla="*/ 423 w 727"/>
                  <a:gd name="T3" fmla="*/ 5 h 154"/>
                  <a:gd name="T4" fmla="*/ 448 w 727"/>
                  <a:gd name="T5" fmla="*/ 5 h 154"/>
                  <a:gd name="T6" fmla="*/ 448 w 727"/>
                  <a:gd name="T7" fmla="*/ 3 h 1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27"/>
                  <a:gd name="T13" fmla="*/ 0 h 154"/>
                  <a:gd name="T14" fmla="*/ 727 w 727"/>
                  <a:gd name="T15" fmla="*/ 154 h 1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27" h="154">
                    <a:moveTo>
                      <a:pt x="448" y="3"/>
                    </a:moveTo>
                    <a:lnTo>
                      <a:pt x="423" y="5"/>
                    </a:lnTo>
                    <a:lnTo>
                      <a:pt x="448" y="5"/>
                    </a:lnTo>
                    <a:lnTo>
                      <a:pt x="44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99" name="Freeform 28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484 w 727"/>
                  <a:gd name="T1" fmla="*/ 106 h 154"/>
                  <a:gd name="T2" fmla="*/ 480 w 727"/>
                  <a:gd name="T3" fmla="*/ 106 h 154"/>
                  <a:gd name="T4" fmla="*/ 479 w 727"/>
                  <a:gd name="T5" fmla="*/ 146 h 154"/>
                  <a:gd name="T6" fmla="*/ 492 w 727"/>
                  <a:gd name="T7" fmla="*/ 150 h 154"/>
                  <a:gd name="T8" fmla="*/ 514 w 727"/>
                  <a:gd name="T9" fmla="*/ 153 h 154"/>
                  <a:gd name="T10" fmla="*/ 538 w 727"/>
                  <a:gd name="T11" fmla="*/ 151 h 154"/>
                  <a:gd name="T12" fmla="*/ 560 w 727"/>
                  <a:gd name="T13" fmla="*/ 145 h 154"/>
                  <a:gd name="T14" fmla="*/ 567 w 727"/>
                  <a:gd name="T15" fmla="*/ 141 h 154"/>
                  <a:gd name="T16" fmla="*/ 511 w 727"/>
                  <a:gd name="T17" fmla="*/ 141 h 154"/>
                  <a:gd name="T18" fmla="*/ 496 w 727"/>
                  <a:gd name="T19" fmla="*/ 137 h 154"/>
                  <a:gd name="T20" fmla="*/ 494 w 727"/>
                  <a:gd name="T21" fmla="*/ 132 h 154"/>
                  <a:gd name="T22" fmla="*/ 484 w 727"/>
                  <a:gd name="T23" fmla="*/ 106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27"/>
                  <a:gd name="T37" fmla="*/ 0 h 154"/>
                  <a:gd name="T38" fmla="*/ 727 w 727"/>
                  <a:gd name="T39" fmla="*/ 154 h 1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27" h="154">
                    <a:moveTo>
                      <a:pt x="484" y="106"/>
                    </a:moveTo>
                    <a:lnTo>
                      <a:pt x="480" y="106"/>
                    </a:lnTo>
                    <a:lnTo>
                      <a:pt x="479" y="146"/>
                    </a:lnTo>
                    <a:lnTo>
                      <a:pt x="492" y="150"/>
                    </a:lnTo>
                    <a:lnTo>
                      <a:pt x="514" y="153"/>
                    </a:lnTo>
                    <a:lnTo>
                      <a:pt x="538" y="151"/>
                    </a:lnTo>
                    <a:lnTo>
                      <a:pt x="560" y="145"/>
                    </a:lnTo>
                    <a:lnTo>
                      <a:pt x="567" y="141"/>
                    </a:lnTo>
                    <a:lnTo>
                      <a:pt x="511" y="141"/>
                    </a:lnTo>
                    <a:lnTo>
                      <a:pt x="496" y="137"/>
                    </a:lnTo>
                    <a:lnTo>
                      <a:pt x="494" y="132"/>
                    </a:lnTo>
                    <a:lnTo>
                      <a:pt x="48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200" name="Freeform 29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553 w 727"/>
                  <a:gd name="T1" fmla="*/ 0 h 154"/>
                  <a:gd name="T2" fmla="*/ 543 w 727"/>
                  <a:gd name="T3" fmla="*/ 0 h 154"/>
                  <a:gd name="T4" fmla="*/ 517 w 727"/>
                  <a:gd name="T5" fmla="*/ 2 h 154"/>
                  <a:gd name="T6" fmla="*/ 497 w 727"/>
                  <a:gd name="T7" fmla="*/ 10 h 154"/>
                  <a:gd name="T8" fmla="*/ 483 w 727"/>
                  <a:gd name="T9" fmla="*/ 25 h 154"/>
                  <a:gd name="T10" fmla="*/ 485 w 727"/>
                  <a:gd name="T11" fmla="*/ 50 h 154"/>
                  <a:gd name="T12" fmla="*/ 495 w 727"/>
                  <a:gd name="T13" fmla="*/ 68 h 154"/>
                  <a:gd name="T14" fmla="*/ 510 w 727"/>
                  <a:gd name="T15" fmla="*/ 80 h 154"/>
                  <a:gd name="T16" fmla="*/ 525 w 727"/>
                  <a:gd name="T17" fmla="*/ 90 h 154"/>
                  <a:gd name="T18" fmla="*/ 539 w 727"/>
                  <a:gd name="T19" fmla="*/ 99 h 154"/>
                  <a:gd name="T20" fmla="*/ 547 w 727"/>
                  <a:gd name="T21" fmla="*/ 109 h 154"/>
                  <a:gd name="T22" fmla="*/ 541 w 727"/>
                  <a:gd name="T23" fmla="*/ 132 h 154"/>
                  <a:gd name="T24" fmla="*/ 524 w 727"/>
                  <a:gd name="T25" fmla="*/ 140 h 154"/>
                  <a:gd name="T26" fmla="*/ 511 w 727"/>
                  <a:gd name="T27" fmla="*/ 141 h 154"/>
                  <a:gd name="T28" fmla="*/ 567 w 727"/>
                  <a:gd name="T29" fmla="*/ 141 h 154"/>
                  <a:gd name="T30" fmla="*/ 578 w 727"/>
                  <a:gd name="T31" fmla="*/ 134 h 154"/>
                  <a:gd name="T32" fmla="*/ 587 w 727"/>
                  <a:gd name="T33" fmla="*/ 116 h 154"/>
                  <a:gd name="T34" fmla="*/ 582 w 727"/>
                  <a:gd name="T35" fmla="*/ 93 h 154"/>
                  <a:gd name="T36" fmla="*/ 570 w 727"/>
                  <a:gd name="T37" fmla="*/ 78 h 154"/>
                  <a:gd name="T38" fmla="*/ 554 w 727"/>
                  <a:gd name="T39" fmla="*/ 68 h 154"/>
                  <a:gd name="T40" fmla="*/ 538 w 727"/>
                  <a:gd name="T41" fmla="*/ 59 h 154"/>
                  <a:gd name="T42" fmla="*/ 524 w 727"/>
                  <a:gd name="T43" fmla="*/ 50 h 154"/>
                  <a:gd name="T44" fmla="*/ 517 w 727"/>
                  <a:gd name="T45" fmla="*/ 38 h 154"/>
                  <a:gd name="T46" fmla="*/ 517 w 727"/>
                  <a:gd name="T47" fmla="*/ 19 h 154"/>
                  <a:gd name="T48" fmla="*/ 530 w 727"/>
                  <a:gd name="T49" fmla="*/ 12 h 154"/>
                  <a:gd name="T50" fmla="*/ 581 w 727"/>
                  <a:gd name="T51" fmla="*/ 12 h 154"/>
                  <a:gd name="T52" fmla="*/ 581 w 727"/>
                  <a:gd name="T53" fmla="*/ 5 h 154"/>
                  <a:gd name="T54" fmla="*/ 567 w 727"/>
                  <a:gd name="T55" fmla="*/ 2 h 154"/>
                  <a:gd name="T56" fmla="*/ 553 w 727"/>
                  <a:gd name="T57" fmla="*/ 0 h 1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27"/>
                  <a:gd name="T88" fmla="*/ 0 h 154"/>
                  <a:gd name="T89" fmla="*/ 727 w 727"/>
                  <a:gd name="T90" fmla="*/ 154 h 1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27" h="154">
                    <a:moveTo>
                      <a:pt x="553" y="0"/>
                    </a:moveTo>
                    <a:lnTo>
                      <a:pt x="543" y="0"/>
                    </a:lnTo>
                    <a:lnTo>
                      <a:pt x="517" y="2"/>
                    </a:lnTo>
                    <a:lnTo>
                      <a:pt x="497" y="10"/>
                    </a:lnTo>
                    <a:lnTo>
                      <a:pt x="483" y="25"/>
                    </a:lnTo>
                    <a:lnTo>
                      <a:pt x="485" y="50"/>
                    </a:lnTo>
                    <a:lnTo>
                      <a:pt x="495" y="68"/>
                    </a:lnTo>
                    <a:lnTo>
                      <a:pt x="510" y="80"/>
                    </a:lnTo>
                    <a:lnTo>
                      <a:pt x="525" y="90"/>
                    </a:lnTo>
                    <a:lnTo>
                      <a:pt x="539" y="99"/>
                    </a:lnTo>
                    <a:lnTo>
                      <a:pt x="547" y="109"/>
                    </a:lnTo>
                    <a:lnTo>
                      <a:pt x="541" y="132"/>
                    </a:lnTo>
                    <a:lnTo>
                      <a:pt x="524" y="140"/>
                    </a:lnTo>
                    <a:lnTo>
                      <a:pt x="511" y="141"/>
                    </a:lnTo>
                    <a:lnTo>
                      <a:pt x="567" y="141"/>
                    </a:lnTo>
                    <a:lnTo>
                      <a:pt x="578" y="134"/>
                    </a:lnTo>
                    <a:lnTo>
                      <a:pt x="587" y="116"/>
                    </a:lnTo>
                    <a:lnTo>
                      <a:pt x="582" y="93"/>
                    </a:lnTo>
                    <a:lnTo>
                      <a:pt x="570" y="78"/>
                    </a:lnTo>
                    <a:lnTo>
                      <a:pt x="554" y="68"/>
                    </a:lnTo>
                    <a:lnTo>
                      <a:pt x="538" y="59"/>
                    </a:lnTo>
                    <a:lnTo>
                      <a:pt x="524" y="50"/>
                    </a:lnTo>
                    <a:lnTo>
                      <a:pt x="517" y="38"/>
                    </a:lnTo>
                    <a:lnTo>
                      <a:pt x="517" y="19"/>
                    </a:lnTo>
                    <a:lnTo>
                      <a:pt x="530" y="12"/>
                    </a:lnTo>
                    <a:lnTo>
                      <a:pt x="581" y="12"/>
                    </a:lnTo>
                    <a:lnTo>
                      <a:pt x="581" y="5"/>
                    </a:lnTo>
                    <a:lnTo>
                      <a:pt x="567" y="2"/>
                    </a:lnTo>
                    <a:lnTo>
                      <a:pt x="55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201" name="Freeform 30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581 w 727"/>
                  <a:gd name="T1" fmla="*/ 12 h 154"/>
                  <a:gd name="T2" fmla="*/ 555 w 727"/>
                  <a:gd name="T3" fmla="*/ 12 h 154"/>
                  <a:gd name="T4" fmla="*/ 565 w 727"/>
                  <a:gd name="T5" fmla="*/ 15 h 154"/>
                  <a:gd name="T6" fmla="*/ 576 w 727"/>
                  <a:gd name="T7" fmla="*/ 44 h 154"/>
                  <a:gd name="T8" fmla="*/ 580 w 727"/>
                  <a:gd name="T9" fmla="*/ 44 h 154"/>
                  <a:gd name="T10" fmla="*/ 581 w 727"/>
                  <a:gd name="T11" fmla="*/ 12 h 1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7"/>
                  <a:gd name="T19" fmla="*/ 0 h 154"/>
                  <a:gd name="T20" fmla="*/ 727 w 727"/>
                  <a:gd name="T21" fmla="*/ 154 h 1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7" h="154">
                    <a:moveTo>
                      <a:pt x="581" y="12"/>
                    </a:moveTo>
                    <a:lnTo>
                      <a:pt x="555" y="12"/>
                    </a:lnTo>
                    <a:lnTo>
                      <a:pt x="565" y="15"/>
                    </a:lnTo>
                    <a:lnTo>
                      <a:pt x="576" y="44"/>
                    </a:lnTo>
                    <a:lnTo>
                      <a:pt x="580" y="44"/>
                    </a:lnTo>
                    <a:lnTo>
                      <a:pt x="581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202" name="Freeform 31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624 w 727"/>
                  <a:gd name="T1" fmla="*/ 106 h 154"/>
                  <a:gd name="T2" fmla="*/ 620 w 727"/>
                  <a:gd name="T3" fmla="*/ 106 h 154"/>
                  <a:gd name="T4" fmla="*/ 618 w 727"/>
                  <a:gd name="T5" fmla="*/ 146 h 154"/>
                  <a:gd name="T6" fmla="*/ 631 w 727"/>
                  <a:gd name="T7" fmla="*/ 150 h 154"/>
                  <a:gd name="T8" fmla="*/ 653 w 727"/>
                  <a:gd name="T9" fmla="*/ 153 h 154"/>
                  <a:gd name="T10" fmla="*/ 677 w 727"/>
                  <a:gd name="T11" fmla="*/ 151 h 154"/>
                  <a:gd name="T12" fmla="*/ 700 w 727"/>
                  <a:gd name="T13" fmla="*/ 145 h 154"/>
                  <a:gd name="T14" fmla="*/ 706 w 727"/>
                  <a:gd name="T15" fmla="*/ 141 h 154"/>
                  <a:gd name="T16" fmla="*/ 650 w 727"/>
                  <a:gd name="T17" fmla="*/ 141 h 154"/>
                  <a:gd name="T18" fmla="*/ 635 w 727"/>
                  <a:gd name="T19" fmla="*/ 137 h 154"/>
                  <a:gd name="T20" fmla="*/ 633 w 727"/>
                  <a:gd name="T21" fmla="*/ 132 h 154"/>
                  <a:gd name="T22" fmla="*/ 624 w 727"/>
                  <a:gd name="T23" fmla="*/ 106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27"/>
                  <a:gd name="T37" fmla="*/ 0 h 154"/>
                  <a:gd name="T38" fmla="*/ 727 w 727"/>
                  <a:gd name="T39" fmla="*/ 154 h 1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27" h="154">
                    <a:moveTo>
                      <a:pt x="624" y="106"/>
                    </a:moveTo>
                    <a:lnTo>
                      <a:pt x="620" y="106"/>
                    </a:lnTo>
                    <a:lnTo>
                      <a:pt x="618" y="146"/>
                    </a:lnTo>
                    <a:lnTo>
                      <a:pt x="631" y="150"/>
                    </a:lnTo>
                    <a:lnTo>
                      <a:pt x="653" y="153"/>
                    </a:lnTo>
                    <a:lnTo>
                      <a:pt x="677" y="151"/>
                    </a:lnTo>
                    <a:lnTo>
                      <a:pt x="700" y="145"/>
                    </a:lnTo>
                    <a:lnTo>
                      <a:pt x="706" y="141"/>
                    </a:lnTo>
                    <a:lnTo>
                      <a:pt x="650" y="141"/>
                    </a:lnTo>
                    <a:lnTo>
                      <a:pt x="635" y="137"/>
                    </a:lnTo>
                    <a:lnTo>
                      <a:pt x="633" y="132"/>
                    </a:lnTo>
                    <a:lnTo>
                      <a:pt x="624" y="10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203" name="Freeform 32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692 w 727"/>
                  <a:gd name="T1" fmla="*/ 0 h 154"/>
                  <a:gd name="T2" fmla="*/ 682 w 727"/>
                  <a:gd name="T3" fmla="*/ 0 h 154"/>
                  <a:gd name="T4" fmla="*/ 656 w 727"/>
                  <a:gd name="T5" fmla="*/ 2 h 154"/>
                  <a:gd name="T6" fmla="*/ 636 w 727"/>
                  <a:gd name="T7" fmla="*/ 10 h 154"/>
                  <a:gd name="T8" fmla="*/ 622 w 727"/>
                  <a:gd name="T9" fmla="*/ 25 h 154"/>
                  <a:gd name="T10" fmla="*/ 625 w 727"/>
                  <a:gd name="T11" fmla="*/ 50 h 154"/>
                  <a:gd name="T12" fmla="*/ 635 w 727"/>
                  <a:gd name="T13" fmla="*/ 68 h 154"/>
                  <a:gd name="T14" fmla="*/ 649 w 727"/>
                  <a:gd name="T15" fmla="*/ 80 h 154"/>
                  <a:gd name="T16" fmla="*/ 664 w 727"/>
                  <a:gd name="T17" fmla="*/ 90 h 154"/>
                  <a:gd name="T18" fmla="*/ 678 w 727"/>
                  <a:gd name="T19" fmla="*/ 99 h 154"/>
                  <a:gd name="T20" fmla="*/ 687 w 727"/>
                  <a:gd name="T21" fmla="*/ 109 h 154"/>
                  <a:gd name="T22" fmla="*/ 681 w 727"/>
                  <a:gd name="T23" fmla="*/ 132 h 154"/>
                  <a:gd name="T24" fmla="*/ 663 w 727"/>
                  <a:gd name="T25" fmla="*/ 140 h 154"/>
                  <a:gd name="T26" fmla="*/ 650 w 727"/>
                  <a:gd name="T27" fmla="*/ 141 h 154"/>
                  <a:gd name="T28" fmla="*/ 706 w 727"/>
                  <a:gd name="T29" fmla="*/ 141 h 154"/>
                  <a:gd name="T30" fmla="*/ 717 w 727"/>
                  <a:gd name="T31" fmla="*/ 134 h 154"/>
                  <a:gd name="T32" fmla="*/ 726 w 727"/>
                  <a:gd name="T33" fmla="*/ 116 h 154"/>
                  <a:gd name="T34" fmla="*/ 722 w 727"/>
                  <a:gd name="T35" fmla="*/ 93 h 154"/>
                  <a:gd name="T36" fmla="*/ 709 w 727"/>
                  <a:gd name="T37" fmla="*/ 78 h 154"/>
                  <a:gd name="T38" fmla="*/ 693 w 727"/>
                  <a:gd name="T39" fmla="*/ 68 h 154"/>
                  <a:gd name="T40" fmla="*/ 677 w 727"/>
                  <a:gd name="T41" fmla="*/ 59 h 154"/>
                  <a:gd name="T42" fmla="*/ 663 w 727"/>
                  <a:gd name="T43" fmla="*/ 50 h 154"/>
                  <a:gd name="T44" fmla="*/ 656 w 727"/>
                  <a:gd name="T45" fmla="*/ 38 h 154"/>
                  <a:gd name="T46" fmla="*/ 656 w 727"/>
                  <a:gd name="T47" fmla="*/ 19 h 154"/>
                  <a:gd name="T48" fmla="*/ 669 w 727"/>
                  <a:gd name="T49" fmla="*/ 12 h 154"/>
                  <a:gd name="T50" fmla="*/ 720 w 727"/>
                  <a:gd name="T51" fmla="*/ 12 h 154"/>
                  <a:gd name="T52" fmla="*/ 720 w 727"/>
                  <a:gd name="T53" fmla="*/ 5 h 154"/>
                  <a:gd name="T54" fmla="*/ 706 w 727"/>
                  <a:gd name="T55" fmla="*/ 2 h 154"/>
                  <a:gd name="T56" fmla="*/ 692 w 727"/>
                  <a:gd name="T57" fmla="*/ 0 h 15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27"/>
                  <a:gd name="T88" fmla="*/ 0 h 154"/>
                  <a:gd name="T89" fmla="*/ 727 w 727"/>
                  <a:gd name="T90" fmla="*/ 154 h 15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27" h="154">
                    <a:moveTo>
                      <a:pt x="692" y="0"/>
                    </a:moveTo>
                    <a:lnTo>
                      <a:pt x="682" y="0"/>
                    </a:lnTo>
                    <a:lnTo>
                      <a:pt x="656" y="2"/>
                    </a:lnTo>
                    <a:lnTo>
                      <a:pt x="636" y="10"/>
                    </a:lnTo>
                    <a:lnTo>
                      <a:pt x="622" y="25"/>
                    </a:lnTo>
                    <a:lnTo>
                      <a:pt x="625" y="50"/>
                    </a:lnTo>
                    <a:lnTo>
                      <a:pt x="635" y="68"/>
                    </a:lnTo>
                    <a:lnTo>
                      <a:pt x="649" y="80"/>
                    </a:lnTo>
                    <a:lnTo>
                      <a:pt x="664" y="90"/>
                    </a:lnTo>
                    <a:lnTo>
                      <a:pt x="678" y="99"/>
                    </a:lnTo>
                    <a:lnTo>
                      <a:pt x="687" y="109"/>
                    </a:lnTo>
                    <a:lnTo>
                      <a:pt x="681" y="132"/>
                    </a:lnTo>
                    <a:lnTo>
                      <a:pt x="663" y="140"/>
                    </a:lnTo>
                    <a:lnTo>
                      <a:pt x="650" y="141"/>
                    </a:lnTo>
                    <a:lnTo>
                      <a:pt x="706" y="141"/>
                    </a:lnTo>
                    <a:lnTo>
                      <a:pt x="717" y="134"/>
                    </a:lnTo>
                    <a:lnTo>
                      <a:pt x="726" y="116"/>
                    </a:lnTo>
                    <a:lnTo>
                      <a:pt x="722" y="93"/>
                    </a:lnTo>
                    <a:lnTo>
                      <a:pt x="709" y="78"/>
                    </a:lnTo>
                    <a:lnTo>
                      <a:pt x="693" y="68"/>
                    </a:lnTo>
                    <a:lnTo>
                      <a:pt x="677" y="59"/>
                    </a:lnTo>
                    <a:lnTo>
                      <a:pt x="663" y="50"/>
                    </a:lnTo>
                    <a:lnTo>
                      <a:pt x="656" y="38"/>
                    </a:lnTo>
                    <a:lnTo>
                      <a:pt x="656" y="19"/>
                    </a:lnTo>
                    <a:lnTo>
                      <a:pt x="669" y="12"/>
                    </a:lnTo>
                    <a:lnTo>
                      <a:pt x="720" y="12"/>
                    </a:lnTo>
                    <a:lnTo>
                      <a:pt x="720" y="5"/>
                    </a:lnTo>
                    <a:lnTo>
                      <a:pt x="706" y="2"/>
                    </a:lnTo>
                    <a:lnTo>
                      <a:pt x="69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204" name="Freeform 33"/>
              <p:cNvSpPr>
                <a:spLocks/>
              </p:cNvSpPr>
              <p:nvPr/>
            </p:nvSpPr>
            <p:spPr bwMode="auto">
              <a:xfrm>
                <a:off x="8887" y="336"/>
                <a:ext cx="727" cy="154"/>
              </a:xfrm>
              <a:custGeom>
                <a:avLst/>
                <a:gdLst>
                  <a:gd name="T0" fmla="*/ 720 w 727"/>
                  <a:gd name="T1" fmla="*/ 12 h 154"/>
                  <a:gd name="T2" fmla="*/ 694 w 727"/>
                  <a:gd name="T3" fmla="*/ 12 h 154"/>
                  <a:gd name="T4" fmla="*/ 704 w 727"/>
                  <a:gd name="T5" fmla="*/ 15 h 154"/>
                  <a:gd name="T6" fmla="*/ 705 w 727"/>
                  <a:gd name="T7" fmla="*/ 18 h 154"/>
                  <a:gd name="T8" fmla="*/ 715 w 727"/>
                  <a:gd name="T9" fmla="*/ 44 h 154"/>
                  <a:gd name="T10" fmla="*/ 719 w 727"/>
                  <a:gd name="T11" fmla="*/ 44 h 154"/>
                  <a:gd name="T12" fmla="*/ 720 w 727"/>
                  <a:gd name="T13" fmla="*/ 12 h 1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7"/>
                  <a:gd name="T22" fmla="*/ 0 h 154"/>
                  <a:gd name="T23" fmla="*/ 727 w 727"/>
                  <a:gd name="T24" fmla="*/ 154 h 1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7" h="154">
                    <a:moveTo>
                      <a:pt x="720" y="12"/>
                    </a:moveTo>
                    <a:lnTo>
                      <a:pt x="694" y="12"/>
                    </a:lnTo>
                    <a:lnTo>
                      <a:pt x="704" y="15"/>
                    </a:lnTo>
                    <a:lnTo>
                      <a:pt x="705" y="18"/>
                    </a:lnTo>
                    <a:lnTo>
                      <a:pt x="715" y="44"/>
                    </a:lnTo>
                    <a:lnTo>
                      <a:pt x="719" y="44"/>
                    </a:lnTo>
                    <a:lnTo>
                      <a:pt x="72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</p:grpSp>
        <p:grpSp>
          <p:nvGrpSpPr>
            <p:cNvPr id="92168" name="Group 34"/>
            <p:cNvGrpSpPr>
              <a:grpSpLocks/>
            </p:cNvGrpSpPr>
            <p:nvPr/>
          </p:nvGrpSpPr>
          <p:grpSpPr bwMode="auto">
            <a:xfrm>
              <a:off x="218674" y="5886832"/>
              <a:ext cx="687684" cy="240280"/>
              <a:chOff x="8886" y="662"/>
              <a:chExt cx="725" cy="254"/>
            </a:xfrm>
          </p:grpSpPr>
          <p:sp>
            <p:nvSpPr>
              <p:cNvPr id="92170" name="Freeform 3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156 w 725"/>
                  <a:gd name="T1" fmla="*/ 37 h 254"/>
                  <a:gd name="T2" fmla="*/ 45 w 725"/>
                  <a:gd name="T3" fmla="*/ 37 h 254"/>
                  <a:gd name="T4" fmla="*/ 74 w 725"/>
                  <a:gd name="T5" fmla="*/ 39 h 254"/>
                  <a:gd name="T6" fmla="*/ 94 w 725"/>
                  <a:gd name="T7" fmla="*/ 48 h 254"/>
                  <a:gd name="T8" fmla="*/ 104 w 725"/>
                  <a:gd name="T9" fmla="*/ 63 h 254"/>
                  <a:gd name="T10" fmla="*/ 102 w 725"/>
                  <a:gd name="T11" fmla="*/ 84 h 254"/>
                  <a:gd name="T12" fmla="*/ 97 w 725"/>
                  <a:gd name="T13" fmla="*/ 105 h 254"/>
                  <a:gd name="T14" fmla="*/ 88 w 725"/>
                  <a:gd name="T15" fmla="*/ 124 h 254"/>
                  <a:gd name="T16" fmla="*/ 77 w 725"/>
                  <a:gd name="T17" fmla="*/ 142 h 254"/>
                  <a:gd name="T18" fmla="*/ 64 w 725"/>
                  <a:gd name="T19" fmla="*/ 159 h 254"/>
                  <a:gd name="T20" fmla="*/ 50 w 725"/>
                  <a:gd name="T21" fmla="*/ 175 h 254"/>
                  <a:gd name="T22" fmla="*/ 35 w 725"/>
                  <a:gd name="T23" fmla="*/ 190 h 254"/>
                  <a:gd name="T24" fmla="*/ 21 w 725"/>
                  <a:gd name="T25" fmla="*/ 203 h 254"/>
                  <a:gd name="T26" fmla="*/ 8 w 725"/>
                  <a:gd name="T27" fmla="*/ 216 h 254"/>
                  <a:gd name="T28" fmla="*/ 0 w 725"/>
                  <a:gd name="T29" fmla="*/ 250 h 254"/>
                  <a:gd name="T30" fmla="*/ 17 w 725"/>
                  <a:gd name="T31" fmla="*/ 249 h 254"/>
                  <a:gd name="T32" fmla="*/ 37 w 725"/>
                  <a:gd name="T33" fmla="*/ 248 h 254"/>
                  <a:gd name="T34" fmla="*/ 58 w 725"/>
                  <a:gd name="T35" fmla="*/ 247 h 254"/>
                  <a:gd name="T36" fmla="*/ 79 w 725"/>
                  <a:gd name="T37" fmla="*/ 247 h 254"/>
                  <a:gd name="T38" fmla="*/ 162 w 725"/>
                  <a:gd name="T39" fmla="*/ 247 h 254"/>
                  <a:gd name="T40" fmla="*/ 171 w 725"/>
                  <a:gd name="T41" fmla="*/ 227 h 254"/>
                  <a:gd name="T42" fmla="*/ 172 w 725"/>
                  <a:gd name="T43" fmla="*/ 211 h 254"/>
                  <a:gd name="T44" fmla="*/ 172 w 725"/>
                  <a:gd name="T45" fmla="*/ 204 h 254"/>
                  <a:gd name="T46" fmla="*/ 59 w 725"/>
                  <a:gd name="T47" fmla="*/ 204 h 254"/>
                  <a:gd name="T48" fmla="*/ 59 w 725"/>
                  <a:gd name="T49" fmla="*/ 203 h 254"/>
                  <a:gd name="T50" fmla="*/ 73 w 725"/>
                  <a:gd name="T51" fmla="*/ 191 h 254"/>
                  <a:gd name="T52" fmla="*/ 89 w 725"/>
                  <a:gd name="T53" fmla="*/ 178 h 254"/>
                  <a:gd name="T54" fmla="*/ 106 w 725"/>
                  <a:gd name="T55" fmla="*/ 164 h 254"/>
                  <a:gd name="T56" fmla="*/ 122 w 725"/>
                  <a:gd name="T57" fmla="*/ 149 h 254"/>
                  <a:gd name="T58" fmla="*/ 137 w 725"/>
                  <a:gd name="T59" fmla="*/ 133 h 254"/>
                  <a:gd name="T60" fmla="*/ 150 w 725"/>
                  <a:gd name="T61" fmla="*/ 116 h 254"/>
                  <a:gd name="T62" fmla="*/ 159 w 725"/>
                  <a:gd name="T63" fmla="*/ 98 h 254"/>
                  <a:gd name="T64" fmla="*/ 165 w 725"/>
                  <a:gd name="T65" fmla="*/ 80 h 254"/>
                  <a:gd name="T66" fmla="*/ 162 w 725"/>
                  <a:gd name="T67" fmla="*/ 53 h 254"/>
                  <a:gd name="T68" fmla="*/ 156 w 725"/>
                  <a:gd name="T69" fmla="*/ 37 h 2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5"/>
                  <a:gd name="T106" fmla="*/ 0 h 254"/>
                  <a:gd name="T107" fmla="*/ 725 w 725"/>
                  <a:gd name="T108" fmla="*/ 254 h 25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5" h="254">
                    <a:moveTo>
                      <a:pt x="156" y="37"/>
                    </a:moveTo>
                    <a:lnTo>
                      <a:pt x="45" y="37"/>
                    </a:lnTo>
                    <a:lnTo>
                      <a:pt x="74" y="39"/>
                    </a:lnTo>
                    <a:lnTo>
                      <a:pt x="94" y="48"/>
                    </a:lnTo>
                    <a:lnTo>
                      <a:pt x="104" y="63"/>
                    </a:lnTo>
                    <a:lnTo>
                      <a:pt x="102" y="84"/>
                    </a:lnTo>
                    <a:lnTo>
                      <a:pt x="97" y="105"/>
                    </a:lnTo>
                    <a:lnTo>
                      <a:pt x="88" y="124"/>
                    </a:lnTo>
                    <a:lnTo>
                      <a:pt x="77" y="142"/>
                    </a:lnTo>
                    <a:lnTo>
                      <a:pt x="64" y="159"/>
                    </a:lnTo>
                    <a:lnTo>
                      <a:pt x="50" y="175"/>
                    </a:lnTo>
                    <a:lnTo>
                      <a:pt x="35" y="190"/>
                    </a:lnTo>
                    <a:lnTo>
                      <a:pt x="21" y="203"/>
                    </a:lnTo>
                    <a:lnTo>
                      <a:pt x="8" y="216"/>
                    </a:lnTo>
                    <a:lnTo>
                      <a:pt x="0" y="250"/>
                    </a:lnTo>
                    <a:lnTo>
                      <a:pt x="17" y="249"/>
                    </a:lnTo>
                    <a:lnTo>
                      <a:pt x="37" y="248"/>
                    </a:lnTo>
                    <a:lnTo>
                      <a:pt x="58" y="247"/>
                    </a:lnTo>
                    <a:lnTo>
                      <a:pt x="79" y="247"/>
                    </a:lnTo>
                    <a:lnTo>
                      <a:pt x="162" y="247"/>
                    </a:lnTo>
                    <a:lnTo>
                      <a:pt x="171" y="227"/>
                    </a:lnTo>
                    <a:lnTo>
                      <a:pt x="172" y="211"/>
                    </a:lnTo>
                    <a:lnTo>
                      <a:pt x="172" y="204"/>
                    </a:lnTo>
                    <a:lnTo>
                      <a:pt x="59" y="204"/>
                    </a:lnTo>
                    <a:lnTo>
                      <a:pt x="59" y="203"/>
                    </a:lnTo>
                    <a:lnTo>
                      <a:pt x="73" y="191"/>
                    </a:lnTo>
                    <a:lnTo>
                      <a:pt x="89" y="178"/>
                    </a:lnTo>
                    <a:lnTo>
                      <a:pt x="106" y="164"/>
                    </a:lnTo>
                    <a:lnTo>
                      <a:pt x="122" y="149"/>
                    </a:lnTo>
                    <a:lnTo>
                      <a:pt x="137" y="133"/>
                    </a:lnTo>
                    <a:lnTo>
                      <a:pt x="150" y="116"/>
                    </a:lnTo>
                    <a:lnTo>
                      <a:pt x="159" y="98"/>
                    </a:lnTo>
                    <a:lnTo>
                      <a:pt x="165" y="80"/>
                    </a:lnTo>
                    <a:lnTo>
                      <a:pt x="162" y="53"/>
                    </a:lnTo>
                    <a:lnTo>
                      <a:pt x="156" y="3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71" name="Freeform 3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162 w 725"/>
                  <a:gd name="T1" fmla="*/ 247 h 254"/>
                  <a:gd name="T2" fmla="*/ 79 w 725"/>
                  <a:gd name="T3" fmla="*/ 247 h 254"/>
                  <a:gd name="T4" fmla="*/ 103 w 725"/>
                  <a:gd name="T5" fmla="*/ 247 h 254"/>
                  <a:gd name="T6" fmla="*/ 124 w 725"/>
                  <a:gd name="T7" fmla="*/ 247 h 254"/>
                  <a:gd name="T8" fmla="*/ 143 w 725"/>
                  <a:gd name="T9" fmla="*/ 248 h 254"/>
                  <a:gd name="T10" fmla="*/ 161 w 725"/>
                  <a:gd name="T11" fmla="*/ 249 h 254"/>
                  <a:gd name="T12" fmla="*/ 162 w 725"/>
                  <a:gd name="T13" fmla="*/ 247 h 2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5"/>
                  <a:gd name="T22" fmla="*/ 0 h 254"/>
                  <a:gd name="T23" fmla="*/ 725 w 725"/>
                  <a:gd name="T24" fmla="*/ 254 h 2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5" h="254">
                    <a:moveTo>
                      <a:pt x="162" y="247"/>
                    </a:moveTo>
                    <a:lnTo>
                      <a:pt x="79" y="247"/>
                    </a:lnTo>
                    <a:lnTo>
                      <a:pt x="103" y="247"/>
                    </a:lnTo>
                    <a:lnTo>
                      <a:pt x="124" y="247"/>
                    </a:lnTo>
                    <a:lnTo>
                      <a:pt x="143" y="248"/>
                    </a:lnTo>
                    <a:lnTo>
                      <a:pt x="161" y="249"/>
                    </a:lnTo>
                    <a:lnTo>
                      <a:pt x="162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72" name="Freeform 3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168 w 725"/>
                  <a:gd name="T1" fmla="*/ 165 h 254"/>
                  <a:gd name="T2" fmla="*/ 151 w 725"/>
                  <a:gd name="T3" fmla="*/ 196 h 254"/>
                  <a:gd name="T4" fmla="*/ 149 w 725"/>
                  <a:gd name="T5" fmla="*/ 200 h 254"/>
                  <a:gd name="T6" fmla="*/ 144 w 725"/>
                  <a:gd name="T7" fmla="*/ 201 h 254"/>
                  <a:gd name="T8" fmla="*/ 140 w 725"/>
                  <a:gd name="T9" fmla="*/ 201 h 254"/>
                  <a:gd name="T10" fmla="*/ 59 w 725"/>
                  <a:gd name="T11" fmla="*/ 204 h 254"/>
                  <a:gd name="T12" fmla="*/ 172 w 725"/>
                  <a:gd name="T13" fmla="*/ 204 h 254"/>
                  <a:gd name="T14" fmla="*/ 172 w 725"/>
                  <a:gd name="T15" fmla="*/ 195 h 254"/>
                  <a:gd name="T16" fmla="*/ 173 w 725"/>
                  <a:gd name="T17" fmla="*/ 173 h 254"/>
                  <a:gd name="T18" fmla="*/ 168 w 725"/>
                  <a:gd name="T19" fmla="*/ 165 h 2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25"/>
                  <a:gd name="T31" fmla="*/ 0 h 254"/>
                  <a:gd name="T32" fmla="*/ 725 w 725"/>
                  <a:gd name="T33" fmla="*/ 254 h 2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25" h="254">
                    <a:moveTo>
                      <a:pt x="168" y="165"/>
                    </a:moveTo>
                    <a:lnTo>
                      <a:pt x="151" y="196"/>
                    </a:lnTo>
                    <a:lnTo>
                      <a:pt x="149" y="200"/>
                    </a:lnTo>
                    <a:lnTo>
                      <a:pt x="144" y="201"/>
                    </a:lnTo>
                    <a:lnTo>
                      <a:pt x="140" y="201"/>
                    </a:lnTo>
                    <a:lnTo>
                      <a:pt x="59" y="204"/>
                    </a:lnTo>
                    <a:lnTo>
                      <a:pt x="172" y="204"/>
                    </a:lnTo>
                    <a:lnTo>
                      <a:pt x="172" y="195"/>
                    </a:lnTo>
                    <a:lnTo>
                      <a:pt x="173" y="173"/>
                    </a:lnTo>
                    <a:lnTo>
                      <a:pt x="168" y="1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73" name="Freeform 38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102 w 725"/>
                  <a:gd name="T1" fmla="*/ 0 h 254"/>
                  <a:gd name="T2" fmla="*/ 77 w 725"/>
                  <a:gd name="T3" fmla="*/ 2 h 254"/>
                  <a:gd name="T4" fmla="*/ 56 w 725"/>
                  <a:gd name="T5" fmla="*/ 6 h 254"/>
                  <a:gd name="T6" fmla="*/ 37 w 725"/>
                  <a:gd name="T7" fmla="*/ 14 h 254"/>
                  <a:gd name="T8" fmla="*/ 22 w 725"/>
                  <a:gd name="T9" fmla="*/ 24 h 254"/>
                  <a:gd name="T10" fmla="*/ 8 w 725"/>
                  <a:gd name="T11" fmla="*/ 37 h 254"/>
                  <a:gd name="T12" fmla="*/ 11 w 725"/>
                  <a:gd name="T13" fmla="*/ 58 h 254"/>
                  <a:gd name="T14" fmla="*/ 27 w 725"/>
                  <a:gd name="T15" fmla="*/ 45 h 254"/>
                  <a:gd name="T16" fmla="*/ 45 w 725"/>
                  <a:gd name="T17" fmla="*/ 37 h 254"/>
                  <a:gd name="T18" fmla="*/ 156 w 725"/>
                  <a:gd name="T19" fmla="*/ 37 h 254"/>
                  <a:gd name="T20" fmla="*/ 154 w 725"/>
                  <a:gd name="T21" fmla="*/ 31 h 254"/>
                  <a:gd name="T22" fmla="*/ 140 w 725"/>
                  <a:gd name="T23" fmla="*/ 16 h 254"/>
                  <a:gd name="T24" fmla="*/ 122 w 725"/>
                  <a:gd name="T25" fmla="*/ 6 h 254"/>
                  <a:gd name="T26" fmla="*/ 102 w 725"/>
                  <a:gd name="T27" fmla="*/ 0 h 25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25"/>
                  <a:gd name="T43" fmla="*/ 0 h 254"/>
                  <a:gd name="T44" fmla="*/ 725 w 725"/>
                  <a:gd name="T45" fmla="*/ 254 h 25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25" h="254">
                    <a:moveTo>
                      <a:pt x="102" y="0"/>
                    </a:moveTo>
                    <a:lnTo>
                      <a:pt x="77" y="2"/>
                    </a:lnTo>
                    <a:lnTo>
                      <a:pt x="56" y="6"/>
                    </a:lnTo>
                    <a:lnTo>
                      <a:pt x="37" y="14"/>
                    </a:lnTo>
                    <a:lnTo>
                      <a:pt x="22" y="24"/>
                    </a:lnTo>
                    <a:lnTo>
                      <a:pt x="8" y="37"/>
                    </a:lnTo>
                    <a:lnTo>
                      <a:pt x="11" y="58"/>
                    </a:lnTo>
                    <a:lnTo>
                      <a:pt x="27" y="45"/>
                    </a:lnTo>
                    <a:lnTo>
                      <a:pt x="45" y="37"/>
                    </a:lnTo>
                    <a:lnTo>
                      <a:pt x="156" y="37"/>
                    </a:lnTo>
                    <a:lnTo>
                      <a:pt x="154" y="31"/>
                    </a:lnTo>
                    <a:lnTo>
                      <a:pt x="140" y="16"/>
                    </a:lnTo>
                    <a:lnTo>
                      <a:pt x="122" y="6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74" name="Freeform 39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296 w 725"/>
                  <a:gd name="T1" fmla="*/ 0 h 254"/>
                  <a:gd name="T2" fmla="*/ 272 w 725"/>
                  <a:gd name="T3" fmla="*/ 3 h 254"/>
                  <a:gd name="T4" fmla="*/ 252 w 725"/>
                  <a:gd name="T5" fmla="*/ 11 h 254"/>
                  <a:gd name="T6" fmla="*/ 236 w 725"/>
                  <a:gd name="T7" fmla="*/ 24 h 254"/>
                  <a:gd name="T8" fmla="*/ 222 w 725"/>
                  <a:gd name="T9" fmla="*/ 41 h 254"/>
                  <a:gd name="T10" fmla="*/ 212 w 725"/>
                  <a:gd name="T11" fmla="*/ 61 h 254"/>
                  <a:gd name="T12" fmla="*/ 204 w 725"/>
                  <a:gd name="T13" fmla="*/ 82 h 254"/>
                  <a:gd name="T14" fmla="*/ 200 w 725"/>
                  <a:gd name="T15" fmla="*/ 104 h 254"/>
                  <a:gd name="T16" fmla="*/ 198 w 725"/>
                  <a:gd name="T17" fmla="*/ 127 h 254"/>
                  <a:gd name="T18" fmla="*/ 198 w 725"/>
                  <a:gd name="T19" fmla="*/ 134 h 254"/>
                  <a:gd name="T20" fmla="*/ 199 w 725"/>
                  <a:gd name="T21" fmla="*/ 155 h 254"/>
                  <a:gd name="T22" fmla="*/ 204 w 725"/>
                  <a:gd name="T23" fmla="*/ 177 h 254"/>
                  <a:gd name="T24" fmla="*/ 211 w 725"/>
                  <a:gd name="T25" fmla="*/ 199 h 254"/>
                  <a:gd name="T26" fmla="*/ 222 w 725"/>
                  <a:gd name="T27" fmla="*/ 218 h 254"/>
                  <a:gd name="T28" fmla="*/ 237 w 725"/>
                  <a:gd name="T29" fmla="*/ 234 h 254"/>
                  <a:gd name="T30" fmla="*/ 255 w 725"/>
                  <a:gd name="T31" fmla="*/ 245 h 254"/>
                  <a:gd name="T32" fmla="*/ 276 w 725"/>
                  <a:gd name="T33" fmla="*/ 252 h 254"/>
                  <a:gd name="T34" fmla="*/ 302 w 725"/>
                  <a:gd name="T35" fmla="*/ 249 h 254"/>
                  <a:gd name="T36" fmla="*/ 324 w 725"/>
                  <a:gd name="T37" fmla="*/ 241 h 254"/>
                  <a:gd name="T38" fmla="*/ 338 w 725"/>
                  <a:gd name="T39" fmla="*/ 231 h 254"/>
                  <a:gd name="T40" fmla="*/ 303 w 725"/>
                  <a:gd name="T41" fmla="*/ 231 h 254"/>
                  <a:gd name="T42" fmla="*/ 285 w 725"/>
                  <a:gd name="T43" fmla="*/ 226 h 254"/>
                  <a:gd name="T44" fmla="*/ 272 w 725"/>
                  <a:gd name="T45" fmla="*/ 212 h 254"/>
                  <a:gd name="T46" fmla="*/ 263 w 725"/>
                  <a:gd name="T47" fmla="*/ 191 h 254"/>
                  <a:gd name="T48" fmla="*/ 257 w 725"/>
                  <a:gd name="T49" fmla="*/ 167 h 254"/>
                  <a:gd name="T50" fmla="*/ 255 w 725"/>
                  <a:gd name="T51" fmla="*/ 142 h 254"/>
                  <a:gd name="T52" fmla="*/ 254 w 725"/>
                  <a:gd name="T53" fmla="*/ 120 h 254"/>
                  <a:gd name="T54" fmla="*/ 254 w 725"/>
                  <a:gd name="T55" fmla="*/ 103 h 254"/>
                  <a:gd name="T56" fmla="*/ 254 w 725"/>
                  <a:gd name="T57" fmla="*/ 86 h 254"/>
                  <a:gd name="T58" fmla="*/ 254 w 725"/>
                  <a:gd name="T59" fmla="*/ 82 h 254"/>
                  <a:gd name="T60" fmla="*/ 256 w 725"/>
                  <a:gd name="T61" fmla="*/ 59 h 254"/>
                  <a:gd name="T62" fmla="*/ 264 w 725"/>
                  <a:gd name="T63" fmla="*/ 36 h 254"/>
                  <a:gd name="T64" fmla="*/ 277 w 725"/>
                  <a:gd name="T65" fmla="*/ 22 h 254"/>
                  <a:gd name="T66" fmla="*/ 350 w 725"/>
                  <a:gd name="T67" fmla="*/ 22 h 254"/>
                  <a:gd name="T68" fmla="*/ 336 w 725"/>
                  <a:gd name="T69" fmla="*/ 10 h 254"/>
                  <a:gd name="T70" fmla="*/ 317 w 725"/>
                  <a:gd name="T71" fmla="*/ 2 h 254"/>
                  <a:gd name="T72" fmla="*/ 296 w 725"/>
                  <a:gd name="T73" fmla="*/ 0 h 2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25"/>
                  <a:gd name="T112" fmla="*/ 0 h 254"/>
                  <a:gd name="T113" fmla="*/ 725 w 725"/>
                  <a:gd name="T114" fmla="*/ 254 h 2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25" h="254">
                    <a:moveTo>
                      <a:pt x="296" y="0"/>
                    </a:moveTo>
                    <a:lnTo>
                      <a:pt x="272" y="3"/>
                    </a:lnTo>
                    <a:lnTo>
                      <a:pt x="252" y="11"/>
                    </a:lnTo>
                    <a:lnTo>
                      <a:pt x="236" y="24"/>
                    </a:lnTo>
                    <a:lnTo>
                      <a:pt x="222" y="41"/>
                    </a:lnTo>
                    <a:lnTo>
                      <a:pt x="212" y="61"/>
                    </a:lnTo>
                    <a:lnTo>
                      <a:pt x="204" y="82"/>
                    </a:lnTo>
                    <a:lnTo>
                      <a:pt x="200" y="104"/>
                    </a:lnTo>
                    <a:lnTo>
                      <a:pt x="198" y="127"/>
                    </a:lnTo>
                    <a:lnTo>
                      <a:pt x="198" y="134"/>
                    </a:lnTo>
                    <a:lnTo>
                      <a:pt x="199" y="155"/>
                    </a:lnTo>
                    <a:lnTo>
                      <a:pt x="204" y="177"/>
                    </a:lnTo>
                    <a:lnTo>
                      <a:pt x="211" y="199"/>
                    </a:lnTo>
                    <a:lnTo>
                      <a:pt x="222" y="218"/>
                    </a:lnTo>
                    <a:lnTo>
                      <a:pt x="237" y="234"/>
                    </a:lnTo>
                    <a:lnTo>
                      <a:pt x="255" y="245"/>
                    </a:lnTo>
                    <a:lnTo>
                      <a:pt x="276" y="252"/>
                    </a:lnTo>
                    <a:lnTo>
                      <a:pt x="302" y="249"/>
                    </a:lnTo>
                    <a:lnTo>
                      <a:pt x="324" y="241"/>
                    </a:lnTo>
                    <a:lnTo>
                      <a:pt x="338" y="231"/>
                    </a:lnTo>
                    <a:lnTo>
                      <a:pt x="303" y="231"/>
                    </a:lnTo>
                    <a:lnTo>
                      <a:pt x="285" y="226"/>
                    </a:lnTo>
                    <a:lnTo>
                      <a:pt x="272" y="212"/>
                    </a:lnTo>
                    <a:lnTo>
                      <a:pt x="263" y="191"/>
                    </a:lnTo>
                    <a:lnTo>
                      <a:pt x="257" y="167"/>
                    </a:lnTo>
                    <a:lnTo>
                      <a:pt x="255" y="142"/>
                    </a:lnTo>
                    <a:lnTo>
                      <a:pt x="254" y="120"/>
                    </a:lnTo>
                    <a:lnTo>
                      <a:pt x="254" y="103"/>
                    </a:lnTo>
                    <a:lnTo>
                      <a:pt x="254" y="86"/>
                    </a:lnTo>
                    <a:lnTo>
                      <a:pt x="254" y="82"/>
                    </a:lnTo>
                    <a:lnTo>
                      <a:pt x="256" y="59"/>
                    </a:lnTo>
                    <a:lnTo>
                      <a:pt x="264" y="36"/>
                    </a:lnTo>
                    <a:lnTo>
                      <a:pt x="277" y="22"/>
                    </a:lnTo>
                    <a:lnTo>
                      <a:pt x="350" y="22"/>
                    </a:lnTo>
                    <a:lnTo>
                      <a:pt x="336" y="10"/>
                    </a:lnTo>
                    <a:lnTo>
                      <a:pt x="317" y="2"/>
                    </a:lnTo>
                    <a:lnTo>
                      <a:pt x="29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75" name="Freeform 40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350 w 725"/>
                  <a:gd name="T1" fmla="*/ 22 h 254"/>
                  <a:gd name="T2" fmla="*/ 277 w 725"/>
                  <a:gd name="T3" fmla="*/ 22 h 254"/>
                  <a:gd name="T4" fmla="*/ 296 w 725"/>
                  <a:gd name="T5" fmla="*/ 27 h 254"/>
                  <a:gd name="T6" fmla="*/ 310 w 725"/>
                  <a:gd name="T7" fmla="*/ 41 h 254"/>
                  <a:gd name="T8" fmla="*/ 319 w 725"/>
                  <a:gd name="T9" fmla="*/ 62 h 254"/>
                  <a:gd name="T10" fmla="*/ 325 w 725"/>
                  <a:gd name="T11" fmla="*/ 86 h 254"/>
                  <a:gd name="T12" fmla="*/ 328 w 725"/>
                  <a:gd name="T13" fmla="*/ 111 h 254"/>
                  <a:gd name="T14" fmla="*/ 330 w 725"/>
                  <a:gd name="T15" fmla="*/ 134 h 254"/>
                  <a:gd name="T16" fmla="*/ 330 w 725"/>
                  <a:gd name="T17" fmla="*/ 142 h 254"/>
                  <a:gd name="T18" fmla="*/ 330 w 725"/>
                  <a:gd name="T19" fmla="*/ 155 h 254"/>
                  <a:gd name="T20" fmla="*/ 329 w 725"/>
                  <a:gd name="T21" fmla="*/ 179 h 254"/>
                  <a:gd name="T22" fmla="*/ 325 w 725"/>
                  <a:gd name="T23" fmla="*/ 203 h 254"/>
                  <a:gd name="T24" fmla="*/ 317 w 725"/>
                  <a:gd name="T25" fmla="*/ 222 h 254"/>
                  <a:gd name="T26" fmla="*/ 303 w 725"/>
                  <a:gd name="T27" fmla="*/ 231 h 254"/>
                  <a:gd name="T28" fmla="*/ 338 w 725"/>
                  <a:gd name="T29" fmla="*/ 231 h 254"/>
                  <a:gd name="T30" fmla="*/ 342 w 725"/>
                  <a:gd name="T31" fmla="*/ 229 h 254"/>
                  <a:gd name="T32" fmla="*/ 357 w 725"/>
                  <a:gd name="T33" fmla="*/ 213 h 254"/>
                  <a:gd name="T34" fmla="*/ 368 w 725"/>
                  <a:gd name="T35" fmla="*/ 194 h 254"/>
                  <a:gd name="T36" fmla="*/ 376 w 725"/>
                  <a:gd name="T37" fmla="*/ 174 h 254"/>
                  <a:gd name="T38" fmla="*/ 382 w 725"/>
                  <a:gd name="T39" fmla="*/ 153 h 254"/>
                  <a:gd name="T40" fmla="*/ 385 w 725"/>
                  <a:gd name="T41" fmla="*/ 132 h 254"/>
                  <a:gd name="T42" fmla="*/ 384 w 725"/>
                  <a:gd name="T43" fmla="*/ 106 h 254"/>
                  <a:gd name="T44" fmla="*/ 380 w 725"/>
                  <a:gd name="T45" fmla="*/ 81 h 254"/>
                  <a:gd name="T46" fmla="*/ 373 w 725"/>
                  <a:gd name="T47" fmla="*/ 59 h 254"/>
                  <a:gd name="T48" fmla="*/ 364 w 725"/>
                  <a:gd name="T49" fmla="*/ 39 h 254"/>
                  <a:gd name="T50" fmla="*/ 351 w 725"/>
                  <a:gd name="T51" fmla="*/ 23 h 254"/>
                  <a:gd name="T52" fmla="*/ 350 w 725"/>
                  <a:gd name="T53" fmla="*/ 22 h 2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25"/>
                  <a:gd name="T82" fmla="*/ 0 h 254"/>
                  <a:gd name="T83" fmla="*/ 725 w 725"/>
                  <a:gd name="T84" fmla="*/ 254 h 2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25" h="254">
                    <a:moveTo>
                      <a:pt x="350" y="22"/>
                    </a:moveTo>
                    <a:lnTo>
                      <a:pt x="277" y="22"/>
                    </a:lnTo>
                    <a:lnTo>
                      <a:pt x="296" y="27"/>
                    </a:lnTo>
                    <a:lnTo>
                      <a:pt x="310" y="41"/>
                    </a:lnTo>
                    <a:lnTo>
                      <a:pt x="319" y="62"/>
                    </a:lnTo>
                    <a:lnTo>
                      <a:pt x="325" y="86"/>
                    </a:lnTo>
                    <a:lnTo>
                      <a:pt x="328" y="111"/>
                    </a:lnTo>
                    <a:lnTo>
                      <a:pt x="330" y="134"/>
                    </a:lnTo>
                    <a:lnTo>
                      <a:pt x="330" y="142"/>
                    </a:lnTo>
                    <a:lnTo>
                      <a:pt x="330" y="155"/>
                    </a:lnTo>
                    <a:lnTo>
                      <a:pt x="329" y="179"/>
                    </a:lnTo>
                    <a:lnTo>
                      <a:pt x="325" y="203"/>
                    </a:lnTo>
                    <a:lnTo>
                      <a:pt x="317" y="222"/>
                    </a:lnTo>
                    <a:lnTo>
                      <a:pt x="303" y="231"/>
                    </a:lnTo>
                    <a:lnTo>
                      <a:pt x="338" y="231"/>
                    </a:lnTo>
                    <a:lnTo>
                      <a:pt x="342" y="229"/>
                    </a:lnTo>
                    <a:lnTo>
                      <a:pt x="357" y="213"/>
                    </a:lnTo>
                    <a:lnTo>
                      <a:pt x="368" y="194"/>
                    </a:lnTo>
                    <a:lnTo>
                      <a:pt x="376" y="174"/>
                    </a:lnTo>
                    <a:lnTo>
                      <a:pt x="382" y="153"/>
                    </a:lnTo>
                    <a:lnTo>
                      <a:pt x="385" y="132"/>
                    </a:lnTo>
                    <a:lnTo>
                      <a:pt x="384" y="106"/>
                    </a:lnTo>
                    <a:lnTo>
                      <a:pt x="380" y="81"/>
                    </a:lnTo>
                    <a:lnTo>
                      <a:pt x="373" y="59"/>
                    </a:lnTo>
                    <a:lnTo>
                      <a:pt x="364" y="39"/>
                    </a:lnTo>
                    <a:lnTo>
                      <a:pt x="351" y="23"/>
                    </a:lnTo>
                    <a:lnTo>
                      <a:pt x="35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76" name="Freeform 41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466 w 725"/>
                  <a:gd name="T1" fmla="*/ 5 h 254"/>
                  <a:gd name="T2" fmla="*/ 403 w 725"/>
                  <a:gd name="T3" fmla="*/ 6 h 254"/>
                  <a:gd name="T4" fmla="*/ 403 w 725"/>
                  <a:gd name="T5" fmla="*/ 11 h 254"/>
                  <a:gd name="T6" fmla="*/ 442 w 725"/>
                  <a:gd name="T7" fmla="*/ 27 h 254"/>
                  <a:gd name="T8" fmla="*/ 447 w 725"/>
                  <a:gd name="T9" fmla="*/ 29 h 254"/>
                  <a:gd name="T10" fmla="*/ 447 w 725"/>
                  <a:gd name="T11" fmla="*/ 34 h 254"/>
                  <a:gd name="T12" fmla="*/ 447 w 725"/>
                  <a:gd name="T13" fmla="*/ 39 h 254"/>
                  <a:gd name="T14" fmla="*/ 448 w 725"/>
                  <a:gd name="T15" fmla="*/ 59 h 254"/>
                  <a:gd name="T16" fmla="*/ 448 w 725"/>
                  <a:gd name="T17" fmla="*/ 79 h 254"/>
                  <a:gd name="T18" fmla="*/ 449 w 725"/>
                  <a:gd name="T19" fmla="*/ 89 h 254"/>
                  <a:gd name="T20" fmla="*/ 449 w 725"/>
                  <a:gd name="T21" fmla="*/ 151 h 254"/>
                  <a:gd name="T22" fmla="*/ 449 w 725"/>
                  <a:gd name="T23" fmla="*/ 171 h 254"/>
                  <a:gd name="T24" fmla="*/ 448 w 725"/>
                  <a:gd name="T25" fmla="*/ 191 h 254"/>
                  <a:gd name="T26" fmla="*/ 448 w 725"/>
                  <a:gd name="T27" fmla="*/ 222 h 254"/>
                  <a:gd name="T28" fmla="*/ 403 w 725"/>
                  <a:gd name="T29" fmla="*/ 244 h 254"/>
                  <a:gd name="T30" fmla="*/ 403 w 725"/>
                  <a:gd name="T31" fmla="*/ 250 h 254"/>
                  <a:gd name="T32" fmla="*/ 443 w 725"/>
                  <a:gd name="T33" fmla="*/ 247 h 254"/>
                  <a:gd name="T34" fmla="*/ 463 w 725"/>
                  <a:gd name="T35" fmla="*/ 247 h 254"/>
                  <a:gd name="T36" fmla="*/ 547 w 725"/>
                  <a:gd name="T37" fmla="*/ 247 h 254"/>
                  <a:gd name="T38" fmla="*/ 550 w 725"/>
                  <a:gd name="T39" fmla="*/ 244 h 254"/>
                  <a:gd name="T40" fmla="*/ 507 w 725"/>
                  <a:gd name="T41" fmla="*/ 223 h 254"/>
                  <a:gd name="T42" fmla="*/ 505 w 725"/>
                  <a:gd name="T43" fmla="*/ 219 h 254"/>
                  <a:gd name="T44" fmla="*/ 505 w 725"/>
                  <a:gd name="T45" fmla="*/ 211 h 254"/>
                  <a:gd name="T46" fmla="*/ 504 w 725"/>
                  <a:gd name="T47" fmla="*/ 191 h 254"/>
                  <a:gd name="T48" fmla="*/ 503 w 725"/>
                  <a:gd name="T49" fmla="*/ 171 h 254"/>
                  <a:gd name="T50" fmla="*/ 503 w 725"/>
                  <a:gd name="T51" fmla="*/ 151 h 254"/>
                  <a:gd name="T52" fmla="*/ 503 w 725"/>
                  <a:gd name="T53" fmla="*/ 141 h 254"/>
                  <a:gd name="T54" fmla="*/ 503 w 725"/>
                  <a:gd name="T55" fmla="*/ 99 h 254"/>
                  <a:gd name="T56" fmla="*/ 503 w 725"/>
                  <a:gd name="T57" fmla="*/ 79 h 254"/>
                  <a:gd name="T58" fmla="*/ 503 w 725"/>
                  <a:gd name="T59" fmla="*/ 69 h 254"/>
                  <a:gd name="T60" fmla="*/ 503 w 725"/>
                  <a:gd name="T61" fmla="*/ 49 h 254"/>
                  <a:gd name="T62" fmla="*/ 504 w 725"/>
                  <a:gd name="T63" fmla="*/ 27 h 254"/>
                  <a:gd name="T64" fmla="*/ 504 w 725"/>
                  <a:gd name="T65" fmla="*/ 10 h 254"/>
                  <a:gd name="T66" fmla="*/ 488 w 725"/>
                  <a:gd name="T67" fmla="*/ 7 h 254"/>
                  <a:gd name="T68" fmla="*/ 466 w 725"/>
                  <a:gd name="T69" fmla="*/ 5 h 2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5"/>
                  <a:gd name="T106" fmla="*/ 0 h 254"/>
                  <a:gd name="T107" fmla="*/ 725 w 725"/>
                  <a:gd name="T108" fmla="*/ 254 h 25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5" h="254">
                    <a:moveTo>
                      <a:pt x="466" y="5"/>
                    </a:moveTo>
                    <a:lnTo>
                      <a:pt x="403" y="6"/>
                    </a:lnTo>
                    <a:lnTo>
                      <a:pt x="403" y="11"/>
                    </a:lnTo>
                    <a:lnTo>
                      <a:pt x="442" y="27"/>
                    </a:lnTo>
                    <a:lnTo>
                      <a:pt x="447" y="29"/>
                    </a:lnTo>
                    <a:lnTo>
                      <a:pt x="447" y="34"/>
                    </a:lnTo>
                    <a:lnTo>
                      <a:pt x="447" y="39"/>
                    </a:lnTo>
                    <a:lnTo>
                      <a:pt x="448" y="59"/>
                    </a:lnTo>
                    <a:lnTo>
                      <a:pt x="448" y="79"/>
                    </a:lnTo>
                    <a:lnTo>
                      <a:pt x="449" y="89"/>
                    </a:lnTo>
                    <a:lnTo>
                      <a:pt x="449" y="151"/>
                    </a:lnTo>
                    <a:lnTo>
                      <a:pt x="449" y="171"/>
                    </a:lnTo>
                    <a:lnTo>
                      <a:pt x="448" y="191"/>
                    </a:lnTo>
                    <a:lnTo>
                      <a:pt x="448" y="222"/>
                    </a:lnTo>
                    <a:lnTo>
                      <a:pt x="403" y="244"/>
                    </a:lnTo>
                    <a:lnTo>
                      <a:pt x="403" y="250"/>
                    </a:lnTo>
                    <a:lnTo>
                      <a:pt x="443" y="247"/>
                    </a:lnTo>
                    <a:lnTo>
                      <a:pt x="463" y="247"/>
                    </a:lnTo>
                    <a:lnTo>
                      <a:pt x="547" y="247"/>
                    </a:lnTo>
                    <a:lnTo>
                      <a:pt x="550" y="244"/>
                    </a:lnTo>
                    <a:lnTo>
                      <a:pt x="507" y="223"/>
                    </a:lnTo>
                    <a:lnTo>
                      <a:pt x="505" y="219"/>
                    </a:lnTo>
                    <a:lnTo>
                      <a:pt x="505" y="211"/>
                    </a:lnTo>
                    <a:lnTo>
                      <a:pt x="504" y="191"/>
                    </a:lnTo>
                    <a:lnTo>
                      <a:pt x="503" y="171"/>
                    </a:lnTo>
                    <a:lnTo>
                      <a:pt x="503" y="151"/>
                    </a:lnTo>
                    <a:lnTo>
                      <a:pt x="503" y="141"/>
                    </a:lnTo>
                    <a:lnTo>
                      <a:pt x="503" y="99"/>
                    </a:lnTo>
                    <a:lnTo>
                      <a:pt x="503" y="79"/>
                    </a:lnTo>
                    <a:lnTo>
                      <a:pt x="503" y="69"/>
                    </a:lnTo>
                    <a:lnTo>
                      <a:pt x="503" y="49"/>
                    </a:lnTo>
                    <a:lnTo>
                      <a:pt x="504" y="27"/>
                    </a:lnTo>
                    <a:lnTo>
                      <a:pt x="504" y="10"/>
                    </a:lnTo>
                    <a:lnTo>
                      <a:pt x="488" y="7"/>
                    </a:lnTo>
                    <a:lnTo>
                      <a:pt x="46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77" name="Freeform 42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547 w 725"/>
                  <a:gd name="T1" fmla="*/ 247 h 254"/>
                  <a:gd name="T2" fmla="*/ 463 w 725"/>
                  <a:gd name="T3" fmla="*/ 247 h 254"/>
                  <a:gd name="T4" fmla="*/ 489 w 725"/>
                  <a:gd name="T5" fmla="*/ 247 h 254"/>
                  <a:gd name="T6" fmla="*/ 510 w 725"/>
                  <a:gd name="T7" fmla="*/ 247 h 254"/>
                  <a:gd name="T8" fmla="*/ 528 w 725"/>
                  <a:gd name="T9" fmla="*/ 248 h 254"/>
                  <a:gd name="T10" fmla="*/ 545 w 725"/>
                  <a:gd name="T11" fmla="*/ 249 h 254"/>
                  <a:gd name="T12" fmla="*/ 547 w 725"/>
                  <a:gd name="T13" fmla="*/ 247 h 2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5"/>
                  <a:gd name="T22" fmla="*/ 0 h 254"/>
                  <a:gd name="T23" fmla="*/ 725 w 725"/>
                  <a:gd name="T24" fmla="*/ 254 h 25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5" h="254">
                    <a:moveTo>
                      <a:pt x="547" y="247"/>
                    </a:moveTo>
                    <a:lnTo>
                      <a:pt x="463" y="247"/>
                    </a:lnTo>
                    <a:lnTo>
                      <a:pt x="489" y="247"/>
                    </a:lnTo>
                    <a:lnTo>
                      <a:pt x="510" y="247"/>
                    </a:lnTo>
                    <a:lnTo>
                      <a:pt x="528" y="248"/>
                    </a:lnTo>
                    <a:lnTo>
                      <a:pt x="545" y="249"/>
                    </a:lnTo>
                    <a:lnTo>
                      <a:pt x="547" y="24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78" name="Freeform 43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712 w 725"/>
                  <a:gd name="T1" fmla="*/ 115 h 254"/>
                  <a:gd name="T2" fmla="*/ 598 w 725"/>
                  <a:gd name="T3" fmla="*/ 115 h 254"/>
                  <a:gd name="T4" fmla="*/ 621 w 725"/>
                  <a:gd name="T5" fmla="*/ 117 h 254"/>
                  <a:gd name="T6" fmla="*/ 642 w 725"/>
                  <a:gd name="T7" fmla="*/ 124 h 254"/>
                  <a:gd name="T8" fmla="*/ 658 w 725"/>
                  <a:gd name="T9" fmla="*/ 138 h 254"/>
                  <a:gd name="T10" fmla="*/ 665 w 725"/>
                  <a:gd name="T11" fmla="*/ 160 h 254"/>
                  <a:gd name="T12" fmla="*/ 660 w 725"/>
                  <a:gd name="T13" fmla="*/ 181 h 254"/>
                  <a:gd name="T14" fmla="*/ 649 w 725"/>
                  <a:gd name="T15" fmla="*/ 199 h 254"/>
                  <a:gd name="T16" fmla="*/ 633 w 725"/>
                  <a:gd name="T17" fmla="*/ 213 h 254"/>
                  <a:gd name="T18" fmla="*/ 613 w 725"/>
                  <a:gd name="T19" fmla="*/ 224 h 254"/>
                  <a:gd name="T20" fmla="*/ 592 w 725"/>
                  <a:gd name="T21" fmla="*/ 232 h 254"/>
                  <a:gd name="T22" fmla="*/ 571 w 725"/>
                  <a:gd name="T23" fmla="*/ 236 h 254"/>
                  <a:gd name="T24" fmla="*/ 567 w 725"/>
                  <a:gd name="T25" fmla="*/ 253 h 254"/>
                  <a:gd name="T26" fmla="*/ 587 w 725"/>
                  <a:gd name="T27" fmla="*/ 250 h 254"/>
                  <a:gd name="T28" fmla="*/ 609 w 725"/>
                  <a:gd name="T29" fmla="*/ 247 h 254"/>
                  <a:gd name="T30" fmla="*/ 632 w 725"/>
                  <a:gd name="T31" fmla="*/ 242 h 254"/>
                  <a:gd name="T32" fmla="*/ 654 w 725"/>
                  <a:gd name="T33" fmla="*/ 235 h 254"/>
                  <a:gd name="T34" fmla="*/ 674 w 725"/>
                  <a:gd name="T35" fmla="*/ 226 h 254"/>
                  <a:gd name="T36" fmla="*/ 693 w 725"/>
                  <a:gd name="T37" fmla="*/ 214 h 254"/>
                  <a:gd name="T38" fmla="*/ 708 w 725"/>
                  <a:gd name="T39" fmla="*/ 200 h 254"/>
                  <a:gd name="T40" fmla="*/ 719 w 725"/>
                  <a:gd name="T41" fmla="*/ 182 h 254"/>
                  <a:gd name="T42" fmla="*/ 724 w 725"/>
                  <a:gd name="T43" fmla="*/ 160 h 254"/>
                  <a:gd name="T44" fmla="*/ 721 w 725"/>
                  <a:gd name="T45" fmla="*/ 134 h 254"/>
                  <a:gd name="T46" fmla="*/ 712 w 725"/>
                  <a:gd name="T47" fmla="*/ 115 h 25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25"/>
                  <a:gd name="T73" fmla="*/ 0 h 254"/>
                  <a:gd name="T74" fmla="*/ 725 w 725"/>
                  <a:gd name="T75" fmla="*/ 254 h 25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25" h="254">
                    <a:moveTo>
                      <a:pt x="712" y="115"/>
                    </a:moveTo>
                    <a:lnTo>
                      <a:pt x="598" y="115"/>
                    </a:lnTo>
                    <a:lnTo>
                      <a:pt x="621" y="117"/>
                    </a:lnTo>
                    <a:lnTo>
                      <a:pt x="642" y="124"/>
                    </a:lnTo>
                    <a:lnTo>
                      <a:pt x="658" y="138"/>
                    </a:lnTo>
                    <a:lnTo>
                      <a:pt x="665" y="160"/>
                    </a:lnTo>
                    <a:lnTo>
                      <a:pt x="660" y="181"/>
                    </a:lnTo>
                    <a:lnTo>
                      <a:pt x="649" y="199"/>
                    </a:lnTo>
                    <a:lnTo>
                      <a:pt x="633" y="213"/>
                    </a:lnTo>
                    <a:lnTo>
                      <a:pt x="613" y="224"/>
                    </a:lnTo>
                    <a:lnTo>
                      <a:pt x="592" y="232"/>
                    </a:lnTo>
                    <a:lnTo>
                      <a:pt x="571" y="236"/>
                    </a:lnTo>
                    <a:lnTo>
                      <a:pt x="567" y="253"/>
                    </a:lnTo>
                    <a:lnTo>
                      <a:pt x="587" y="250"/>
                    </a:lnTo>
                    <a:lnTo>
                      <a:pt x="609" y="247"/>
                    </a:lnTo>
                    <a:lnTo>
                      <a:pt x="632" y="242"/>
                    </a:lnTo>
                    <a:lnTo>
                      <a:pt x="654" y="235"/>
                    </a:lnTo>
                    <a:lnTo>
                      <a:pt x="674" y="226"/>
                    </a:lnTo>
                    <a:lnTo>
                      <a:pt x="693" y="214"/>
                    </a:lnTo>
                    <a:lnTo>
                      <a:pt x="708" y="200"/>
                    </a:lnTo>
                    <a:lnTo>
                      <a:pt x="719" y="182"/>
                    </a:lnTo>
                    <a:lnTo>
                      <a:pt x="724" y="160"/>
                    </a:lnTo>
                    <a:lnTo>
                      <a:pt x="721" y="134"/>
                    </a:lnTo>
                    <a:lnTo>
                      <a:pt x="712" y="11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79" name="Freeform 44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598 w 725"/>
                  <a:gd name="T1" fmla="*/ 3 h 254"/>
                  <a:gd name="T2" fmla="*/ 592 w 725"/>
                  <a:gd name="T3" fmla="*/ 23 h 254"/>
                  <a:gd name="T4" fmla="*/ 587 w 725"/>
                  <a:gd name="T5" fmla="*/ 42 h 254"/>
                  <a:gd name="T6" fmla="*/ 582 w 725"/>
                  <a:gd name="T7" fmla="*/ 62 h 254"/>
                  <a:gd name="T8" fmla="*/ 578 w 725"/>
                  <a:gd name="T9" fmla="*/ 82 h 254"/>
                  <a:gd name="T10" fmla="*/ 574 w 725"/>
                  <a:gd name="T11" fmla="*/ 101 h 254"/>
                  <a:gd name="T12" fmla="*/ 580 w 725"/>
                  <a:gd name="T13" fmla="*/ 116 h 254"/>
                  <a:gd name="T14" fmla="*/ 589 w 725"/>
                  <a:gd name="T15" fmla="*/ 115 h 254"/>
                  <a:gd name="T16" fmla="*/ 712 w 725"/>
                  <a:gd name="T17" fmla="*/ 115 h 254"/>
                  <a:gd name="T18" fmla="*/ 711 w 725"/>
                  <a:gd name="T19" fmla="*/ 113 h 254"/>
                  <a:gd name="T20" fmla="*/ 697 w 725"/>
                  <a:gd name="T21" fmla="*/ 98 h 254"/>
                  <a:gd name="T22" fmla="*/ 678 w 725"/>
                  <a:gd name="T23" fmla="*/ 88 h 254"/>
                  <a:gd name="T24" fmla="*/ 658 w 725"/>
                  <a:gd name="T25" fmla="*/ 82 h 254"/>
                  <a:gd name="T26" fmla="*/ 648 w 725"/>
                  <a:gd name="T27" fmla="*/ 81 h 254"/>
                  <a:gd name="T28" fmla="*/ 605 w 725"/>
                  <a:gd name="T29" fmla="*/ 81 h 254"/>
                  <a:gd name="T30" fmla="*/ 612 w 725"/>
                  <a:gd name="T31" fmla="*/ 49 h 254"/>
                  <a:gd name="T32" fmla="*/ 722 w 725"/>
                  <a:gd name="T33" fmla="*/ 49 h 254"/>
                  <a:gd name="T34" fmla="*/ 722 w 725"/>
                  <a:gd name="T35" fmla="*/ 6 h 254"/>
                  <a:gd name="T36" fmla="*/ 662 w 725"/>
                  <a:gd name="T37" fmla="*/ 6 h 254"/>
                  <a:gd name="T38" fmla="*/ 638 w 725"/>
                  <a:gd name="T39" fmla="*/ 5 h 254"/>
                  <a:gd name="T40" fmla="*/ 616 w 725"/>
                  <a:gd name="T41" fmla="*/ 4 h 254"/>
                  <a:gd name="T42" fmla="*/ 598 w 725"/>
                  <a:gd name="T43" fmla="*/ 3 h 25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25"/>
                  <a:gd name="T67" fmla="*/ 0 h 254"/>
                  <a:gd name="T68" fmla="*/ 725 w 725"/>
                  <a:gd name="T69" fmla="*/ 254 h 25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25" h="254">
                    <a:moveTo>
                      <a:pt x="598" y="3"/>
                    </a:moveTo>
                    <a:lnTo>
                      <a:pt x="592" y="23"/>
                    </a:lnTo>
                    <a:lnTo>
                      <a:pt x="587" y="42"/>
                    </a:lnTo>
                    <a:lnTo>
                      <a:pt x="582" y="62"/>
                    </a:lnTo>
                    <a:lnTo>
                      <a:pt x="578" y="82"/>
                    </a:lnTo>
                    <a:lnTo>
                      <a:pt x="574" y="101"/>
                    </a:lnTo>
                    <a:lnTo>
                      <a:pt x="580" y="116"/>
                    </a:lnTo>
                    <a:lnTo>
                      <a:pt x="589" y="115"/>
                    </a:lnTo>
                    <a:lnTo>
                      <a:pt x="712" y="115"/>
                    </a:lnTo>
                    <a:lnTo>
                      <a:pt x="711" y="113"/>
                    </a:lnTo>
                    <a:lnTo>
                      <a:pt x="697" y="98"/>
                    </a:lnTo>
                    <a:lnTo>
                      <a:pt x="678" y="88"/>
                    </a:lnTo>
                    <a:lnTo>
                      <a:pt x="658" y="82"/>
                    </a:lnTo>
                    <a:lnTo>
                      <a:pt x="648" y="81"/>
                    </a:lnTo>
                    <a:lnTo>
                      <a:pt x="605" y="81"/>
                    </a:lnTo>
                    <a:lnTo>
                      <a:pt x="612" y="49"/>
                    </a:lnTo>
                    <a:lnTo>
                      <a:pt x="722" y="49"/>
                    </a:lnTo>
                    <a:lnTo>
                      <a:pt x="722" y="6"/>
                    </a:lnTo>
                    <a:lnTo>
                      <a:pt x="662" y="6"/>
                    </a:lnTo>
                    <a:lnTo>
                      <a:pt x="638" y="5"/>
                    </a:lnTo>
                    <a:lnTo>
                      <a:pt x="616" y="4"/>
                    </a:lnTo>
                    <a:lnTo>
                      <a:pt x="598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80" name="Freeform 45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621 w 725"/>
                  <a:gd name="T1" fmla="*/ 79 h 254"/>
                  <a:gd name="T2" fmla="*/ 605 w 725"/>
                  <a:gd name="T3" fmla="*/ 81 h 254"/>
                  <a:gd name="T4" fmla="*/ 648 w 725"/>
                  <a:gd name="T5" fmla="*/ 81 h 254"/>
                  <a:gd name="T6" fmla="*/ 636 w 725"/>
                  <a:gd name="T7" fmla="*/ 80 h 254"/>
                  <a:gd name="T8" fmla="*/ 621 w 725"/>
                  <a:gd name="T9" fmla="*/ 79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5"/>
                  <a:gd name="T16" fmla="*/ 0 h 254"/>
                  <a:gd name="T17" fmla="*/ 725 w 725"/>
                  <a:gd name="T18" fmla="*/ 254 h 2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5" h="254">
                    <a:moveTo>
                      <a:pt x="621" y="79"/>
                    </a:moveTo>
                    <a:lnTo>
                      <a:pt x="605" y="81"/>
                    </a:lnTo>
                    <a:lnTo>
                      <a:pt x="648" y="81"/>
                    </a:lnTo>
                    <a:lnTo>
                      <a:pt x="636" y="80"/>
                    </a:lnTo>
                    <a:lnTo>
                      <a:pt x="621" y="7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81" name="Freeform 46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722 w 725"/>
                  <a:gd name="T1" fmla="*/ 49 h 254"/>
                  <a:gd name="T2" fmla="*/ 713 w 725"/>
                  <a:gd name="T3" fmla="*/ 49 h 254"/>
                  <a:gd name="T4" fmla="*/ 716 w 725"/>
                  <a:gd name="T5" fmla="*/ 52 h 254"/>
                  <a:gd name="T6" fmla="*/ 716 w 725"/>
                  <a:gd name="T7" fmla="*/ 58 h 254"/>
                  <a:gd name="T8" fmla="*/ 722 w 725"/>
                  <a:gd name="T9" fmla="*/ 58 h 254"/>
                  <a:gd name="T10" fmla="*/ 722 w 725"/>
                  <a:gd name="T11" fmla="*/ 49 h 2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5"/>
                  <a:gd name="T19" fmla="*/ 0 h 254"/>
                  <a:gd name="T20" fmla="*/ 725 w 725"/>
                  <a:gd name="T21" fmla="*/ 254 h 2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5" h="254">
                    <a:moveTo>
                      <a:pt x="722" y="49"/>
                    </a:moveTo>
                    <a:lnTo>
                      <a:pt x="713" y="49"/>
                    </a:lnTo>
                    <a:lnTo>
                      <a:pt x="716" y="52"/>
                    </a:lnTo>
                    <a:lnTo>
                      <a:pt x="716" y="58"/>
                    </a:lnTo>
                    <a:lnTo>
                      <a:pt x="722" y="58"/>
                    </a:lnTo>
                    <a:lnTo>
                      <a:pt x="722" y="4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  <p:sp>
            <p:nvSpPr>
              <p:cNvPr id="92182" name="Freeform 47"/>
              <p:cNvSpPr>
                <a:spLocks/>
              </p:cNvSpPr>
              <p:nvPr/>
            </p:nvSpPr>
            <p:spPr bwMode="auto">
              <a:xfrm>
                <a:off x="8886" y="662"/>
                <a:ext cx="725" cy="254"/>
              </a:xfrm>
              <a:custGeom>
                <a:avLst/>
                <a:gdLst>
                  <a:gd name="T0" fmla="*/ 722 w 725"/>
                  <a:gd name="T1" fmla="*/ 3 h 254"/>
                  <a:gd name="T2" fmla="*/ 704 w 725"/>
                  <a:gd name="T3" fmla="*/ 4 h 254"/>
                  <a:gd name="T4" fmla="*/ 683 w 725"/>
                  <a:gd name="T5" fmla="*/ 5 h 254"/>
                  <a:gd name="T6" fmla="*/ 662 w 725"/>
                  <a:gd name="T7" fmla="*/ 6 h 254"/>
                  <a:gd name="T8" fmla="*/ 722 w 725"/>
                  <a:gd name="T9" fmla="*/ 6 h 254"/>
                  <a:gd name="T10" fmla="*/ 722 w 725"/>
                  <a:gd name="T11" fmla="*/ 3 h 2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5"/>
                  <a:gd name="T19" fmla="*/ 0 h 254"/>
                  <a:gd name="T20" fmla="*/ 725 w 725"/>
                  <a:gd name="T21" fmla="*/ 254 h 2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5" h="254">
                    <a:moveTo>
                      <a:pt x="722" y="3"/>
                    </a:moveTo>
                    <a:lnTo>
                      <a:pt x="704" y="4"/>
                    </a:lnTo>
                    <a:lnTo>
                      <a:pt x="683" y="5"/>
                    </a:lnTo>
                    <a:lnTo>
                      <a:pt x="662" y="6"/>
                    </a:lnTo>
                    <a:lnTo>
                      <a:pt x="722" y="6"/>
                    </a:lnTo>
                    <a:lnTo>
                      <a:pt x="722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ru-RU"/>
              </a:p>
            </p:txBody>
          </p:sp>
        </p:grpSp>
        <p:sp>
          <p:nvSpPr>
            <p:cNvPr id="92169" name="Freeform 48"/>
            <p:cNvSpPr>
              <a:spLocks/>
            </p:cNvSpPr>
            <p:nvPr/>
          </p:nvSpPr>
          <p:spPr bwMode="auto">
            <a:xfrm>
              <a:off x="208240" y="5793180"/>
              <a:ext cx="704757" cy="18920"/>
            </a:xfrm>
            <a:custGeom>
              <a:avLst/>
              <a:gdLst>
                <a:gd name="T0" fmla="*/ 0 w 743"/>
                <a:gd name="T1" fmla="*/ 0 h 20"/>
                <a:gd name="T2" fmla="*/ 2147483647 w 743"/>
                <a:gd name="T3" fmla="*/ 0 h 20"/>
                <a:gd name="T4" fmla="*/ 0 60000 65536"/>
                <a:gd name="T5" fmla="*/ 0 60000 65536"/>
                <a:gd name="T6" fmla="*/ 0 w 743"/>
                <a:gd name="T7" fmla="*/ 0 h 20"/>
                <a:gd name="T8" fmla="*/ 743 w 743"/>
                <a:gd name="T9" fmla="*/ 20 h 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43" h="20">
                  <a:moveTo>
                    <a:pt x="0" y="0"/>
                  </a:moveTo>
                  <a:lnTo>
                    <a:pt x="742" y="0"/>
                  </a:lnTo>
                </a:path>
              </a:pathLst>
            </a:custGeom>
            <a:noFill/>
            <a:ln w="44449">
              <a:solidFill>
                <a:srgbClr val="008BB0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ru-RU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ъект 2"/>
          <p:cNvSpPr txBox="1">
            <a:spLocks noGrp="1"/>
          </p:cNvSpPr>
          <p:nvPr>
            <p:ph idx="1"/>
          </p:nvPr>
        </p:nvSpPr>
        <p:spPr>
          <a:xfrm>
            <a:off x="457200" y="249238"/>
            <a:ext cx="8229600" cy="4344987"/>
          </a:xfrm>
        </p:spPr>
        <p:txBody>
          <a:bodyPr/>
          <a:lstStyle/>
          <a:p>
            <a:pPr algn="just" eaLnBrk="1" hangingPunct="1">
              <a:buFont typeface="Symbol" pitchFamily="18" charset="2"/>
              <a:buNone/>
            </a:pPr>
            <a:r>
              <a:rPr lang="ru-RU" smtClean="0"/>
              <a:t>		</a:t>
            </a:r>
            <a:r>
              <a:rPr lang="ru-RU" smtClean="0">
                <a:solidFill>
                  <a:srgbClr val="009044"/>
                </a:solidFill>
              </a:rPr>
              <a:t>По сравнению с 2011 годом результаты российских выпускников начальной школы значительно улучшились по всем содержательным областям математики и естествознания, а также по всем группам познавательной деятельности. Познавательная деятельность российских школьников в целом сбалансирована согласно требованиям международных стандартов TIMSS. </a:t>
            </a:r>
          </a:p>
          <a:p>
            <a:pPr algn="just" eaLnBrk="1" hangingPunct="1">
              <a:buFont typeface="Symbol" pitchFamily="18" charset="2"/>
              <a:buNone/>
            </a:pPr>
            <a:r>
              <a:rPr lang="ru-RU" smtClean="0">
                <a:solidFill>
                  <a:srgbClr val="009044"/>
                </a:solidFill>
              </a:rPr>
              <a:t>		60% российских учащихся 4 классов имеют высокий уровень подготовки по математике и естествознанию, и это означает, что они готовы эффективно продолжать обучение в основной школе. Они способны применять свои знания для решения достаточно сложных задач и обосновывать свое решение. Только 2% учащихся не продемонстрировали достижение минимального уровня по математике и 1% по естествознанию. 	</a:t>
            </a:r>
          </a:p>
          <a:p>
            <a:pPr eaLnBrk="1" hangingPunct="1">
              <a:buFontTx/>
              <a:buNone/>
            </a:pPr>
            <a:endParaRPr lang="ru-RU" smtClean="0"/>
          </a:p>
        </p:txBody>
      </p:sp>
      <p:grpSp>
        <p:nvGrpSpPr>
          <p:cNvPr id="93187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93188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93190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Заголовок 1"/>
          <p:cNvSpPr txBox="1">
            <a:spLocks noGrp="1" noChangeArrowheads="1"/>
          </p:cNvSpPr>
          <p:nvPr>
            <p:ph type="title"/>
          </p:nvPr>
        </p:nvSpPr>
        <p:spPr>
          <a:xfrm>
            <a:off x="609600" y="249238"/>
            <a:ext cx="7923213" cy="549275"/>
          </a:xfrm>
        </p:spPr>
        <p:txBody>
          <a:bodyPr/>
          <a:lstStyle/>
          <a:p>
            <a:pPr>
              <a:defRPr/>
            </a:pPr>
            <a:r>
              <a:rPr lang="en-US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TIMSS-2015</a:t>
            </a: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Анализ данных</a:t>
            </a:r>
          </a:p>
        </p:txBody>
      </p:sp>
      <p:sp>
        <p:nvSpPr>
          <p:cNvPr id="94211" name="Объект 2"/>
          <p:cNvSpPr txBox="1">
            <a:spLocks noGrp="1"/>
          </p:cNvSpPr>
          <p:nvPr>
            <p:ph idx="1"/>
          </p:nvPr>
        </p:nvSpPr>
        <p:spPr>
          <a:xfrm>
            <a:off x="193675" y="1049338"/>
            <a:ext cx="8785225" cy="3617912"/>
          </a:xfrm>
        </p:spPr>
        <p:txBody>
          <a:bodyPr/>
          <a:lstStyle/>
          <a:p>
            <a:pPr marL="0" indent="0">
              <a:spcBef>
                <a:spcPts val="600"/>
              </a:spcBef>
              <a:buFontTx/>
              <a:buNone/>
            </a:pPr>
            <a:r>
              <a:rPr lang="ru-RU" sz="2000" b="1" u="sng" smtClean="0">
                <a:solidFill>
                  <a:srgbClr val="0B7468"/>
                </a:solidFill>
              </a:rPr>
              <a:t>Достижения</a:t>
            </a:r>
            <a:endParaRPr lang="en-US" sz="2000" b="1" u="sng" smtClean="0">
              <a:solidFill>
                <a:srgbClr val="0B7468"/>
              </a:solidFill>
            </a:endParaRPr>
          </a:p>
          <a:p>
            <a:pPr marL="0" indent="0">
              <a:spcBef>
                <a:spcPts val="600"/>
              </a:spcBef>
            </a:pPr>
            <a:r>
              <a:rPr lang="ru-RU" sz="2000" smtClean="0">
                <a:solidFill>
                  <a:srgbClr val="0B7468"/>
                </a:solidFill>
              </a:rPr>
              <a:t>чтение готовой диаграммы (91,2%), </a:t>
            </a:r>
          </a:p>
          <a:p>
            <a:pPr marL="0" indent="0">
              <a:spcBef>
                <a:spcPts val="600"/>
              </a:spcBef>
            </a:pPr>
            <a:r>
              <a:rPr lang="ru-RU" sz="2000" smtClean="0">
                <a:solidFill>
                  <a:srgbClr val="0B7468"/>
                </a:solidFill>
              </a:rPr>
              <a:t> установление соответствия между столбцами диаграммы и числовыми данными в тексте (94,6%), </a:t>
            </a:r>
          </a:p>
          <a:p>
            <a:pPr marL="0" indent="0">
              <a:spcBef>
                <a:spcPts val="600"/>
              </a:spcBef>
            </a:pPr>
            <a:r>
              <a:rPr lang="ru-RU" sz="2000" smtClean="0">
                <a:solidFill>
                  <a:srgbClr val="0B7468"/>
                </a:solidFill>
              </a:rPr>
              <a:t> разностное сравнение величин с помощью диаграммы (87,7%), </a:t>
            </a:r>
          </a:p>
          <a:p>
            <a:pPr marL="0" indent="0">
              <a:spcBef>
                <a:spcPts val="600"/>
              </a:spcBef>
            </a:pPr>
            <a:r>
              <a:rPr lang="ru-RU" sz="2000" smtClean="0">
                <a:solidFill>
                  <a:srgbClr val="0B7468"/>
                </a:solidFill>
              </a:rPr>
              <a:t> заполнение таблицы числами, полученными в ходе пересчета повторяющихся элементов (94,1%).</a:t>
            </a:r>
          </a:p>
          <a:p>
            <a:pPr marL="0" indent="0">
              <a:spcBef>
                <a:spcPts val="600"/>
              </a:spcBef>
              <a:buFontTx/>
              <a:buNone/>
            </a:pPr>
            <a:r>
              <a:rPr lang="ru-RU" sz="2000" b="1" u="sng" smtClean="0">
                <a:solidFill>
                  <a:srgbClr val="0B7468"/>
                </a:solidFill>
              </a:rPr>
              <a:t>Затруднения</a:t>
            </a:r>
          </a:p>
          <a:p>
            <a:pPr marL="0" indent="0">
              <a:spcBef>
                <a:spcPts val="600"/>
              </a:spcBef>
            </a:pPr>
            <a:r>
              <a:rPr lang="ru-RU" sz="2000" smtClean="0">
                <a:solidFill>
                  <a:srgbClr val="0B7468"/>
                </a:solidFill>
              </a:rPr>
              <a:t>чтение готовой схемы с условными обозначениями;</a:t>
            </a:r>
          </a:p>
          <a:p>
            <a:pPr marL="0" indent="0">
              <a:spcBef>
                <a:spcPts val="600"/>
              </a:spcBef>
            </a:pPr>
            <a:r>
              <a:rPr lang="ru-RU" sz="2000" smtClean="0">
                <a:solidFill>
                  <a:srgbClr val="0B7468"/>
                </a:solidFill>
              </a:rPr>
              <a:t> использование данных схемы или рисунка для ответа на поставленный вопрос;</a:t>
            </a:r>
          </a:p>
          <a:p>
            <a:pPr marL="0" indent="0">
              <a:spcBef>
                <a:spcPts val="600"/>
              </a:spcBef>
            </a:pPr>
            <a:r>
              <a:rPr lang="ru-RU" sz="2000" smtClean="0">
                <a:solidFill>
                  <a:srgbClr val="0B7468"/>
                </a:solidFill>
              </a:rPr>
              <a:t>формулирование собственного вывода на основе преобразования данных таблицы. </a:t>
            </a:r>
          </a:p>
        </p:txBody>
      </p:sp>
      <p:sp>
        <p:nvSpPr>
          <p:cNvPr id="9421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456113" y="4905375"/>
            <a:ext cx="201612" cy="317500"/>
          </a:xfrm>
          <a:noFill/>
          <a:ln>
            <a:miter lim="800000"/>
          </a:ln>
        </p:spPr>
        <p:txBody>
          <a:bodyPr/>
          <a:lstStyle/>
          <a:p>
            <a:fld id="{881F5996-1CB3-47CC-B006-EA3AE99583A7}" type="slidenum">
              <a:rPr lang="en-US" altLang="ru-RU" sz="1400" smtClean="0">
                <a:solidFill>
                  <a:schemeClr val="tx1"/>
                </a:solidFill>
                <a:latin typeface="Arial" pitchFamily="34" charset="0"/>
              </a:rPr>
              <a:pPr/>
              <a:t>43</a:t>
            </a:fld>
            <a:endParaRPr lang="en-US" altLang="ru-RU" sz="140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Заголовок 1"/>
          <p:cNvSpPr txBox="1">
            <a:spLocks noGrp="1" noChangeArrowheads="1"/>
          </p:cNvSpPr>
          <p:nvPr>
            <p:ph type="title"/>
          </p:nvPr>
        </p:nvSpPr>
        <p:spPr>
          <a:xfrm>
            <a:off x="457200" y="206375"/>
            <a:ext cx="8229600" cy="7445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mtClean="0">
                <a:solidFill>
                  <a:srgbClr val="009044"/>
                </a:solidFill>
              </a:rPr>
              <a:t>Модели оценки предметных и метапредметных результатов обучения</a:t>
            </a:r>
            <a:endParaRPr lang="ru-RU" altLang="ru-RU" smtClean="0">
              <a:solidFill>
                <a:srgbClr val="00904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Содержимое 8"/>
          <p:cNvSpPr txBox="1">
            <a:spLocks noGrp="1" noChangeArrowheads="1"/>
          </p:cNvSpPr>
          <p:nvPr>
            <p:ph idx="1"/>
          </p:nvPr>
        </p:nvSpPr>
        <p:spPr>
          <a:xfrm>
            <a:off x="323850" y="1060450"/>
            <a:ext cx="8529638" cy="3394075"/>
          </a:xfrm>
        </p:spPr>
        <p:txBody>
          <a:bodyPr/>
          <a:lstStyle/>
          <a:p>
            <a:pPr marL="0" indent="0">
              <a:spcBef>
                <a:spcPct val="0"/>
              </a:spcBef>
              <a:buFontTx/>
              <a:buNone/>
              <a:tabLst>
                <a:tab pos="1979613" algn="l"/>
              </a:tabLst>
            </a:pPr>
            <a:r>
              <a:rPr lang="ru-RU" altLang="ru-RU" sz="1800" b="1" i="1" smtClean="0">
                <a:solidFill>
                  <a:srgbClr val="009044"/>
                </a:solidFill>
                <a:latin typeface="Times New Roman" pitchFamily="18" charset="0"/>
                <a:cs typeface="Times New Roman" pitchFamily="18" charset="0"/>
              </a:rPr>
              <a:t>Предметных</a:t>
            </a:r>
            <a:r>
              <a:rPr lang="ru-RU" altLang="ru-RU" sz="1800" smtClean="0">
                <a:solidFill>
                  <a:srgbClr val="009044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1979613" algn="l"/>
              </a:tabLst>
            </a:pPr>
            <a:r>
              <a:rPr lang="ru-RU" altLang="ru-RU" sz="1800" smtClean="0">
                <a:solidFill>
                  <a:srgbClr val="009044"/>
                </a:solidFill>
                <a:latin typeface="Times New Roman" pitchFamily="18" charset="0"/>
                <a:cs typeface="Times New Roman" pitchFamily="18" charset="0"/>
              </a:rPr>
              <a:t>1. Одноуровневые и разноуровневые проверочные работы.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1979613" algn="l"/>
              </a:tabLst>
            </a:pPr>
            <a:r>
              <a:rPr lang="ru-RU" altLang="ru-RU" sz="1800" smtClean="0">
                <a:solidFill>
                  <a:srgbClr val="009044"/>
                </a:solidFill>
                <a:latin typeface="Times New Roman" pitchFamily="18" charset="0"/>
                <a:cs typeface="Times New Roman" pitchFamily="18" charset="0"/>
              </a:rPr>
              <a:t>2. Проверочные работы, представленные в форме ЕГЭ (часть А, Часть…).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1979613" algn="l"/>
              </a:tabLst>
            </a:pPr>
            <a:r>
              <a:rPr lang="ru-RU" altLang="ru-RU" sz="1800" smtClean="0">
                <a:solidFill>
                  <a:srgbClr val="009044"/>
                </a:solidFill>
                <a:latin typeface="Times New Roman" pitchFamily="18" charset="0"/>
                <a:cs typeface="Times New Roman" pitchFamily="18" charset="0"/>
              </a:rPr>
              <a:t>3. Мониторинговые работы (ВПР, итоговые проверочные работы).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1979613" algn="l"/>
              </a:tabLst>
            </a:pPr>
            <a:r>
              <a:rPr lang="ru-RU" altLang="ru-RU" sz="1800" b="1" i="1" smtClean="0">
                <a:solidFill>
                  <a:srgbClr val="009044"/>
                </a:solidFill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altLang="ru-RU" sz="1800" smtClean="0">
                <a:solidFill>
                  <a:srgbClr val="009044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1979613" algn="l"/>
              </a:tabLst>
            </a:pPr>
            <a:r>
              <a:rPr lang="ru-RU" altLang="ru-RU" sz="1800" smtClean="0">
                <a:solidFill>
                  <a:srgbClr val="009044"/>
                </a:solidFill>
                <a:latin typeface="Times New Roman" pitchFamily="18" charset="0"/>
                <a:cs typeface="Times New Roman" pitchFamily="18" charset="0"/>
              </a:rPr>
              <a:t>1. Комплексная проверочная работа: текст + задания по предметам.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1979613" algn="l"/>
              </a:tabLst>
            </a:pPr>
            <a:r>
              <a:rPr lang="ru-RU" altLang="ru-RU" sz="1800" smtClean="0">
                <a:solidFill>
                  <a:srgbClr val="009044"/>
                </a:solidFill>
                <a:latin typeface="Times New Roman" pitchFamily="18" charset="0"/>
                <a:cs typeface="Times New Roman" pitchFamily="18" charset="0"/>
              </a:rPr>
              <a:t>2. Интегрированная работа (каждый контролируемый метапредметный результат оценивается с помощью заданий  из разных предметных областей).</a:t>
            </a:r>
          </a:p>
          <a:p>
            <a:pPr marL="0" indent="0">
              <a:spcBef>
                <a:spcPct val="0"/>
              </a:spcBef>
              <a:buFontTx/>
              <a:buNone/>
              <a:tabLst>
                <a:tab pos="1979613" algn="l"/>
              </a:tabLst>
            </a:pPr>
            <a:r>
              <a:rPr lang="ru-RU" altLang="ru-RU" sz="1800" smtClean="0">
                <a:solidFill>
                  <a:srgbClr val="009044"/>
                </a:solidFill>
                <a:latin typeface="Times New Roman" pitchFamily="18" charset="0"/>
                <a:cs typeface="Times New Roman" pitchFamily="18" charset="0"/>
              </a:rPr>
              <a:t>3. Ситуативные учебно-познавательные задачи: «предметная» ситуация + задания для оценки действий универсального характера  </a:t>
            </a:r>
          </a:p>
        </p:txBody>
      </p:sp>
      <p:grpSp>
        <p:nvGrpSpPr>
          <p:cNvPr id="95236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95237" name="Рисунок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95239" name="Рисунок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96259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l="25398" t="42159" r="32222" b="36510"/>
          <a:stretch>
            <a:fillRect/>
          </a:stretch>
        </p:blipFill>
        <p:spPr>
          <a:xfrm>
            <a:off x="341313" y="304800"/>
            <a:ext cx="8334375" cy="3308350"/>
          </a:xfrm>
        </p:spPr>
      </p:pic>
      <p:grpSp>
        <p:nvGrpSpPr>
          <p:cNvPr id="96260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96261" name="Рисунок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96263" name="Рисунок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Группа 10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97286" name="Группа 12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97287" name="Рисунок 1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Box 14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97289" name="Рисунок 15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97283" name="Рисунок 3"/>
          <p:cNvPicPr>
            <a:picLocks noChangeAspect="1"/>
          </p:cNvPicPr>
          <p:nvPr/>
        </p:nvPicPr>
        <p:blipFill>
          <a:blip r:embed="rId5"/>
          <a:srcRect l="17278" t="24066" r="22900" b="28595"/>
          <a:stretch>
            <a:fillRect/>
          </a:stretch>
        </p:blipFill>
        <p:spPr bwMode="auto">
          <a:xfrm>
            <a:off x="1325563" y="1228725"/>
            <a:ext cx="64928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88975" y="112713"/>
            <a:ext cx="79994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000" dirty="0">
                <a:solidFill>
                  <a:srgbClr val="FF0000"/>
                </a:solidFill>
                <a:latin typeface="+mj-lt"/>
              </a:rPr>
              <a:t>Система упражнений для формирования языковой функциональной грамотности младшего школьника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Заголовок 1"/>
          <p:cNvSpPr txBox="1">
            <a:spLocks/>
          </p:cNvSpPr>
          <p:nvPr/>
        </p:nvSpPr>
        <p:spPr bwMode="auto">
          <a:xfrm>
            <a:off x="0" y="0"/>
            <a:ext cx="91440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hangingPunct="0"/>
            <a:endParaRPr lang="ru-RU" sz="2400">
              <a:solidFill>
                <a:srgbClr val="3333CC"/>
              </a:solidFill>
            </a:endParaRPr>
          </a:p>
          <a:p>
            <a:pPr algn="ctr" hangingPunct="0"/>
            <a:endParaRPr lang="ru-RU" sz="2400">
              <a:solidFill>
                <a:srgbClr val="3333CC"/>
              </a:solidFill>
            </a:endParaRPr>
          </a:p>
          <a:p>
            <a:pPr algn="ctr" hangingPunct="0"/>
            <a:endParaRPr lang="ru-RU" sz="2400">
              <a:solidFill>
                <a:srgbClr val="3333CC"/>
              </a:solidFill>
            </a:endParaRPr>
          </a:p>
          <a:p>
            <a:pPr algn="ctr" hangingPunct="0">
              <a:lnSpc>
                <a:spcPct val="80000"/>
              </a:lnSpc>
            </a:pPr>
            <a:endParaRPr lang="ru-RU" sz="2400">
              <a:solidFill>
                <a:srgbClr val="3333CC"/>
              </a:solidFill>
            </a:endParaRP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/>
          <a:srcRect l="22893" t="14590" r="33865" b="14415"/>
          <a:stretch>
            <a:fillRect/>
          </a:stretch>
        </p:blipFill>
        <p:spPr bwMode="auto">
          <a:xfrm>
            <a:off x="539750" y="231775"/>
            <a:ext cx="403225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Овал 11"/>
          <p:cNvSpPr/>
          <p:nvPr/>
        </p:nvSpPr>
        <p:spPr>
          <a:xfrm>
            <a:off x="838200" y="231775"/>
            <a:ext cx="3467100" cy="588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1125" kern="0">
              <a:solidFill>
                <a:prstClr val="white"/>
              </a:solidFill>
            </a:endParaRPr>
          </a:p>
        </p:txBody>
      </p:sp>
      <p:grpSp>
        <p:nvGrpSpPr>
          <p:cNvPr id="98309" name="Группа 7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10" name="Прямоугольник 9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200" b="0" kern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98313" name="Группа 10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98314" name="Рисунок 15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Box 16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algn="ctr" defTabSz="8255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0" kern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 kern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98316" name="Рисунок 17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983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 l="22227" t="20737" r="22227" b="17050"/>
          <a:stretch>
            <a:fillRect/>
          </a:stretch>
        </p:blipFill>
        <p:spPr>
          <a:xfrm>
            <a:off x="4305300" y="0"/>
            <a:ext cx="4656138" cy="5143500"/>
          </a:xfrm>
        </p:spPr>
      </p:pic>
      <p:pic>
        <p:nvPicPr>
          <p:cNvPr id="98311" name="Изображение" descr="Изображение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925" y="0"/>
            <a:ext cx="631825" cy="8207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7050" y="0"/>
            <a:ext cx="430213" cy="311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0" hangingPunct="0">
              <a:defRPr/>
            </a:pPr>
            <a:endParaRPr sz="844"/>
          </a:p>
        </p:txBody>
      </p:sp>
      <p:sp>
        <p:nvSpPr>
          <p:cNvPr id="6" name="object 6"/>
          <p:cNvSpPr/>
          <p:nvPr/>
        </p:nvSpPr>
        <p:spPr>
          <a:xfrm>
            <a:off x="3803650" y="179388"/>
            <a:ext cx="336550" cy="461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0" hangingPunct="0">
              <a:defRPr/>
            </a:pPr>
            <a:endParaRPr sz="844"/>
          </a:p>
        </p:txBody>
      </p:sp>
      <p:sp>
        <p:nvSpPr>
          <p:cNvPr id="9" name="object 9"/>
          <p:cNvSpPr/>
          <p:nvPr/>
        </p:nvSpPr>
        <p:spPr>
          <a:xfrm>
            <a:off x="1797050" y="487363"/>
            <a:ext cx="430213" cy="600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0" hangingPunct="0">
              <a:defRPr/>
            </a:pPr>
            <a:endParaRPr sz="844"/>
          </a:p>
        </p:txBody>
      </p:sp>
      <p:sp>
        <p:nvSpPr>
          <p:cNvPr id="13" name="object 13"/>
          <p:cNvSpPr/>
          <p:nvPr/>
        </p:nvSpPr>
        <p:spPr>
          <a:xfrm>
            <a:off x="6113463" y="1504950"/>
            <a:ext cx="301625" cy="419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0" hangingPunct="0">
              <a:defRPr/>
            </a:pPr>
            <a:endParaRPr sz="844"/>
          </a:p>
        </p:txBody>
      </p:sp>
      <p:sp>
        <p:nvSpPr>
          <p:cNvPr id="19" name="object 19"/>
          <p:cNvSpPr/>
          <p:nvPr/>
        </p:nvSpPr>
        <p:spPr>
          <a:xfrm>
            <a:off x="7202488" y="1839913"/>
            <a:ext cx="301625" cy="420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0" hangingPunct="0">
              <a:defRPr/>
            </a:pPr>
            <a:endParaRPr sz="844"/>
          </a:p>
        </p:txBody>
      </p:sp>
      <p:sp>
        <p:nvSpPr>
          <p:cNvPr id="25" name="object 25"/>
          <p:cNvSpPr/>
          <p:nvPr/>
        </p:nvSpPr>
        <p:spPr>
          <a:xfrm>
            <a:off x="4829175" y="2509838"/>
            <a:ext cx="301625" cy="420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0" hangingPunct="0">
              <a:defRPr/>
            </a:pPr>
            <a:endParaRPr sz="844"/>
          </a:p>
        </p:txBody>
      </p:sp>
      <p:sp>
        <p:nvSpPr>
          <p:cNvPr id="26" name="object 26"/>
          <p:cNvSpPr/>
          <p:nvPr/>
        </p:nvSpPr>
        <p:spPr>
          <a:xfrm>
            <a:off x="1389063" y="2825750"/>
            <a:ext cx="417512" cy="5826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0" hangingPunct="0">
              <a:defRPr/>
            </a:pPr>
            <a:endParaRPr sz="844"/>
          </a:p>
        </p:txBody>
      </p:sp>
      <p:sp>
        <p:nvSpPr>
          <p:cNvPr id="27" name="object 27"/>
          <p:cNvSpPr/>
          <p:nvPr/>
        </p:nvSpPr>
        <p:spPr>
          <a:xfrm>
            <a:off x="1389063" y="3295650"/>
            <a:ext cx="492125" cy="5810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0" hangingPunct="0">
              <a:defRPr/>
            </a:pPr>
            <a:endParaRPr sz="844"/>
          </a:p>
        </p:txBody>
      </p:sp>
      <p:sp>
        <p:nvSpPr>
          <p:cNvPr id="31" name="object 31"/>
          <p:cNvSpPr/>
          <p:nvPr/>
        </p:nvSpPr>
        <p:spPr>
          <a:xfrm>
            <a:off x="2871788" y="3678238"/>
            <a:ext cx="415925" cy="5826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lIns="0" tIns="0" rIns="0" bIns="0"/>
          <a:lstStyle/>
          <a:p>
            <a:pPr eaLnBrk="0" hangingPunct="0">
              <a:defRPr/>
            </a:pPr>
            <a:endParaRPr sz="844"/>
          </a:p>
        </p:txBody>
      </p:sp>
      <p:pic>
        <p:nvPicPr>
          <p:cNvPr id="14" name="Рисунок 13" descr="2138_RusYaz_Uch_2kl_p1_Page_80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488" y="487363"/>
            <a:ext cx="4084637" cy="21653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5" name="Рисунок 14" descr="2138_RusYaz_Uch_2kl_p1_Page_8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2313" y="488950"/>
            <a:ext cx="3511550" cy="46815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/>
          <a:srcRect b="50000"/>
          <a:stretch>
            <a:fillRect/>
          </a:stretch>
        </p:blipFill>
        <p:spPr bwMode="auto">
          <a:xfrm>
            <a:off x="96838" y="641350"/>
            <a:ext cx="8412162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extBox 1"/>
          <p:cNvSpPr txBox="1">
            <a:spLocks noChangeArrowheads="1"/>
          </p:cNvSpPr>
          <p:nvPr/>
        </p:nvSpPr>
        <p:spPr bwMode="auto">
          <a:xfrm>
            <a:off x="304800" y="2201863"/>
            <a:ext cx="83153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altLang="ru-RU" sz="240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2400" b="0">
                <a:latin typeface="Times New Roman" pitchFamily="18" charset="0"/>
                <a:cs typeface="Times New Roman" pitchFamily="18" charset="0"/>
              </a:rPr>
              <a:t>Сравним первую пару слов. Какой гласный звук в корне слова ты слышишь под ударением? Какой  безударный гласный звук ты слышишь в этом корне?  Какой буквой обозначены  эти звуки? Проанализируйте так же следующие пары слов. Сделаем вывод</a:t>
            </a:r>
            <a:r>
              <a:rPr lang="ru-RU" altLang="ru-RU" sz="1600" b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0356" name="Прямоугольник 1"/>
          <p:cNvSpPr>
            <a:spLocks noChangeArrowheads="1"/>
          </p:cNvSpPr>
          <p:nvPr/>
        </p:nvSpPr>
        <p:spPr bwMode="auto">
          <a:xfrm>
            <a:off x="255588" y="0"/>
            <a:ext cx="84121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3500"/>
              </a:lnSpc>
              <a:buFont typeface="Arial" pitchFamily="34" charset="0"/>
              <a:buNone/>
            </a:pPr>
            <a:r>
              <a:rPr lang="ru-RU" altLang="ru-RU" sz="20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Добываю   </a:t>
            </a:r>
            <a:r>
              <a:rPr lang="ru-RU" altLang="ru-RU" sz="2000" i="1">
                <a:latin typeface="Times New Roman" pitchFamily="18" charset="0"/>
                <a:cs typeface="Times New Roman" pitchFamily="18" charset="0"/>
              </a:rPr>
              <a:t>Применяю      Контролирую и оцениваю  </a:t>
            </a:r>
          </a:p>
        </p:txBody>
      </p:sp>
      <p:grpSp>
        <p:nvGrpSpPr>
          <p:cNvPr id="100357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00358" name="Рисунок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00360" name="Рисунок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305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0482" name="think-cell Slide" r:id="rId4" imgW="360" imgH="360" progId="">
              <p:embed/>
            </p:oleObj>
          </a:graphicData>
        </a:graphic>
      </p:graphicFrame>
      <p:sp>
        <p:nvSpPr>
          <p:cNvPr id="20483" name="ЧТО ОКРУЖАЕТ УЧИТЕЛЯ СЕГОДНЯ?"/>
          <p:cNvSpPr txBox="1">
            <a:spLocks noChangeArrowheads="1"/>
          </p:cNvSpPr>
          <p:nvPr/>
        </p:nvSpPr>
        <p:spPr bwMode="auto">
          <a:xfrm>
            <a:off x="400050" y="1235075"/>
            <a:ext cx="4210050" cy="23272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4000" b="0">
                <a:solidFill>
                  <a:srgbClr val="009044"/>
                </a:solidFill>
                <a:latin typeface="Calibri" pitchFamily="34" charset="0"/>
                <a:ea typeface="Helvetica Neue Condensed"/>
                <a:cs typeface="Calibri" pitchFamily="34" charset="0"/>
                <a:sym typeface="HeliosCompressed"/>
              </a:rPr>
              <a:t>С КАКИМИ </a:t>
            </a:r>
            <a:r>
              <a:rPr lang="ru-RU" sz="4000" b="0">
                <a:solidFill>
                  <a:srgbClr val="F69323"/>
                </a:solidFill>
                <a:latin typeface="Calibri" pitchFamily="34" charset="0"/>
                <a:ea typeface="Helvetica Neue Condensed"/>
                <a:cs typeface="Calibri" pitchFamily="34" charset="0"/>
                <a:sym typeface="HeliosCompressed"/>
              </a:rPr>
              <a:t>ВОПРОСАМИ </a:t>
            </a:r>
            <a:r>
              <a:rPr lang="ru-RU" sz="4000" b="0">
                <a:solidFill>
                  <a:srgbClr val="009044"/>
                </a:solidFill>
                <a:latin typeface="Calibri" pitchFamily="34" charset="0"/>
                <a:ea typeface="Helvetica Neue Condensed"/>
                <a:cs typeface="Calibri" pitchFamily="34" charset="0"/>
                <a:sym typeface="HeliosCompressed"/>
              </a:rPr>
              <a:t>СЕГОДНЯ СТАЛКИВАЕТСЯ УЧИТЕЛЬ?</a:t>
            </a:r>
          </a:p>
        </p:txBody>
      </p:sp>
      <p:grpSp>
        <p:nvGrpSpPr>
          <p:cNvPr id="20484" name="Группа 13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20486" name="Рисунок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20488" name="Рисунок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485" name="Рисунок 2"/>
          <p:cNvPicPr>
            <a:picLocks noChangeAspect="1"/>
          </p:cNvPicPr>
          <p:nvPr/>
        </p:nvPicPr>
        <p:blipFill>
          <a:blip r:embed="rId7"/>
          <a:srcRect t="-2"/>
          <a:stretch>
            <a:fillRect/>
          </a:stretch>
        </p:blipFill>
        <p:spPr bwMode="auto">
          <a:xfrm>
            <a:off x="5327650" y="668338"/>
            <a:ext cx="3678238" cy="343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 txBox="1">
            <a:spLocks noGrp="1"/>
          </p:cNvSpPr>
          <p:nvPr>
            <p:ph type="title"/>
          </p:nvPr>
        </p:nvSpPr>
        <p:spPr>
          <a:xfrm>
            <a:off x="633413" y="323850"/>
            <a:ext cx="7877175" cy="857250"/>
          </a:xfrm>
        </p:spPr>
        <p:txBody>
          <a:bodyPr/>
          <a:lstStyle/>
          <a:p>
            <a:r>
              <a:rPr lang="ru-RU" altLang="ru-RU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Добываю   </a:t>
            </a:r>
            <a:r>
              <a:rPr lang="ru-RU" altLang="ru-RU" b="1" i="1" smtClean="0">
                <a:latin typeface="Times New Roman" pitchFamily="18" charset="0"/>
                <a:cs typeface="Times New Roman" pitchFamily="18" charset="0"/>
              </a:rPr>
              <a:t>Применяю</a:t>
            </a:r>
            <a:r>
              <a:rPr lang="ru-RU" altLang="ru-RU" i="1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altLang="ru-RU" b="1" i="1" smtClean="0">
                <a:latin typeface="Times New Roman" pitchFamily="18" charset="0"/>
                <a:cs typeface="Times New Roman" pitchFamily="18" charset="0"/>
              </a:rPr>
              <a:t>Контролирую и оцениваю  </a:t>
            </a:r>
            <a:br>
              <a:rPr lang="ru-RU" altLang="ru-RU" b="1" i="1" smtClean="0">
                <a:latin typeface="Times New Roman" pitchFamily="18" charset="0"/>
                <a:cs typeface="Times New Roman" pitchFamily="18" charset="0"/>
              </a:rPr>
            </a:br>
            <a:endParaRPr lang="ru-RU" smtClean="0"/>
          </a:p>
        </p:txBody>
      </p:sp>
      <p:sp>
        <p:nvSpPr>
          <p:cNvPr id="101379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1380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8463" y="1163638"/>
            <a:ext cx="43434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5213" y="3263900"/>
            <a:ext cx="6164262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>
            <a:extLst>
              <a:ext uri="{FF2B5EF4-FFF2-40B4-BE49-F238E27FC236}"/>
            </a:extLst>
          </p:cNvPr>
          <p:cNvSpPr/>
          <p:nvPr/>
        </p:nvSpPr>
        <p:spPr>
          <a:xfrm rot="2995328">
            <a:off x="4633119" y="2432844"/>
            <a:ext cx="1393825" cy="363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141788" y="1870075"/>
            <a:ext cx="5002212" cy="2403475"/>
          </a:xfrm>
        </p:spPr>
      </p:pic>
      <p:pic>
        <p:nvPicPr>
          <p:cNvPr id="1024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03225"/>
            <a:ext cx="3457575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4" name="Прямоугольник 1"/>
          <p:cNvSpPr>
            <a:spLocks noChangeArrowheads="1"/>
          </p:cNvSpPr>
          <p:nvPr/>
        </p:nvSpPr>
        <p:spPr bwMode="auto">
          <a:xfrm>
            <a:off x="3995738" y="195263"/>
            <a:ext cx="52911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None/>
            </a:pPr>
            <a:r>
              <a:rPr lang="ru-RU" altLang="ru-RU" sz="3200" i="1">
                <a:latin typeface="Times New Roman" pitchFamily="18" charset="0"/>
                <a:cs typeface="Times New Roman" pitchFamily="18" charset="0"/>
              </a:rPr>
              <a:t>Добываю</a:t>
            </a:r>
          </a:p>
          <a:p>
            <a:pPr eaLnBrk="0" hangingPunct="0"/>
            <a:r>
              <a:rPr lang="ru-RU" altLang="ru-RU" sz="32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Применяю</a:t>
            </a:r>
            <a:endParaRPr lang="ru-RU" altLang="ru-RU" sz="3200" i="1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altLang="ru-RU" sz="3200" i="1">
                <a:latin typeface="Times New Roman" pitchFamily="18" charset="0"/>
                <a:cs typeface="Times New Roman" pitchFamily="18" charset="0"/>
              </a:rPr>
              <a:t>Контролирую и оцениваю  </a:t>
            </a:r>
          </a:p>
        </p:txBody>
      </p:sp>
      <p:grpSp>
        <p:nvGrpSpPr>
          <p:cNvPr id="102405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02406" name="Рисунок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02408" name="Рисунок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/>
          </p:cNvSpPr>
          <p:nvPr>
            <p:ph type="body" idx="1"/>
          </p:nvPr>
        </p:nvSpPr>
        <p:spPr>
          <a:xfrm>
            <a:off x="3779838" y="1670050"/>
            <a:ext cx="4906962" cy="2889250"/>
          </a:xfrm>
        </p:spPr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ru-RU" altLang="ru-RU" dirty="0" smtClean="0">
              <a:solidFill>
                <a:schemeClr val="accent2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ru-RU" altLang="ru-RU" dirty="0" smtClean="0">
                <a:latin typeface="Times New Roman" pitchFamily="18" charset="0"/>
              </a:rPr>
              <a:t>  </a:t>
            </a: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447675" y="720725"/>
            <a:ext cx="836295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altLang="ru-RU" sz="3200" b="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Проверь. Найди 2 ошибки.</a:t>
            </a:r>
          </a:p>
          <a:p>
            <a:pPr eaLnBrk="0" hangingPunct="0">
              <a:defRPr/>
            </a:pPr>
            <a:endParaRPr lang="ru-RU" altLang="ru-RU" dirty="0"/>
          </a:p>
        </p:txBody>
      </p:sp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582613" y="1474788"/>
            <a:ext cx="7011987" cy="336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buFont typeface="Arial" charset="0"/>
              <a:buNone/>
              <a:defRPr/>
            </a:pPr>
            <a:endParaRPr lang="ru-RU" alt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  <a:p>
            <a:pPr eaLnBrk="0" hangingPunct="0">
              <a:lnSpc>
                <a:spcPct val="90000"/>
              </a:lnSpc>
              <a:buFont typeface="Arial" charset="0"/>
              <a:buNone/>
              <a:defRPr/>
            </a:pPr>
            <a:r>
              <a:rPr lang="ru-RU" alt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Вычисли</a:t>
            </a: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: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100 – 26 = 84</a:t>
            </a:r>
          </a:p>
          <a:p>
            <a:pPr eaLnBrk="0" hangingPunct="0">
              <a:lnSpc>
                <a:spcPct val="90000"/>
              </a:lnSpc>
              <a:buFont typeface="Arial" charset="0"/>
              <a:buNone/>
              <a:defRPr/>
            </a:pP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100 – 11 = 111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100 </a:t>
            </a:r>
            <a:r>
              <a:rPr lang="ru-RU" alt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– 34 = </a:t>
            </a: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66</a:t>
            </a:r>
          </a:p>
          <a:p>
            <a:pPr eaLnBrk="0" hangingPunct="0">
              <a:lnSpc>
                <a:spcPct val="90000"/>
              </a:lnSpc>
              <a:defRPr/>
            </a:pP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100 </a:t>
            </a:r>
            <a:r>
              <a:rPr lang="ru-RU" altLang="ru-RU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– 10 = </a:t>
            </a:r>
            <a:r>
              <a:rPr lang="ru-RU" altLang="ru-RU" sz="3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90</a:t>
            </a:r>
          </a:p>
          <a:p>
            <a:pPr eaLnBrk="0" hangingPunct="0">
              <a:lnSpc>
                <a:spcPct val="90000"/>
              </a:lnSpc>
              <a:buFont typeface="Arial" charset="0"/>
              <a:buNone/>
              <a:defRPr/>
            </a:pPr>
            <a:endParaRPr lang="ru-RU" altLang="ru-RU" sz="32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</a:endParaRPr>
          </a:p>
          <a:p>
            <a:pPr eaLnBrk="0" hangingPunct="0">
              <a:defRPr/>
            </a:pPr>
            <a:endParaRPr lang="ru-RU" altLang="ru-RU" dirty="0"/>
          </a:p>
        </p:txBody>
      </p:sp>
      <p:sp>
        <p:nvSpPr>
          <p:cNvPr id="103429" name="Прямоугольник 1"/>
          <p:cNvSpPr>
            <a:spLocks noChangeArrowheads="1"/>
          </p:cNvSpPr>
          <p:nvPr/>
        </p:nvSpPr>
        <p:spPr bwMode="auto">
          <a:xfrm>
            <a:off x="447675" y="258763"/>
            <a:ext cx="7378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400" i="1">
                <a:latin typeface="Times New Roman" pitchFamily="18" charset="0"/>
                <a:cs typeface="Times New Roman" pitchFamily="18" charset="0"/>
              </a:rPr>
              <a:t>Применяю  Добываю </a:t>
            </a:r>
            <a:r>
              <a:rPr lang="ru-RU" altLang="ru-RU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Контролирую и оцениваю</a:t>
            </a:r>
            <a:r>
              <a:rPr lang="ru-RU" altLang="ru-RU" sz="2400" i="1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grpSp>
        <p:nvGrpSpPr>
          <p:cNvPr id="103430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03432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03434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Объект 3"/>
          <p:cNvPicPr>
            <a:picLocks noChangeAspect="1"/>
          </p:cNvPicPr>
          <p:nvPr/>
        </p:nvPicPr>
        <p:blipFill>
          <a:blip r:embed="rId3"/>
          <a:srcRect l="16904" t="15520" r="10696" b="35020"/>
          <a:stretch>
            <a:fillRect/>
          </a:stretch>
        </p:blipFill>
        <p:spPr bwMode="auto">
          <a:xfrm>
            <a:off x="285750" y="622300"/>
            <a:ext cx="7829550" cy="3587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04451" name="Picture 22" descr="http://im0-tub-ru.yandex.net/i?id=472147056-69-72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15300" y="22225"/>
            <a:ext cx="102870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4452" name="Группа 4"/>
          <p:cNvGrpSpPr>
            <a:grpSpLocks/>
          </p:cNvGrpSpPr>
          <p:nvPr/>
        </p:nvGrpSpPr>
        <p:grpSpPr bwMode="auto">
          <a:xfrm>
            <a:off x="463550" y="4710113"/>
            <a:ext cx="8561388" cy="257175"/>
            <a:chOff x="400050" y="4810932"/>
            <a:chExt cx="8561070" cy="257280"/>
          </a:xfrm>
        </p:grpSpPr>
        <p:pic>
          <p:nvPicPr>
            <p:cNvPr id="104453" name="Рисунок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04455" name="Рисунок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Рисунок 2"/>
          <p:cNvPicPr>
            <a:picLocks noChangeAspect="1"/>
          </p:cNvPicPr>
          <p:nvPr/>
        </p:nvPicPr>
        <p:blipFill>
          <a:blip r:embed="rId2"/>
          <a:srcRect l="15514" t="25600" r="13121" b="28868"/>
          <a:stretch>
            <a:fillRect/>
          </a:stretch>
        </p:blipFill>
        <p:spPr bwMode="auto">
          <a:xfrm>
            <a:off x="296863" y="841375"/>
            <a:ext cx="7793037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11"/>
          <p:cNvPicPr>
            <a:picLocks noChangeAspect="1" noChangeArrowheads="1"/>
          </p:cNvPicPr>
          <p:nvPr/>
        </p:nvPicPr>
        <p:blipFill>
          <a:blip r:embed="rId3"/>
          <a:srcRect l="9058" t="19188" r="52898" b="10578"/>
          <a:stretch>
            <a:fillRect/>
          </a:stretch>
        </p:blipFill>
        <p:spPr bwMode="auto">
          <a:xfrm>
            <a:off x="8089900" y="92075"/>
            <a:ext cx="911225" cy="116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5476" name="Группа 4"/>
          <p:cNvGrpSpPr>
            <a:grpSpLocks/>
          </p:cNvGrpSpPr>
          <p:nvPr/>
        </p:nvGrpSpPr>
        <p:grpSpPr bwMode="auto">
          <a:xfrm>
            <a:off x="463550" y="4710113"/>
            <a:ext cx="8561388" cy="257175"/>
            <a:chOff x="400050" y="4810932"/>
            <a:chExt cx="8561070" cy="257280"/>
          </a:xfrm>
        </p:grpSpPr>
        <p:pic>
          <p:nvPicPr>
            <p:cNvPr id="105477" name="Рисунок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05479" name="Рисунок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Применяю  Добываю</a:t>
            </a:r>
            <a:r>
              <a:rPr lang="ru-RU" altLang="ru-RU" sz="2800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Контролирую и оцениваю</a:t>
            </a:r>
            <a:r>
              <a:rPr lang="ru-RU" altLang="ru-RU" sz="28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10752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ru-RU" altLang="ru-RU" sz="2000" b="1" smtClean="0">
                <a:solidFill>
                  <a:srgbClr val="0B7468"/>
                </a:solidFill>
                <a:latin typeface="Times New Roman" pitchFamily="18" charset="0"/>
              </a:rPr>
              <a:t>Русский язык</a:t>
            </a:r>
            <a:r>
              <a:rPr lang="ru-RU" altLang="ru-RU" smtClean="0">
                <a:solidFill>
                  <a:schemeClr val="accent2"/>
                </a:solidFill>
                <a:latin typeface="Times New Roman" pitchFamily="18" charset="0"/>
              </a:rPr>
              <a:t>     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ru-RU" altLang="ru-RU" smtClean="0">
                <a:solidFill>
                  <a:schemeClr val="accent2"/>
                </a:solidFill>
                <a:latin typeface="Times New Roman" pitchFamily="18" charset="0"/>
              </a:rPr>
              <a:t>       </a:t>
            </a:r>
            <a:r>
              <a:rPr lang="ru-RU" altLang="ru-RU" sz="3600" smtClean="0">
                <a:solidFill>
                  <a:srgbClr val="0B7468"/>
                </a:solidFill>
              </a:rPr>
              <a:t>Заканчивается долгая зима. Солнечные лучи </a:t>
            </a:r>
            <a:r>
              <a:rPr lang="ru-RU" altLang="ru-RU" sz="3600" u="sng" smtClean="0">
                <a:solidFill>
                  <a:srgbClr val="0B7468"/>
                </a:solidFill>
              </a:rPr>
              <a:t>спали</a:t>
            </a:r>
            <a:r>
              <a:rPr lang="ru-RU" altLang="ru-RU" sz="3600" smtClean="0">
                <a:solidFill>
                  <a:srgbClr val="0B7468"/>
                </a:solidFill>
              </a:rPr>
              <a:t> ярче. Потемнел снег в полях, почернели дороги. Скоро </a:t>
            </a:r>
            <a:r>
              <a:rPr lang="ru-RU" altLang="ru-RU" sz="3600" u="sng" smtClean="0">
                <a:solidFill>
                  <a:srgbClr val="0B7468"/>
                </a:solidFill>
              </a:rPr>
              <a:t>ночнут</a:t>
            </a:r>
            <a:r>
              <a:rPr lang="ru-RU" altLang="ru-RU" sz="3600" smtClean="0">
                <a:solidFill>
                  <a:srgbClr val="0B7468"/>
                </a:solidFill>
              </a:rPr>
              <a:t> возвращаться птицы.</a:t>
            </a:r>
            <a:endParaRPr lang="ru-RU" sz="3600" smtClean="0"/>
          </a:p>
        </p:txBody>
      </p:sp>
      <p:grpSp>
        <p:nvGrpSpPr>
          <p:cNvPr id="107524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07525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07527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182688"/>
            <a:ext cx="7588250" cy="2971800"/>
          </a:xfr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 l="26120" t="17011" r="26120" b="6348"/>
          <a:stretch>
            <a:fillRect/>
          </a:stretch>
        </p:blipFill>
        <p:spPr bwMode="auto">
          <a:xfrm>
            <a:off x="7737475" y="136525"/>
            <a:ext cx="1214438" cy="140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8548" name="Группа 4"/>
          <p:cNvGrpSpPr>
            <a:grpSpLocks/>
          </p:cNvGrpSpPr>
          <p:nvPr/>
        </p:nvGrpSpPr>
        <p:grpSpPr bwMode="auto">
          <a:xfrm>
            <a:off x="463550" y="4710113"/>
            <a:ext cx="8561388" cy="257175"/>
            <a:chOff x="400050" y="4810932"/>
            <a:chExt cx="8561070" cy="257280"/>
          </a:xfrm>
        </p:grpSpPr>
        <p:pic>
          <p:nvPicPr>
            <p:cNvPr id="108550" name="Рисунок 5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08552" name="Рисунок 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Прямоугольник 8"/>
          <p:cNvSpPr/>
          <p:nvPr/>
        </p:nvSpPr>
        <p:spPr>
          <a:xfrm>
            <a:off x="609600" y="365125"/>
            <a:ext cx="67500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altLang="ru-RU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Применяю  Добываю </a:t>
            </a:r>
            <a:r>
              <a:rPr lang="ru-RU" altLang="ru-RU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Контролирую и оцениваю</a:t>
            </a:r>
            <a:r>
              <a:rPr lang="ru-RU" altLang="ru-RU" sz="24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01" name="Picture 11" descr="E:\USERS\ZubairovaOV\Рабочий стол\Обложки учебников\2138_100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55093" y="946390"/>
            <a:ext cx="1296144" cy="1512094"/>
          </a:xfrm>
          <a:effectLst>
            <a:softEdge rad="112500"/>
          </a:effectLst>
        </p:spPr>
      </p:pic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180975" y="3533775"/>
            <a:ext cx="3384550" cy="706438"/>
          </a:xfrm>
          <a:prstGeom prst="rect">
            <a:avLst/>
          </a:prstGeom>
          <a:ln>
            <a:solidFill>
              <a:srgbClr val="FF93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1630" indent="-328930" algn="ctr">
              <a:tabLst>
                <a:tab pos="342265" algn="l"/>
              </a:tabLst>
              <a:defRPr/>
            </a:pPr>
            <a:r>
              <a:rPr lang="ru-RU" sz="2000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указано место ошибки</a:t>
            </a:r>
            <a:r>
              <a:rPr lang="ru-RU" sz="2000" spc="-114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(ошибка </a:t>
            </a:r>
            <a:r>
              <a:rPr lang="ru-RU" sz="2000" spc="-5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подчеркнута)</a:t>
            </a:r>
            <a:endParaRPr lang="ru-RU" sz="2000" dirty="0">
              <a:solidFill>
                <a:srgbClr val="FF9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57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42963"/>
            <a:ext cx="4427538" cy="2286000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10957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2600" y="3027363"/>
            <a:ext cx="4638675" cy="1520825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1228805" name="Picture 12" descr="E:\USERS\ZubairovaOV\Рабочий стол\Обложки учебников\2140_10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4432" y="843559"/>
            <a:ext cx="1204588" cy="145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9575" name="Picture 13" descr="E:\USERS\ZubairovaOV\Рабочий стол\Обложки учебников\2148_100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11938" y="1573213"/>
            <a:ext cx="106203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6" name="object 5"/>
          <p:cNvSpPr txBox="1">
            <a:spLocks noGrp="1"/>
          </p:cNvSpPr>
          <p:nvPr>
            <p:ph type="title"/>
          </p:nvPr>
        </p:nvSpPr>
        <p:spPr>
          <a:xfrm>
            <a:off x="-655638" y="125413"/>
            <a:ext cx="10166351" cy="339725"/>
          </a:xfrm>
        </p:spPr>
        <p:txBody>
          <a:bodyPr lIns="0" tIns="123189" rIns="0" bIns="0">
            <a:spAutoFit/>
          </a:bodyPr>
          <a:lstStyle/>
          <a:p>
            <a:pPr marL="874713" algn="l"/>
            <a:r>
              <a:rPr lang="ru-RU" sz="1400" b="1" smtClean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Этапы формирования действия контроля (самоконтроля)  результата выполнения задания</a:t>
            </a:r>
          </a:p>
        </p:txBody>
      </p:sp>
      <p:cxnSp>
        <p:nvCxnSpPr>
          <p:cNvPr id="10" name="Прямая со стрелкой 9"/>
          <p:cNvCxnSpPr>
            <a:stCxn id="14348" idx="0"/>
          </p:cNvCxnSpPr>
          <p:nvPr/>
        </p:nvCxnSpPr>
        <p:spPr>
          <a:xfrm rot="16200000" flipV="1">
            <a:off x="1404144" y="3064669"/>
            <a:ext cx="757237" cy="1809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3619500" y="3787775"/>
            <a:ext cx="4608513" cy="317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579" name="Группа 10"/>
          <p:cNvGrpSpPr>
            <a:grpSpLocks/>
          </p:cNvGrpSpPr>
          <p:nvPr/>
        </p:nvGrpSpPr>
        <p:grpSpPr bwMode="auto">
          <a:xfrm>
            <a:off x="463550" y="4710113"/>
            <a:ext cx="8561388" cy="257175"/>
            <a:chOff x="400050" y="4810932"/>
            <a:chExt cx="8561070" cy="257280"/>
          </a:xfrm>
        </p:grpSpPr>
        <p:pic>
          <p:nvPicPr>
            <p:cNvPr id="109580" name="Рисунок 1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09582" name="Рисунок 14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Box 1"/>
          <p:cNvSpPr txBox="1">
            <a:spLocks noChangeArrowheads="1"/>
          </p:cNvSpPr>
          <p:nvPr/>
        </p:nvSpPr>
        <p:spPr bwMode="auto">
          <a:xfrm>
            <a:off x="611188" y="2697163"/>
            <a:ext cx="4752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600"/>
          </a:p>
        </p:txBody>
      </p:sp>
      <p:pic>
        <p:nvPicPr>
          <p:cNvPr id="11059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61988"/>
            <a:ext cx="5476875" cy="2017712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250825" y="3273425"/>
            <a:ext cx="2736850" cy="1016000"/>
          </a:xfrm>
          <a:prstGeom prst="rect">
            <a:avLst/>
          </a:prstGeom>
          <a:ln>
            <a:solidFill>
              <a:srgbClr val="FF93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указано </a:t>
            </a:r>
            <a:r>
              <a:rPr lang="ru-RU" sz="2000" spc="-5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количество </a:t>
            </a:r>
            <a:r>
              <a:rPr lang="ru-RU" sz="2000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ошибок </a:t>
            </a:r>
            <a:r>
              <a:rPr lang="ru-RU" sz="2000" spc="-5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или</a:t>
            </a:r>
            <a:r>
              <a:rPr lang="ru-RU" sz="2000" spc="-85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их </a:t>
            </a:r>
            <a:r>
              <a:rPr lang="ru-RU" sz="2000" spc="-5" dirty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характер</a:t>
            </a:r>
            <a:endParaRPr lang="ru-RU" sz="2000" dirty="0">
              <a:solidFill>
                <a:srgbClr val="FF93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059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51225" y="2571750"/>
            <a:ext cx="5584825" cy="1157288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pic>
        <p:nvPicPr>
          <p:cNvPr id="11059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0275" y="3706813"/>
            <a:ext cx="5565775" cy="1130300"/>
          </a:xfrm>
          <a:prstGeom prst="rect">
            <a:avLst/>
          </a:prstGeom>
          <a:noFill/>
          <a:ln w="9525">
            <a:solidFill>
              <a:srgbClr val="00823B"/>
            </a:solidFill>
            <a:miter lim="800000"/>
            <a:headEnd/>
            <a:tailEnd/>
          </a:ln>
        </p:spPr>
      </p:pic>
      <p:sp>
        <p:nvSpPr>
          <p:cNvPr id="110599" name="object 5"/>
          <p:cNvSpPr txBox="1">
            <a:spLocks noGrp="1"/>
          </p:cNvSpPr>
          <p:nvPr>
            <p:ph type="title"/>
          </p:nvPr>
        </p:nvSpPr>
        <p:spPr>
          <a:xfrm>
            <a:off x="-685800" y="39688"/>
            <a:ext cx="10250488" cy="341312"/>
          </a:xfrm>
        </p:spPr>
        <p:txBody>
          <a:bodyPr lIns="0" tIns="123189" rIns="0" bIns="0">
            <a:spAutoFit/>
          </a:bodyPr>
          <a:lstStyle/>
          <a:p>
            <a:pPr marL="874713" algn="l"/>
            <a:r>
              <a:rPr lang="ru-RU" sz="1400" b="1" smtClean="0">
                <a:solidFill>
                  <a:srgbClr val="FF9300"/>
                </a:solidFill>
                <a:latin typeface="Arial" pitchFamily="34" charset="0"/>
                <a:cs typeface="Arial" pitchFamily="34" charset="0"/>
              </a:rPr>
              <a:t>Этапы формирования действия контроля (самоконтроля)  результата выполнения задания</a:t>
            </a:r>
          </a:p>
        </p:txBody>
      </p:sp>
      <p:cxnSp>
        <p:nvCxnSpPr>
          <p:cNvPr id="9" name="Прямая со стрелкой 8"/>
          <p:cNvCxnSpPr>
            <a:stCxn id="15367" idx="3"/>
          </p:cNvCxnSpPr>
          <p:nvPr/>
        </p:nvCxnSpPr>
        <p:spPr>
          <a:xfrm flipV="1">
            <a:off x="2987675" y="2787650"/>
            <a:ext cx="2879725" cy="9937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15367" idx="0"/>
          </p:cNvCxnSpPr>
          <p:nvPr/>
        </p:nvCxnSpPr>
        <p:spPr>
          <a:xfrm rot="5400000" flipH="1" flipV="1">
            <a:off x="809625" y="1814513"/>
            <a:ext cx="2268537" cy="6492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602" name="Группа 11"/>
          <p:cNvGrpSpPr>
            <a:grpSpLocks/>
          </p:cNvGrpSpPr>
          <p:nvPr/>
        </p:nvGrpSpPr>
        <p:grpSpPr bwMode="auto">
          <a:xfrm>
            <a:off x="463550" y="4837113"/>
            <a:ext cx="8561388" cy="306387"/>
            <a:chOff x="400050" y="4810932"/>
            <a:chExt cx="8561070" cy="257280"/>
          </a:xfrm>
        </p:grpSpPr>
        <p:pic>
          <p:nvPicPr>
            <p:cNvPr id="110604" name="Рисунок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10606" name="Рисунок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/>
          <a:srcRect l="26120" t="17011" r="26120" b="6348"/>
          <a:stretch>
            <a:fillRect/>
          </a:stretch>
        </p:blipFill>
        <p:spPr bwMode="auto">
          <a:xfrm>
            <a:off x="6819900" y="646113"/>
            <a:ext cx="14478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200"/>
              </a:lnSpc>
              <a:defRPr/>
            </a:pPr>
            <a:r>
              <a:rPr lang="ru-RU" altLang="ru-RU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Применяю  Добываю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Контролирую и оцениваю</a:t>
            </a:r>
            <a:endParaRPr lang="ru-RU" dirty="0"/>
          </a:p>
        </p:txBody>
      </p:sp>
      <p:sp>
        <p:nvSpPr>
          <p:cNvPr id="113667" name="Содержимое 2"/>
          <p:cNvSpPr txBox="1">
            <a:spLocks noGrp="1"/>
          </p:cNvSpPr>
          <p:nvPr>
            <p:ph idx="1"/>
          </p:nvPr>
        </p:nvSpPr>
        <p:spPr>
          <a:xfrm>
            <a:off x="488950" y="1181100"/>
            <a:ext cx="7877175" cy="34861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chemeClr val="accent2"/>
                </a:solidFill>
                <a:latin typeface="Times New Roman" pitchFamily="18" charset="0"/>
              </a:rPr>
              <a:t>	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rgbClr val="0B7468"/>
                </a:solidFill>
                <a:latin typeface="Times New Roman" pitchFamily="18" charset="0"/>
              </a:rPr>
              <a:t>Сноуборд в ноябре стоил 1000 р., ежемесячно он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rgbClr val="0B7468"/>
                </a:solidFill>
                <a:latin typeface="Times New Roman" pitchFamily="18" charset="0"/>
              </a:rPr>
              <a:t>дорожал на 200 р. Сколько  рублей стоил сноуборд в  конце февраля?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rgbClr val="0B7468"/>
                </a:solidFill>
                <a:latin typeface="Times New Roman" pitchFamily="18" charset="0"/>
              </a:rPr>
              <a:t>Ответ: ___ р.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b="1" smtClean="0">
                <a:solidFill>
                  <a:srgbClr val="0B7468"/>
                </a:solidFill>
                <a:latin typeface="Times New Roman" pitchFamily="18" charset="0"/>
              </a:rPr>
              <a:t>Проверь себя</a:t>
            </a:r>
            <a:r>
              <a:rPr lang="ru-RU" altLang="ru-RU" sz="2000" smtClean="0">
                <a:solidFill>
                  <a:srgbClr val="0B7468"/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rgbClr val="0B7468"/>
                </a:solidFill>
                <a:latin typeface="Times New Roman" pitchFamily="18" charset="0"/>
              </a:rPr>
              <a:t>Сноуборд дорожал трижды.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altLang="ru-RU" sz="2000" smtClean="0">
                <a:latin typeface="Times New Roman" pitchFamily="18" charset="0"/>
              </a:rPr>
              <a:t> 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altLang="ru-RU" sz="2000" smtClean="0">
              <a:latin typeface="Times New Roman" pitchFamily="18" charset="0"/>
            </a:endParaRPr>
          </a:p>
          <a:p>
            <a:endParaRPr lang="ru-RU" smtClean="0"/>
          </a:p>
        </p:txBody>
      </p:sp>
      <p:grpSp>
        <p:nvGrpSpPr>
          <p:cNvPr id="113668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13669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13671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11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1506" name="think-cell Slide" r:id="rId3" imgW="360" imgH="360" progId="">
              <p:embed/>
            </p:oleObj>
          </a:graphicData>
        </a:graphic>
      </p:graphicFrame>
      <p:sp>
        <p:nvSpPr>
          <p:cNvPr id="21507" name="ЧТО ОКРУЖАЕТ УЧИТЕЛЯ СЕГОДНЯ?"/>
          <p:cNvSpPr txBox="1">
            <a:spLocks/>
          </p:cNvSpPr>
          <p:nvPr/>
        </p:nvSpPr>
        <p:spPr bwMode="auto">
          <a:xfrm>
            <a:off x="236538" y="531813"/>
            <a:ext cx="4498975" cy="36210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40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</a:rPr>
              <a:t>КАК ДОСТИЧЬ </a:t>
            </a:r>
            <a:r>
              <a:rPr lang="ru-RU" sz="4000" b="0">
                <a:solidFill>
                  <a:srgbClr val="F69323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ВЫСОКИХ ОБРАЗОВАТЕЛЬНЫХ РЕЗУЛЬТАТОВ</a:t>
            </a:r>
            <a:r>
              <a:rPr lang="ru-RU" sz="4000" b="0">
                <a:solidFill>
                  <a:srgbClr val="F69323"/>
                </a:solidFill>
                <a:latin typeface="Calibri" pitchFamily="34" charset="0"/>
                <a:ea typeface="HeliosCompressed"/>
                <a:cs typeface="HeliosCompressed"/>
              </a:rPr>
              <a:t> </a:t>
            </a:r>
            <a:r>
              <a:rPr lang="ru-RU" sz="40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</a:rPr>
              <a:t>И </a:t>
            </a:r>
            <a:endParaRPr lang="en-US" sz="4000" b="0">
              <a:solidFill>
                <a:srgbClr val="009044"/>
              </a:solidFill>
              <a:latin typeface="Calibri" pitchFamily="34" charset="0"/>
              <a:ea typeface="HeliosCompressed"/>
              <a:cs typeface="HeliosCompressed"/>
            </a:endParaRPr>
          </a:p>
          <a:p>
            <a:pPr hangingPunct="0">
              <a:lnSpc>
                <a:spcPct val="70000"/>
              </a:lnSpc>
            </a:pPr>
            <a:r>
              <a:rPr lang="ru-RU" sz="40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</a:rPr>
              <a:t>РЕШИТЬ ДРУГИЕ ПРОБЛЕМЫ, ЧТОБЫ </a:t>
            </a:r>
            <a:r>
              <a:rPr lang="ru-RU" sz="4000" b="0">
                <a:solidFill>
                  <a:srgbClr val="F69323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ЧУВСТВОВАТЬ СЕБЯ УСПЕШНЫМ</a:t>
            </a:r>
            <a:r>
              <a:rPr lang="ru-RU" sz="40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?</a:t>
            </a:r>
          </a:p>
        </p:txBody>
      </p:sp>
      <p:grpSp>
        <p:nvGrpSpPr>
          <p:cNvPr id="21508" name="Группа 13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21510" name="Рисунок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21512" name="Рисунок 1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" name="Рисунок 3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/>
          <a:stretch/>
        </p:blipFill>
        <p:spPr>
          <a:xfrm>
            <a:off x="5335793" y="715945"/>
            <a:ext cx="3665332" cy="343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3413" y="123825"/>
            <a:ext cx="7877175" cy="857250"/>
          </a:xfrm>
        </p:spPr>
        <p:txBody>
          <a:bodyPr/>
          <a:lstStyle/>
          <a:p>
            <a:pPr>
              <a:defRPr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Проблемы чтения, вызванные неправильным обучением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633413" y="1343025"/>
          <a:ext cx="7877175" cy="36902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81374"/>
                <a:gridCol w="3495801"/>
              </a:tblGrid>
              <a:tr h="438147">
                <a:tc>
                  <a:txBody>
                    <a:bodyPr/>
                    <a:lstStyle/>
                    <a:p>
                      <a:pPr marL="0" indent="0" algn="just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НЕПРАВИЛЬНОЕ обучение</a:t>
                      </a:r>
                      <a:endParaRPr lang="ru-RU" sz="1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ПРОБЛЕМЫ</a:t>
                      </a:r>
                      <a:endParaRPr lang="ru-RU" sz="18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83264">
                <a:tc>
                  <a:txBody>
                    <a:bodyPr/>
                    <a:lstStyle/>
                    <a:p>
                      <a:pPr marL="450850" indent="-450850" algn="just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приходом в школу	</a:t>
                      </a:r>
                      <a:endParaRPr lang="ru-RU" sz="1800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детям перестают читать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потеря интереса к чтению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0898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Неправильно сформированный  навык чтения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непонимание смысла</a:t>
                      </a: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                                     </a:t>
                      </a:r>
                      <a:r>
                        <a:rPr lang="ru-RU" sz="18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текста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08986">
                <a:tc>
                  <a:txBody>
                    <a:bodyPr/>
                    <a:lstStyle/>
                    <a:p>
                      <a:pPr marL="0" indent="0" algn="just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			</a:t>
                      </a:r>
                    </a:p>
                    <a:p>
                      <a:pPr marL="0" indent="0" algn="just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индивидуального подхода		</a:t>
                      </a:r>
                    </a:p>
                    <a:p>
                      <a:pPr marL="0" indent="0" algn="just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 хорошо читающим детям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r>
                        <a:rPr lang="ru-RU" sz="18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рушение динамики развития 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08986">
                <a:tc>
                  <a:txBody>
                    <a:bodyPr/>
                    <a:lstStyle/>
                    <a:p>
                      <a:pPr marL="0" indent="0" algn="just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Преобладание  чтения 		</a:t>
                      </a:r>
                    </a:p>
                    <a:p>
                      <a:pPr marL="0" indent="0" algn="just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None/>
                        <a:defRPr/>
                      </a:pPr>
                      <a:r>
                        <a:rPr lang="ru-RU" sz="18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художественных текстов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задержка понимания  </a:t>
                      </a:r>
                      <a:r>
                        <a:rPr lang="ru-RU" sz="18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других типов текстов	</a:t>
                      </a:r>
                      <a:endParaRPr lang="ru-RU" sz="18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Заголовок 1"/>
          <p:cNvSpPr txBox="1">
            <a:spLocks noGrp="1"/>
          </p:cNvSpPr>
          <p:nvPr>
            <p:ph type="title"/>
          </p:nvPr>
        </p:nvSpPr>
        <p:spPr>
          <a:xfrm>
            <a:off x="323850" y="160338"/>
            <a:ext cx="8712200" cy="857250"/>
          </a:xfrm>
        </p:spPr>
        <p:txBody>
          <a:bodyPr/>
          <a:lstStyle/>
          <a:p>
            <a:endParaRPr lang="ru-RU" altLang="ru-RU" sz="2800" smtClean="0">
              <a:solidFill>
                <a:srgbClr val="FF0000"/>
              </a:solidFill>
            </a:endParaRPr>
          </a:p>
        </p:txBody>
      </p:sp>
      <p:sp>
        <p:nvSpPr>
          <p:cNvPr id="117763" name="Объект 2"/>
          <p:cNvSpPr txBox="1">
            <a:spLocks noGrp="1"/>
          </p:cNvSpPr>
          <p:nvPr>
            <p:ph idx="1"/>
          </p:nvPr>
        </p:nvSpPr>
        <p:spPr>
          <a:xfrm>
            <a:off x="633413" y="571500"/>
            <a:ext cx="7877175" cy="3486150"/>
          </a:xfrm>
        </p:spPr>
        <p:txBody>
          <a:bodyPr/>
          <a:lstStyle/>
          <a:p>
            <a:pPr marL="0" indent="0" algn="just">
              <a:buFontTx/>
              <a:buNone/>
            </a:pPr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altLang="ru-RU" sz="2400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В современной начальной школе читательская грамотность рассматривается не только как предметный, но и как </a:t>
            </a:r>
            <a:r>
              <a:rPr lang="ru-RU" altLang="ru-RU" sz="2400" b="1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метапредметный результат</a:t>
            </a:r>
            <a:r>
              <a:rPr lang="ru-RU" altLang="ru-RU" sz="2400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FontTx/>
              <a:buNone/>
            </a:pPr>
            <a:r>
              <a:rPr lang="ru-RU" altLang="ru-RU" sz="2400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	В концепции формирования функциональной грамотности читательская грамотность рассматривается не как предметный, а как </a:t>
            </a:r>
            <a:r>
              <a:rPr lang="ru-RU" altLang="ru-RU" sz="2400" b="1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интегративный компонент</a:t>
            </a:r>
            <a:r>
              <a:rPr lang="ru-RU" altLang="ru-RU" sz="2400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117764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17765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17767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Объект 2"/>
          <p:cNvSpPr txBox="1">
            <a:spLocks noGrp="1"/>
          </p:cNvSpPr>
          <p:nvPr>
            <p:ph idx="4294967295"/>
          </p:nvPr>
        </p:nvSpPr>
        <p:spPr>
          <a:xfrm>
            <a:off x="395288" y="195263"/>
            <a:ext cx="8291512" cy="4398962"/>
          </a:xfr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1800" b="1" smtClean="0"/>
              <a:t> </a:t>
            </a:r>
            <a:r>
              <a:rPr lang="ru-RU" altLang="ru-RU" sz="2200" b="1" smtClean="0">
                <a:solidFill>
                  <a:srgbClr val="C00000"/>
                </a:solidFill>
              </a:rPr>
              <a:t>Недостаточно владеют смысловым чтением      </a:t>
            </a:r>
          </a:p>
          <a:p>
            <a:pPr marL="0" indent="0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ru-RU" altLang="ru-RU" sz="2200" b="1" smtClean="0">
                <a:solidFill>
                  <a:srgbClr val="C00000"/>
                </a:solidFill>
              </a:rPr>
              <a:t>Приоритет чтения художественного текста.</a:t>
            </a:r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ru-RU" altLang="ru-RU" sz="1800" b="1" smtClean="0"/>
              <a:t>    </a:t>
            </a:r>
            <a:r>
              <a:rPr lang="ru-RU" altLang="ru-RU" sz="1800" b="1" smtClean="0">
                <a:solidFill>
                  <a:srgbClr val="0B7468"/>
                </a:solidFill>
              </a:rPr>
              <a:t>Текст на других уроках не является предметом обсуждения, исследования, анализа. </a:t>
            </a:r>
            <a:endParaRPr lang="ru-RU" altLang="ru-RU" sz="2600" smtClean="0">
              <a:solidFill>
                <a:srgbClr val="0B7468"/>
              </a:solidFill>
            </a:endParaRPr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ru-RU" altLang="ru-RU" sz="2600" smtClean="0">
                <a:solidFill>
                  <a:srgbClr val="0B7468"/>
                </a:solidFill>
              </a:rPr>
              <a:t>а) в </a:t>
            </a:r>
            <a:r>
              <a:rPr lang="ru-RU" altLang="ru-RU" sz="2600" i="1" smtClean="0">
                <a:solidFill>
                  <a:srgbClr val="0B7468"/>
                </a:solidFill>
              </a:rPr>
              <a:t>научно-познавательных текстах </a:t>
            </a:r>
            <a:r>
              <a:rPr lang="ru-RU" altLang="ru-RU" sz="2600" smtClean="0">
                <a:solidFill>
                  <a:srgbClr val="0B7468"/>
                </a:solidFill>
              </a:rPr>
              <a:t>не могут выделить научную информацию, описания, элементы фантастики, </a:t>
            </a:r>
            <a:r>
              <a:rPr lang="ru-RU" altLang="ru-RU" sz="2600" i="1" smtClean="0">
                <a:solidFill>
                  <a:srgbClr val="0B7468"/>
                </a:solidFill>
              </a:rPr>
              <a:t>главную мысль текста;</a:t>
            </a:r>
          </a:p>
          <a:p>
            <a:pPr marL="0" indent="0" algn="just">
              <a:lnSpc>
                <a:spcPct val="90000"/>
              </a:lnSpc>
              <a:buFontTx/>
              <a:buNone/>
            </a:pPr>
            <a:r>
              <a:rPr lang="ru-RU" altLang="ru-RU" sz="2600" smtClean="0">
                <a:solidFill>
                  <a:srgbClr val="0B7468"/>
                </a:solidFill>
              </a:rPr>
              <a:t>б) Не понимают, что в </a:t>
            </a:r>
            <a:r>
              <a:rPr lang="ru-RU" altLang="ru-RU" sz="2600" i="1" smtClean="0">
                <a:solidFill>
                  <a:srgbClr val="0B7468"/>
                </a:solidFill>
              </a:rPr>
              <a:t>тексте-инструкции</a:t>
            </a:r>
            <a:r>
              <a:rPr lang="ru-RU" altLang="ru-RU" sz="2600" smtClean="0">
                <a:solidFill>
                  <a:srgbClr val="0B7468"/>
                </a:solidFill>
              </a:rPr>
              <a:t> является главным для решения учебной задачи, не могут выделить обязательные «шаги» действия.  </a:t>
            </a:r>
            <a:endParaRPr lang="ru-RU" altLang="ru-RU" sz="1800" b="1" smtClean="0">
              <a:solidFill>
                <a:srgbClr val="0B7468"/>
              </a:solidFill>
            </a:endParaRPr>
          </a:p>
        </p:txBody>
      </p:sp>
      <p:sp>
        <p:nvSpPr>
          <p:cNvPr id="118787" name="Номер слайда 3"/>
          <p:cNvSpPr txBox="1"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fld id="{EAAAC331-8C16-4579-988B-EA27EC72451A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 eaLnBrk="0" hangingPunct="0"/>
              <a:t>62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ъект 2"/>
          <p:cNvSpPr txBox="1">
            <a:spLocks noGrp="1"/>
          </p:cNvSpPr>
          <p:nvPr>
            <p:ph idx="4294967295"/>
          </p:nvPr>
        </p:nvSpPr>
        <p:spPr>
          <a:xfrm>
            <a:off x="468313" y="249238"/>
            <a:ext cx="8218487" cy="4344987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mtClean="0"/>
              <a:t>   </a:t>
            </a:r>
            <a:r>
              <a:rPr lang="ru-RU" altLang="ru-RU" smtClean="0">
                <a:solidFill>
                  <a:srgbClr val="0B7468"/>
                </a:solidFill>
              </a:rPr>
              <a:t>в</a:t>
            </a:r>
            <a:r>
              <a:rPr lang="ru-RU" altLang="ru-RU" sz="2800" smtClean="0">
                <a:solidFill>
                  <a:srgbClr val="0B7468"/>
                </a:solidFill>
              </a:rPr>
              <a:t>) в учебном тексте самостоятельно затрудняются выделить учебную задачу;  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800" smtClean="0">
                <a:solidFill>
                  <a:srgbClr val="0B7468"/>
                </a:solidFill>
              </a:rPr>
              <a:t>   г) в математическом тексте «не видят», можно ли при выделенных условиях решить  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800" smtClean="0">
                <a:solidFill>
                  <a:srgbClr val="0B7468"/>
                </a:solidFill>
              </a:rPr>
              <a:t>математическую задачу.   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800" smtClean="0">
                <a:solidFill>
                  <a:srgbClr val="0B7468"/>
                </a:solidFill>
              </a:rPr>
              <a:t>  Вывод: нет переноса навыка работы с художественным текстом на осмысление других текстов.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800" smtClean="0"/>
              <a:t>   Задача: </a:t>
            </a:r>
            <a:r>
              <a:rPr lang="ru-RU" altLang="ru-RU" sz="2800" b="1" smtClean="0">
                <a:solidFill>
                  <a:srgbClr val="FF0000"/>
                </a:solidFill>
              </a:rPr>
              <a:t>развивать способность выделять особенности текста и определять его тип.  </a:t>
            </a:r>
          </a:p>
        </p:txBody>
      </p:sp>
      <p:sp>
        <p:nvSpPr>
          <p:cNvPr id="119811" name="Номер слайда 3"/>
          <p:cNvSpPr txBox="1">
            <a:spLocks noGrp="1" noChangeArrowheads="1"/>
          </p:cNvSpPr>
          <p:nvPr/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fld id="{F091E911-3DB6-4D34-99BC-8ADE26F61D68}" type="slidenum">
              <a:rPr lang="ru-RU" altLang="ru-RU" sz="1200">
                <a:solidFill>
                  <a:srgbClr val="898989"/>
                </a:solidFill>
                <a:latin typeface="Calibri" pitchFamily="34" charset="0"/>
              </a:rPr>
              <a:pPr algn="r" eaLnBrk="0" hangingPunct="0"/>
              <a:t>63</a:t>
            </a:fld>
            <a:endParaRPr lang="ru-RU" altLang="ru-RU" sz="1200">
              <a:solidFill>
                <a:srgbClr val="898989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456113" y="4905375"/>
            <a:ext cx="166687" cy="241300"/>
          </a:xfrm>
          <a:noFill/>
          <a:ln>
            <a:miter lim="800000"/>
          </a:ln>
        </p:spPr>
        <p:txBody>
          <a:bodyPr/>
          <a:lstStyle/>
          <a:p>
            <a:fld id="{8C2D8972-65E2-43F0-8C1D-798BEF10FAE7}" type="slidenum">
              <a:rPr lang="ru-RU" altLang="ru-RU" smtClean="0"/>
              <a:pPr/>
              <a:t>64</a:t>
            </a:fld>
            <a:endParaRPr lang="ru-RU" altLang="ru-RU" smtClean="0"/>
          </a:p>
        </p:txBody>
      </p:sp>
      <p:pic>
        <p:nvPicPr>
          <p:cNvPr id="120835" name="Объект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65200" y="1362075"/>
            <a:ext cx="6407150" cy="3192463"/>
          </a:xfrm>
        </p:spPr>
      </p:pic>
      <p:sp>
        <p:nvSpPr>
          <p:cNvPr id="67594" name="Заголовок 2"/>
          <p:cNvSpPr>
            <a:spLocks noGrp="1"/>
          </p:cNvSpPr>
          <p:nvPr>
            <p:ph type="title"/>
          </p:nvPr>
        </p:nvSpPr>
        <p:spPr>
          <a:xfrm>
            <a:off x="517525" y="357188"/>
            <a:ext cx="7877175" cy="85725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Не вчитываются в формулировки</a:t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заданий, правил</a:t>
            </a:r>
            <a:endParaRPr lang="ru-RU" altLang="ru-RU" dirty="0" smtClean="0"/>
          </a:p>
        </p:txBody>
      </p:sp>
      <p:grpSp>
        <p:nvGrpSpPr>
          <p:cNvPr id="120837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20838" name="Рисунок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20840" name="Рисунок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Содержимое 2"/>
          <p:cNvSpPr txBox="1">
            <a:spLocks noGrp="1"/>
          </p:cNvSpPr>
          <p:nvPr>
            <p:ph type="body" idx="1"/>
          </p:nvPr>
        </p:nvSpPr>
        <p:spPr>
          <a:xfrm>
            <a:off x="436563" y="1676400"/>
            <a:ext cx="7877175" cy="3810000"/>
          </a:xfrm>
        </p:spPr>
        <p:txBody>
          <a:bodyPr/>
          <a:lstStyle/>
          <a:p>
            <a:pPr algn="just"/>
            <a:r>
              <a:rPr lang="ru-RU" altLang="ru-RU" smtClean="0">
                <a:solidFill>
                  <a:srgbClr val="0B7468"/>
                </a:solidFill>
              </a:rPr>
              <a:t>Вывод Кости: У существительных женского рода мягкий знак после шипящих на конце слова пишется </a:t>
            </a:r>
            <a:r>
              <a:rPr lang="ru-RU" altLang="ru-RU" b="1" smtClean="0">
                <a:solidFill>
                  <a:srgbClr val="0B7468"/>
                </a:solidFill>
              </a:rPr>
              <a:t>всегда</a:t>
            </a:r>
            <a:r>
              <a:rPr lang="ru-RU" altLang="ru-RU" smtClean="0">
                <a:solidFill>
                  <a:srgbClr val="0B7468"/>
                </a:solidFill>
              </a:rPr>
              <a:t>, а у существительных мужского рода не пишется. </a:t>
            </a:r>
          </a:p>
          <a:p>
            <a:pPr algn="just"/>
            <a:r>
              <a:rPr lang="ru-RU" altLang="ru-RU" smtClean="0">
                <a:solidFill>
                  <a:srgbClr val="0B7468"/>
                </a:solidFill>
              </a:rPr>
              <a:t>Работа Кости: много </a:t>
            </a:r>
            <a:r>
              <a:rPr lang="ru-RU" altLang="ru-RU" b="1" smtClean="0">
                <a:solidFill>
                  <a:srgbClr val="0B7468"/>
                </a:solidFill>
              </a:rPr>
              <a:t>тучь</a:t>
            </a:r>
            <a:r>
              <a:rPr lang="ru-RU" altLang="ru-RU" smtClean="0">
                <a:solidFill>
                  <a:srgbClr val="0B7468"/>
                </a:solidFill>
              </a:rPr>
              <a:t>, мало </a:t>
            </a:r>
            <a:r>
              <a:rPr lang="ru-RU" altLang="ru-RU" b="1" smtClean="0">
                <a:solidFill>
                  <a:srgbClr val="0B7468"/>
                </a:solidFill>
              </a:rPr>
              <a:t>задачь.</a:t>
            </a:r>
            <a:endParaRPr lang="ru-RU" b="1" smtClean="0">
              <a:solidFill>
                <a:srgbClr val="0B7468"/>
              </a:solidFill>
            </a:endParaRPr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2"/>
          <a:srcRect b="67322"/>
          <a:stretch>
            <a:fillRect/>
          </a:stretch>
        </p:blipFill>
        <p:spPr bwMode="auto">
          <a:xfrm>
            <a:off x="436563" y="1035050"/>
            <a:ext cx="75612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7650" y="495300"/>
            <a:ext cx="84963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Не вчитываются в формулировки   заданий, правил</a:t>
            </a:r>
            <a:endParaRPr lang="ru-RU" sz="20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409950" y="1857676"/>
            <a:ext cx="3409950" cy="9525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1862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21863" name="Рисунок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21865" name="Рисунок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Прямоугольник 5"/>
          <p:cNvSpPr>
            <a:spLocks noChangeArrowheads="1"/>
          </p:cNvSpPr>
          <p:nvPr/>
        </p:nvSpPr>
        <p:spPr bwMode="auto">
          <a:xfrm>
            <a:off x="3430588" y="220663"/>
            <a:ext cx="42560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Подчеркни правильное решение.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000">
              <a:latin typeface="Times New Roman" pitchFamily="18" charset="0"/>
              <a:cs typeface="Times New Roman" pitchFamily="18" charset="0"/>
            </a:endParaRPr>
          </a:p>
          <a:p>
            <a:pPr marL="609600" indent="-609600"/>
            <a:r>
              <a:rPr lang="ru-RU" altLang="ru-RU" sz="2000" u="sng">
                <a:latin typeface="Times New Roman" pitchFamily="18" charset="0"/>
                <a:cs typeface="Times New Roman" pitchFamily="18" charset="0"/>
              </a:rPr>
              <a:t>а) 64 : 7 = 8 (ост.8)   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609600" indent="-609600"/>
            <a:r>
              <a:rPr lang="ru-RU" altLang="ru-RU" sz="2000" u="sng">
                <a:latin typeface="Times New Roman" pitchFamily="18" charset="0"/>
                <a:cs typeface="Times New Roman" pitchFamily="18" charset="0"/>
              </a:rPr>
              <a:t>б) 51 : 9 = 5 (ост.6</a:t>
            </a:r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609600" indent="-609600"/>
            <a:r>
              <a:rPr lang="ru-RU" altLang="ru-RU" sz="2000">
                <a:latin typeface="Times New Roman" pitchFamily="18" charset="0"/>
                <a:cs typeface="Times New Roman" pitchFamily="18" charset="0"/>
              </a:rPr>
              <a:t>в) 57 : 7 = 7 (ост.1)</a:t>
            </a:r>
            <a:endParaRPr lang="ru-RU" sz="2000"/>
          </a:p>
        </p:txBody>
      </p:sp>
      <p:pic>
        <p:nvPicPr>
          <p:cNvPr id="12288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01850" y="1919288"/>
            <a:ext cx="5507038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11"/>
          <p:cNvPicPr>
            <a:picLocks noChangeAspect="1" noChangeArrowheads="1"/>
          </p:cNvPicPr>
          <p:nvPr/>
        </p:nvPicPr>
        <p:blipFill>
          <a:blip r:embed="rId4"/>
          <a:srcRect l="9058" t="19188" r="52898" b="10578"/>
          <a:stretch>
            <a:fillRect/>
          </a:stretch>
        </p:blipFill>
        <p:spPr bwMode="auto">
          <a:xfrm>
            <a:off x="192088" y="962025"/>
            <a:ext cx="1490662" cy="19145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2885" name="Группа 4"/>
          <p:cNvGrpSpPr>
            <a:grpSpLocks/>
          </p:cNvGrpSpPr>
          <p:nvPr/>
        </p:nvGrpSpPr>
        <p:grpSpPr bwMode="auto">
          <a:xfrm>
            <a:off x="228600" y="4600575"/>
            <a:ext cx="8796338" cy="542925"/>
            <a:chOff x="400050" y="4810932"/>
            <a:chExt cx="8561070" cy="257280"/>
          </a:xfrm>
        </p:grpSpPr>
        <p:pic>
          <p:nvPicPr>
            <p:cNvPr id="122886" name="Рисунок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22888" name="Рисунок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24931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80000"/>
              </a:lnSpc>
              <a:buFontTx/>
              <a:buNone/>
            </a:pPr>
            <a:r>
              <a:rPr lang="ru-RU" sz="260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600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Важно понимать, что при огромной значимости предмета «Литературное чтение»  в становлении читательской грамотности младшего школьника только на этом предмете сформировать ее как метапредметный результат невозможно. </a:t>
            </a:r>
          </a:p>
          <a:p>
            <a:pPr marL="0" indent="0" algn="just">
              <a:lnSpc>
                <a:spcPct val="80000"/>
              </a:lnSpc>
              <a:buFontTx/>
              <a:buNone/>
            </a:pPr>
            <a:r>
              <a:rPr lang="ru-RU" sz="2600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600" b="1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Без осознания вклада других предметов в процесс формирования читательской грамотности принципиально невозможно достичь зафиксированных  в ФГОС НОО результатов. </a:t>
            </a:r>
          </a:p>
        </p:txBody>
      </p:sp>
      <p:grpSp>
        <p:nvGrpSpPr>
          <p:cNvPr id="124932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24933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24935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3"/>
          <p:cNvSpPr txBox="1">
            <a:spLocks noGrp="1"/>
          </p:cNvSpPr>
          <p:nvPr>
            <p:ph type="body" idx="1"/>
          </p:nvPr>
        </p:nvSpPr>
        <p:spPr>
          <a:xfrm>
            <a:off x="323850" y="519113"/>
            <a:ext cx="8640763" cy="3394075"/>
          </a:xfrm>
        </p:spPr>
        <p:txBody>
          <a:bodyPr/>
          <a:lstStyle/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000" b="1" smtClean="0">
                <a:solidFill>
                  <a:srgbClr val="0B7468"/>
                </a:solidFill>
              </a:rPr>
              <a:t>Все ли слова в предложении тебе понятны? 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000" i="1" smtClean="0"/>
              <a:t>      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endParaRPr lang="ru-RU" altLang="ru-RU" sz="2000" i="1" smtClean="0"/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000" i="1" smtClean="0">
                <a:solidFill>
                  <a:srgbClr val="0B7468"/>
                </a:solidFill>
              </a:rPr>
              <a:t>По пологому склону я подобрался к гусям очень близко, между тем слева была другая балка, и оттуда к гусям подползала лисица.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endParaRPr lang="ru-RU" altLang="ru-RU" sz="2000" smtClean="0">
              <a:solidFill>
                <a:srgbClr val="0B7468"/>
              </a:solidFill>
            </a:endParaRP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000" smtClean="0"/>
              <a:t>     В толковом словаре есть два слова </a:t>
            </a:r>
            <a:r>
              <a:rPr lang="ru-RU" altLang="ru-RU" sz="2000" b="1" i="1" smtClean="0"/>
              <a:t>балка</a:t>
            </a:r>
            <a:r>
              <a:rPr lang="ru-RU" altLang="ru-RU" sz="2000" smtClean="0"/>
              <a:t>.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000" smtClean="0"/>
              <a:t>1. Балка — брус, укрепленный горизонтально между двумя стенами и служащий опорой, поддержкой потолка, моста и т.п. 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000" smtClean="0"/>
              <a:t>2. Балка — ложбина, овраг, иногда большой протяжённости, обычно с пологими склонами, поросшими растительностью.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r>
              <a:rPr lang="ru-RU" altLang="ru-RU" sz="2000" b="1" smtClean="0"/>
              <a:t>      </a:t>
            </a:r>
            <a:r>
              <a:rPr lang="ru-RU" altLang="ru-RU" sz="2000" smtClean="0"/>
              <a:t>Как ты считаешь, какое из этих слов употреблено в предложении? Докажи свой ответ. </a:t>
            </a:r>
          </a:p>
          <a:p>
            <a:pPr marL="0" indent="0">
              <a:buFontTx/>
              <a:buNone/>
            </a:pPr>
            <a:endParaRPr lang="ru-RU" altLang="ru-RU" smtClean="0">
              <a:latin typeface="Times New Roman" pitchFamily="18" charset="0"/>
            </a:endParaRPr>
          </a:p>
        </p:txBody>
      </p:sp>
      <p:grpSp>
        <p:nvGrpSpPr>
          <p:cNvPr id="125955" name="Группа 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25956" name="Рисунок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25958" name="Рисунок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Содержимое 1"/>
          <p:cNvSpPr txBox="1">
            <a:spLocks noGrp="1"/>
          </p:cNvSpPr>
          <p:nvPr>
            <p:ph idx="1"/>
          </p:nvPr>
        </p:nvSpPr>
        <p:spPr>
          <a:xfrm>
            <a:off x="250825" y="490538"/>
            <a:ext cx="7954963" cy="4387850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smtClean="0">
                <a:solidFill>
                  <a:srgbClr val="0B7468"/>
                </a:solidFill>
              </a:rPr>
              <a:t>Подчеркни словосочетание, в которое можно вставить  и букву </a:t>
            </a:r>
            <a:r>
              <a:rPr lang="ru-RU" b="1" smtClean="0">
                <a:solidFill>
                  <a:srgbClr val="0B7468"/>
                </a:solidFill>
              </a:rPr>
              <a:t>е</a:t>
            </a:r>
            <a:r>
              <a:rPr lang="ru-RU" smtClean="0">
                <a:solidFill>
                  <a:srgbClr val="0B7468"/>
                </a:solidFill>
              </a:rPr>
              <a:t>, и букву </a:t>
            </a:r>
            <a:r>
              <a:rPr lang="ru-RU" b="1" smtClean="0">
                <a:solidFill>
                  <a:srgbClr val="0B7468"/>
                </a:solidFill>
              </a:rPr>
              <a:t>и</a:t>
            </a:r>
            <a:r>
              <a:rPr lang="ru-RU" smtClean="0">
                <a:solidFill>
                  <a:srgbClr val="0B7468"/>
                </a:solidFill>
              </a:rPr>
              <a:t>? 	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mtClean="0">
                <a:solidFill>
                  <a:srgbClr val="0B7468"/>
                </a:solidFill>
              </a:rPr>
              <a:t>сл...зать сметану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mtClean="0">
                <a:solidFill>
                  <a:srgbClr val="0B7468"/>
                </a:solidFill>
              </a:rPr>
              <a:t>сл...зать языком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mtClean="0">
                <a:solidFill>
                  <a:srgbClr val="0B7468"/>
                </a:solidFill>
              </a:rPr>
              <a:t>сл...зать быстро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mtClean="0">
                <a:solidFill>
                  <a:srgbClr val="0B7468"/>
                </a:solidFill>
              </a:rPr>
              <a:t>сл...зать  боком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ru-RU" smtClean="0">
                <a:solidFill>
                  <a:srgbClr val="0B7468"/>
                </a:solidFill>
              </a:rPr>
              <a:t>сл...зать с дерева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ru-RU" b="1" i="1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i="1" u="sng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Что понять?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AutoNum type="arabicParenR"/>
            </a:pPr>
            <a:r>
              <a:rPr lang="ru-RU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Работаю со словосочетаниями (анализирую лексическое значения).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AutoNum type="arabicParenR"/>
            </a:pPr>
            <a:r>
              <a:rPr lang="ru-RU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Соблюдаю условие выполнения (возможность двойной записи).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AutoNum type="arabicParenR"/>
            </a:pPr>
            <a:r>
              <a:rPr lang="ru-RU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Применяю заданный способ выполнения (нужно подчеркнуть).</a:t>
            </a:r>
          </a:p>
          <a:p>
            <a:pPr>
              <a:buFontTx/>
              <a:buNone/>
            </a:pPr>
            <a:endParaRPr lang="ru-RU" sz="2400" smtClean="0">
              <a:solidFill>
                <a:srgbClr val="0B7468"/>
              </a:solidFill>
            </a:endParaRPr>
          </a:p>
        </p:txBody>
      </p:sp>
      <p:sp>
        <p:nvSpPr>
          <p:cNvPr id="126979" name="Заголовок 1"/>
          <p:cNvSpPr txBox="1">
            <a:spLocks noGrp="1"/>
          </p:cNvSpPr>
          <p:nvPr>
            <p:ph type="title"/>
          </p:nvPr>
        </p:nvSpPr>
        <p:spPr>
          <a:xfrm>
            <a:off x="468313" y="195263"/>
            <a:ext cx="7972425" cy="295275"/>
          </a:xfrm>
        </p:spPr>
        <p:txBody>
          <a:bodyPr/>
          <a:lstStyle/>
          <a:p>
            <a:endParaRPr lang="ru-RU" altLang="ru-RU" smtClean="0"/>
          </a:p>
        </p:txBody>
      </p:sp>
      <p:grpSp>
        <p:nvGrpSpPr>
          <p:cNvPr id="126980" name="Группа 6"/>
          <p:cNvGrpSpPr>
            <a:grpSpLocks/>
          </p:cNvGrpSpPr>
          <p:nvPr/>
        </p:nvGrpSpPr>
        <p:grpSpPr bwMode="auto">
          <a:xfrm>
            <a:off x="250825" y="4621213"/>
            <a:ext cx="8561388" cy="257175"/>
            <a:chOff x="400050" y="4810932"/>
            <a:chExt cx="8561070" cy="257280"/>
          </a:xfrm>
        </p:grpSpPr>
        <p:pic>
          <p:nvPicPr>
            <p:cNvPr id="126981" name="Рисунок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26983" name="Рисунок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/>
            </a:extLst>
          </p:cNvPr>
          <p:cNvSpPr txBox="1"/>
          <p:nvPr/>
        </p:nvSpPr>
        <p:spPr>
          <a:xfrm>
            <a:off x="1904562" y="223183"/>
            <a:ext cx="8578531" cy="511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>
              <a:lnSpc>
                <a:spcPct val="70000"/>
              </a:lnSpc>
              <a:defRPr/>
            </a:pPr>
            <a:r>
              <a:rPr lang="ru-RU" sz="3800" b="0" dirty="0">
                <a:solidFill>
                  <a:srgbClr val="FF9300"/>
                </a:solidFill>
                <a:latin typeface="Calibri" panose="020F0502020204030204" pitchFamily="34" charset="0"/>
              </a:rPr>
              <a:t>…ЧЕРЕЗ ФОРМИРОВАНИЕ 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/>
            </a:extLst>
          </p:cNvPr>
          <p:cNvSpPr>
            <a:spLocks/>
          </p:cNvSpPr>
          <p:nvPr/>
        </p:nvSpPr>
        <p:spPr>
          <a:xfrm>
            <a:off x="857415" y="1353445"/>
            <a:ext cx="2880000" cy="648000"/>
          </a:xfrm>
          <a:prstGeom prst="roundRect">
            <a:avLst/>
          </a:prstGeom>
          <a:solidFill>
            <a:srgbClr val="8CC73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1" name="TextBox 20">
            <a:extLst>
              <a:ext uri="{FF2B5EF4-FFF2-40B4-BE49-F238E27FC236}"/>
            </a:extLst>
          </p:cNvPr>
          <p:cNvSpPr txBox="1"/>
          <p:nvPr/>
        </p:nvSpPr>
        <p:spPr>
          <a:xfrm>
            <a:off x="1539680" y="1503039"/>
            <a:ext cx="150201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РЕГУЛЯТИВНЫЕ</a:t>
            </a:r>
          </a:p>
        </p:txBody>
      </p:sp>
      <p:pic>
        <p:nvPicPr>
          <p:cNvPr id="52229" name="Изображение" descr="Изображение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0" y="1497013"/>
            <a:ext cx="360363" cy="3603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9" name="Скругленный прямоугольник 8">
            <a:extLst>
              <a:ext uri="{FF2B5EF4-FFF2-40B4-BE49-F238E27FC236}"/>
            </a:extLst>
          </p:cNvPr>
          <p:cNvSpPr>
            <a:spLocks/>
          </p:cNvSpPr>
          <p:nvPr/>
        </p:nvSpPr>
        <p:spPr>
          <a:xfrm>
            <a:off x="857415" y="2247749"/>
            <a:ext cx="2880000" cy="648000"/>
          </a:xfrm>
          <a:prstGeom prst="roundRect">
            <a:avLst/>
          </a:prstGeom>
          <a:solidFill>
            <a:srgbClr val="8CC73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" name="TextBox 21">
            <a:extLst>
              <a:ext uri="{FF2B5EF4-FFF2-40B4-BE49-F238E27FC236}"/>
            </a:extLst>
          </p:cNvPr>
          <p:cNvSpPr txBox="1"/>
          <p:nvPr/>
        </p:nvSpPr>
        <p:spPr>
          <a:xfrm>
            <a:off x="1539680" y="2397343"/>
            <a:ext cx="180337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ПОЗНАВАТЕЛЬНЫЕ</a:t>
            </a:r>
          </a:p>
        </p:txBody>
      </p:sp>
      <p:pic>
        <p:nvPicPr>
          <p:cNvPr id="52232" name="Изображение" descr="Изображение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6000" y="2392363"/>
            <a:ext cx="360363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0" name="Скругленный прямоугольник 9">
            <a:extLst>
              <a:ext uri="{FF2B5EF4-FFF2-40B4-BE49-F238E27FC236}"/>
            </a:extLst>
          </p:cNvPr>
          <p:cNvSpPr>
            <a:spLocks/>
          </p:cNvSpPr>
          <p:nvPr/>
        </p:nvSpPr>
        <p:spPr>
          <a:xfrm>
            <a:off x="857415" y="3120222"/>
            <a:ext cx="2880000" cy="648000"/>
          </a:xfrm>
          <a:prstGeom prst="roundRect">
            <a:avLst/>
          </a:prstGeom>
          <a:solidFill>
            <a:srgbClr val="8CC73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TextBox 22">
            <a:extLst>
              <a:ext uri="{FF2B5EF4-FFF2-40B4-BE49-F238E27FC236}"/>
            </a:extLst>
          </p:cNvPr>
          <p:cNvSpPr txBox="1"/>
          <p:nvPr/>
        </p:nvSpPr>
        <p:spPr>
          <a:xfrm>
            <a:off x="1539680" y="3269816"/>
            <a:ext cx="2074287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КОММУНИКАТИВНЫЕ</a:t>
            </a:r>
          </a:p>
        </p:txBody>
      </p:sp>
      <p:pic>
        <p:nvPicPr>
          <p:cNvPr id="52235" name="Рисунок 34"/>
          <p:cNvPicPr>
            <a:picLocks noChangeAspect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1038225" y="3263900"/>
            <a:ext cx="3159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кругленный прямоугольник 10">
            <a:extLst>
              <a:ext uri="{FF2B5EF4-FFF2-40B4-BE49-F238E27FC236}"/>
            </a:extLst>
          </p:cNvPr>
          <p:cNvSpPr>
            <a:spLocks/>
          </p:cNvSpPr>
          <p:nvPr/>
        </p:nvSpPr>
        <p:spPr>
          <a:xfrm>
            <a:off x="857415" y="3965505"/>
            <a:ext cx="2880000" cy="648000"/>
          </a:xfrm>
          <a:prstGeom prst="roundRect">
            <a:avLst/>
          </a:prstGeom>
          <a:solidFill>
            <a:srgbClr val="8CC73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4" name="TextBox 23">
            <a:extLst>
              <a:ext uri="{FF2B5EF4-FFF2-40B4-BE49-F238E27FC236}"/>
            </a:extLst>
          </p:cNvPr>
          <p:cNvSpPr txBox="1"/>
          <p:nvPr/>
        </p:nvSpPr>
        <p:spPr>
          <a:xfrm>
            <a:off x="1539680" y="4115099"/>
            <a:ext cx="135453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50800" tIns="50800" rIns="50800" bIns="5080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ЛИЧНОСТНЫЕ</a:t>
            </a:r>
          </a:p>
        </p:txBody>
      </p:sp>
      <p:grpSp>
        <p:nvGrpSpPr>
          <p:cNvPr id="52238" name="Группа 35"/>
          <p:cNvGrpSpPr>
            <a:grpSpLocks/>
          </p:cNvGrpSpPr>
          <p:nvPr/>
        </p:nvGrpSpPr>
        <p:grpSpPr bwMode="auto">
          <a:xfrm>
            <a:off x="1016000" y="4110038"/>
            <a:ext cx="360363" cy="358775"/>
            <a:chOff x="7479207" y="3238262"/>
            <a:chExt cx="830225" cy="755598"/>
          </a:xfrm>
        </p:grpSpPr>
        <p:sp>
          <p:nvSpPr>
            <p:cNvPr id="37" name="Freeform 76"/>
            <p:cNvSpPr>
              <a:spLocks noEditPoints="1"/>
            </p:cNvSpPr>
            <p:nvPr/>
          </p:nvSpPr>
          <p:spPr bwMode="auto">
            <a:xfrm>
              <a:off x="7479207" y="3238262"/>
              <a:ext cx="830225" cy="755598"/>
            </a:xfrm>
            <a:custGeom>
              <a:avLst/>
              <a:gdLst>
                <a:gd name="T0" fmla="*/ 133 w 188"/>
                <a:gd name="T1" fmla="*/ 136 h 171"/>
                <a:gd name="T2" fmla="*/ 48 w 188"/>
                <a:gd name="T3" fmla="*/ 153 h 171"/>
                <a:gd name="T4" fmla="*/ 55 w 188"/>
                <a:gd name="T5" fmla="*/ 157 h 171"/>
                <a:gd name="T6" fmla="*/ 67 w 188"/>
                <a:gd name="T7" fmla="*/ 152 h 171"/>
                <a:gd name="T8" fmla="*/ 61 w 188"/>
                <a:gd name="T9" fmla="*/ 144 h 171"/>
                <a:gd name="T10" fmla="*/ 67 w 188"/>
                <a:gd name="T11" fmla="*/ 136 h 171"/>
                <a:gd name="T12" fmla="*/ 61 w 188"/>
                <a:gd name="T13" fmla="*/ 142 h 171"/>
                <a:gd name="T14" fmla="*/ 121 w 188"/>
                <a:gd name="T15" fmla="*/ 23 h 171"/>
                <a:gd name="T16" fmla="*/ 105 w 188"/>
                <a:gd name="T17" fmla="*/ 34 h 171"/>
                <a:gd name="T18" fmla="*/ 149 w 188"/>
                <a:gd name="T19" fmla="*/ 29 h 171"/>
                <a:gd name="T20" fmla="*/ 155 w 188"/>
                <a:gd name="T21" fmla="*/ 29 h 171"/>
                <a:gd name="T22" fmla="*/ 99 w 188"/>
                <a:gd name="T23" fmla="*/ 33 h 171"/>
                <a:gd name="T24" fmla="*/ 133 w 188"/>
                <a:gd name="T25" fmla="*/ 158 h 171"/>
                <a:gd name="T26" fmla="*/ 139 w 188"/>
                <a:gd name="T27" fmla="*/ 153 h 171"/>
                <a:gd name="T28" fmla="*/ 118 w 188"/>
                <a:gd name="T29" fmla="*/ 157 h 171"/>
                <a:gd name="T30" fmla="*/ 127 w 188"/>
                <a:gd name="T31" fmla="*/ 159 h 171"/>
                <a:gd name="T32" fmla="*/ 56 w 188"/>
                <a:gd name="T33" fmla="*/ 39 h 171"/>
                <a:gd name="T34" fmla="*/ 68 w 188"/>
                <a:gd name="T35" fmla="*/ 39 h 171"/>
                <a:gd name="T36" fmla="*/ 73 w 188"/>
                <a:gd name="T37" fmla="*/ 37 h 171"/>
                <a:gd name="T38" fmla="*/ 116 w 188"/>
                <a:gd name="T39" fmla="*/ 37 h 171"/>
                <a:gd name="T40" fmla="*/ 121 w 188"/>
                <a:gd name="T41" fmla="*/ 40 h 171"/>
                <a:gd name="T42" fmla="*/ 133 w 188"/>
                <a:gd name="T43" fmla="*/ 39 h 171"/>
                <a:gd name="T44" fmla="*/ 127 w 188"/>
                <a:gd name="T45" fmla="*/ 31 h 171"/>
                <a:gd name="T46" fmla="*/ 33 w 188"/>
                <a:gd name="T47" fmla="*/ 29 h 171"/>
                <a:gd name="T48" fmla="*/ 39 w 188"/>
                <a:gd name="T49" fmla="*/ 29 h 171"/>
                <a:gd name="T50" fmla="*/ 83 w 188"/>
                <a:gd name="T51" fmla="*/ 33 h 171"/>
                <a:gd name="T52" fmla="*/ 62 w 188"/>
                <a:gd name="T53" fmla="*/ 0 h 171"/>
                <a:gd name="T54" fmla="*/ 149 w 188"/>
                <a:gd name="T55" fmla="*/ 142 h 171"/>
                <a:gd name="T56" fmla="*/ 105 w 188"/>
                <a:gd name="T57" fmla="*/ 138 h 171"/>
                <a:gd name="T58" fmla="*/ 127 w 188"/>
                <a:gd name="T59" fmla="*/ 171 h 171"/>
                <a:gd name="T60" fmla="*/ 147 w 188"/>
                <a:gd name="T61" fmla="*/ 96 h 171"/>
                <a:gd name="T62" fmla="*/ 154 w 188"/>
                <a:gd name="T63" fmla="*/ 101 h 171"/>
                <a:gd name="T64" fmla="*/ 166 w 188"/>
                <a:gd name="T65" fmla="*/ 96 h 171"/>
                <a:gd name="T66" fmla="*/ 160 w 188"/>
                <a:gd name="T67" fmla="*/ 88 h 171"/>
                <a:gd name="T68" fmla="*/ 62 w 188"/>
                <a:gd name="T69" fmla="*/ 16 h 171"/>
                <a:gd name="T70" fmla="*/ 68 w 188"/>
                <a:gd name="T71" fmla="*/ 22 h 171"/>
                <a:gd name="T72" fmla="*/ 154 w 188"/>
                <a:gd name="T73" fmla="*/ 80 h 171"/>
                <a:gd name="T74" fmla="*/ 160 w 188"/>
                <a:gd name="T75" fmla="*/ 58 h 171"/>
                <a:gd name="T76" fmla="*/ 160 w 188"/>
                <a:gd name="T77" fmla="*/ 64 h 171"/>
                <a:gd name="T78" fmla="*/ 145 w 188"/>
                <a:gd name="T79" fmla="*/ 103 h 171"/>
                <a:gd name="T80" fmla="*/ 188 w 188"/>
                <a:gd name="T81" fmla="*/ 86 h 171"/>
                <a:gd name="T82" fmla="*/ 29 w 188"/>
                <a:gd name="T83" fmla="*/ 107 h 171"/>
                <a:gd name="T84" fmla="*/ 44 w 188"/>
                <a:gd name="T85" fmla="*/ 69 h 171"/>
                <a:gd name="T86" fmla="*/ 0 w 188"/>
                <a:gd name="T87" fmla="*/ 85 h 171"/>
                <a:gd name="T88" fmla="*/ 43 w 188"/>
                <a:gd name="T89" fmla="*/ 102 h 171"/>
                <a:gd name="T90" fmla="*/ 61 w 188"/>
                <a:gd name="T91" fmla="*/ 164 h 171"/>
                <a:gd name="T92" fmla="*/ 50 w 188"/>
                <a:gd name="T93" fmla="*/ 116 h 171"/>
                <a:gd name="T94" fmla="*/ 89 w 188"/>
                <a:gd name="T95" fmla="*/ 142 h 171"/>
                <a:gd name="T96" fmla="*/ 29 w 188"/>
                <a:gd name="T97" fmla="*/ 102 h 171"/>
                <a:gd name="T98" fmla="*/ 37 w 188"/>
                <a:gd name="T99" fmla="*/ 100 h 171"/>
                <a:gd name="T100" fmla="*/ 16 w 188"/>
                <a:gd name="T101" fmla="*/ 96 h 171"/>
                <a:gd name="T102" fmla="*/ 23 w 188"/>
                <a:gd name="T103" fmla="*/ 101 h 171"/>
                <a:gd name="T104" fmla="*/ 29 w 188"/>
                <a:gd name="T105" fmla="*/ 73 h 171"/>
                <a:gd name="T106" fmla="*/ 35 w 188"/>
                <a:gd name="T107" fmla="*/ 7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171">
                  <a:moveTo>
                    <a:pt x="121" y="136"/>
                  </a:moveTo>
                  <a:cubicBezTo>
                    <a:pt x="121" y="139"/>
                    <a:pt x="123" y="142"/>
                    <a:pt x="127" y="142"/>
                  </a:cubicBezTo>
                  <a:cubicBezTo>
                    <a:pt x="130" y="142"/>
                    <a:pt x="133" y="139"/>
                    <a:pt x="133" y="136"/>
                  </a:cubicBezTo>
                  <a:cubicBezTo>
                    <a:pt x="133" y="133"/>
                    <a:pt x="130" y="130"/>
                    <a:pt x="127" y="130"/>
                  </a:cubicBezTo>
                  <a:cubicBezTo>
                    <a:pt x="123" y="130"/>
                    <a:pt x="121" y="133"/>
                    <a:pt x="121" y="136"/>
                  </a:cubicBezTo>
                  <a:close/>
                  <a:moveTo>
                    <a:pt x="48" y="153"/>
                  </a:moveTo>
                  <a:cubicBezTo>
                    <a:pt x="50" y="154"/>
                    <a:pt x="51" y="155"/>
                    <a:pt x="53" y="156"/>
                  </a:cubicBezTo>
                  <a:cubicBezTo>
                    <a:pt x="53" y="155"/>
                    <a:pt x="54" y="153"/>
                    <a:pt x="55" y="152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57" y="158"/>
                    <a:pt x="59" y="159"/>
                    <a:pt x="61" y="159"/>
                  </a:cubicBezTo>
                  <a:cubicBezTo>
                    <a:pt x="63" y="159"/>
                    <a:pt x="65" y="158"/>
                    <a:pt x="67" y="157"/>
                  </a:cubicBezTo>
                  <a:cubicBezTo>
                    <a:pt x="67" y="152"/>
                    <a:pt x="67" y="152"/>
                    <a:pt x="67" y="152"/>
                  </a:cubicBezTo>
                  <a:cubicBezTo>
                    <a:pt x="68" y="153"/>
                    <a:pt x="69" y="155"/>
                    <a:pt x="69" y="156"/>
                  </a:cubicBezTo>
                  <a:cubicBezTo>
                    <a:pt x="71" y="155"/>
                    <a:pt x="73" y="154"/>
                    <a:pt x="74" y="153"/>
                  </a:cubicBezTo>
                  <a:cubicBezTo>
                    <a:pt x="72" y="148"/>
                    <a:pt x="67" y="144"/>
                    <a:pt x="61" y="144"/>
                  </a:cubicBezTo>
                  <a:cubicBezTo>
                    <a:pt x="55" y="144"/>
                    <a:pt x="50" y="148"/>
                    <a:pt x="48" y="153"/>
                  </a:cubicBezTo>
                  <a:close/>
                  <a:moveTo>
                    <a:pt x="61" y="142"/>
                  </a:moveTo>
                  <a:cubicBezTo>
                    <a:pt x="65" y="142"/>
                    <a:pt x="67" y="139"/>
                    <a:pt x="67" y="136"/>
                  </a:cubicBezTo>
                  <a:cubicBezTo>
                    <a:pt x="67" y="132"/>
                    <a:pt x="65" y="130"/>
                    <a:pt x="61" y="130"/>
                  </a:cubicBezTo>
                  <a:cubicBezTo>
                    <a:pt x="58" y="130"/>
                    <a:pt x="55" y="132"/>
                    <a:pt x="55" y="136"/>
                  </a:cubicBezTo>
                  <a:cubicBezTo>
                    <a:pt x="55" y="139"/>
                    <a:pt x="58" y="142"/>
                    <a:pt x="61" y="142"/>
                  </a:cubicBezTo>
                  <a:close/>
                  <a:moveTo>
                    <a:pt x="133" y="23"/>
                  </a:moveTo>
                  <a:cubicBezTo>
                    <a:pt x="133" y="19"/>
                    <a:pt x="131" y="17"/>
                    <a:pt x="127" y="17"/>
                  </a:cubicBezTo>
                  <a:cubicBezTo>
                    <a:pt x="124" y="17"/>
                    <a:pt x="121" y="19"/>
                    <a:pt x="121" y="23"/>
                  </a:cubicBezTo>
                  <a:cubicBezTo>
                    <a:pt x="121" y="26"/>
                    <a:pt x="124" y="29"/>
                    <a:pt x="127" y="29"/>
                  </a:cubicBezTo>
                  <a:cubicBezTo>
                    <a:pt x="131" y="29"/>
                    <a:pt x="133" y="26"/>
                    <a:pt x="133" y="23"/>
                  </a:cubicBezTo>
                  <a:close/>
                  <a:moveTo>
                    <a:pt x="105" y="34"/>
                  </a:moveTo>
                  <a:cubicBezTo>
                    <a:pt x="105" y="32"/>
                    <a:pt x="105" y="31"/>
                    <a:pt x="105" y="29"/>
                  </a:cubicBezTo>
                  <a:cubicBezTo>
                    <a:pt x="105" y="17"/>
                    <a:pt x="115" y="7"/>
                    <a:pt x="127" y="7"/>
                  </a:cubicBezTo>
                  <a:cubicBezTo>
                    <a:pt x="139" y="7"/>
                    <a:pt x="149" y="17"/>
                    <a:pt x="149" y="29"/>
                  </a:cubicBezTo>
                  <a:cubicBezTo>
                    <a:pt x="149" y="39"/>
                    <a:pt x="143" y="47"/>
                    <a:pt x="134" y="50"/>
                  </a:cubicBezTo>
                  <a:cubicBezTo>
                    <a:pt x="135" y="52"/>
                    <a:pt x="137" y="53"/>
                    <a:pt x="138" y="55"/>
                  </a:cubicBezTo>
                  <a:cubicBezTo>
                    <a:pt x="148" y="51"/>
                    <a:pt x="155" y="41"/>
                    <a:pt x="155" y="29"/>
                  </a:cubicBezTo>
                  <a:cubicBezTo>
                    <a:pt x="155" y="13"/>
                    <a:pt x="143" y="1"/>
                    <a:pt x="127" y="1"/>
                  </a:cubicBezTo>
                  <a:cubicBezTo>
                    <a:pt x="112" y="1"/>
                    <a:pt x="99" y="13"/>
                    <a:pt x="99" y="29"/>
                  </a:cubicBezTo>
                  <a:cubicBezTo>
                    <a:pt x="99" y="30"/>
                    <a:pt x="99" y="31"/>
                    <a:pt x="99" y="33"/>
                  </a:cubicBezTo>
                  <a:cubicBezTo>
                    <a:pt x="101" y="33"/>
                    <a:pt x="103" y="33"/>
                    <a:pt x="105" y="34"/>
                  </a:cubicBezTo>
                  <a:close/>
                  <a:moveTo>
                    <a:pt x="127" y="159"/>
                  </a:moveTo>
                  <a:cubicBezTo>
                    <a:pt x="129" y="159"/>
                    <a:pt x="131" y="159"/>
                    <a:pt x="133" y="158"/>
                  </a:cubicBezTo>
                  <a:cubicBezTo>
                    <a:pt x="133" y="152"/>
                    <a:pt x="133" y="152"/>
                    <a:pt x="133" y="152"/>
                  </a:cubicBezTo>
                  <a:cubicBezTo>
                    <a:pt x="134" y="154"/>
                    <a:pt x="135" y="155"/>
                    <a:pt x="135" y="157"/>
                  </a:cubicBezTo>
                  <a:cubicBezTo>
                    <a:pt x="137" y="156"/>
                    <a:pt x="138" y="155"/>
                    <a:pt x="139" y="153"/>
                  </a:cubicBezTo>
                  <a:cubicBezTo>
                    <a:pt x="137" y="148"/>
                    <a:pt x="132" y="144"/>
                    <a:pt x="127" y="144"/>
                  </a:cubicBezTo>
                  <a:cubicBezTo>
                    <a:pt x="121" y="144"/>
                    <a:pt x="116" y="148"/>
                    <a:pt x="114" y="153"/>
                  </a:cubicBezTo>
                  <a:cubicBezTo>
                    <a:pt x="115" y="155"/>
                    <a:pt x="117" y="156"/>
                    <a:pt x="118" y="157"/>
                  </a:cubicBezTo>
                  <a:cubicBezTo>
                    <a:pt x="119" y="155"/>
                    <a:pt x="119" y="154"/>
                    <a:pt x="121" y="152"/>
                  </a:cubicBezTo>
                  <a:cubicBezTo>
                    <a:pt x="121" y="158"/>
                    <a:pt x="121" y="158"/>
                    <a:pt x="121" y="158"/>
                  </a:cubicBezTo>
                  <a:cubicBezTo>
                    <a:pt x="122" y="159"/>
                    <a:pt x="124" y="159"/>
                    <a:pt x="127" y="159"/>
                  </a:cubicBezTo>
                  <a:close/>
                  <a:moveTo>
                    <a:pt x="49" y="39"/>
                  </a:moveTo>
                  <a:cubicBezTo>
                    <a:pt x="50" y="41"/>
                    <a:pt x="52" y="42"/>
                    <a:pt x="53" y="43"/>
                  </a:cubicBezTo>
                  <a:cubicBezTo>
                    <a:pt x="54" y="41"/>
                    <a:pt x="55" y="40"/>
                    <a:pt x="56" y="39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7" y="45"/>
                    <a:pt x="58" y="45"/>
                    <a:pt x="60" y="45"/>
                  </a:cubicBezTo>
                  <a:cubicBezTo>
                    <a:pt x="62" y="43"/>
                    <a:pt x="65" y="41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70" y="38"/>
                    <a:pt x="71" y="37"/>
                    <a:pt x="73" y="37"/>
                  </a:cubicBezTo>
                  <a:cubicBezTo>
                    <a:pt x="71" y="33"/>
                    <a:pt x="66" y="31"/>
                    <a:pt x="62" y="31"/>
                  </a:cubicBezTo>
                  <a:cubicBezTo>
                    <a:pt x="56" y="31"/>
                    <a:pt x="51" y="34"/>
                    <a:pt x="49" y="39"/>
                  </a:cubicBezTo>
                  <a:close/>
                  <a:moveTo>
                    <a:pt x="116" y="37"/>
                  </a:moveTo>
                  <a:cubicBezTo>
                    <a:pt x="118" y="38"/>
                    <a:pt x="119" y="39"/>
                    <a:pt x="121" y="39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4" y="41"/>
                    <a:pt x="127" y="43"/>
                    <a:pt x="129" y="45"/>
                  </a:cubicBezTo>
                  <a:cubicBezTo>
                    <a:pt x="131" y="45"/>
                    <a:pt x="132" y="45"/>
                    <a:pt x="133" y="44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34" y="40"/>
                    <a:pt x="135" y="42"/>
                    <a:pt x="135" y="43"/>
                  </a:cubicBezTo>
                  <a:cubicBezTo>
                    <a:pt x="137" y="42"/>
                    <a:pt x="139" y="41"/>
                    <a:pt x="140" y="40"/>
                  </a:cubicBezTo>
                  <a:cubicBezTo>
                    <a:pt x="138" y="35"/>
                    <a:pt x="133" y="31"/>
                    <a:pt x="127" y="31"/>
                  </a:cubicBezTo>
                  <a:cubicBezTo>
                    <a:pt x="123" y="31"/>
                    <a:pt x="118" y="33"/>
                    <a:pt x="116" y="37"/>
                  </a:cubicBezTo>
                  <a:close/>
                  <a:moveTo>
                    <a:pt x="62" y="0"/>
                  </a:moveTo>
                  <a:cubicBezTo>
                    <a:pt x="46" y="0"/>
                    <a:pt x="33" y="13"/>
                    <a:pt x="33" y="29"/>
                  </a:cubicBezTo>
                  <a:cubicBezTo>
                    <a:pt x="33" y="40"/>
                    <a:pt x="41" y="50"/>
                    <a:pt x="51" y="55"/>
                  </a:cubicBezTo>
                  <a:cubicBezTo>
                    <a:pt x="52" y="53"/>
                    <a:pt x="53" y="51"/>
                    <a:pt x="55" y="50"/>
                  </a:cubicBezTo>
                  <a:cubicBezTo>
                    <a:pt x="46" y="47"/>
                    <a:pt x="39" y="38"/>
                    <a:pt x="39" y="29"/>
                  </a:cubicBezTo>
                  <a:cubicBezTo>
                    <a:pt x="39" y="16"/>
                    <a:pt x="49" y="6"/>
                    <a:pt x="62" y="6"/>
                  </a:cubicBezTo>
                  <a:cubicBezTo>
                    <a:pt x="74" y="6"/>
                    <a:pt x="84" y="16"/>
                    <a:pt x="84" y="29"/>
                  </a:cubicBezTo>
                  <a:cubicBezTo>
                    <a:pt x="84" y="30"/>
                    <a:pt x="84" y="32"/>
                    <a:pt x="83" y="33"/>
                  </a:cubicBezTo>
                  <a:cubicBezTo>
                    <a:pt x="86" y="33"/>
                    <a:pt x="88" y="33"/>
                    <a:pt x="90" y="33"/>
                  </a:cubicBezTo>
                  <a:cubicBezTo>
                    <a:pt x="90" y="31"/>
                    <a:pt x="90" y="30"/>
                    <a:pt x="90" y="29"/>
                  </a:cubicBezTo>
                  <a:cubicBezTo>
                    <a:pt x="90" y="13"/>
                    <a:pt x="77" y="0"/>
                    <a:pt x="62" y="0"/>
                  </a:cubicBezTo>
                  <a:close/>
                  <a:moveTo>
                    <a:pt x="138" y="116"/>
                  </a:moveTo>
                  <a:cubicBezTo>
                    <a:pt x="137" y="118"/>
                    <a:pt x="136" y="120"/>
                    <a:pt x="134" y="121"/>
                  </a:cubicBezTo>
                  <a:cubicBezTo>
                    <a:pt x="143" y="124"/>
                    <a:pt x="149" y="133"/>
                    <a:pt x="149" y="142"/>
                  </a:cubicBezTo>
                  <a:cubicBezTo>
                    <a:pt x="149" y="155"/>
                    <a:pt x="139" y="165"/>
                    <a:pt x="127" y="165"/>
                  </a:cubicBezTo>
                  <a:cubicBezTo>
                    <a:pt x="114" y="165"/>
                    <a:pt x="104" y="155"/>
                    <a:pt x="104" y="142"/>
                  </a:cubicBezTo>
                  <a:cubicBezTo>
                    <a:pt x="104" y="141"/>
                    <a:pt x="105" y="140"/>
                    <a:pt x="105" y="138"/>
                  </a:cubicBezTo>
                  <a:cubicBezTo>
                    <a:pt x="103" y="139"/>
                    <a:pt x="101" y="139"/>
                    <a:pt x="99" y="139"/>
                  </a:cubicBezTo>
                  <a:cubicBezTo>
                    <a:pt x="98" y="140"/>
                    <a:pt x="98" y="141"/>
                    <a:pt x="98" y="142"/>
                  </a:cubicBezTo>
                  <a:cubicBezTo>
                    <a:pt x="98" y="158"/>
                    <a:pt x="111" y="171"/>
                    <a:pt x="127" y="171"/>
                  </a:cubicBezTo>
                  <a:cubicBezTo>
                    <a:pt x="142" y="171"/>
                    <a:pt x="155" y="158"/>
                    <a:pt x="155" y="142"/>
                  </a:cubicBezTo>
                  <a:cubicBezTo>
                    <a:pt x="155" y="131"/>
                    <a:pt x="148" y="121"/>
                    <a:pt x="138" y="116"/>
                  </a:cubicBezTo>
                  <a:close/>
                  <a:moveTo>
                    <a:pt x="147" y="96"/>
                  </a:moveTo>
                  <a:cubicBezTo>
                    <a:pt x="148" y="98"/>
                    <a:pt x="150" y="99"/>
                    <a:pt x="151" y="100"/>
                  </a:cubicBezTo>
                  <a:cubicBezTo>
                    <a:pt x="152" y="99"/>
                    <a:pt x="152" y="97"/>
                    <a:pt x="154" y="96"/>
                  </a:cubicBezTo>
                  <a:cubicBezTo>
                    <a:pt x="154" y="101"/>
                    <a:pt x="154" y="101"/>
                    <a:pt x="154" y="101"/>
                  </a:cubicBezTo>
                  <a:cubicBezTo>
                    <a:pt x="155" y="102"/>
                    <a:pt x="158" y="102"/>
                    <a:pt x="160" y="102"/>
                  </a:cubicBezTo>
                  <a:cubicBezTo>
                    <a:pt x="162" y="102"/>
                    <a:pt x="164" y="102"/>
                    <a:pt x="166" y="101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7" y="97"/>
                    <a:pt x="168" y="99"/>
                    <a:pt x="168" y="100"/>
                  </a:cubicBezTo>
                  <a:cubicBezTo>
                    <a:pt x="170" y="99"/>
                    <a:pt x="171" y="98"/>
                    <a:pt x="172" y="96"/>
                  </a:cubicBezTo>
                  <a:cubicBezTo>
                    <a:pt x="170" y="91"/>
                    <a:pt x="165" y="88"/>
                    <a:pt x="160" y="88"/>
                  </a:cubicBezTo>
                  <a:cubicBezTo>
                    <a:pt x="154" y="88"/>
                    <a:pt x="149" y="91"/>
                    <a:pt x="147" y="96"/>
                  </a:cubicBezTo>
                  <a:close/>
                  <a:moveTo>
                    <a:pt x="68" y="22"/>
                  </a:moveTo>
                  <a:cubicBezTo>
                    <a:pt x="68" y="19"/>
                    <a:pt x="65" y="16"/>
                    <a:pt x="62" y="16"/>
                  </a:cubicBezTo>
                  <a:cubicBezTo>
                    <a:pt x="58" y="16"/>
                    <a:pt x="56" y="19"/>
                    <a:pt x="56" y="22"/>
                  </a:cubicBezTo>
                  <a:cubicBezTo>
                    <a:pt x="56" y="26"/>
                    <a:pt x="58" y="28"/>
                    <a:pt x="62" y="28"/>
                  </a:cubicBezTo>
                  <a:cubicBezTo>
                    <a:pt x="65" y="28"/>
                    <a:pt x="68" y="26"/>
                    <a:pt x="68" y="22"/>
                  </a:cubicBezTo>
                  <a:close/>
                  <a:moveTo>
                    <a:pt x="166" y="80"/>
                  </a:moveTo>
                  <a:cubicBezTo>
                    <a:pt x="166" y="76"/>
                    <a:pt x="163" y="73"/>
                    <a:pt x="160" y="73"/>
                  </a:cubicBezTo>
                  <a:cubicBezTo>
                    <a:pt x="156" y="73"/>
                    <a:pt x="154" y="76"/>
                    <a:pt x="154" y="80"/>
                  </a:cubicBezTo>
                  <a:cubicBezTo>
                    <a:pt x="154" y="83"/>
                    <a:pt x="156" y="86"/>
                    <a:pt x="160" y="86"/>
                  </a:cubicBezTo>
                  <a:cubicBezTo>
                    <a:pt x="163" y="86"/>
                    <a:pt x="166" y="83"/>
                    <a:pt x="166" y="80"/>
                  </a:cubicBezTo>
                  <a:close/>
                  <a:moveTo>
                    <a:pt x="160" y="58"/>
                  </a:moveTo>
                  <a:cubicBezTo>
                    <a:pt x="153" y="58"/>
                    <a:pt x="147" y="60"/>
                    <a:pt x="143" y="63"/>
                  </a:cubicBezTo>
                  <a:cubicBezTo>
                    <a:pt x="144" y="65"/>
                    <a:pt x="144" y="67"/>
                    <a:pt x="145" y="69"/>
                  </a:cubicBezTo>
                  <a:cubicBezTo>
                    <a:pt x="149" y="66"/>
                    <a:pt x="154" y="64"/>
                    <a:pt x="160" y="64"/>
                  </a:cubicBezTo>
                  <a:cubicBezTo>
                    <a:pt x="172" y="64"/>
                    <a:pt x="182" y="74"/>
                    <a:pt x="182" y="86"/>
                  </a:cubicBezTo>
                  <a:cubicBezTo>
                    <a:pt x="182" y="98"/>
                    <a:pt x="172" y="108"/>
                    <a:pt x="160" y="108"/>
                  </a:cubicBezTo>
                  <a:cubicBezTo>
                    <a:pt x="154" y="108"/>
                    <a:pt x="149" y="106"/>
                    <a:pt x="145" y="103"/>
                  </a:cubicBezTo>
                  <a:cubicBezTo>
                    <a:pt x="144" y="105"/>
                    <a:pt x="144" y="107"/>
                    <a:pt x="143" y="108"/>
                  </a:cubicBezTo>
                  <a:cubicBezTo>
                    <a:pt x="147" y="112"/>
                    <a:pt x="153" y="114"/>
                    <a:pt x="160" y="114"/>
                  </a:cubicBezTo>
                  <a:cubicBezTo>
                    <a:pt x="175" y="114"/>
                    <a:pt x="188" y="101"/>
                    <a:pt x="188" y="86"/>
                  </a:cubicBezTo>
                  <a:cubicBezTo>
                    <a:pt x="188" y="70"/>
                    <a:pt x="175" y="58"/>
                    <a:pt x="160" y="58"/>
                  </a:cubicBezTo>
                  <a:close/>
                  <a:moveTo>
                    <a:pt x="43" y="102"/>
                  </a:moveTo>
                  <a:cubicBezTo>
                    <a:pt x="39" y="105"/>
                    <a:pt x="34" y="107"/>
                    <a:pt x="29" y="107"/>
                  </a:cubicBezTo>
                  <a:cubicBezTo>
                    <a:pt x="16" y="107"/>
                    <a:pt x="6" y="97"/>
                    <a:pt x="6" y="85"/>
                  </a:cubicBezTo>
                  <a:cubicBezTo>
                    <a:pt x="6" y="73"/>
                    <a:pt x="16" y="63"/>
                    <a:pt x="29" y="63"/>
                  </a:cubicBezTo>
                  <a:cubicBezTo>
                    <a:pt x="34" y="63"/>
                    <a:pt x="40" y="65"/>
                    <a:pt x="44" y="69"/>
                  </a:cubicBezTo>
                  <a:cubicBezTo>
                    <a:pt x="44" y="67"/>
                    <a:pt x="45" y="65"/>
                    <a:pt x="46" y="63"/>
                  </a:cubicBezTo>
                  <a:cubicBezTo>
                    <a:pt x="41" y="59"/>
                    <a:pt x="35" y="57"/>
                    <a:pt x="29" y="57"/>
                  </a:cubicBezTo>
                  <a:cubicBezTo>
                    <a:pt x="13" y="57"/>
                    <a:pt x="0" y="70"/>
                    <a:pt x="0" y="85"/>
                  </a:cubicBezTo>
                  <a:cubicBezTo>
                    <a:pt x="0" y="101"/>
                    <a:pt x="13" y="113"/>
                    <a:pt x="29" y="113"/>
                  </a:cubicBezTo>
                  <a:cubicBezTo>
                    <a:pt x="35" y="113"/>
                    <a:pt x="41" y="111"/>
                    <a:pt x="45" y="108"/>
                  </a:cubicBezTo>
                  <a:cubicBezTo>
                    <a:pt x="45" y="106"/>
                    <a:pt x="44" y="104"/>
                    <a:pt x="43" y="102"/>
                  </a:cubicBezTo>
                  <a:close/>
                  <a:moveTo>
                    <a:pt x="83" y="138"/>
                  </a:moveTo>
                  <a:cubicBezTo>
                    <a:pt x="83" y="139"/>
                    <a:pt x="83" y="141"/>
                    <a:pt x="83" y="142"/>
                  </a:cubicBezTo>
                  <a:cubicBezTo>
                    <a:pt x="83" y="154"/>
                    <a:pt x="73" y="164"/>
                    <a:pt x="61" y="164"/>
                  </a:cubicBezTo>
                  <a:cubicBezTo>
                    <a:pt x="49" y="164"/>
                    <a:pt x="39" y="154"/>
                    <a:pt x="39" y="142"/>
                  </a:cubicBezTo>
                  <a:cubicBezTo>
                    <a:pt x="39" y="132"/>
                    <a:pt x="45" y="124"/>
                    <a:pt x="54" y="121"/>
                  </a:cubicBezTo>
                  <a:cubicBezTo>
                    <a:pt x="53" y="119"/>
                    <a:pt x="51" y="118"/>
                    <a:pt x="50" y="116"/>
                  </a:cubicBezTo>
                  <a:cubicBezTo>
                    <a:pt x="40" y="120"/>
                    <a:pt x="33" y="130"/>
                    <a:pt x="33" y="142"/>
                  </a:cubicBezTo>
                  <a:cubicBezTo>
                    <a:pt x="33" y="158"/>
                    <a:pt x="46" y="170"/>
                    <a:pt x="61" y="170"/>
                  </a:cubicBezTo>
                  <a:cubicBezTo>
                    <a:pt x="77" y="170"/>
                    <a:pt x="89" y="158"/>
                    <a:pt x="89" y="142"/>
                  </a:cubicBezTo>
                  <a:cubicBezTo>
                    <a:pt x="89" y="141"/>
                    <a:pt x="89" y="140"/>
                    <a:pt x="89" y="139"/>
                  </a:cubicBezTo>
                  <a:cubicBezTo>
                    <a:pt x="87" y="139"/>
                    <a:pt x="85" y="139"/>
                    <a:pt x="83" y="138"/>
                  </a:cubicBezTo>
                  <a:close/>
                  <a:moveTo>
                    <a:pt x="29" y="102"/>
                  </a:moveTo>
                  <a:cubicBezTo>
                    <a:pt x="31" y="102"/>
                    <a:pt x="33" y="101"/>
                    <a:pt x="35" y="101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6" y="96"/>
                    <a:pt x="37" y="98"/>
                    <a:pt x="37" y="100"/>
                  </a:cubicBezTo>
                  <a:cubicBezTo>
                    <a:pt x="39" y="99"/>
                    <a:pt x="40" y="97"/>
                    <a:pt x="41" y="96"/>
                  </a:cubicBezTo>
                  <a:cubicBezTo>
                    <a:pt x="39" y="91"/>
                    <a:pt x="35" y="87"/>
                    <a:pt x="29" y="87"/>
                  </a:cubicBezTo>
                  <a:cubicBezTo>
                    <a:pt x="23" y="87"/>
                    <a:pt x="18" y="91"/>
                    <a:pt x="16" y="96"/>
                  </a:cubicBezTo>
                  <a:cubicBezTo>
                    <a:pt x="17" y="97"/>
                    <a:pt x="19" y="99"/>
                    <a:pt x="20" y="100"/>
                  </a:cubicBezTo>
                  <a:cubicBezTo>
                    <a:pt x="21" y="98"/>
                    <a:pt x="21" y="96"/>
                    <a:pt x="23" y="95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5" y="101"/>
                    <a:pt x="27" y="102"/>
                    <a:pt x="29" y="102"/>
                  </a:cubicBezTo>
                  <a:close/>
                  <a:moveTo>
                    <a:pt x="35" y="79"/>
                  </a:moveTo>
                  <a:cubicBezTo>
                    <a:pt x="35" y="76"/>
                    <a:pt x="32" y="73"/>
                    <a:pt x="29" y="73"/>
                  </a:cubicBezTo>
                  <a:cubicBezTo>
                    <a:pt x="25" y="73"/>
                    <a:pt x="23" y="76"/>
                    <a:pt x="23" y="79"/>
                  </a:cubicBezTo>
                  <a:cubicBezTo>
                    <a:pt x="23" y="82"/>
                    <a:pt x="25" y="85"/>
                    <a:pt x="29" y="85"/>
                  </a:cubicBezTo>
                  <a:cubicBezTo>
                    <a:pt x="32" y="85"/>
                    <a:pt x="35" y="82"/>
                    <a:pt x="35" y="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74295" tIns="37148" rIns="74295" bIns="37148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463">
                <a:solidFill>
                  <a:prstClr val="black"/>
                </a:solidFill>
              </a:endParaRPr>
            </a:p>
          </p:txBody>
        </p:sp>
        <p:sp>
          <p:nvSpPr>
            <p:cNvPr id="38" name="Freeform 77"/>
            <p:cNvSpPr>
              <a:spLocks noEditPoints="1"/>
            </p:cNvSpPr>
            <p:nvPr/>
          </p:nvSpPr>
          <p:spPr bwMode="auto">
            <a:xfrm>
              <a:off x="7687678" y="3408772"/>
              <a:ext cx="413282" cy="417920"/>
            </a:xfrm>
            <a:custGeom>
              <a:avLst/>
              <a:gdLst>
                <a:gd name="T0" fmla="*/ 47 w 94"/>
                <a:gd name="T1" fmla="*/ 94 h 94"/>
                <a:gd name="T2" fmla="*/ 0 w 94"/>
                <a:gd name="T3" fmla="*/ 47 h 94"/>
                <a:gd name="T4" fmla="*/ 47 w 94"/>
                <a:gd name="T5" fmla="*/ 0 h 94"/>
                <a:gd name="T6" fmla="*/ 94 w 94"/>
                <a:gd name="T7" fmla="*/ 47 h 94"/>
                <a:gd name="T8" fmla="*/ 47 w 94"/>
                <a:gd name="T9" fmla="*/ 94 h 94"/>
                <a:gd name="T10" fmla="*/ 47 w 94"/>
                <a:gd name="T11" fmla="*/ 8 h 94"/>
                <a:gd name="T12" fmla="*/ 8 w 94"/>
                <a:gd name="T13" fmla="*/ 47 h 94"/>
                <a:gd name="T14" fmla="*/ 47 w 94"/>
                <a:gd name="T15" fmla="*/ 86 h 94"/>
                <a:gd name="T16" fmla="*/ 86 w 94"/>
                <a:gd name="T17" fmla="*/ 47 h 94"/>
                <a:gd name="T18" fmla="*/ 47 w 94"/>
                <a:gd name="T19" fmla="*/ 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94">
                  <a:moveTo>
                    <a:pt x="47" y="94"/>
                  </a:moveTo>
                  <a:cubicBezTo>
                    <a:pt x="21" y="94"/>
                    <a:pt x="0" y="73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3" y="0"/>
                    <a:pt x="94" y="21"/>
                    <a:pt x="94" y="47"/>
                  </a:cubicBezTo>
                  <a:cubicBezTo>
                    <a:pt x="94" y="73"/>
                    <a:pt x="73" y="94"/>
                    <a:pt x="47" y="94"/>
                  </a:cubicBezTo>
                  <a:close/>
                  <a:moveTo>
                    <a:pt x="47" y="8"/>
                  </a:moveTo>
                  <a:cubicBezTo>
                    <a:pt x="26" y="8"/>
                    <a:pt x="8" y="25"/>
                    <a:pt x="8" y="47"/>
                  </a:cubicBezTo>
                  <a:cubicBezTo>
                    <a:pt x="8" y="68"/>
                    <a:pt x="26" y="86"/>
                    <a:pt x="47" y="86"/>
                  </a:cubicBezTo>
                  <a:cubicBezTo>
                    <a:pt x="69" y="86"/>
                    <a:pt x="86" y="68"/>
                    <a:pt x="86" y="47"/>
                  </a:cubicBezTo>
                  <a:cubicBezTo>
                    <a:pt x="86" y="25"/>
                    <a:pt x="69" y="8"/>
                    <a:pt x="47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74295" tIns="37148" rIns="74295" bIns="37148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463">
                <a:solidFill>
                  <a:prstClr val="black"/>
                </a:solidFill>
              </a:endParaRPr>
            </a:p>
          </p:txBody>
        </p:sp>
        <p:sp>
          <p:nvSpPr>
            <p:cNvPr id="39" name="Freeform 78"/>
            <p:cNvSpPr>
              <a:spLocks noEditPoints="1"/>
            </p:cNvSpPr>
            <p:nvPr/>
          </p:nvSpPr>
          <p:spPr bwMode="auto">
            <a:xfrm>
              <a:off x="7782770" y="3505730"/>
              <a:ext cx="226757" cy="257437"/>
            </a:xfrm>
            <a:custGeom>
              <a:avLst/>
              <a:gdLst>
                <a:gd name="T0" fmla="*/ 25 w 51"/>
                <a:gd name="T1" fmla="*/ 29 h 58"/>
                <a:gd name="T2" fmla="*/ 0 w 51"/>
                <a:gd name="T3" fmla="*/ 46 h 58"/>
                <a:gd name="T4" fmla="*/ 9 w 51"/>
                <a:gd name="T5" fmla="*/ 53 h 58"/>
                <a:gd name="T6" fmla="*/ 13 w 51"/>
                <a:gd name="T7" fmla="*/ 45 h 58"/>
                <a:gd name="T8" fmla="*/ 13 w 51"/>
                <a:gd name="T9" fmla="*/ 56 h 58"/>
                <a:gd name="T10" fmla="*/ 25 w 51"/>
                <a:gd name="T11" fmla="*/ 58 h 58"/>
                <a:gd name="T12" fmla="*/ 37 w 51"/>
                <a:gd name="T13" fmla="*/ 56 h 58"/>
                <a:gd name="T14" fmla="*/ 37 w 51"/>
                <a:gd name="T15" fmla="*/ 45 h 58"/>
                <a:gd name="T16" fmla="*/ 42 w 51"/>
                <a:gd name="T17" fmla="*/ 53 h 58"/>
                <a:gd name="T18" fmla="*/ 51 w 51"/>
                <a:gd name="T19" fmla="*/ 46 h 58"/>
                <a:gd name="T20" fmla="*/ 25 w 51"/>
                <a:gd name="T21" fmla="*/ 29 h 58"/>
                <a:gd name="T22" fmla="*/ 25 w 51"/>
                <a:gd name="T23" fmla="*/ 25 h 58"/>
                <a:gd name="T24" fmla="*/ 37 w 51"/>
                <a:gd name="T25" fmla="*/ 12 h 58"/>
                <a:gd name="T26" fmla="*/ 25 w 51"/>
                <a:gd name="T27" fmla="*/ 0 h 58"/>
                <a:gd name="T28" fmla="*/ 13 w 51"/>
                <a:gd name="T29" fmla="*/ 12 h 58"/>
                <a:gd name="T30" fmla="*/ 25 w 51"/>
                <a:gd name="T31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58">
                  <a:moveTo>
                    <a:pt x="25" y="29"/>
                  </a:moveTo>
                  <a:cubicBezTo>
                    <a:pt x="14" y="29"/>
                    <a:pt x="4" y="36"/>
                    <a:pt x="0" y="46"/>
                  </a:cubicBezTo>
                  <a:cubicBezTo>
                    <a:pt x="2" y="49"/>
                    <a:pt x="5" y="52"/>
                    <a:pt x="9" y="53"/>
                  </a:cubicBezTo>
                  <a:cubicBezTo>
                    <a:pt x="9" y="50"/>
                    <a:pt x="11" y="47"/>
                    <a:pt x="13" y="4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7" y="57"/>
                    <a:pt x="21" y="58"/>
                    <a:pt x="25" y="58"/>
                  </a:cubicBezTo>
                  <a:cubicBezTo>
                    <a:pt x="29" y="58"/>
                    <a:pt x="34" y="57"/>
                    <a:pt x="37" y="5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47"/>
                    <a:pt x="41" y="50"/>
                    <a:pt x="42" y="53"/>
                  </a:cubicBezTo>
                  <a:cubicBezTo>
                    <a:pt x="45" y="52"/>
                    <a:pt x="48" y="49"/>
                    <a:pt x="51" y="46"/>
                  </a:cubicBezTo>
                  <a:cubicBezTo>
                    <a:pt x="47" y="36"/>
                    <a:pt x="37" y="29"/>
                    <a:pt x="25" y="29"/>
                  </a:cubicBezTo>
                  <a:close/>
                  <a:moveTo>
                    <a:pt x="25" y="25"/>
                  </a:moveTo>
                  <a:cubicBezTo>
                    <a:pt x="32" y="25"/>
                    <a:pt x="37" y="19"/>
                    <a:pt x="37" y="12"/>
                  </a:cubicBezTo>
                  <a:cubicBezTo>
                    <a:pt x="37" y="6"/>
                    <a:pt x="32" y="0"/>
                    <a:pt x="25" y="0"/>
                  </a:cubicBezTo>
                  <a:cubicBezTo>
                    <a:pt x="18" y="0"/>
                    <a:pt x="13" y="6"/>
                    <a:pt x="13" y="12"/>
                  </a:cubicBezTo>
                  <a:cubicBezTo>
                    <a:pt x="13" y="19"/>
                    <a:pt x="18" y="25"/>
                    <a:pt x="25" y="2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74295" tIns="37148" rIns="74295" bIns="37148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 sz="1463">
                <a:solidFill>
                  <a:prstClr val="black"/>
                </a:solidFill>
              </a:endParaRPr>
            </a:p>
          </p:txBody>
        </p:sp>
      </p:grpSp>
      <p:sp>
        <p:nvSpPr>
          <p:cNvPr id="46" name="Скругленный прямоугольник 45">
            <a:extLst>
              <a:ext uri="{FF2B5EF4-FFF2-40B4-BE49-F238E27FC236}"/>
            </a:extLst>
          </p:cNvPr>
          <p:cNvSpPr>
            <a:spLocks/>
          </p:cNvSpPr>
          <p:nvPr/>
        </p:nvSpPr>
        <p:spPr>
          <a:xfrm>
            <a:off x="3637828" y="1360728"/>
            <a:ext cx="2556000" cy="504000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00904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7" name="TextBox 46">
            <a:extLst>
              <a:ext uri="{FF2B5EF4-FFF2-40B4-BE49-F238E27FC236}"/>
            </a:extLst>
          </p:cNvPr>
          <p:cNvSpPr txBox="1"/>
          <p:nvPr/>
        </p:nvSpPr>
        <p:spPr>
          <a:xfrm>
            <a:off x="3909389" y="1457666"/>
            <a:ext cx="201600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>
              <a:defRPr/>
            </a:pPr>
            <a:r>
              <a:rPr lang="ru-RU" sz="1600" dirty="0">
                <a:solidFill>
                  <a:srgbClr val="0090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Самоконтроль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/>
            </a:extLst>
          </p:cNvPr>
          <p:cNvSpPr>
            <a:spLocks/>
          </p:cNvSpPr>
          <p:nvPr/>
        </p:nvSpPr>
        <p:spPr>
          <a:xfrm>
            <a:off x="3637828" y="2251224"/>
            <a:ext cx="2556000" cy="504000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00904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/>
            </a:extLst>
          </p:cNvPr>
          <p:cNvSpPr>
            <a:spLocks/>
          </p:cNvSpPr>
          <p:nvPr/>
        </p:nvSpPr>
        <p:spPr>
          <a:xfrm>
            <a:off x="5843103" y="2012183"/>
            <a:ext cx="2556000" cy="504000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00904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0" name="Скругленный прямоугольник 49">
            <a:extLst>
              <a:ext uri="{FF2B5EF4-FFF2-40B4-BE49-F238E27FC236}"/>
            </a:extLst>
          </p:cNvPr>
          <p:cNvSpPr>
            <a:spLocks/>
          </p:cNvSpPr>
          <p:nvPr/>
        </p:nvSpPr>
        <p:spPr>
          <a:xfrm>
            <a:off x="3637828" y="3126982"/>
            <a:ext cx="2556000" cy="504000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00904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/>
            </a:extLst>
          </p:cNvPr>
          <p:cNvSpPr>
            <a:spLocks/>
          </p:cNvSpPr>
          <p:nvPr/>
        </p:nvSpPr>
        <p:spPr>
          <a:xfrm>
            <a:off x="5843103" y="2839051"/>
            <a:ext cx="2556000" cy="504000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00904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2" name="Скругленный прямоугольник 51">
            <a:extLst>
              <a:ext uri="{FF2B5EF4-FFF2-40B4-BE49-F238E27FC236}"/>
            </a:extLst>
          </p:cNvPr>
          <p:cNvSpPr>
            <a:spLocks/>
          </p:cNvSpPr>
          <p:nvPr/>
        </p:nvSpPr>
        <p:spPr>
          <a:xfrm>
            <a:off x="3613967" y="3768222"/>
            <a:ext cx="2556000" cy="504000"/>
          </a:xfrm>
          <a:prstGeom prst="roundRect">
            <a:avLst/>
          </a:prstGeom>
          <a:solidFill>
            <a:schemeClr val="bg1"/>
          </a:solidFill>
          <a:ln w="12700" cap="flat">
            <a:solidFill>
              <a:srgbClr val="009044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3" name="TextBox 52">
            <a:extLst>
              <a:ext uri="{FF2B5EF4-FFF2-40B4-BE49-F238E27FC236}"/>
            </a:extLst>
          </p:cNvPr>
          <p:cNvSpPr txBox="1"/>
          <p:nvPr/>
        </p:nvSpPr>
        <p:spPr>
          <a:xfrm>
            <a:off x="3909389" y="2274608"/>
            <a:ext cx="2016000" cy="4473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>
                <a:solidFill>
                  <a:srgbClr val="0090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Критическое мышление</a:t>
            </a:r>
          </a:p>
        </p:txBody>
      </p:sp>
      <p:sp>
        <p:nvSpPr>
          <p:cNvPr id="54" name="TextBox 53">
            <a:extLst>
              <a:ext uri="{FF2B5EF4-FFF2-40B4-BE49-F238E27FC236}"/>
            </a:extLst>
          </p:cNvPr>
          <p:cNvSpPr txBox="1"/>
          <p:nvPr/>
        </p:nvSpPr>
        <p:spPr>
          <a:xfrm>
            <a:off x="6038544" y="2137134"/>
            <a:ext cx="2340000" cy="2749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90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Гибкое мышление</a:t>
            </a:r>
          </a:p>
        </p:txBody>
      </p:sp>
      <p:sp>
        <p:nvSpPr>
          <p:cNvPr id="55" name="TextBox 54">
            <a:extLst>
              <a:ext uri="{FF2B5EF4-FFF2-40B4-BE49-F238E27FC236}"/>
            </a:extLst>
          </p:cNvPr>
          <p:cNvSpPr txBox="1"/>
          <p:nvPr/>
        </p:nvSpPr>
        <p:spPr>
          <a:xfrm>
            <a:off x="3909389" y="3278522"/>
            <a:ext cx="2016000" cy="2749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90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Коммуникативные</a:t>
            </a:r>
          </a:p>
        </p:txBody>
      </p:sp>
      <p:sp>
        <p:nvSpPr>
          <p:cNvPr id="56" name="TextBox 55">
            <a:extLst>
              <a:ext uri="{FF2B5EF4-FFF2-40B4-BE49-F238E27FC236}"/>
            </a:extLst>
          </p:cNvPr>
          <p:cNvSpPr txBox="1"/>
          <p:nvPr/>
        </p:nvSpPr>
        <p:spPr>
          <a:xfrm>
            <a:off x="3827103" y="3916336"/>
            <a:ext cx="2016000" cy="2749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90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Саморазвитие</a:t>
            </a:r>
          </a:p>
        </p:txBody>
      </p:sp>
      <p:sp>
        <p:nvSpPr>
          <p:cNvPr id="57" name="TextBox 56">
            <a:extLst>
              <a:ext uri="{FF2B5EF4-FFF2-40B4-BE49-F238E27FC236}"/>
            </a:extLst>
          </p:cNvPr>
          <p:cNvSpPr txBox="1"/>
          <p:nvPr/>
        </p:nvSpPr>
        <p:spPr>
          <a:xfrm>
            <a:off x="5925389" y="2895749"/>
            <a:ext cx="2340000" cy="4473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904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Умение работать в команде</a:t>
            </a:r>
          </a:p>
        </p:txBody>
      </p:sp>
      <p:sp>
        <p:nvSpPr>
          <p:cNvPr id="58" name="TextBox 57">
            <a:extLst>
              <a:ext uri="{FF2B5EF4-FFF2-40B4-BE49-F238E27FC236}"/>
            </a:extLst>
          </p:cNvPr>
          <p:cNvSpPr txBox="1"/>
          <p:nvPr/>
        </p:nvSpPr>
        <p:spPr>
          <a:xfrm>
            <a:off x="3007378" y="774051"/>
            <a:ext cx="1260899" cy="511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>
              <a:lnSpc>
                <a:spcPct val="70000"/>
              </a:lnSpc>
              <a:defRPr/>
            </a:pPr>
            <a:r>
              <a:rPr lang="ru-RU" sz="3800" b="0" dirty="0">
                <a:solidFill>
                  <a:srgbClr val="009044"/>
                </a:solidFill>
                <a:latin typeface="Calibri" panose="020F0502020204030204" pitchFamily="34" charset="0"/>
              </a:rPr>
              <a:t>УУД</a:t>
            </a:r>
          </a:p>
        </p:txBody>
      </p:sp>
      <p:sp>
        <p:nvSpPr>
          <p:cNvPr id="59" name="TextBox 58">
            <a:extLst>
              <a:ext uri="{FF2B5EF4-FFF2-40B4-BE49-F238E27FC236}"/>
            </a:extLst>
          </p:cNvPr>
          <p:cNvSpPr txBox="1"/>
          <p:nvPr/>
        </p:nvSpPr>
        <p:spPr>
          <a:xfrm>
            <a:off x="4582146" y="841510"/>
            <a:ext cx="4872168" cy="511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>
              <a:lnSpc>
                <a:spcPct val="70000"/>
              </a:lnSpc>
              <a:defRPr/>
            </a:pPr>
            <a:r>
              <a:rPr lang="ru-RU" sz="3800" b="0" dirty="0">
                <a:solidFill>
                  <a:srgbClr val="009044"/>
                </a:solidFill>
                <a:latin typeface="Calibri" panose="020F0502020204030204" pitchFamily="34" charset="0"/>
              </a:rPr>
              <a:t>НАВЫКОВ БУДУЩЕГО</a:t>
            </a:r>
          </a:p>
        </p:txBody>
      </p:sp>
      <p:sp>
        <p:nvSpPr>
          <p:cNvPr id="60" name="TextBox 59">
            <a:extLst>
              <a:ext uri="{FF2B5EF4-FFF2-40B4-BE49-F238E27FC236}"/>
            </a:extLst>
          </p:cNvPr>
          <p:cNvSpPr txBox="1"/>
          <p:nvPr/>
        </p:nvSpPr>
        <p:spPr>
          <a:xfrm>
            <a:off x="3751310" y="774051"/>
            <a:ext cx="830836" cy="5119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>
              <a:lnSpc>
                <a:spcPct val="70000"/>
              </a:lnSpc>
              <a:defRPr/>
            </a:pPr>
            <a:r>
              <a:rPr lang="ru-RU" sz="3800" b="0" dirty="0">
                <a:solidFill>
                  <a:srgbClr val="FF9300"/>
                </a:solidFill>
                <a:latin typeface="Calibri" panose="020F0502020204030204" pitchFamily="34" charset="0"/>
              </a:rPr>
              <a:t> – </a:t>
            </a:r>
          </a:p>
        </p:txBody>
      </p:sp>
      <p:pic>
        <p:nvPicPr>
          <p:cNvPr id="52254" name="Изображение" descr="Изображение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084388" cy="162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2255" name="Прямоугольник 40"/>
          <p:cNvSpPr>
            <a:spLocks noChangeArrowheads="1"/>
          </p:cNvSpPr>
          <p:nvPr/>
        </p:nvSpPr>
        <p:spPr bwMode="auto">
          <a:xfrm>
            <a:off x="6194425" y="3606800"/>
            <a:ext cx="24479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002060"/>
                </a:solidFill>
              </a:rPr>
              <a:t>Продуманная система поэтапного формирования  учебной деятельности по каждому предмету и на каждый год обучения</a:t>
            </a:r>
            <a:endParaRPr lang="ru-RU"/>
          </a:p>
        </p:txBody>
      </p:sp>
      <p:pic>
        <p:nvPicPr>
          <p:cNvPr id="42" name="Picture 4" descr="2908_2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000" y="1069975"/>
            <a:ext cx="569913" cy="8064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57" name="Прямоугольник 42"/>
          <p:cNvSpPr>
            <a:spLocks noChangeArrowheads="1"/>
          </p:cNvSpPr>
          <p:nvPr/>
        </p:nvSpPr>
        <p:spPr bwMode="auto">
          <a:xfrm>
            <a:off x="4392613" y="4613275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002060"/>
                </a:solidFill>
              </a:rPr>
              <a:t>Система педагогической диагностики и коррекционно-развивающей работы</a:t>
            </a:r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Группа 7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128006" name="Группа 9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128007" name="Рисунок 10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1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128009" name="Рисунок 12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28003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6100" y="747713"/>
            <a:ext cx="6496050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82625" y="246063"/>
            <a:ext cx="7508875" cy="501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0" hangingPunct="0">
              <a:lnSpc>
                <a:spcPts val="3200"/>
              </a:lnSpc>
              <a:defRPr/>
            </a:pP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Применяю </a:t>
            </a:r>
            <a:r>
              <a:rPr lang="ru-RU" alt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Добываю</a:t>
            </a: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Контролирую и оцениваю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Группа 7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129029" name="Группа 9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129030" name="Рисунок 10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1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129032" name="Рисунок 12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31975" y="407988"/>
            <a:ext cx="54800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Объект 2"/>
          <p:cNvSpPr txBox="1">
            <a:spLocks noGrp="1"/>
          </p:cNvSpPr>
          <p:nvPr>
            <p:ph idx="1"/>
          </p:nvPr>
        </p:nvSpPr>
        <p:spPr>
          <a:xfrm>
            <a:off x="457200" y="195263"/>
            <a:ext cx="8435975" cy="439896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2700" b="1" smtClean="0"/>
              <a:t> 		  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2700" b="1" smtClean="0"/>
              <a:t>	  </a:t>
            </a:r>
            <a:r>
              <a:rPr lang="ru-RU" altLang="ru-RU" b="1" smtClean="0">
                <a:solidFill>
                  <a:srgbClr val="009044"/>
                </a:solidFill>
              </a:rPr>
              <a:t>КОММУНИКАТИВНАЯ ГРАМОТНОСТЬ</a:t>
            </a:r>
            <a:r>
              <a:rPr lang="ru-RU" altLang="ru-RU" sz="2700" b="1" smtClean="0">
                <a:solidFill>
                  <a:srgbClr val="009044"/>
                </a:solidFill>
              </a:rPr>
              <a:t> :</a:t>
            </a:r>
            <a:endParaRPr lang="ru-RU" altLang="ru-RU" sz="2700" smtClean="0">
              <a:solidFill>
                <a:srgbClr val="009044"/>
              </a:solidFill>
            </a:endParaRP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endParaRPr lang="ru-RU" altLang="ru-RU" sz="2800" smtClean="0"/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800" smtClean="0"/>
              <a:t>– </a:t>
            </a:r>
            <a:r>
              <a:rPr lang="ru-RU" altLang="ru-RU" sz="2000" b="1" i="1" smtClean="0">
                <a:solidFill>
                  <a:srgbClr val="009044"/>
                </a:solidFill>
              </a:rPr>
              <a:t>способность</a:t>
            </a:r>
            <a:r>
              <a:rPr lang="ru-RU" altLang="ru-RU" sz="2000" smtClean="0">
                <a:solidFill>
                  <a:srgbClr val="009044"/>
                </a:solidFill>
              </a:rPr>
              <a:t> к успешной коммуникативной деятельности с учетом особенностей учебной и жизненной ситуации и культуры речевого общения;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000" i="1" smtClean="0">
                <a:solidFill>
                  <a:srgbClr val="009044"/>
                </a:solidFill>
              </a:rPr>
              <a:t>– </a:t>
            </a:r>
            <a:r>
              <a:rPr lang="ru-RU" altLang="ru-RU" sz="2000" b="1" i="1" smtClean="0">
                <a:solidFill>
                  <a:srgbClr val="009044"/>
                </a:solidFill>
              </a:rPr>
              <a:t>готовность</a:t>
            </a:r>
            <a:r>
              <a:rPr lang="ru-RU" altLang="ru-RU" sz="2000" smtClean="0">
                <a:solidFill>
                  <a:srgbClr val="009044"/>
                </a:solidFill>
              </a:rPr>
              <a:t> к целесообразному использованию языковых средств при создании устных и письменных высказываний (текстов) разных типов и жанров, в том числе описаний, повествований, рассуждений, доказательств, информационных высказываний и пр.;</a:t>
            </a: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rgbClr val="009044"/>
                </a:solidFill>
              </a:rPr>
              <a:t>– </a:t>
            </a:r>
            <a:r>
              <a:rPr lang="ru-RU" altLang="ru-RU" sz="2000" b="1" i="1" smtClean="0">
                <a:solidFill>
                  <a:srgbClr val="009044"/>
                </a:solidFill>
              </a:rPr>
              <a:t>потребность</a:t>
            </a:r>
            <a:r>
              <a:rPr lang="ru-RU" altLang="ru-RU" sz="2000" smtClean="0">
                <a:solidFill>
                  <a:srgbClr val="009044"/>
                </a:solidFill>
              </a:rPr>
              <a:t> в рефлексивной оценке своей коммуникативной деятельности. 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altLang="ru-RU" sz="2000" smtClean="0">
                <a:solidFill>
                  <a:srgbClr val="009044"/>
                </a:solidFill>
              </a:rPr>
              <a:t>            </a:t>
            </a:r>
          </a:p>
          <a:p>
            <a:pPr marL="0" indent="0" eaLnBrk="1" hangingPunct="1">
              <a:lnSpc>
                <a:spcPct val="80000"/>
              </a:lnSpc>
            </a:pPr>
            <a:endParaRPr lang="ru-RU" altLang="ru-RU" sz="2700" smtClean="0"/>
          </a:p>
        </p:txBody>
      </p:sp>
      <p:sp>
        <p:nvSpPr>
          <p:cNvPr id="132099" name="Номер слайда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456113" y="4905375"/>
            <a:ext cx="166687" cy="241300"/>
          </a:xfrm>
          <a:noFill/>
          <a:ln>
            <a:miter lim="800000"/>
          </a:ln>
        </p:spPr>
        <p:txBody>
          <a:bodyPr/>
          <a:lstStyle/>
          <a:p>
            <a:fld id="{0435933E-3773-489B-89F1-FD4D18480D3E}" type="slidenum">
              <a:rPr lang="ru-RU" altLang="ru-RU" smtClean="0">
                <a:cs typeface="Arial" pitchFamily="34" charset="0"/>
              </a:rPr>
              <a:pPr/>
              <a:t>72</a:t>
            </a:fld>
            <a:endParaRPr lang="ru-RU" altLang="ru-RU" smtClean="0">
              <a:cs typeface="Arial" pitchFamily="34" charset="0"/>
            </a:endParaRPr>
          </a:p>
        </p:txBody>
      </p:sp>
      <p:pic>
        <p:nvPicPr>
          <p:cNvPr id="132100" name="Рисунок 4" descr="http://krasnoblog.ru/wp-content/uploads/2017/11/dispu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1675"/>
            <a:ext cx="11953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2101" name="Группа 7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132103" name="Группа 9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132104" name="Рисунок 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Box 8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132106" name="Рисунок 9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ъект 2"/>
          <p:cNvSpPr txBox="1">
            <a:spLocks noGrp="1"/>
          </p:cNvSpPr>
          <p:nvPr>
            <p:ph idx="1"/>
          </p:nvPr>
        </p:nvSpPr>
        <p:spPr>
          <a:xfrm>
            <a:off x="457200" y="195263"/>
            <a:ext cx="8229600" cy="4398962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ru-RU" altLang="ru-RU" b="1" smtClean="0">
                <a:solidFill>
                  <a:srgbClr val="FF0000"/>
                </a:solidFill>
              </a:rPr>
              <a:t>  </a:t>
            </a:r>
          </a:p>
          <a:p>
            <a:pPr marL="0" indent="0" algn="just" eaLnBrk="1" hangingPunct="1">
              <a:buFontTx/>
              <a:buNone/>
            </a:pPr>
            <a:endParaRPr lang="ru-RU" altLang="ru-RU" sz="4400" b="1" smtClean="0">
              <a:solidFill>
                <a:srgbClr val="FF0000"/>
              </a:solidFill>
            </a:endParaRPr>
          </a:p>
          <a:p>
            <a:pPr marL="0" indent="0" algn="just" eaLnBrk="1" hangingPunct="1">
              <a:buFontTx/>
              <a:buNone/>
            </a:pPr>
            <a:r>
              <a:rPr lang="ru-RU" altLang="ru-RU" sz="4400" b="1" smtClean="0">
                <a:solidFill>
                  <a:srgbClr val="009044"/>
                </a:solidFill>
              </a:rPr>
              <a:t>Основа диалога: </a:t>
            </a:r>
            <a:r>
              <a:rPr lang="ru-RU" altLang="ru-RU" sz="4400" smtClean="0">
                <a:solidFill>
                  <a:srgbClr val="009044"/>
                </a:solidFill>
              </a:rPr>
              <a:t>проблема, проблемный,  дискуссионный вопрос, гипотеза, «провокация»</a:t>
            </a:r>
          </a:p>
        </p:txBody>
      </p:sp>
      <p:sp>
        <p:nvSpPr>
          <p:cNvPr id="133123" name="Номер слайда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456113" y="4905375"/>
            <a:ext cx="166687" cy="241300"/>
          </a:xfrm>
          <a:noFill/>
          <a:ln>
            <a:miter lim="800000"/>
          </a:ln>
        </p:spPr>
        <p:txBody>
          <a:bodyPr/>
          <a:lstStyle/>
          <a:p>
            <a:fld id="{5B0013A4-83C7-4D76-8493-5BC7FD571C46}" type="slidenum">
              <a:rPr lang="ru-RU" altLang="ru-RU" smtClean="0">
                <a:cs typeface="Arial" pitchFamily="34" charset="0"/>
              </a:rPr>
              <a:pPr/>
              <a:t>73</a:t>
            </a:fld>
            <a:endParaRPr lang="ru-RU" altLang="ru-RU" smtClean="0">
              <a:cs typeface="Arial" pitchFamily="34" charset="0"/>
            </a:endParaRPr>
          </a:p>
        </p:txBody>
      </p:sp>
      <p:grpSp>
        <p:nvGrpSpPr>
          <p:cNvPr id="133124" name="Группа 7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5" name="Прямоугольник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133126" name="Группа 9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133127" name="Рисунок 6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133129" name="Рисунок 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Объект 2"/>
          <p:cNvSpPr txBox="1">
            <a:spLocks noGrp="1"/>
          </p:cNvSpPr>
          <p:nvPr>
            <p:ph idx="1"/>
          </p:nvPr>
        </p:nvSpPr>
        <p:spPr>
          <a:xfrm>
            <a:off x="395288" y="195263"/>
            <a:ext cx="8291512" cy="4846637"/>
          </a:xfrm>
        </p:spPr>
        <p:txBody>
          <a:bodyPr/>
          <a:lstStyle/>
          <a:p>
            <a:pPr algn="just" eaLnBrk="1" hangingPunct="1"/>
            <a:r>
              <a:rPr lang="ru-RU" i="1" u="sng" smtClean="0">
                <a:solidFill>
                  <a:srgbClr val="009044"/>
                </a:solidFill>
              </a:rPr>
              <a:t>Выскажи свое мнение</a:t>
            </a:r>
            <a:r>
              <a:rPr lang="ru-RU" smtClean="0">
                <a:solidFill>
                  <a:srgbClr val="009044"/>
                </a:solidFill>
              </a:rPr>
              <a:t>.</a:t>
            </a:r>
          </a:p>
          <a:p>
            <a:pPr algn="just" eaLnBrk="1" hangingPunct="1">
              <a:buFontTx/>
              <a:buNone/>
            </a:pPr>
            <a:r>
              <a:rPr lang="ru-RU" smtClean="0">
                <a:solidFill>
                  <a:srgbClr val="009044"/>
                </a:solidFill>
              </a:rPr>
              <a:t>Нужна ли краткая запись текста (модель) для решения задачи? </a:t>
            </a:r>
          </a:p>
          <a:p>
            <a:pPr algn="just" eaLnBrk="1" hangingPunct="1">
              <a:buFontTx/>
              <a:buNone/>
            </a:pPr>
            <a:endParaRPr lang="ru-RU" smtClean="0"/>
          </a:p>
          <a:p>
            <a:pPr eaLnBrk="1" hangingPunct="1"/>
            <a:r>
              <a:rPr lang="ru-RU" smtClean="0"/>
              <a:t> </a:t>
            </a:r>
            <a:r>
              <a:rPr lang="ru-RU" i="1" u="sng" smtClean="0">
                <a:solidFill>
                  <a:srgbClr val="009044"/>
                </a:solidFill>
              </a:rPr>
              <a:t>Докажи верность/ложность  утверждения.</a:t>
            </a:r>
          </a:p>
          <a:p>
            <a:pPr algn="just" eaLnBrk="1" hangingPunct="1">
              <a:buFontTx/>
              <a:buNone/>
            </a:pPr>
            <a:r>
              <a:rPr lang="ru-RU" smtClean="0">
                <a:solidFill>
                  <a:srgbClr val="009044"/>
                </a:solidFill>
              </a:rPr>
              <a:t>Если к однозначному числу прибавить двузначное, то получится двузначное число.</a:t>
            </a:r>
          </a:p>
        </p:txBody>
      </p:sp>
      <p:grpSp>
        <p:nvGrpSpPr>
          <p:cNvPr id="134147" name="Группа 7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5" name="Прямоугольник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 eaLnBrk="0" hangingPunct="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134149" name="Группа 9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134150" name="Рисунок 6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7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>
                <a:ext uri="{909E8E84-426E-40DD-AFC4-6F175D3DCCD1}"/>
              </a:ex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 eaLnBrk="0" hangingPunct="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134152" name="Рисунок 8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116" y="1877960"/>
            <a:ext cx="4510004" cy="1895822"/>
          </a:xfrm>
          <a:prstGeom prst="roundRect">
            <a:avLst>
              <a:gd name="adj" fmla="val 0"/>
            </a:avLst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63313" y="1781275"/>
            <a:ext cx="3367046" cy="2089192"/>
          </a:xfrm>
          <a:prstGeom prst="roundRect">
            <a:avLst>
              <a:gd name="adj" fmla="val 0"/>
            </a:avLst>
          </a:prstGeom>
        </p:spPr>
      </p:pic>
      <p:sp>
        <p:nvSpPr>
          <p:cNvPr id="10" name="Прямоугольник 9"/>
          <p:cNvSpPr/>
          <p:nvPr/>
        </p:nvSpPr>
        <p:spPr>
          <a:xfrm>
            <a:off x="2751126" y="2160566"/>
            <a:ext cx="1579233" cy="379291"/>
          </a:xfrm>
          <a:prstGeom prst="rect">
            <a:avLst/>
          </a:prstGeom>
          <a:noFill/>
          <a:ln w="28575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 kern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51125" y="3003728"/>
            <a:ext cx="1579233" cy="379291"/>
          </a:xfrm>
          <a:prstGeom prst="rect">
            <a:avLst/>
          </a:prstGeom>
          <a:noFill/>
          <a:ln w="28575" cap="flat">
            <a:solidFill>
              <a:srgbClr val="92D05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 kern="0">
              <a:solidFill>
                <a:srgbClr val="FFFFFF"/>
              </a:solidFill>
              <a:latin typeface="Helvetica Neue Medium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135174" name="Группа 28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3200" b="0" kern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135179" name="Группа 30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135180" name="Рисунок 31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algn="ctr" defTabSz="8255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700" b="0" kern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 kern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135182" name="Рисунок 33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Group 381">
            <a:extLst>
              <a:ext uri="{FF2B5EF4-FFF2-40B4-BE49-F238E27FC236}"/>
            </a:extLst>
          </p:cNvPr>
          <p:cNvGrpSpPr/>
          <p:nvPr/>
        </p:nvGrpSpPr>
        <p:grpSpPr>
          <a:xfrm>
            <a:off x="262046" y="246164"/>
            <a:ext cx="656789" cy="568382"/>
            <a:chOff x="5401866" y="3885605"/>
            <a:chExt cx="573981" cy="522387"/>
          </a:xfrm>
          <a:solidFill>
            <a:schemeClr val="bg1"/>
          </a:solidFill>
        </p:grpSpPr>
        <p:sp>
          <p:nvSpPr>
            <p:cNvPr id="17" name="Freeform 76">
              <a:extLst>
                <a:ext uri="{FF2B5EF4-FFF2-40B4-BE49-F238E27FC236}"/>
              </a:extLst>
            </p:cNvPr>
            <p:cNvSpPr>
              <a:spLocks noEditPoints="1"/>
            </p:cNvSpPr>
            <p:nvPr/>
          </p:nvSpPr>
          <p:spPr bwMode="auto">
            <a:xfrm>
              <a:off x="5401866" y="3885605"/>
              <a:ext cx="573981" cy="522387"/>
            </a:xfrm>
            <a:custGeom>
              <a:avLst/>
              <a:gdLst>
                <a:gd name="T0" fmla="*/ 133 w 188"/>
                <a:gd name="T1" fmla="*/ 136 h 171"/>
                <a:gd name="T2" fmla="*/ 48 w 188"/>
                <a:gd name="T3" fmla="*/ 153 h 171"/>
                <a:gd name="T4" fmla="*/ 55 w 188"/>
                <a:gd name="T5" fmla="*/ 157 h 171"/>
                <a:gd name="T6" fmla="*/ 67 w 188"/>
                <a:gd name="T7" fmla="*/ 152 h 171"/>
                <a:gd name="T8" fmla="*/ 61 w 188"/>
                <a:gd name="T9" fmla="*/ 144 h 171"/>
                <a:gd name="T10" fmla="*/ 67 w 188"/>
                <a:gd name="T11" fmla="*/ 136 h 171"/>
                <a:gd name="T12" fmla="*/ 61 w 188"/>
                <a:gd name="T13" fmla="*/ 142 h 171"/>
                <a:gd name="T14" fmla="*/ 121 w 188"/>
                <a:gd name="T15" fmla="*/ 23 h 171"/>
                <a:gd name="T16" fmla="*/ 105 w 188"/>
                <a:gd name="T17" fmla="*/ 34 h 171"/>
                <a:gd name="T18" fmla="*/ 149 w 188"/>
                <a:gd name="T19" fmla="*/ 29 h 171"/>
                <a:gd name="T20" fmla="*/ 155 w 188"/>
                <a:gd name="T21" fmla="*/ 29 h 171"/>
                <a:gd name="T22" fmla="*/ 99 w 188"/>
                <a:gd name="T23" fmla="*/ 33 h 171"/>
                <a:gd name="T24" fmla="*/ 133 w 188"/>
                <a:gd name="T25" fmla="*/ 158 h 171"/>
                <a:gd name="T26" fmla="*/ 139 w 188"/>
                <a:gd name="T27" fmla="*/ 153 h 171"/>
                <a:gd name="T28" fmla="*/ 118 w 188"/>
                <a:gd name="T29" fmla="*/ 157 h 171"/>
                <a:gd name="T30" fmla="*/ 127 w 188"/>
                <a:gd name="T31" fmla="*/ 159 h 171"/>
                <a:gd name="T32" fmla="*/ 56 w 188"/>
                <a:gd name="T33" fmla="*/ 39 h 171"/>
                <a:gd name="T34" fmla="*/ 68 w 188"/>
                <a:gd name="T35" fmla="*/ 39 h 171"/>
                <a:gd name="T36" fmla="*/ 73 w 188"/>
                <a:gd name="T37" fmla="*/ 37 h 171"/>
                <a:gd name="T38" fmla="*/ 116 w 188"/>
                <a:gd name="T39" fmla="*/ 37 h 171"/>
                <a:gd name="T40" fmla="*/ 121 w 188"/>
                <a:gd name="T41" fmla="*/ 40 h 171"/>
                <a:gd name="T42" fmla="*/ 133 w 188"/>
                <a:gd name="T43" fmla="*/ 39 h 171"/>
                <a:gd name="T44" fmla="*/ 127 w 188"/>
                <a:gd name="T45" fmla="*/ 31 h 171"/>
                <a:gd name="T46" fmla="*/ 33 w 188"/>
                <a:gd name="T47" fmla="*/ 29 h 171"/>
                <a:gd name="T48" fmla="*/ 39 w 188"/>
                <a:gd name="T49" fmla="*/ 29 h 171"/>
                <a:gd name="T50" fmla="*/ 83 w 188"/>
                <a:gd name="T51" fmla="*/ 33 h 171"/>
                <a:gd name="T52" fmla="*/ 62 w 188"/>
                <a:gd name="T53" fmla="*/ 0 h 171"/>
                <a:gd name="T54" fmla="*/ 149 w 188"/>
                <a:gd name="T55" fmla="*/ 142 h 171"/>
                <a:gd name="T56" fmla="*/ 105 w 188"/>
                <a:gd name="T57" fmla="*/ 138 h 171"/>
                <a:gd name="T58" fmla="*/ 127 w 188"/>
                <a:gd name="T59" fmla="*/ 171 h 171"/>
                <a:gd name="T60" fmla="*/ 147 w 188"/>
                <a:gd name="T61" fmla="*/ 96 h 171"/>
                <a:gd name="T62" fmla="*/ 154 w 188"/>
                <a:gd name="T63" fmla="*/ 101 h 171"/>
                <a:gd name="T64" fmla="*/ 166 w 188"/>
                <a:gd name="T65" fmla="*/ 96 h 171"/>
                <a:gd name="T66" fmla="*/ 160 w 188"/>
                <a:gd name="T67" fmla="*/ 88 h 171"/>
                <a:gd name="T68" fmla="*/ 62 w 188"/>
                <a:gd name="T69" fmla="*/ 16 h 171"/>
                <a:gd name="T70" fmla="*/ 68 w 188"/>
                <a:gd name="T71" fmla="*/ 22 h 171"/>
                <a:gd name="T72" fmla="*/ 154 w 188"/>
                <a:gd name="T73" fmla="*/ 80 h 171"/>
                <a:gd name="T74" fmla="*/ 160 w 188"/>
                <a:gd name="T75" fmla="*/ 58 h 171"/>
                <a:gd name="T76" fmla="*/ 160 w 188"/>
                <a:gd name="T77" fmla="*/ 64 h 171"/>
                <a:gd name="T78" fmla="*/ 145 w 188"/>
                <a:gd name="T79" fmla="*/ 103 h 171"/>
                <a:gd name="T80" fmla="*/ 188 w 188"/>
                <a:gd name="T81" fmla="*/ 86 h 171"/>
                <a:gd name="T82" fmla="*/ 29 w 188"/>
                <a:gd name="T83" fmla="*/ 107 h 171"/>
                <a:gd name="T84" fmla="*/ 44 w 188"/>
                <a:gd name="T85" fmla="*/ 69 h 171"/>
                <a:gd name="T86" fmla="*/ 0 w 188"/>
                <a:gd name="T87" fmla="*/ 85 h 171"/>
                <a:gd name="T88" fmla="*/ 43 w 188"/>
                <a:gd name="T89" fmla="*/ 102 h 171"/>
                <a:gd name="T90" fmla="*/ 61 w 188"/>
                <a:gd name="T91" fmla="*/ 164 h 171"/>
                <a:gd name="T92" fmla="*/ 50 w 188"/>
                <a:gd name="T93" fmla="*/ 116 h 171"/>
                <a:gd name="T94" fmla="*/ 89 w 188"/>
                <a:gd name="T95" fmla="*/ 142 h 171"/>
                <a:gd name="T96" fmla="*/ 29 w 188"/>
                <a:gd name="T97" fmla="*/ 102 h 171"/>
                <a:gd name="T98" fmla="*/ 37 w 188"/>
                <a:gd name="T99" fmla="*/ 100 h 171"/>
                <a:gd name="T100" fmla="*/ 16 w 188"/>
                <a:gd name="T101" fmla="*/ 96 h 171"/>
                <a:gd name="T102" fmla="*/ 23 w 188"/>
                <a:gd name="T103" fmla="*/ 101 h 171"/>
                <a:gd name="T104" fmla="*/ 29 w 188"/>
                <a:gd name="T105" fmla="*/ 73 h 171"/>
                <a:gd name="T106" fmla="*/ 35 w 188"/>
                <a:gd name="T107" fmla="*/ 7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171">
                  <a:moveTo>
                    <a:pt x="121" y="136"/>
                  </a:moveTo>
                  <a:cubicBezTo>
                    <a:pt x="121" y="139"/>
                    <a:pt x="123" y="142"/>
                    <a:pt x="127" y="142"/>
                  </a:cubicBezTo>
                  <a:cubicBezTo>
                    <a:pt x="130" y="142"/>
                    <a:pt x="133" y="139"/>
                    <a:pt x="133" y="136"/>
                  </a:cubicBezTo>
                  <a:cubicBezTo>
                    <a:pt x="133" y="133"/>
                    <a:pt x="130" y="130"/>
                    <a:pt x="127" y="130"/>
                  </a:cubicBezTo>
                  <a:cubicBezTo>
                    <a:pt x="123" y="130"/>
                    <a:pt x="121" y="133"/>
                    <a:pt x="121" y="136"/>
                  </a:cubicBezTo>
                  <a:close/>
                  <a:moveTo>
                    <a:pt x="48" y="153"/>
                  </a:moveTo>
                  <a:cubicBezTo>
                    <a:pt x="50" y="154"/>
                    <a:pt x="51" y="155"/>
                    <a:pt x="53" y="156"/>
                  </a:cubicBezTo>
                  <a:cubicBezTo>
                    <a:pt x="53" y="155"/>
                    <a:pt x="54" y="153"/>
                    <a:pt x="55" y="152"/>
                  </a:cubicBezTo>
                  <a:cubicBezTo>
                    <a:pt x="55" y="157"/>
                    <a:pt x="55" y="157"/>
                    <a:pt x="55" y="157"/>
                  </a:cubicBezTo>
                  <a:cubicBezTo>
                    <a:pt x="57" y="158"/>
                    <a:pt x="59" y="159"/>
                    <a:pt x="61" y="159"/>
                  </a:cubicBezTo>
                  <a:cubicBezTo>
                    <a:pt x="63" y="159"/>
                    <a:pt x="65" y="158"/>
                    <a:pt x="67" y="157"/>
                  </a:cubicBezTo>
                  <a:cubicBezTo>
                    <a:pt x="67" y="152"/>
                    <a:pt x="67" y="152"/>
                    <a:pt x="67" y="152"/>
                  </a:cubicBezTo>
                  <a:cubicBezTo>
                    <a:pt x="68" y="153"/>
                    <a:pt x="69" y="155"/>
                    <a:pt x="69" y="156"/>
                  </a:cubicBezTo>
                  <a:cubicBezTo>
                    <a:pt x="71" y="155"/>
                    <a:pt x="73" y="154"/>
                    <a:pt x="74" y="153"/>
                  </a:cubicBezTo>
                  <a:cubicBezTo>
                    <a:pt x="72" y="148"/>
                    <a:pt x="67" y="144"/>
                    <a:pt x="61" y="144"/>
                  </a:cubicBezTo>
                  <a:cubicBezTo>
                    <a:pt x="55" y="144"/>
                    <a:pt x="50" y="148"/>
                    <a:pt x="48" y="153"/>
                  </a:cubicBezTo>
                  <a:close/>
                  <a:moveTo>
                    <a:pt x="61" y="142"/>
                  </a:moveTo>
                  <a:cubicBezTo>
                    <a:pt x="65" y="142"/>
                    <a:pt x="67" y="139"/>
                    <a:pt x="67" y="136"/>
                  </a:cubicBezTo>
                  <a:cubicBezTo>
                    <a:pt x="67" y="132"/>
                    <a:pt x="65" y="130"/>
                    <a:pt x="61" y="130"/>
                  </a:cubicBezTo>
                  <a:cubicBezTo>
                    <a:pt x="58" y="130"/>
                    <a:pt x="55" y="132"/>
                    <a:pt x="55" y="136"/>
                  </a:cubicBezTo>
                  <a:cubicBezTo>
                    <a:pt x="55" y="139"/>
                    <a:pt x="58" y="142"/>
                    <a:pt x="61" y="142"/>
                  </a:cubicBezTo>
                  <a:close/>
                  <a:moveTo>
                    <a:pt x="133" y="23"/>
                  </a:moveTo>
                  <a:cubicBezTo>
                    <a:pt x="133" y="19"/>
                    <a:pt x="131" y="17"/>
                    <a:pt x="127" y="17"/>
                  </a:cubicBezTo>
                  <a:cubicBezTo>
                    <a:pt x="124" y="17"/>
                    <a:pt x="121" y="19"/>
                    <a:pt x="121" y="23"/>
                  </a:cubicBezTo>
                  <a:cubicBezTo>
                    <a:pt x="121" y="26"/>
                    <a:pt x="124" y="29"/>
                    <a:pt x="127" y="29"/>
                  </a:cubicBezTo>
                  <a:cubicBezTo>
                    <a:pt x="131" y="29"/>
                    <a:pt x="133" y="26"/>
                    <a:pt x="133" y="23"/>
                  </a:cubicBezTo>
                  <a:close/>
                  <a:moveTo>
                    <a:pt x="105" y="34"/>
                  </a:moveTo>
                  <a:cubicBezTo>
                    <a:pt x="105" y="32"/>
                    <a:pt x="105" y="31"/>
                    <a:pt x="105" y="29"/>
                  </a:cubicBezTo>
                  <a:cubicBezTo>
                    <a:pt x="105" y="17"/>
                    <a:pt x="115" y="7"/>
                    <a:pt x="127" y="7"/>
                  </a:cubicBezTo>
                  <a:cubicBezTo>
                    <a:pt x="139" y="7"/>
                    <a:pt x="149" y="17"/>
                    <a:pt x="149" y="29"/>
                  </a:cubicBezTo>
                  <a:cubicBezTo>
                    <a:pt x="149" y="39"/>
                    <a:pt x="143" y="47"/>
                    <a:pt x="134" y="50"/>
                  </a:cubicBezTo>
                  <a:cubicBezTo>
                    <a:pt x="135" y="52"/>
                    <a:pt x="137" y="53"/>
                    <a:pt x="138" y="55"/>
                  </a:cubicBezTo>
                  <a:cubicBezTo>
                    <a:pt x="148" y="51"/>
                    <a:pt x="155" y="41"/>
                    <a:pt x="155" y="29"/>
                  </a:cubicBezTo>
                  <a:cubicBezTo>
                    <a:pt x="155" y="13"/>
                    <a:pt x="143" y="1"/>
                    <a:pt x="127" y="1"/>
                  </a:cubicBezTo>
                  <a:cubicBezTo>
                    <a:pt x="112" y="1"/>
                    <a:pt x="99" y="13"/>
                    <a:pt x="99" y="29"/>
                  </a:cubicBezTo>
                  <a:cubicBezTo>
                    <a:pt x="99" y="30"/>
                    <a:pt x="99" y="31"/>
                    <a:pt x="99" y="33"/>
                  </a:cubicBezTo>
                  <a:cubicBezTo>
                    <a:pt x="101" y="33"/>
                    <a:pt x="103" y="33"/>
                    <a:pt x="105" y="34"/>
                  </a:cubicBezTo>
                  <a:close/>
                  <a:moveTo>
                    <a:pt x="127" y="159"/>
                  </a:moveTo>
                  <a:cubicBezTo>
                    <a:pt x="129" y="159"/>
                    <a:pt x="131" y="159"/>
                    <a:pt x="133" y="158"/>
                  </a:cubicBezTo>
                  <a:cubicBezTo>
                    <a:pt x="133" y="152"/>
                    <a:pt x="133" y="152"/>
                    <a:pt x="133" y="152"/>
                  </a:cubicBezTo>
                  <a:cubicBezTo>
                    <a:pt x="134" y="154"/>
                    <a:pt x="135" y="155"/>
                    <a:pt x="135" y="157"/>
                  </a:cubicBezTo>
                  <a:cubicBezTo>
                    <a:pt x="137" y="156"/>
                    <a:pt x="138" y="155"/>
                    <a:pt x="139" y="153"/>
                  </a:cubicBezTo>
                  <a:cubicBezTo>
                    <a:pt x="137" y="148"/>
                    <a:pt x="132" y="144"/>
                    <a:pt x="127" y="144"/>
                  </a:cubicBezTo>
                  <a:cubicBezTo>
                    <a:pt x="121" y="144"/>
                    <a:pt x="116" y="148"/>
                    <a:pt x="114" y="153"/>
                  </a:cubicBezTo>
                  <a:cubicBezTo>
                    <a:pt x="115" y="155"/>
                    <a:pt x="117" y="156"/>
                    <a:pt x="118" y="157"/>
                  </a:cubicBezTo>
                  <a:cubicBezTo>
                    <a:pt x="119" y="155"/>
                    <a:pt x="119" y="154"/>
                    <a:pt x="121" y="152"/>
                  </a:cubicBezTo>
                  <a:cubicBezTo>
                    <a:pt x="121" y="158"/>
                    <a:pt x="121" y="158"/>
                    <a:pt x="121" y="158"/>
                  </a:cubicBezTo>
                  <a:cubicBezTo>
                    <a:pt x="122" y="159"/>
                    <a:pt x="124" y="159"/>
                    <a:pt x="127" y="159"/>
                  </a:cubicBezTo>
                  <a:close/>
                  <a:moveTo>
                    <a:pt x="49" y="39"/>
                  </a:moveTo>
                  <a:cubicBezTo>
                    <a:pt x="50" y="41"/>
                    <a:pt x="52" y="42"/>
                    <a:pt x="53" y="43"/>
                  </a:cubicBezTo>
                  <a:cubicBezTo>
                    <a:pt x="54" y="41"/>
                    <a:pt x="55" y="40"/>
                    <a:pt x="56" y="39"/>
                  </a:cubicBezTo>
                  <a:cubicBezTo>
                    <a:pt x="56" y="44"/>
                    <a:pt x="56" y="44"/>
                    <a:pt x="56" y="44"/>
                  </a:cubicBezTo>
                  <a:cubicBezTo>
                    <a:pt x="57" y="45"/>
                    <a:pt x="58" y="45"/>
                    <a:pt x="60" y="45"/>
                  </a:cubicBezTo>
                  <a:cubicBezTo>
                    <a:pt x="62" y="43"/>
                    <a:pt x="65" y="41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68" y="39"/>
                    <a:pt x="68" y="39"/>
                    <a:pt x="68" y="39"/>
                  </a:cubicBezTo>
                  <a:cubicBezTo>
                    <a:pt x="70" y="38"/>
                    <a:pt x="71" y="37"/>
                    <a:pt x="73" y="37"/>
                  </a:cubicBezTo>
                  <a:cubicBezTo>
                    <a:pt x="71" y="33"/>
                    <a:pt x="66" y="31"/>
                    <a:pt x="62" y="31"/>
                  </a:cubicBezTo>
                  <a:cubicBezTo>
                    <a:pt x="56" y="31"/>
                    <a:pt x="51" y="34"/>
                    <a:pt x="49" y="39"/>
                  </a:cubicBezTo>
                  <a:close/>
                  <a:moveTo>
                    <a:pt x="116" y="37"/>
                  </a:moveTo>
                  <a:cubicBezTo>
                    <a:pt x="118" y="38"/>
                    <a:pt x="119" y="39"/>
                    <a:pt x="121" y="39"/>
                  </a:cubicBezTo>
                  <a:cubicBezTo>
                    <a:pt x="121" y="39"/>
                    <a:pt x="121" y="39"/>
                    <a:pt x="121" y="39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24" y="41"/>
                    <a:pt x="127" y="43"/>
                    <a:pt x="129" y="45"/>
                  </a:cubicBezTo>
                  <a:cubicBezTo>
                    <a:pt x="131" y="45"/>
                    <a:pt x="132" y="45"/>
                    <a:pt x="133" y="44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34" y="40"/>
                    <a:pt x="135" y="42"/>
                    <a:pt x="135" y="43"/>
                  </a:cubicBezTo>
                  <a:cubicBezTo>
                    <a:pt x="137" y="42"/>
                    <a:pt x="139" y="41"/>
                    <a:pt x="140" y="40"/>
                  </a:cubicBezTo>
                  <a:cubicBezTo>
                    <a:pt x="138" y="35"/>
                    <a:pt x="133" y="31"/>
                    <a:pt x="127" y="31"/>
                  </a:cubicBezTo>
                  <a:cubicBezTo>
                    <a:pt x="123" y="31"/>
                    <a:pt x="118" y="33"/>
                    <a:pt x="116" y="37"/>
                  </a:cubicBezTo>
                  <a:close/>
                  <a:moveTo>
                    <a:pt x="62" y="0"/>
                  </a:moveTo>
                  <a:cubicBezTo>
                    <a:pt x="46" y="0"/>
                    <a:pt x="33" y="13"/>
                    <a:pt x="33" y="29"/>
                  </a:cubicBezTo>
                  <a:cubicBezTo>
                    <a:pt x="33" y="40"/>
                    <a:pt x="41" y="50"/>
                    <a:pt x="51" y="55"/>
                  </a:cubicBezTo>
                  <a:cubicBezTo>
                    <a:pt x="52" y="53"/>
                    <a:pt x="53" y="51"/>
                    <a:pt x="55" y="50"/>
                  </a:cubicBezTo>
                  <a:cubicBezTo>
                    <a:pt x="46" y="47"/>
                    <a:pt x="39" y="38"/>
                    <a:pt x="39" y="29"/>
                  </a:cubicBezTo>
                  <a:cubicBezTo>
                    <a:pt x="39" y="16"/>
                    <a:pt x="49" y="6"/>
                    <a:pt x="62" y="6"/>
                  </a:cubicBezTo>
                  <a:cubicBezTo>
                    <a:pt x="74" y="6"/>
                    <a:pt x="84" y="16"/>
                    <a:pt x="84" y="29"/>
                  </a:cubicBezTo>
                  <a:cubicBezTo>
                    <a:pt x="84" y="30"/>
                    <a:pt x="84" y="32"/>
                    <a:pt x="83" y="33"/>
                  </a:cubicBezTo>
                  <a:cubicBezTo>
                    <a:pt x="86" y="33"/>
                    <a:pt x="88" y="33"/>
                    <a:pt x="90" y="33"/>
                  </a:cubicBezTo>
                  <a:cubicBezTo>
                    <a:pt x="90" y="31"/>
                    <a:pt x="90" y="30"/>
                    <a:pt x="90" y="29"/>
                  </a:cubicBezTo>
                  <a:cubicBezTo>
                    <a:pt x="90" y="13"/>
                    <a:pt x="77" y="0"/>
                    <a:pt x="62" y="0"/>
                  </a:cubicBezTo>
                  <a:close/>
                  <a:moveTo>
                    <a:pt x="138" y="116"/>
                  </a:moveTo>
                  <a:cubicBezTo>
                    <a:pt x="137" y="118"/>
                    <a:pt x="136" y="120"/>
                    <a:pt x="134" y="121"/>
                  </a:cubicBezTo>
                  <a:cubicBezTo>
                    <a:pt x="143" y="124"/>
                    <a:pt x="149" y="133"/>
                    <a:pt x="149" y="142"/>
                  </a:cubicBezTo>
                  <a:cubicBezTo>
                    <a:pt x="149" y="155"/>
                    <a:pt x="139" y="165"/>
                    <a:pt x="127" y="165"/>
                  </a:cubicBezTo>
                  <a:cubicBezTo>
                    <a:pt x="114" y="165"/>
                    <a:pt x="104" y="155"/>
                    <a:pt x="104" y="142"/>
                  </a:cubicBezTo>
                  <a:cubicBezTo>
                    <a:pt x="104" y="141"/>
                    <a:pt x="105" y="140"/>
                    <a:pt x="105" y="138"/>
                  </a:cubicBezTo>
                  <a:cubicBezTo>
                    <a:pt x="103" y="139"/>
                    <a:pt x="101" y="139"/>
                    <a:pt x="99" y="139"/>
                  </a:cubicBezTo>
                  <a:cubicBezTo>
                    <a:pt x="98" y="140"/>
                    <a:pt x="98" y="141"/>
                    <a:pt x="98" y="142"/>
                  </a:cubicBezTo>
                  <a:cubicBezTo>
                    <a:pt x="98" y="158"/>
                    <a:pt x="111" y="171"/>
                    <a:pt x="127" y="171"/>
                  </a:cubicBezTo>
                  <a:cubicBezTo>
                    <a:pt x="142" y="171"/>
                    <a:pt x="155" y="158"/>
                    <a:pt x="155" y="142"/>
                  </a:cubicBezTo>
                  <a:cubicBezTo>
                    <a:pt x="155" y="131"/>
                    <a:pt x="148" y="121"/>
                    <a:pt x="138" y="116"/>
                  </a:cubicBezTo>
                  <a:close/>
                  <a:moveTo>
                    <a:pt x="147" y="96"/>
                  </a:moveTo>
                  <a:cubicBezTo>
                    <a:pt x="148" y="98"/>
                    <a:pt x="150" y="99"/>
                    <a:pt x="151" y="100"/>
                  </a:cubicBezTo>
                  <a:cubicBezTo>
                    <a:pt x="152" y="99"/>
                    <a:pt x="152" y="97"/>
                    <a:pt x="154" y="96"/>
                  </a:cubicBezTo>
                  <a:cubicBezTo>
                    <a:pt x="154" y="101"/>
                    <a:pt x="154" y="101"/>
                    <a:pt x="154" y="101"/>
                  </a:cubicBezTo>
                  <a:cubicBezTo>
                    <a:pt x="155" y="102"/>
                    <a:pt x="158" y="102"/>
                    <a:pt x="160" y="102"/>
                  </a:cubicBezTo>
                  <a:cubicBezTo>
                    <a:pt x="162" y="102"/>
                    <a:pt x="164" y="102"/>
                    <a:pt x="166" y="101"/>
                  </a:cubicBezTo>
                  <a:cubicBezTo>
                    <a:pt x="166" y="96"/>
                    <a:pt x="166" y="96"/>
                    <a:pt x="166" y="96"/>
                  </a:cubicBezTo>
                  <a:cubicBezTo>
                    <a:pt x="167" y="97"/>
                    <a:pt x="168" y="99"/>
                    <a:pt x="168" y="100"/>
                  </a:cubicBezTo>
                  <a:cubicBezTo>
                    <a:pt x="170" y="99"/>
                    <a:pt x="171" y="98"/>
                    <a:pt x="172" y="96"/>
                  </a:cubicBezTo>
                  <a:cubicBezTo>
                    <a:pt x="170" y="91"/>
                    <a:pt x="165" y="88"/>
                    <a:pt x="160" y="88"/>
                  </a:cubicBezTo>
                  <a:cubicBezTo>
                    <a:pt x="154" y="88"/>
                    <a:pt x="149" y="91"/>
                    <a:pt x="147" y="96"/>
                  </a:cubicBezTo>
                  <a:close/>
                  <a:moveTo>
                    <a:pt x="68" y="22"/>
                  </a:moveTo>
                  <a:cubicBezTo>
                    <a:pt x="68" y="19"/>
                    <a:pt x="65" y="16"/>
                    <a:pt x="62" y="16"/>
                  </a:cubicBezTo>
                  <a:cubicBezTo>
                    <a:pt x="58" y="16"/>
                    <a:pt x="56" y="19"/>
                    <a:pt x="56" y="22"/>
                  </a:cubicBezTo>
                  <a:cubicBezTo>
                    <a:pt x="56" y="26"/>
                    <a:pt x="58" y="28"/>
                    <a:pt x="62" y="28"/>
                  </a:cubicBezTo>
                  <a:cubicBezTo>
                    <a:pt x="65" y="28"/>
                    <a:pt x="68" y="26"/>
                    <a:pt x="68" y="22"/>
                  </a:cubicBezTo>
                  <a:close/>
                  <a:moveTo>
                    <a:pt x="166" y="80"/>
                  </a:moveTo>
                  <a:cubicBezTo>
                    <a:pt x="166" y="76"/>
                    <a:pt x="163" y="73"/>
                    <a:pt x="160" y="73"/>
                  </a:cubicBezTo>
                  <a:cubicBezTo>
                    <a:pt x="156" y="73"/>
                    <a:pt x="154" y="76"/>
                    <a:pt x="154" y="80"/>
                  </a:cubicBezTo>
                  <a:cubicBezTo>
                    <a:pt x="154" y="83"/>
                    <a:pt x="156" y="86"/>
                    <a:pt x="160" y="86"/>
                  </a:cubicBezTo>
                  <a:cubicBezTo>
                    <a:pt x="163" y="86"/>
                    <a:pt x="166" y="83"/>
                    <a:pt x="166" y="80"/>
                  </a:cubicBezTo>
                  <a:close/>
                  <a:moveTo>
                    <a:pt x="160" y="58"/>
                  </a:moveTo>
                  <a:cubicBezTo>
                    <a:pt x="153" y="58"/>
                    <a:pt x="147" y="60"/>
                    <a:pt x="143" y="63"/>
                  </a:cubicBezTo>
                  <a:cubicBezTo>
                    <a:pt x="144" y="65"/>
                    <a:pt x="144" y="67"/>
                    <a:pt x="145" y="69"/>
                  </a:cubicBezTo>
                  <a:cubicBezTo>
                    <a:pt x="149" y="66"/>
                    <a:pt x="154" y="64"/>
                    <a:pt x="160" y="64"/>
                  </a:cubicBezTo>
                  <a:cubicBezTo>
                    <a:pt x="172" y="64"/>
                    <a:pt x="182" y="74"/>
                    <a:pt x="182" y="86"/>
                  </a:cubicBezTo>
                  <a:cubicBezTo>
                    <a:pt x="182" y="98"/>
                    <a:pt x="172" y="108"/>
                    <a:pt x="160" y="108"/>
                  </a:cubicBezTo>
                  <a:cubicBezTo>
                    <a:pt x="154" y="108"/>
                    <a:pt x="149" y="106"/>
                    <a:pt x="145" y="103"/>
                  </a:cubicBezTo>
                  <a:cubicBezTo>
                    <a:pt x="144" y="105"/>
                    <a:pt x="144" y="107"/>
                    <a:pt x="143" y="108"/>
                  </a:cubicBezTo>
                  <a:cubicBezTo>
                    <a:pt x="147" y="112"/>
                    <a:pt x="153" y="114"/>
                    <a:pt x="160" y="114"/>
                  </a:cubicBezTo>
                  <a:cubicBezTo>
                    <a:pt x="175" y="114"/>
                    <a:pt x="188" y="101"/>
                    <a:pt x="188" y="86"/>
                  </a:cubicBezTo>
                  <a:cubicBezTo>
                    <a:pt x="188" y="70"/>
                    <a:pt x="175" y="58"/>
                    <a:pt x="160" y="58"/>
                  </a:cubicBezTo>
                  <a:close/>
                  <a:moveTo>
                    <a:pt x="43" y="102"/>
                  </a:moveTo>
                  <a:cubicBezTo>
                    <a:pt x="39" y="105"/>
                    <a:pt x="34" y="107"/>
                    <a:pt x="29" y="107"/>
                  </a:cubicBezTo>
                  <a:cubicBezTo>
                    <a:pt x="16" y="107"/>
                    <a:pt x="6" y="97"/>
                    <a:pt x="6" y="85"/>
                  </a:cubicBezTo>
                  <a:cubicBezTo>
                    <a:pt x="6" y="73"/>
                    <a:pt x="16" y="63"/>
                    <a:pt x="29" y="63"/>
                  </a:cubicBezTo>
                  <a:cubicBezTo>
                    <a:pt x="34" y="63"/>
                    <a:pt x="40" y="65"/>
                    <a:pt x="44" y="69"/>
                  </a:cubicBezTo>
                  <a:cubicBezTo>
                    <a:pt x="44" y="67"/>
                    <a:pt x="45" y="65"/>
                    <a:pt x="46" y="63"/>
                  </a:cubicBezTo>
                  <a:cubicBezTo>
                    <a:pt x="41" y="59"/>
                    <a:pt x="35" y="57"/>
                    <a:pt x="29" y="57"/>
                  </a:cubicBezTo>
                  <a:cubicBezTo>
                    <a:pt x="13" y="57"/>
                    <a:pt x="0" y="70"/>
                    <a:pt x="0" y="85"/>
                  </a:cubicBezTo>
                  <a:cubicBezTo>
                    <a:pt x="0" y="101"/>
                    <a:pt x="13" y="113"/>
                    <a:pt x="29" y="113"/>
                  </a:cubicBezTo>
                  <a:cubicBezTo>
                    <a:pt x="35" y="113"/>
                    <a:pt x="41" y="111"/>
                    <a:pt x="45" y="108"/>
                  </a:cubicBezTo>
                  <a:cubicBezTo>
                    <a:pt x="45" y="106"/>
                    <a:pt x="44" y="104"/>
                    <a:pt x="43" y="102"/>
                  </a:cubicBezTo>
                  <a:close/>
                  <a:moveTo>
                    <a:pt x="83" y="138"/>
                  </a:moveTo>
                  <a:cubicBezTo>
                    <a:pt x="83" y="139"/>
                    <a:pt x="83" y="141"/>
                    <a:pt x="83" y="142"/>
                  </a:cubicBezTo>
                  <a:cubicBezTo>
                    <a:pt x="83" y="154"/>
                    <a:pt x="73" y="164"/>
                    <a:pt x="61" y="164"/>
                  </a:cubicBezTo>
                  <a:cubicBezTo>
                    <a:pt x="49" y="164"/>
                    <a:pt x="39" y="154"/>
                    <a:pt x="39" y="142"/>
                  </a:cubicBezTo>
                  <a:cubicBezTo>
                    <a:pt x="39" y="132"/>
                    <a:pt x="45" y="124"/>
                    <a:pt x="54" y="121"/>
                  </a:cubicBezTo>
                  <a:cubicBezTo>
                    <a:pt x="53" y="119"/>
                    <a:pt x="51" y="118"/>
                    <a:pt x="50" y="116"/>
                  </a:cubicBezTo>
                  <a:cubicBezTo>
                    <a:pt x="40" y="120"/>
                    <a:pt x="33" y="130"/>
                    <a:pt x="33" y="142"/>
                  </a:cubicBezTo>
                  <a:cubicBezTo>
                    <a:pt x="33" y="158"/>
                    <a:pt x="46" y="170"/>
                    <a:pt x="61" y="170"/>
                  </a:cubicBezTo>
                  <a:cubicBezTo>
                    <a:pt x="77" y="170"/>
                    <a:pt x="89" y="158"/>
                    <a:pt x="89" y="142"/>
                  </a:cubicBezTo>
                  <a:cubicBezTo>
                    <a:pt x="89" y="141"/>
                    <a:pt x="89" y="140"/>
                    <a:pt x="89" y="139"/>
                  </a:cubicBezTo>
                  <a:cubicBezTo>
                    <a:pt x="87" y="139"/>
                    <a:pt x="85" y="139"/>
                    <a:pt x="83" y="138"/>
                  </a:cubicBezTo>
                  <a:close/>
                  <a:moveTo>
                    <a:pt x="29" y="102"/>
                  </a:moveTo>
                  <a:cubicBezTo>
                    <a:pt x="31" y="102"/>
                    <a:pt x="33" y="101"/>
                    <a:pt x="35" y="101"/>
                  </a:cubicBezTo>
                  <a:cubicBezTo>
                    <a:pt x="35" y="95"/>
                    <a:pt x="35" y="95"/>
                    <a:pt x="35" y="95"/>
                  </a:cubicBezTo>
                  <a:cubicBezTo>
                    <a:pt x="36" y="96"/>
                    <a:pt x="37" y="98"/>
                    <a:pt x="37" y="100"/>
                  </a:cubicBezTo>
                  <a:cubicBezTo>
                    <a:pt x="39" y="99"/>
                    <a:pt x="40" y="97"/>
                    <a:pt x="41" y="96"/>
                  </a:cubicBezTo>
                  <a:cubicBezTo>
                    <a:pt x="39" y="91"/>
                    <a:pt x="35" y="87"/>
                    <a:pt x="29" y="87"/>
                  </a:cubicBezTo>
                  <a:cubicBezTo>
                    <a:pt x="23" y="87"/>
                    <a:pt x="18" y="91"/>
                    <a:pt x="16" y="96"/>
                  </a:cubicBezTo>
                  <a:cubicBezTo>
                    <a:pt x="17" y="97"/>
                    <a:pt x="19" y="99"/>
                    <a:pt x="20" y="100"/>
                  </a:cubicBezTo>
                  <a:cubicBezTo>
                    <a:pt x="21" y="98"/>
                    <a:pt x="21" y="96"/>
                    <a:pt x="23" y="95"/>
                  </a:cubicBezTo>
                  <a:cubicBezTo>
                    <a:pt x="23" y="101"/>
                    <a:pt x="23" y="101"/>
                    <a:pt x="23" y="101"/>
                  </a:cubicBezTo>
                  <a:cubicBezTo>
                    <a:pt x="25" y="101"/>
                    <a:pt x="27" y="102"/>
                    <a:pt x="29" y="102"/>
                  </a:cubicBezTo>
                  <a:close/>
                  <a:moveTo>
                    <a:pt x="35" y="79"/>
                  </a:moveTo>
                  <a:cubicBezTo>
                    <a:pt x="35" y="76"/>
                    <a:pt x="32" y="73"/>
                    <a:pt x="29" y="73"/>
                  </a:cubicBezTo>
                  <a:cubicBezTo>
                    <a:pt x="25" y="73"/>
                    <a:pt x="23" y="76"/>
                    <a:pt x="23" y="79"/>
                  </a:cubicBezTo>
                  <a:cubicBezTo>
                    <a:pt x="23" y="82"/>
                    <a:pt x="25" y="85"/>
                    <a:pt x="29" y="85"/>
                  </a:cubicBezTo>
                  <a:cubicBezTo>
                    <a:pt x="32" y="85"/>
                    <a:pt x="35" y="82"/>
                    <a:pt x="35" y="79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4295" tIns="37148" rIns="74295" bIns="37148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</a:endParaRPr>
            </a:p>
          </p:txBody>
        </p:sp>
        <p:sp>
          <p:nvSpPr>
            <p:cNvPr id="18" name="Freeform 77">
              <a:extLst>
                <a:ext uri="{FF2B5EF4-FFF2-40B4-BE49-F238E27FC236}"/>
              </a:extLst>
            </p:cNvPr>
            <p:cNvSpPr>
              <a:spLocks noEditPoints="1"/>
            </p:cNvSpPr>
            <p:nvPr/>
          </p:nvSpPr>
          <p:spPr bwMode="auto">
            <a:xfrm>
              <a:off x="5545039" y="4004271"/>
              <a:ext cx="286345" cy="287636"/>
            </a:xfrm>
            <a:custGeom>
              <a:avLst/>
              <a:gdLst>
                <a:gd name="T0" fmla="*/ 47 w 94"/>
                <a:gd name="T1" fmla="*/ 94 h 94"/>
                <a:gd name="T2" fmla="*/ 0 w 94"/>
                <a:gd name="T3" fmla="*/ 47 h 94"/>
                <a:gd name="T4" fmla="*/ 47 w 94"/>
                <a:gd name="T5" fmla="*/ 0 h 94"/>
                <a:gd name="T6" fmla="*/ 94 w 94"/>
                <a:gd name="T7" fmla="*/ 47 h 94"/>
                <a:gd name="T8" fmla="*/ 47 w 94"/>
                <a:gd name="T9" fmla="*/ 94 h 94"/>
                <a:gd name="T10" fmla="*/ 47 w 94"/>
                <a:gd name="T11" fmla="*/ 8 h 94"/>
                <a:gd name="T12" fmla="*/ 8 w 94"/>
                <a:gd name="T13" fmla="*/ 47 h 94"/>
                <a:gd name="T14" fmla="*/ 47 w 94"/>
                <a:gd name="T15" fmla="*/ 86 h 94"/>
                <a:gd name="T16" fmla="*/ 86 w 94"/>
                <a:gd name="T17" fmla="*/ 47 h 94"/>
                <a:gd name="T18" fmla="*/ 47 w 94"/>
                <a:gd name="T19" fmla="*/ 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94">
                  <a:moveTo>
                    <a:pt x="47" y="94"/>
                  </a:moveTo>
                  <a:cubicBezTo>
                    <a:pt x="21" y="94"/>
                    <a:pt x="0" y="73"/>
                    <a:pt x="0" y="47"/>
                  </a:cubicBezTo>
                  <a:cubicBezTo>
                    <a:pt x="0" y="21"/>
                    <a:pt x="21" y="0"/>
                    <a:pt x="47" y="0"/>
                  </a:cubicBezTo>
                  <a:cubicBezTo>
                    <a:pt x="73" y="0"/>
                    <a:pt x="94" y="21"/>
                    <a:pt x="94" y="47"/>
                  </a:cubicBezTo>
                  <a:cubicBezTo>
                    <a:pt x="94" y="73"/>
                    <a:pt x="73" y="94"/>
                    <a:pt x="47" y="94"/>
                  </a:cubicBezTo>
                  <a:close/>
                  <a:moveTo>
                    <a:pt x="47" y="8"/>
                  </a:moveTo>
                  <a:cubicBezTo>
                    <a:pt x="26" y="8"/>
                    <a:pt x="8" y="25"/>
                    <a:pt x="8" y="47"/>
                  </a:cubicBezTo>
                  <a:cubicBezTo>
                    <a:pt x="8" y="68"/>
                    <a:pt x="26" y="86"/>
                    <a:pt x="47" y="86"/>
                  </a:cubicBezTo>
                  <a:cubicBezTo>
                    <a:pt x="69" y="86"/>
                    <a:pt x="86" y="68"/>
                    <a:pt x="86" y="47"/>
                  </a:cubicBezTo>
                  <a:cubicBezTo>
                    <a:pt x="86" y="25"/>
                    <a:pt x="69" y="8"/>
                    <a:pt x="47" y="8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4295" tIns="37148" rIns="74295" bIns="37148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</a:endParaRPr>
            </a:p>
          </p:txBody>
        </p:sp>
        <p:sp>
          <p:nvSpPr>
            <p:cNvPr id="19" name="Freeform 78">
              <a:extLst>
                <a:ext uri="{FF2B5EF4-FFF2-40B4-BE49-F238E27FC236}"/>
              </a:extLst>
            </p:cNvPr>
            <p:cNvSpPr>
              <a:spLocks noEditPoints="1"/>
            </p:cNvSpPr>
            <p:nvPr/>
          </p:nvSpPr>
          <p:spPr bwMode="auto">
            <a:xfrm>
              <a:off x="5612110" y="4071342"/>
              <a:ext cx="156072" cy="176709"/>
            </a:xfrm>
            <a:custGeom>
              <a:avLst/>
              <a:gdLst>
                <a:gd name="T0" fmla="*/ 25 w 51"/>
                <a:gd name="T1" fmla="*/ 29 h 58"/>
                <a:gd name="T2" fmla="*/ 0 w 51"/>
                <a:gd name="T3" fmla="*/ 46 h 58"/>
                <a:gd name="T4" fmla="*/ 9 w 51"/>
                <a:gd name="T5" fmla="*/ 53 h 58"/>
                <a:gd name="T6" fmla="*/ 13 w 51"/>
                <a:gd name="T7" fmla="*/ 45 h 58"/>
                <a:gd name="T8" fmla="*/ 13 w 51"/>
                <a:gd name="T9" fmla="*/ 56 h 58"/>
                <a:gd name="T10" fmla="*/ 25 w 51"/>
                <a:gd name="T11" fmla="*/ 58 h 58"/>
                <a:gd name="T12" fmla="*/ 37 w 51"/>
                <a:gd name="T13" fmla="*/ 56 h 58"/>
                <a:gd name="T14" fmla="*/ 37 w 51"/>
                <a:gd name="T15" fmla="*/ 45 h 58"/>
                <a:gd name="T16" fmla="*/ 42 w 51"/>
                <a:gd name="T17" fmla="*/ 53 h 58"/>
                <a:gd name="T18" fmla="*/ 51 w 51"/>
                <a:gd name="T19" fmla="*/ 46 h 58"/>
                <a:gd name="T20" fmla="*/ 25 w 51"/>
                <a:gd name="T21" fmla="*/ 29 h 58"/>
                <a:gd name="T22" fmla="*/ 25 w 51"/>
                <a:gd name="T23" fmla="*/ 25 h 58"/>
                <a:gd name="T24" fmla="*/ 37 w 51"/>
                <a:gd name="T25" fmla="*/ 12 h 58"/>
                <a:gd name="T26" fmla="*/ 25 w 51"/>
                <a:gd name="T27" fmla="*/ 0 h 58"/>
                <a:gd name="T28" fmla="*/ 13 w 51"/>
                <a:gd name="T29" fmla="*/ 12 h 58"/>
                <a:gd name="T30" fmla="*/ 25 w 51"/>
                <a:gd name="T31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58">
                  <a:moveTo>
                    <a:pt x="25" y="29"/>
                  </a:moveTo>
                  <a:cubicBezTo>
                    <a:pt x="14" y="29"/>
                    <a:pt x="4" y="36"/>
                    <a:pt x="0" y="46"/>
                  </a:cubicBezTo>
                  <a:cubicBezTo>
                    <a:pt x="2" y="49"/>
                    <a:pt x="5" y="52"/>
                    <a:pt x="9" y="53"/>
                  </a:cubicBezTo>
                  <a:cubicBezTo>
                    <a:pt x="9" y="50"/>
                    <a:pt x="11" y="47"/>
                    <a:pt x="13" y="45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7" y="57"/>
                    <a:pt x="21" y="58"/>
                    <a:pt x="25" y="58"/>
                  </a:cubicBezTo>
                  <a:cubicBezTo>
                    <a:pt x="29" y="58"/>
                    <a:pt x="34" y="57"/>
                    <a:pt x="37" y="5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47"/>
                    <a:pt x="41" y="50"/>
                    <a:pt x="42" y="53"/>
                  </a:cubicBezTo>
                  <a:cubicBezTo>
                    <a:pt x="45" y="52"/>
                    <a:pt x="48" y="49"/>
                    <a:pt x="51" y="46"/>
                  </a:cubicBezTo>
                  <a:cubicBezTo>
                    <a:pt x="47" y="36"/>
                    <a:pt x="37" y="29"/>
                    <a:pt x="25" y="29"/>
                  </a:cubicBezTo>
                  <a:close/>
                  <a:moveTo>
                    <a:pt x="25" y="25"/>
                  </a:moveTo>
                  <a:cubicBezTo>
                    <a:pt x="32" y="25"/>
                    <a:pt x="37" y="19"/>
                    <a:pt x="37" y="12"/>
                  </a:cubicBezTo>
                  <a:cubicBezTo>
                    <a:pt x="37" y="6"/>
                    <a:pt x="32" y="0"/>
                    <a:pt x="25" y="0"/>
                  </a:cubicBezTo>
                  <a:cubicBezTo>
                    <a:pt x="18" y="0"/>
                    <a:pt x="13" y="6"/>
                    <a:pt x="13" y="12"/>
                  </a:cubicBezTo>
                  <a:cubicBezTo>
                    <a:pt x="13" y="19"/>
                    <a:pt x="18" y="25"/>
                    <a:pt x="25" y="25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txBody>
            <a:bodyPr lIns="74295" tIns="37148" rIns="74295" bIns="37148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463">
                <a:solidFill>
                  <a:prstClr val="black"/>
                </a:solidFill>
              </a:endParaRPr>
            </a:p>
          </p:txBody>
        </p:sp>
      </p:grpSp>
      <p:sp>
        <p:nvSpPr>
          <p:cNvPr id="135176" name="КОММУНИКАТИВНЫЕ НАВЫКИ"/>
          <p:cNvSpPr txBox="1">
            <a:spLocks noChangeArrowheads="1"/>
          </p:cNvSpPr>
          <p:nvPr/>
        </p:nvSpPr>
        <p:spPr bwMode="auto">
          <a:xfrm>
            <a:off x="995363" y="317500"/>
            <a:ext cx="8074025" cy="4968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4000" b="0">
                <a:solidFill>
                  <a:srgbClr val="FFFFFF"/>
                </a:solidFill>
                <a:latin typeface="Calibri" pitchFamily="34" charset="0"/>
                <a:ea typeface="HeliosExtraCompressed"/>
                <a:cs typeface="HeliosExtraCompressed"/>
                <a:sym typeface="HeliosExtraCompressed"/>
              </a:rPr>
              <a:t>УМЕНИЕ РАБОТАТЬ В КОМАНДЕ</a:t>
            </a:r>
          </a:p>
        </p:txBody>
      </p:sp>
      <p:sp>
        <p:nvSpPr>
          <p:cNvPr id="21" name="TextBox 20">
            <a:extLst>
              <a:ext uri="{FF2B5EF4-FFF2-40B4-BE49-F238E27FC236}"/>
            </a:extLst>
          </p:cNvPr>
          <p:cNvSpPr txBox="1"/>
          <p:nvPr/>
        </p:nvSpPr>
        <p:spPr>
          <a:xfrm rot="16200000">
            <a:off x="-1097492" y="2737817"/>
            <a:ext cx="3077140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0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КОММУНИКАТИВНЫЕ УУД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ъект 2"/>
          <p:cNvSpPr txBox="1">
            <a:spLocks noGrp="1"/>
          </p:cNvSpPr>
          <p:nvPr>
            <p:ph idx="1"/>
          </p:nvPr>
        </p:nvSpPr>
        <p:spPr>
          <a:xfrm>
            <a:off x="457200" y="573088"/>
            <a:ext cx="8229600" cy="445293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ru-RU" sz="2000" b="1" i="1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Сотрудничество требует сформированности следующих операций</a:t>
            </a:r>
            <a:r>
              <a:rPr lang="ru-RU" sz="2000" b="1" smtClean="0">
                <a:solidFill>
                  <a:srgbClr val="0B7468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             обсуждаю                        сопоставляю, 						сравниваю     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              аргументирую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ru-RU" sz="180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                                                    доказываю</a:t>
            </a:r>
          </a:p>
          <a:p>
            <a:pPr marL="0" indent="0" eaLnBrk="1" hangingPunct="1">
              <a:lnSpc>
                <a:spcPct val="80000"/>
              </a:lnSpc>
            </a:pPr>
            <a:endParaRPr lang="ru-RU" sz="1800" smtClean="0"/>
          </a:p>
        </p:txBody>
      </p:sp>
      <p:sp>
        <p:nvSpPr>
          <p:cNvPr id="136195" name="Номер слайда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456113" y="4905375"/>
            <a:ext cx="166687" cy="241300"/>
          </a:xfrm>
          <a:noFill/>
          <a:ln>
            <a:miter lim="800000"/>
          </a:ln>
        </p:spPr>
        <p:txBody>
          <a:bodyPr/>
          <a:lstStyle/>
          <a:p>
            <a:fld id="{F7F2D90C-F6CE-4EC2-9AA5-A8CA80374F50}" type="slidenum">
              <a:rPr lang="ru-RU" altLang="ru-RU" smtClean="0"/>
              <a:pPr/>
              <a:t>76</a:t>
            </a:fld>
            <a:endParaRPr lang="ru-RU" altLang="ru-RU" smtClean="0"/>
          </a:p>
        </p:txBody>
      </p:sp>
      <p:pic>
        <p:nvPicPr>
          <p:cNvPr id="1361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" y="1706563"/>
            <a:ext cx="7953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6713" y="1849438"/>
            <a:ext cx="1223962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0313" y="3003550"/>
            <a:ext cx="10810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75" y="1849438"/>
            <a:ext cx="15986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Группа 1"/>
          <p:cNvGrpSpPr>
            <a:grpSpLocks/>
          </p:cNvGrpSpPr>
          <p:nvPr/>
        </p:nvGrpSpPr>
        <p:grpSpPr bwMode="auto">
          <a:xfrm>
            <a:off x="4356100" y="2679700"/>
            <a:ext cx="4378325" cy="1892300"/>
            <a:chOff x="262124" y="1192350"/>
            <a:chExt cx="6372225" cy="3928938"/>
          </a:xfrm>
        </p:grpSpPr>
        <p:pic>
          <p:nvPicPr>
            <p:cNvPr id="137231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2124" y="2528899"/>
              <a:ext cx="6372225" cy="2592389"/>
            </a:xfrm>
            <a:prstGeom prst="rect">
              <a:avLst/>
            </a:prstGeom>
            <a:noFill/>
            <a:ln w="9525">
              <a:solidFill>
                <a:srgbClr val="FF9300"/>
              </a:solidFill>
              <a:miter lim="800000"/>
              <a:headEnd/>
              <a:tailEnd/>
            </a:ln>
          </p:spPr>
        </p:pic>
        <p:pic>
          <p:nvPicPr>
            <p:cNvPr id="137232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2124" y="1192350"/>
              <a:ext cx="6372225" cy="1466850"/>
            </a:xfrm>
            <a:prstGeom prst="rect">
              <a:avLst/>
            </a:prstGeom>
            <a:noFill/>
            <a:ln w="9525">
              <a:solidFill>
                <a:srgbClr val="FF9300"/>
              </a:solidFill>
              <a:miter lim="800000"/>
              <a:headEnd/>
              <a:tailEnd/>
            </a:ln>
          </p:spPr>
        </p:pic>
      </p:grpSp>
      <p:sp>
        <p:nvSpPr>
          <p:cNvPr id="1234948" name="Rectangle 8"/>
          <p:cNvSpPr>
            <a:spLocks noChangeArrowheads="1"/>
          </p:cNvSpPr>
          <p:nvPr/>
        </p:nvSpPr>
        <p:spPr bwMode="auto">
          <a:xfrm>
            <a:off x="463550" y="735013"/>
            <a:ext cx="2735263" cy="831850"/>
          </a:xfrm>
          <a:prstGeom prst="rect">
            <a:avLst/>
          </a:prstGeom>
          <a:ln>
            <a:solidFill>
              <a:srgbClr val="FF9300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spc="-5" dirty="0">
                <a:solidFill>
                  <a:srgbClr val="FF9300"/>
                </a:solidFill>
                <a:latin typeface="Arial" pitchFamily="34" charset="0"/>
                <a:ea typeface="+mj-ea"/>
                <a:cs typeface="Arial" pitchFamily="34" charset="0"/>
              </a:rPr>
              <a:t>поиск ошибки в собственной  или чужой работе и ее исправление</a:t>
            </a:r>
          </a:p>
        </p:txBody>
      </p:sp>
      <p:sp>
        <p:nvSpPr>
          <p:cNvPr id="7" name="object 3"/>
          <p:cNvSpPr/>
          <p:nvPr/>
        </p:nvSpPr>
        <p:spPr>
          <a:xfrm>
            <a:off x="0" y="2247846"/>
            <a:ext cx="4248472" cy="2376264"/>
          </a:xfrm>
          <a:prstGeom prst="rect">
            <a:avLst/>
          </a:prstGeom>
          <a:blipFill>
            <a:blip r:embed="rId5" cstate="print"/>
            <a:srcRect/>
            <a:stretch>
              <a:fillRect t="-104316"/>
            </a:stretch>
          </a:blipFill>
          <a:ln w="19050">
            <a:solidFill>
              <a:srgbClr val="FF9300"/>
            </a:solidFill>
          </a:ln>
        </p:spPr>
        <p:txBody>
          <a:bodyPr lIns="0" tIns="0" rIns="0" bIns="0"/>
          <a:lstStyle/>
          <a:p>
            <a:pPr>
              <a:defRPr/>
            </a:pPr>
            <a:endParaRPr/>
          </a:p>
        </p:txBody>
      </p:sp>
      <p:pic>
        <p:nvPicPr>
          <p:cNvPr id="13722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9338" y="735013"/>
            <a:ext cx="1338262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4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97600" y="465138"/>
            <a:ext cx="13620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5" name="Picture 3" descr="http://www.litres.ru/sbc/08973247_cover-pdf-kniga-antonina-evdokimova-russkiy-yazyk-matematika-literaturnoe-chtenie-diagnostika-sformirovannosti-metapredmetnyh-rezultatov-obucheniya-4-klass-666149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59675" y="735013"/>
            <a:ext cx="13430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7226" name="Группа 13"/>
          <p:cNvGrpSpPr>
            <a:grpSpLocks/>
          </p:cNvGrpSpPr>
          <p:nvPr/>
        </p:nvGrpSpPr>
        <p:grpSpPr bwMode="auto">
          <a:xfrm>
            <a:off x="463550" y="4710113"/>
            <a:ext cx="8561388" cy="257175"/>
            <a:chOff x="400050" y="4810932"/>
            <a:chExt cx="8561070" cy="257280"/>
          </a:xfrm>
        </p:grpSpPr>
        <p:pic>
          <p:nvPicPr>
            <p:cNvPr id="137228" name="Рисунок 1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37230" name="Рисунок 17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7227" name="object 5"/>
          <p:cNvSpPr txBox="1">
            <a:spLocks noGrp="1"/>
          </p:cNvSpPr>
          <p:nvPr>
            <p:ph type="title"/>
          </p:nvPr>
        </p:nvSpPr>
        <p:spPr>
          <a:xfrm>
            <a:off x="-739775" y="-90488"/>
            <a:ext cx="10047288" cy="339726"/>
          </a:xfrm>
        </p:spPr>
        <p:txBody>
          <a:bodyPr lIns="0" tIns="123189" rIns="0" bIns="0">
            <a:spAutoFit/>
          </a:bodyPr>
          <a:lstStyle/>
          <a:p>
            <a:pPr marL="874713"/>
            <a:endParaRPr lang="ru-RU" sz="1400" b="1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98663"/>
            <a:ext cx="75247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3078163"/>
            <a:ext cx="6635750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250825" y="233363"/>
            <a:ext cx="82819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altLang="ru-RU" sz="2000"/>
              <a:t>	Поработайте в группе. Оцените работу двух учеников, написавших диктант. Для этого заполните таблицу, поставив галочку в нужный столбик таблицы.  </a:t>
            </a:r>
          </a:p>
        </p:txBody>
      </p:sp>
      <p:pic>
        <p:nvPicPr>
          <p:cNvPr id="138245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249363"/>
            <a:ext cx="7272337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6" name="TextBox 9"/>
          <p:cNvSpPr txBox="1">
            <a:spLocks noChangeArrowheads="1"/>
          </p:cNvSpPr>
          <p:nvPr/>
        </p:nvSpPr>
        <p:spPr bwMode="auto">
          <a:xfrm>
            <a:off x="412750" y="4127500"/>
            <a:ext cx="8280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000"/>
              <a:t>Дайте совет, какие правила нужно повторить мальчикам. </a:t>
            </a:r>
          </a:p>
          <a:p>
            <a:pPr eaLnBrk="0" hangingPunct="0"/>
            <a:r>
              <a:rPr lang="ru-RU" altLang="ru-RU" sz="2000"/>
              <a:t>	Лёне нужно повторить _______________________________</a:t>
            </a:r>
          </a:p>
          <a:p>
            <a:pPr eaLnBrk="0" hangingPunct="0"/>
            <a:r>
              <a:rPr lang="ru-RU" altLang="ru-RU" sz="2000"/>
              <a:t>	Жене нужно повторить _______________________________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7313"/>
            <a:ext cx="6464300" cy="397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4017963"/>
            <a:ext cx="57689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8" name="Picture 2" descr="ÐÐ°ÑÑÐ¸Ð½ÐºÐ¸ Ð¿Ð¾ Ð·Ð°Ð¿ÑÐ¾ÑÑ ÑÑÑÑÐºÐ¸Ð¹ ÑÐ·ÑÐº 1 ÐºÐ»Ð°ÑÑ Ð¸Ð²Ð°Ð½Ð¾Ð² ÐµÐ²Ð´Ð¾ÐºÐ¸Ð¼Ð¾Ð²Ð° ÐºÑÐ·Ð½ÐµÑÐ¾Ð²Ð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6313" y="195263"/>
            <a:ext cx="150177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4313"/>
            <a:ext cx="9001125" cy="952500"/>
          </a:xfrm>
        </p:spPr>
        <p:txBody>
          <a:bodyPr lIns="92075" tIns="46038" rIns="92075" bIns="46038">
            <a:normAutofit fontScale="92500" lnSpcReduction="10000"/>
          </a:bodyPr>
          <a:lstStyle/>
          <a:p>
            <a:pPr marL="346075" indent="-346075" algn="ctr">
              <a:buFontTx/>
              <a:buNone/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Порядок учебных целей, уровней развития познавательных способностей предполагает, что в основании «пирамиды» находятся ЗНАНИЯ, на вершине – ДЕЯТЕЛЬНОСТЬ</a:t>
            </a:r>
            <a:endParaRPr lang="en-US" sz="2000" b="1" dirty="0" smtClean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03648" y="1167594"/>
            <a:ext cx="5184775" cy="3274219"/>
            <a:chOff x="6840" y="1980"/>
            <a:chExt cx="3780" cy="2913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2306" name="AutoShape 6"/>
            <p:cNvSpPr>
              <a:spLocks noChangeArrowheads="1"/>
            </p:cNvSpPr>
            <p:nvPr/>
          </p:nvSpPr>
          <p:spPr bwMode="auto">
            <a:xfrm>
              <a:off x="6840" y="1980"/>
              <a:ext cx="3780" cy="2913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>
                <a:defRPr/>
              </a:pPr>
              <a:endParaRPr lang="ru-RU" sz="2000"/>
            </a:p>
          </p:txBody>
        </p:sp>
        <p:sp>
          <p:nvSpPr>
            <p:cNvPr id="12307" name="Line 7"/>
            <p:cNvSpPr>
              <a:spLocks noChangeShapeType="1"/>
            </p:cNvSpPr>
            <p:nvPr/>
          </p:nvSpPr>
          <p:spPr bwMode="auto">
            <a:xfrm>
              <a:off x="8327" y="2600"/>
              <a:ext cx="806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08" name="Line 8"/>
            <p:cNvSpPr>
              <a:spLocks noChangeShapeType="1"/>
            </p:cNvSpPr>
            <p:nvPr/>
          </p:nvSpPr>
          <p:spPr bwMode="auto">
            <a:xfrm>
              <a:off x="8052" y="3034"/>
              <a:ext cx="1363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09" name="Line 9"/>
            <p:cNvSpPr>
              <a:spLocks noChangeShapeType="1"/>
            </p:cNvSpPr>
            <p:nvPr/>
          </p:nvSpPr>
          <p:spPr bwMode="auto">
            <a:xfrm>
              <a:off x="7744" y="3514"/>
              <a:ext cx="1983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10" name="Line 10"/>
            <p:cNvSpPr>
              <a:spLocks noChangeShapeType="1"/>
            </p:cNvSpPr>
            <p:nvPr/>
          </p:nvSpPr>
          <p:spPr bwMode="auto">
            <a:xfrm>
              <a:off x="7119" y="4459"/>
              <a:ext cx="3222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11" name="Line 11"/>
            <p:cNvSpPr>
              <a:spLocks noChangeShapeType="1"/>
            </p:cNvSpPr>
            <p:nvPr/>
          </p:nvSpPr>
          <p:spPr bwMode="auto">
            <a:xfrm>
              <a:off x="7403" y="4025"/>
              <a:ext cx="2664" cy="0"/>
            </a:xfrm>
            <a:prstGeom prst="line">
              <a:avLst/>
            </a:prstGeom>
            <a:grp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71405" name="Text Box 13"/>
          <p:cNvSpPr txBox="1">
            <a:spLocks noChangeArrowheads="1"/>
          </p:cNvSpPr>
          <p:nvPr/>
        </p:nvSpPr>
        <p:spPr bwMode="auto">
          <a:xfrm>
            <a:off x="3132138" y="1546225"/>
            <a:ext cx="1727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>
                <a:solidFill>
                  <a:srgbClr val="FA2616"/>
                </a:solidFill>
              </a:rPr>
              <a:t>Оценка</a:t>
            </a:r>
            <a:endParaRPr lang="en-US">
              <a:solidFill>
                <a:srgbClr val="FA2616"/>
              </a:solidFill>
            </a:endParaRPr>
          </a:p>
        </p:txBody>
      </p:sp>
      <p:sp>
        <p:nvSpPr>
          <p:cNvPr id="571407" name="Text Box 15"/>
          <p:cNvSpPr txBox="1">
            <a:spLocks noChangeArrowheads="1"/>
          </p:cNvSpPr>
          <p:nvPr/>
        </p:nvSpPr>
        <p:spPr bwMode="auto">
          <a:xfrm>
            <a:off x="2916238" y="1978025"/>
            <a:ext cx="22193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>
                <a:solidFill>
                  <a:srgbClr val="FA2616"/>
                </a:solidFill>
              </a:rPr>
              <a:t>Синтез</a:t>
            </a:r>
            <a:endParaRPr lang="en-US">
              <a:solidFill>
                <a:srgbClr val="FA2616"/>
              </a:solidFill>
            </a:endParaRPr>
          </a:p>
        </p:txBody>
      </p:sp>
      <p:sp>
        <p:nvSpPr>
          <p:cNvPr id="571408" name="Text Box 16"/>
          <p:cNvSpPr txBox="1">
            <a:spLocks noChangeArrowheads="1"/>
          </p:cNvSpPr>
          <p:nvPr/>
        </p:nvSpPr>
        <p:spPr bwMode="auto">
          <a:xfrm>
            <a:off x="2700338" y="2463800"/>
            <a:ext cx="27114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>
                <a:solidFill>
                  <a:srgbClr val="FA2616"/>
                </a:solidFill>
              </a:rPr>
              <a:t>Анализ</a:t>
            </a:r>
            <a:endParaRPr lang="en-US">
              <a:solidFill>
                <a:srgbClr val="FA2616"/>
              </a:solidFill>
            </a:endParaRPr>
          </a:p>
        </p:txBody>
      </p:sp>
      <p:sp>
        <p:nvSpPr>
          <p:cNvPr id="571409" name="Text Box 17"/>
          <p:cNvSpPr txBox="1">
            <a:spLocks noChangeArrowheads="1"/>
          </p:cNvSpPr>
          <p:nvPr/>
        </p:nvSpPr>
        <p:spPr bwMode="auto">
          <a:xfrm>
            <a:off x="2411413" y="3057525"/>
            <a:ext cx="32067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>
                <a:solidFill>
                  <a:srgbClr val="3333CC"/>
                </a:solidFill>
              </a:rPr>
              <a:t>Использование</a:t>
            </a:r>
            <a:endParaRPr lang="en-US">
              <a:solidFill>
                <a:srgbClr val="3333CC"/>
              </a:solidFill>
            </a:endParaRPr>
          </a:p>
        </p:txBody>
      </p:sp>
      <p:sp>
        <p:nvSpPr>
          <p:cNvPr id="571410" name="Text Box 18"/>
          <p:cNvSpPr txBox="1">
            <a:spLocks noChangeArrowheads="1"/>
          </p:cNvSpPr>
          <p:nvPr/>
        </p:nvSpPr>
        <p:spPr bwMode="auto">
          <a:xfrm>
            <a:off x="2268538" y="3543300"/>
            <a:ext cx="369887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>
                <a:solidFill>
                  <a:srgbClr val="3333CC"/>
                </a:solidFill>
              </a:rPr>
              <a:t>Понимание</a:t>
            </a:r>
            <a:endParaRPr lang="en-US">
              <a:solidFill>
                <a:srgbClr val="3333CC"/>
              </a:solidFill>
            </a:endParaRPr>
          </a:p>
        </p:txBody>
      </p:sp>
      <p:sp>
        <p:nvSpPr>
          <p:cNvPr id="571411" name="Text Box 19"/>
          <p:cNvSpPr txBox="1">
            <a:spLocks noChangeArrowheads="1"/>
          </p:cNvSpPr>
          <p:nvPr/>
        </p:nvSpPr>
        <p:spPr bwMode="auto">
          <a:xfrm>
            <a:off x="2268538" y="4030663"/>
            <a:ext cx="36988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>
                <a:solidFill>
                  <a:srgbClr val="3333CC"/>
                </a:solidFill>
              </a:rPr>
              <a:t>Знание</a:t>
            </a:r>
            <a:endParaRPr lang="en-US">
              <a:solidFill>
                <a:srgbClr val="3333CC"/>
              </a:solidFill>
            </a:endParaRPr>
          </a:p>
        </p:txBody>
      </p:sp>
      <p:sp>
        <p:nvSpPr>
          <p:cNvPr id="571413" name="Line 21"/>
          <p:cNvSpPr>
            <a:spLocks noChangeShapeType="1"/>
          </p:cNvSpPr>
          <p:nvPr/>
        </p:nvSpPr>
        <p:spPr bwMode="auto">
          <a:xfrm>
            <a:off x="2555875" y="2895600"/>
            <a:ext cx="6477000" cy="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619250" y="1166813"/>
            <a:ext cx="7273925" cy="1570037"/>
            <a:chOff x="1104" y="1892"/>
            <a:chExt cx="4797" cy="1318"/>
          </a:xfrm>
        </p:grpSpPr>
        <p:sp>
          <p:nvSpPr>
            <p:cNvPr id="53269" name="Text Box 22"/>
            <p:cNvSpPr txBox="1">
              <a:spLocks noChangeArrowheads="1"/>
            </p:cNvSpPr>
            <p:nvPr/>
          </p:nvSpPr>
          <p:spPr bwMode="auto">
            <a:xfrm>
              <a:off x="4029" y="1892"/>
              <a:ext cx="1872" cy="131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ru-RU" sz="2400" i="1">
                  <a:solidFill>
                    <a:srgbClr val="FA2616"/>
                  </a:solidFill>
                </a:rPr>
                <a:t>Навыки мышления высокого порядка</a:t>
              </a:r>
            </a:p>
          </p:txBody>
        </p:sp>
        <p:sp>
          <p:nvSpPr>
            <p:cNvPr id="53270" name="Text Box 23"/>
            <p:cNvSpPr txBox="1">
              <a:spLocks noChangeArrowheads="1"/>
            </p:cNvSpPr>
            <p:nvPr/>
          </p:nvSpPr>
          <p:spPr bwMode="auto">
            <a:xfrm>
              <a:off x="1104" y="2255"/>
              <a:ext cx="1872" cy="3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endParaRPr lang="ru-RU" sz="2400" i="1">
                <a:solidFill>
                  <a:srgbClr val="FED05C"/>
                </a:solidFill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908175" y="3003550"/>
            <a:ext cx="7235825" cy="1939925"/>
            <a:chOff x="1104" y="1801"/>
            <a:chExt cx="4385" cy="1629"/>
          </a:xfrm>
        </p:grpSpPr>
        <p:sp>
          <p:nvSpPr>
            <p:cNvPr id="53267" name="Text Box 22"/>
            <p:cNvSpPr txBox="1">
              <a:spLocks noChangeArrowheads="1"/>
            </p:cNvSpPr>
            <p:nvPr/>
          </p:nvSpPr>
          <p:spPr bwMode="auto">
            <a:xfrm>
              <a:off x="3617" y="1801"/>
              <a:ext cx="1872" cy="162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r>
                <a:rPr lang="ru-RU" sz="2400" i="1">
                  <a:solidFill>
                    <a:srgbClr val="3333CC"/>
                  </a:solidFill>
                </a:rPr>
                <a:t>Навыки </a:t>
              </a:r>
            </a:p>
            <a:p>
              <a:pPr algn="ctr"/>
              <a:r>
                <a:rPr lang="ru-RU" sz="2400" i="1">
                  <a:solidFill>
                    <a:srgbClr val="3333CC"/>
                  </a:solidFill>
                </a:rPr>
                <a:t>мышления </a:t>
              </a:r>
            </a:p>
            <a:p>
              <a:pPr algn="ctr"/>
              <a:r>
                <a:rPr lang="ru-RU" sz="2400" i="1">
                  <a:solidFill>
                    <a:srgbClr val="3333CC"/>
                  </a:solidFill>
                </a:rPr>
                <a:t>низкого </a:t>
              </a:r>
            </a:p>
            <a:p>
              <a:pPr algn="ctr"/>
              <a:r>
                <a:rPr lang="ru-RU" sz="2400" i="1">
                  <a:solidFill>
                    <a:srgbClr val="3333CC"/>
                  </a:solidFill>
                </a:rPr>
                <a:t>порядка</a:t>
              </a:r>
            </a:p>
            <a:p>
              <a:pPr algn="ctr"/>
              <a:endParaRPr lang="ru-RU" sz="2400" i="1">
                <a:solidFill>
                  <a:srgbClr val="3333CC"/>
                </a:solidFill>
              </a:endParaRPr>
            </a:p>
          </p:txBody>
        </p:sp>
        <p:sp>
          <p:nvSpPr>
            <p:cNvPr id="53268" name="Text Box 23"/>
            <p:cNvSpPr txBox="1">
              <a:spLocks noChangeArrowheads="1"/>
            </p:cNvSpPr>
            <p:nvPr/>
          </p:nvSpPr>
          <p:spPr bwMode="auto">
            <a:xfrm>
              <a:off x="1104" y="2255"/>
              <a:ext cx="1872" cy="3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/>
              <a:endParaRPr lang="ru-RU" sz="2400" i="1">
                <a:solidFill>
                  <a:srgbClr val="FED05C"/>
                </a:solidFill>
              </a:endParaRPr>
            </a:p>
          </p:txBody>
        </p:sp>
      </p:grpSp>
      <p:grpSp>
        <p:nvGrpSpPr>
          <p:cNvPr id="53261" name="Группа 22"/>
          <p:cNvGrpSpPr>
            <a:grpSpLocks/>
          </p:cNvGrpSpPr>
          <p:nvPr/>
        </p:nvGrpSpPr>
        <p:grpSpPr bwMode="auto">
          <a:xfrm>
            <a:off x="0" y="4724400"/>
            <a:ext cx="9144000" cy="419100"/>
            <a:chOff x="0" y="4724400"/>
            <a:chExt cx="9144000" cy="419100"/>
          </a:xfrm>
        </p:grpSpPr>
        <p:sp>
          <p:nvSpPr>
            <p:cNvPr id="24" name="Прямоугольник 23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4724400"/>
              <a:ext cx="9144000" cy="41910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>
                <a:defRPr/>
              </a:pPr>
              <a:endParaRPr lang="ru-RU" sz="3200" b="0">
                <a:solidFill>
                  <a:srgbClr val="FFFFFF"/>
                </a:solidFill>
                <a:latin typeface="Helvetica Neue Medium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53263" name="Группа 24"/>
            <p:cNvGrpSpPr>
              <a:grpSpLocks/>
            </p:cNvGrpSpPr>
            <p:nvPr/>
          </p:nvGrpSpPr>
          <p:grpSpPr bwMode="auto">
            <a:xfrm>
              <a:off x="400050" y="4810932"/>
              <a:ext cx="8561070" cy="257280"/>
              <a:chOff x="400050" y="4810932"/>
              <a:chExt cx="8561070" cy="257280"/>
            </a:xfrm>
          </p:grpSpPr>
          <p:pic>
            <p:nvPicPr>
              <p:cNvPr id="53264" name="Рисунок 25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7894320" y="4818121"/>
                <a:ext cx="1066800" cy="24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Box 26">
                <a:extLst>
                  <a:ext uri="{FF2B5EF4-FFF2-40B4-BE49-F238E27FC236}"/>
                </a:extLst>
              </p:cNvPr>
              <p:cNvSpPr txBox="1"/>
              <p:nvPr/>
            </p:nvSpPr>
            <p:spPr>
              <a:xfrm>
                <a:off x="3556000" y="4952795"/>
                <a:ext cx="2032000" cy="107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  <a:ex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spcFirstLastPara="1" lIns="0" tIns="0" rIns="0" bIns="0" spcCol="38100" anchor="ctr">
                <a:spAutoFit/>
              </a:bodyPr>
              <a:lstStyle/>
              <a:p>
                <a:pPr defTabSz="825500">
                  <a:defRPr/>
                </a:pPr>
                <a:r>
                  <a:rPr lang="en-US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©</a:t>
                </a:r>
                <a:r>
                  <a:rPr lang="ru-RU" sz="700" b="0">
                    <a:solidFill>
                      <a:srgbClr val="FFFFFF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Корпорация «Российский учебник»</a:t>
                </a:r>
              </a:p>
            </p:txBody>
          </p:sp>
          <p:pic>
            <p:nvPicPr>
              <p:cNvPr id="53266" name="Рисунок 27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00050" y="4810932"/>
                <a:ext cx="1415977" cy="257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7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1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1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1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1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1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1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1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1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71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71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7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0"/>
                                        <p:tgtEl>
                                          <p:spTgt spid="57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405" grpId="0"/>
      <p:bldP spid="571407" grpId="0"/>
      <p:bldP spid="571408" grpId="0"/>
      <p:bldP spid="571409" grpId="0"/>
      <p:bldP spid="571410" grpId="0"/>
      <p:bldP spid="571411" grpId="0"/>
      <p:bldP spid="5714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Заголовок 1"/>
          <p:cNvSpPr txBox="1">
            <a:spLocks noGrp="1"/>
          </p:cNvSpPr>
          <p:nvPr>
            <p:ph type="title"/>
          </p:nvPr>
        </p:nvSpPr>
        <p:spPr>
          <a:xfrm>
            <a:off x="101600" y="133350"/>
            <a:ext cx="8763000" cy="1225550"/>
          </a:xfrm>
        </p:spPr>
        <p:txBody>
          <a:bodyPr/>
          <a:lstStyle/>
          <a:p>
            <a:endParaRPr lang="ru-RU" sz="2400" smtClean="0">
              <a:solidFill>
                <a:srgbClr val="FF9300"/>
              </a:solidFill>
            </a:endParaRPr>
          </a:p>
        </p:txBody>
      </p:sp>
      <p:sp>
        <p:nvSpPr>
          <p:cNvPr id="140291" name="Прямоугольник 2"/>
          <p:cNvSpPr>
            <a:spLocks noChangeArrowheads="1"/>
          </p:cNvSpPr>
          <p:nvPr/>
        </p:nvSpPr>
        <p:spPr bwMode="auto">
          <a:xfrm>
            <a:off x="0" y="1049338"/>
            <a:ext cx="5113338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  <a:r>
              <a:rPr lang="ru-RU" sz="4000">
                <a:solidFill>
                  <a:srgbClr val="2A6D13"/>
                </a:solidFill>
              </a:rPr>
              <a:t>Каждый может ошибиться</a:t>
            </a:r>
          </a:p>
          <a:p>
            <a:r>
              <a:rPr lang="ru-RU" sz="3200">
                <a:solidFill>
                  <a:srgbClr val="2A6D13"/>
                </a:solidFill>
              </a:rPr>
              <a:t>Важно найти и исправить свою ошибку!»</a:t>
            </a:r>
          </a:p>
        </p:txBody>
      </p:sp>
      <p:grpSp>
        <p:nvGrpSpPr>
          <p:cNvPr id="140292" name="Группа 3"/>
          <p:cNvGrpSpPr>
            <a:grpSpLocks/>
          </p:cNvGrpSpPr>
          <p:nvPr/>
        </p:nvGrpSpPr>
        <p:grpSpPr bwMode="auto">
          <a:xfrm>
            <a:off x="463550" y="4837113"/>
            <a:ext cx="8561388" cy="306387"/>
            <a:chOff x="400050" y="4810932"/>
            <a:chExt cx="8561070" cy="257280"/>
          </a:xfrm>
        </p:grpSpPr>
        <p:pic>
          <p:nvPicPr>
            <p:cNvPr id="140294" name="Рисунок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40296" name="Рисунок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0293" name="Picture 2" descr="https://ds04.infourok.ru/uploads/ex/0a0c/0002a21b-d358ba51/img6.jpg"/>
          <p:cNvPicPr>
            <a:picLocks noChangeAspect="1" noChangeArrowheads="1"/>
          </p:cNvPicPr>
          <p:nvPr/>
        </p:nvPicPr>
        <p:blipFill>
          <a:blip r:embed="rId5"/>
          <a:srcRect l="12288" t="5836" r="10345" b="8151"/>
          <a:stretch>
            <a:fillRect/>
          </a:stretch>
        </p:blipFill>
        <p:spPr bwMode="auto">
          <a:xfrm>
            <a:off x="5214938" y="1185863"/>
            <a:ext cx="3810000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413" y="349250"/>
            <a:ext cx="7877175" cy="9334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700" i="1" dirty="0">
                <a:solidFill>
                  <a:srgbClr val="FF9300"/>
                </a:solidFill>
              </a:rPr>
              <a:t>С</a:t>
            </a:r>
            <a:r>
              <a:rPr lang="ru-RU" sz="2700" i="1" dirty="0" smtClean="0">
                <a:solidFill>
                  <a:srgbClr val="FF9300"/>
                </a:solidFill>
              </a:rPr>
              <a:t>делать </a:t>
            </a:r>
            <a:r>
              <a:rPr lang="ru-RU" sz="2700" i="1" dirty="0">
                <a:solidFill>
                  <a:srgbClr val="FF9300"/>
                </a:solidFill>
              </a:rPr>
              <a:t>вывод, </a:t>
            </a:r>
            <a:r>
              <a:rPr lang="ru-RU" sz="2700" dirty="0">
                <a:solidFill>
                  <a:srgbClr val="FF9300"/>
                </a:solidFill>
              </a:rPr>
              <a:t>как избежать трудности в  </a:t>
            </a:r>
            <a:r>
              <a:rPr lang="ru-RU" sz="2700" dirty="0" smtClean="0">
                <a:solidFill>
                  <a:srgbClr val="FF9300"/>
                </a:solidFill>
              </a:rPr>
              <a:t>будущем</a:t>
            </a:r>
            <a:r>
              <a:rPr lang="ru-RU" dirty="0" smtClean="0">
                <a:solidFill>
                  <a:srgbClr val="FF9300"/>
                </a:solidFill>
              </a:rPr>
              <a:t> </a:t>
            </a:r>
            <a:r>
              <a:rPr lang="ru-RU" dirty="0">
                <a:solidFill>
                  <a:srgbClr val="FF9300"/>
                </a:solidFill>
              </a:rPr>
              <a:t/>
            </a:r>
            <a:br>
              <a:rPr lang="ru-RU" dirty="0">
                <a:solidFill>
                  <a:srgbClr val="FF9300"/>
                </a:solidFill>
              </a:rPr>
            </a:br>
            <a:endParaRPr lang="ru-RU" dirty="0">
              <a:solidFill>
                <a:srgbClr val="FF9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400" y="850900"/>
            <a:ext cx="5969000" cy="41544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AutoNum type="arabicParenR"/>
              <a:defRPr/>
            </a:pPr>
            <a:r>
              <a:rPr lang="ru-RU" sz="2400" dirty="0">
                <a:solidFill>
                  <a:srgbClr val="2A6D13"/>
                </a:solidFill>
              </a:rPr>
              <a:t>Почему возникла ошибка? </a:t>
            </a:r>
          </a:p>
          <a:p>
            <a:pPr>
              <a:defRPr/>
            </a:pPr>
            <a:r>
              <a:rPr lang="ru-RU" sz="2400" b="0" dirty="0">
                <a:solidFill>
                  <a:srgbClr val="2A6D13"/>
                </a:solidFill>
              </a:rPr>
              <a:t>Это могут быть следующие причины: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0" dirty="0">
                <a:solidFill>
                  <a:srgbClr val="2A6D13"/>
                </a:solidFill>
              </a:rPr>
              <a:t>отсутствие или непрочность знания;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0" dirty="0">
                <a:solidFill>
                  <a:srgbClr val="2A6D13"/>
                </a:solidFill>
              </a:rPr>
              <a:t>недостаточность проведенных упражнений для запоминания, закрепления;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2400" b="0" dirty="0">
                <a:solidFill>
                  <a:srgbClr val="2A6D13"/>
                </a:solidFill>
              </a:rPr>
              <a:t>неумение делать по  ходу действия остановки с целью пошагового контроля.</a:t>
            </a:r>
            <a:br>
              <a:rPr lang="ru-RU" sz="2400" b="0" dirty="0">
                <a:solidFill>
                  <a:srgbClr val="2A6D13"/>
                </a:solidFill>
              </a:rPr>
            </a:br>
            <a:r>
              <a:rPr lang="ru-RU" sz="2400" b="0" dirty="0">
                <a:solidFill>
                  <a:srgbClr val="2A6D13"/>
                </a:solidFill>
              </a:rPr>
              <a:t/>
            </a:r>
            <a:br>
              <a:rPr lang="ru-RU" sz="2400" b="0" dirty="0">
                <a:solidFill>
                  <a:srgbClr val="2A6D13"/>
                </a:solidFill>
              </a:rPr>
            </a:br>
            <a:endParaRPr lang="ru-RU" sz="2400" b="0" dirty="0">
              <a:solidFill>
                <a:srgbClr val="2A6D13"/>
              </a:solidFill>
            </a:endParaRPr>
          </a:p>
        </p:txBody>
      </p:sp>
      <p:grpSp>
        <p:nvGrpSpPr>
          <p:cNvPr id="141316" name="Группа 3"/>
          <p:cNvGrpSpPr>
            <a:grpSpLocks/>
          </p:cNvGrpSpPr>
          <p:nvPr/>
        </p:nvGrpSpPr>
        <p:grpSpPr bwMode="auto">
          <a:xfrm>
            <a:off x="463550" y="4837113"/>
            <a:ext cx="8561388" cy="306387"/>
            <a:chOff x="400050" y="4810932"/>
            <a:chExt cx="8561070" cy="257280"/>
          </a:xfrm>
        </p:grpSpPr>
        <p:pic>
          <p:nvPicPr>
            <p:cNvPr id="141318" name="Рисунок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41320" name="Рисунок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1317" name="Picture 2" descr="ÐÐ°ÑÑÐ¸Ð½ÐºÐ¸ Ð¿Ð¾ Ð·Ð°Ð¿ÑÐ¾ÑÑ ÑÐºÐ¾Ð»ÑÐ½Ð¸Ðº Ð´ÑÐ¼Ð°ÐµÑ"/>
          <p:cNvPicPr>
            <a:picLocks noChangeAspect="1" noChangeArrowheads="1"/>
          </p:cNvPicPr>
          <p:nvPr/>
        </p:nvPicPr>
        <p:blipFill>
          <a:blip r:embed="rId5"/>
          <a:srcRect r="48590"/>
          <a:stretch>
            <a:fillRect/>
          </a:stretch>
        </p:blipFill>
        <p:spPr bwMode="auto">
          <a:xfrm>
            <a:off x="6248400" y="1016000"/>
            <a:ext cx="276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Заголовок 1"/>
          <p:cNvSpPr txBox="1">
            <a:spLocks noGrp="1"/>
          </p:cNvSpPr>
          <p:nvPr>
            <p:ph type="title"/>
          </p:nvPr>
        </p:nvSpPr>
        <p:spPr>
          <a:xfrm>
            <a:off x="279400" y="133350"/>
            <a:ext cx="8745538" cy="1187450"/>
          </a:xfrm>
        </p:spPr>
        <p:txBody>
          <a:bodyPr/>
          <a:lstStyle/>
          <a:p>
            <a:r>
              <a:rPr lang="ru-RU" sz="2400" i="1" smtClean="0">
                <a:solidFill>
                  <a:srgbClr val="FF9300"/>
                </a:solidFill>
              </a:rPr>
              <a:t>Сделать вывод, </a:t>
            </a:r>
            <a:r>
              <a:rPr lang="ru-RU" sz="2400" smtClean="0">
                <a:solidFill>
                  <a:srgbClr val="FF9300"/>
                </a:solidFill>
              </a:rPr>
              <a:t>как избежать трудности в  будущем </a:t>
            </a:r>
            <a:br>
              <a:rPr lang="ru-RU" sz="2400" smtClean="0">
                <a:solidFill>
                  <a:srgbClr val="FF9300"/>
                </a:solidFill>
              </a:rPr>
            </a:br>
            <a:endParaRPr lang="ru-RU" sz="2400" smtClean="0"/>
          </a:p>
        </p:txBody>
      </p:sp>
      <p:sp>
        <p:nvSpPr>
          <p:cNvPr id="142339" name="Прямоугольник 2"/>
          <p:cNvSpPr>
            <a:spLocks noChangeArrowheads="1"/>
          </p:cNvSpPr>
          <p:nvPr/>
        </p:nvSpPr>
        <p:spPr bwMode="auto">
          <a:xfrm>
            <a:off x="774700" y="1035050"/>
            <a:ext cx="4572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0">
                <a:solidFill>
                  <a:srgbClr val="2A6D13"/>
                </a:solidFill>
              </a:rPr>
              <a:t>2) </a:t>
            </a:r>
            <a:r>
              <a:rPr lang="ru-RU" sz="2800">
                <a:solidFill>
                  <a:srgbClr val="2A6D13"/>
                </a:solidFill>
              </a:rPr>
              <a:t>Что нужно сделать, чтобы устранить ошибку:</a:t>
            </a:r>
          </a:p>
          <a:p>
            <a:pPr>
              <a:buFont typeface="Arial" pitchFamily="34" charset="0"/>
              <a:buChar char="•"/>
            </a:pPr>
            <a:r>
              <a:rPr lang="ru-RU" sz="2800" b="0">
                <a:solidFill>
                  <a:srgbClr val="2A6D13"/>
                </a:solidFill>
              </a:rPr>
              <a:t>вспомнить правило;</a:t>
            </a:r>
          </a:p>
          <a:p>
            <a:pPr>
              <a:buFont typeface="Arial" pitchFamily="34" charset="0"/>
              <a:buChar char="•"/>
            </a:pPr>
            <a:r>
              <a:rPr lang="ru-RU" sz="2800" b="0">
                <a:solidFill>
                  <a:srgbClr val="2A6D13"/>
                </a:solidFill>
              </a:rPr>
              <a:t> уточнить порядок «шагов»;</a:t>
            </a:r>
          </a:p>
          <a:p>
            <a:pPr>
              <a:buFont typeface="Arial" pitchFamily="34" charset="0"/>
              <a:buChar char="•"/>
            </a:pPr>
            <a:r>
              <a:rPr lang="ru-RU" sz="2800" b="0">
                <a:solidFill>
                  <a:srgbClr val="2A6D13"/>
                </a:solidFill>
              </a:rPr>
              <a:t> сравнить с подобными ситуациями…</a:t>
            </a:r>
            <a:br>
              <a:rPr lang="ru-RU" sz="2800" b="0">
                <a:solidFill>
                  <a:srgbClr val="2A6D13"/>
                </a:solidFill>
              </a:rPr>
            </a:br>
            <a:endParaRPr lang="ru-RU" sz="2800"/>
          </a:p>
        </p:txBody>
      </p:sp>
      <p:pic>
        <p:nvPicPr>
          <p:cNvPr id="142340" name="Picture 2" descr="ÐÐ°ÑÑÐ¸Ð½ÐºÐ¸ Ð¿Ð¾ Ð·Ð°Ð¿ÑÐ¾ÑÑ ÑÐºÐ¾Ð»ÑÐ½Ð¸Ðº Ð´ÑÐ¼Ð°ÐµÑ"/>
          <p:cNvPicPr>
            <a:picLocks noChangeAspect="1" noChangeArrowheads="1"/>
          </p:cNvPicPr>
          <p:nvPr/>
        </p:nvPicPr>
        <p:blipFill>
          <a:blip r:embed="rId2"/>
          <a:srcRect l="49072"/>
          <a:stretch>
            <a:fillRect/>
          </a:stretch>
        </p:blipFill>
        <p:spPr bwMode="auto">
          <a:xfrm>
            <a:off x="5854700" y="731838"/>
            <a:ext cx="3289300" cy="374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2341" name="Группа 5"/>
          <p:cNvGrpSpPr>
            <a:grpSpLocks/>
          </p:cNvGrpSpPr>
          <p:nvPr/>
        </p:nvGrpSpPr>
        <p:grpSpPr bwMode="auto">
          <a:xfrm>
            <a:off x="463550" y="4837113"/>
            <a:ext cx="8561388" cy="306387"/>
            <a:chOff x="400050" y="4810932"/>
            <a:chExt cx="8561070" cy="257280"/>
          </a:xfrm>
        </p:grpSpPr>
        <p:pic>
          <p:nvPicPr>
            <p:cNvPr id="142342" name="Рисунок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42344" name="Рисунок 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Заголовок 1"/>
          <p:cNvSpPr txBox="1">
            <a:spLocks noGrp="1"/>
          </p:cNvSpPr>
          <p:nvPr>
            <p:ph type="title"/>
          </p:nvPr>
        </p:nvSpPr>
        <p:spPr>
          <a:xfrm>
            <a:off x="633413" y="406400"/>
            <a:ext cx="7877175" cy="584200"/>
          </a:xfrm>
        </p:spPr>
        <p:txBody>
          <a:bodyPr/>
          <a:lstStyle/>
          <a:p>
            <a:r>
              <a:rPr lang="ru-RU" sz="2800" i="1" smtClean="0">
                <a:solidFill>
                  <a:srgbClr val="FF9300"/>
                </a:solidFill>
              </a:rPr>
              <a:t>Сделать вывод, </a:t>
            </a:r>
            <a:r>
              <a:rPr lang="ru-RU" sz="2800" smtClean="0">
                <a:solidFill>
                  <a:srgbClr val="FF9300"/>
                </a:solidFill>
              </a:rPr>
              <a:t>как избежать трудности в  будущем </a:t>
            </a:r>
            <a:br>
              <a:rPr lang="ru-RU" sz="2800" smtClean="0">
                <a:solidFill>
                  <a:srgbClr val="FF9300"/>
                </a:solidFill>
              </a:rPr>
            </a:br>
            <a:endParaRPr lang="ru-RU" sz="2800" smtClean="0"/>
          </a:p>
        </p:txBody>
      </p:sp>
      <p:sp>
        <p:nvSpPr>
          <p:cNvPr id="143363" name="Прямоугольник 2"/>
          <p:cNvSpPr>
            <a:spLocks noChangeArrowheads="1"/>
          </p:cNvSpPr>
          <p:nvPr/>
        </p:nvSpPr>
        <p:spPr bwMode="auto">
          <a:xfrm>
            <a:off x="463550" y="1435100"/>
            <a:ext cx="4902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400" b="0">
                <a:solidFill>
                  <a:srgbClr val="2A6D13"/>
                </a:solidFill>
              </a:rPr>
              <a:t>3</a:t>
            </a:r>
            <a:r>
              <a:rPr lang="ru-RU" sz="2400">
                <a:solidFill>
                  <a:srgbClr val="2A6D13"/>
                </a:solidFill>
              </a:rPr>
              <a:t>) Что нужно сделать, чтобы предупредить появление этой ошибки в будущем:</a:t>
            </a:r>
          </a:p>
          <a:p>
            <a:pPr>
              <a:buFont typeface="Arial" pitchFamily="34" charset="0"/>
              <a:buChar char="•"/>
            </a:pPr>
            <a:r>
              <a:rPr lang="ru-RU" sz="2400" b="0">
                <a:solidFill>
                  <a:srgbClr val="2A6D13"/>
                </a:solidFill>
              </a:rPr>
              <a:t>выучить правило;</a:t>
            </a:r>
          </a:p>
          <a:p>
            <a:pPr>
              <a:buFont typeface="Arial" pitchFamily="34" charset="0"/>
              <a:buChar char="•"/>
            </a:pPr>
            <a:r>
              <a:rPr lang="ru-RU" sz="2400" b="0">
                <a:solidFill>
                  <a:srgbClr val="2A6D13"/>
                </a:solidFill>
              </a:rPr>
              <a:t>наглядно его представить;</a:t>
            </a:r>
          </a:p>
          <a:p>
            <a:pPr>
              <a:buFont typeface="Arial" pitchFamily="34" charset="0"/>
              <a:buChar char="•"/>
            </a:pPr>
            <a:r>
              <a:rPr lang="ru-RU" sz="2400" b="0">
                <a:solidFill>
                  <a:srgbClr val="2A6D13"/>
                </a:solidFill>
              </a:rPr>
              <a:t> привести другие примеры.</a:t>
            </a:r>
            <a:endParaRPr lang="ru-RU" sz="2400"/>
          </a:p>
        </p:txBody>
      </p:sp>
      <p:grpSp>
        <p:nvGrpSpPr>
          <p:cNvPr id="143364" name="Группа 4"/>
          <p:cNvGrpSpPr>
            <a:grpSpLocks/>
          </p:cNvGrpSpPr>
          <p:nvPr/>
        </p:nvGrpSpPr>
        <p:grpSpPr bwMode="auto">
          <a:xfrm>
            <a:off x="463550" y="4837113"/>
            <a:ext cx="8561388" cy="306387"/>
            <a:chOff x="400050" y="4810932"/>
            <a:chExt cx="8561070" cy="257280"/>
          </a:xfrm>
        </p:grpSpPr>
        <p:pic>
          <p:nvPicPr>
            <p:cNvPr id="143366" name="Рисунок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>
              <a:defPPr marL="0" marR="0" indent="0" algn="l" defTabSz="3429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67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0" marR="0" indent="857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0" marR="0" indent="1714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0" marR="0" indent="2571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0" marR="0" indent="3429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0" marR="0" indent="42862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0" marR="0" indent="51435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0" marR="0" indent="600075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0" marR="0" indent="685800" algn="ctr" defTabSz="309563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125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43368" name="Рисунок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74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/>
          <a:srcRect l="67959" t="47060"/>
          <a:stretch>
            <a:fillRect/>
          </a:stretch>
        </p:blipFill>
        <p:spPr bwMode="auto">
          <a:xfrm>
            <a:off x="6184900" y="990600"/>
            <a:ext cx="2628805" cy="3656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Учёт </a:t>
            </a:r>
            <a:r>
              <a:rPr lang="ru-RU" sz="2400" b="1" dirty="0" err="1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сформированности</a:t>
            </a:r>
            <a:r>
              <a:rPr lang="ru-RU" sz="2400" b="1" dirty="0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учебной деятельности </a:t>
            </a:r>
            <a:br>
              <a:rPr lang="ru-RU" sz="2400" b="1" dirty="0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педагогическая диагностика</a:t>
            </a:r>
            <a:r>
              <a:rPr lang="ru-RU" sz="2800" b="1" dirty="0" smtClean="0">
                <a:solidFill>
                  <a:srgbClr val="FF9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800" b="1" dirty="0" smtClean="0">
              <a:solidFill>
                <a:srgbClr val="FF9300"/>
              </a:solidFill>
            </a:endParaRPr>
          </a:p>
        </p:txBody>
      </p:sp>
      <p:sp>
        <p:nvSpPr>
          <p:cNvPr id="144387" name="Rectangle 4"/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1800" b="1" smtClean="0">
                <a:solidFill>
                  <a:srgbClr val="FF0000"/>
                </a:solidFill>
              </a:rPr>
              <a:t>       </a:t>
            </a:r>
            <a:endParaRPr lang="ru-RU" sz="1800" smtClean="0"/>
          </a:p>
        </p:txBody>
      </p:sp>
      <p:pic>
        <p:nvPicPr>
          <p:cNvPr id="14438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646113"/>
            <a:ext cx="1436687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654175"/>
            <a:ext cx="1577975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0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3350" y="2193925"/>
            <a:ext cx="1647825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1" name="Rectangle 8"/>
          <p:cNvSpPr>
            <a:spLocks noChangeArrowheads="1"/>
          </p:cNvSpPr>
          <p:nvPr/>
        </p:nvSpPr>
        <p:spPr bwMode="auto">
          <a:xfrm>
            <a:off x="3938588" y="1133475"/>
            <a:ext cx="5205412" cy="3232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solidFill>
                  <a:srgbClr val="2A6D13"/>
                </a:solidFill>
              </a:rPr>
              <a:t>Авторы:</a:t>
            </a:r>
          </a:p>
          <a:p>
            <a:r>
              <a:rPr lang="ru-RU" sz="1200">
                <a:solidFill>
                  <a:srgbClr val="2A6D13"/>
                </a:solidFill>
              </a:rPr>
              <a:t>Журова Л.Е.,Евдокимова А.О.,Кузнецова М.И, Кочурова Е.Э</a:t>
            </a:r>
          </a:p>
          <a:p>
            <a:endParaRPr lang="ru-RU" sz="1200">
              <a:solidFill>
                <a:srgbClr val="2A6D13"/>
              </a:solidFill>
            </a:endParaRPr>
          </a:p>
          <a:p>
            <a:r>
              <a:rPr lang="ru-RU" sz="1200">
                <a:solidFill>
                  <a:srgbClr val="2A6D13"/>
                </a:solidFill>
              </a:rPr>
              <a:t>Педагогическая диагностика позволяет выявить:</a:t>
            </a:r>
          </a:p>
          <a:p>
            <a:pPr>
              <a:buFontTx/>
              <a:buChar char="•"/>
            </a:pPr>
            <a:r>
              <a:rPr lang="ru-RU" sz="1200">
                <a:solidFill>
                  <a:srgbClr val="2A6D13"/>
                </a:solidFill>
              </a:rPr>
              <a:t>качество усвоения учащимися учебного материала, и прежде всего –умение детей применять свои знания в новой ситуации, самостоятельно находить способ решения учебной задачи. Сопоставлять текст задачи с возможными вариантами ее решения, выбирать правильный ответ, выполняя мыслительные операции;</a:t>
            </a:r>
          </a:p>
          <a:p>
            <a:pPr>
              <a:buFontTx/>
              <a:buChar char="•"/>
            </a:pPr>
            <a:endParaRPr lang="ru-RU" sz="1200">
              <a:solidFill>
                <a:srgbClr val="2A6D13"/>
              </a:solidFill>
            </a:endParaRPr>
          </a:p>
          <a:p>
            <a:pPr>
              <a:buFontTx/>
              <a:buChar char="•"/>
            </a:pPr>
            <a:r>
              <a:rPr lang="ru-RU" sz="1200">
                <a:solidFill>
                  <a:srgbClr val="2A6D13"/>
                </a:solidFill>
              </a:rPr>
              <a:t>уровень самостоятельности учащихся, сформированности у них самоконтроля и самооценки; обнаружить как действуют учащиеся при выполнении заданий, имеющих не одно. А несколько правильных решений;</a:t>
            </a:r>
          </a:p>
          <a:p>
            <a:pPr>
              <a:buFontTx/>
              <a:buChar char="•"/>
            </a:pPr>
            <a:endParaRPr lang="ru-RU" sz="1200">
              <a:solidFill>
                <a:srgbClr val="2A6D13"/>
              </a:solidFill>
            </a:endParaRPr>
          </a:p>
          <a:p>
            <a:pPr>
              <a:buFontTx/>
              <a:buChar char="•"/>
            </a:pPr>
            <a:r>
              <a:rPr lang="ru-RU" sz="1200">
                <a:solidFill>
                  <a:srgbClr val="2A6D13"/>
                </a:solidFill>
              </a:rPr>
              <a:t>насколько сформирована у школьника учебная деятельность</a:t>
            </a:r>
          </a:p>
        </p:txBody>
      </p:sp>
      <p:pic>
        <p:nvPicPr>
          <p:cNvPr id="144392" name="Picture 14" descr="2911_2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3713" y="2841625"/>
            <a:ext cx="1662112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4393" name="Группа 7"/>
          <p:cNvGrpSpPr>
            <a:grpSpLocks/>
          </p:cNvGrpSpPr>
          <p:nvPr/>
        </p:nvGrpSpPr>
        <p:grpSpPr bwMode="auto">
          <a:xfrm>
            <a:off x="0" y="4811713"/>
            <a:ext cx="8961438" cy="257175"/>
            <a:chOff x="400050" y="4810932"/>
            <a:chExt cx="8561070" cy="257280"/>
          </a:xfrm>
        </p:grpSpPr>
        <p:pic>
          <p:nvPicPr>
            <p:cNvPr id="144394" name="Рисунок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>
              <a:ext uri="{909E8E84-426E-40DD-AFC4-6F175D3DCCD1}"/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defTabSz="825500">
                <a:defRPr/>
              </a:pPr>
              <a:r>
                <a:rPr lang="en-US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dirty="0">
                  <a:solidFill>
                    <a:srgbClr val="FFFFFF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44396" name="Рисунок 1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633413" y="561975"/>
            <a:ext cx="7877175" cy="857250"/>
          </a:xfrm>
        </p:spPr>
        <p:txBody>
          <a:bodyPr/>
          <a:lstStyle/>
          <a:p>
            <a:pPr>
              <a:defRPr/>
            </a:pPr>
            <a:r>
              <a:rPr lang="ru-RU" alt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Проверочные работы по литературному чтению, не связанные жестко с конкретным УМК</a:t>
            </a:r>
            <a:endParaRPr lang="ru-RU" altLang="ru-RU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738" y="2541588"/>
            <a:ext cx="1531937" cy="181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530475"/>
            <a:ext cx="1533525" cy="176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2476500"/>
            <a:ext cx="1468437" cy="177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600" b="1" dirty="0" smtClean="0">
                <a:solidFill>
                  <a:schemeClr val="tx2"/>
                </a:solidFill>
                <a:latin typeface="Times New Roman" pitchFamily="18" charset="0"/>
              </a:rPr>
              <a:t>Проверочные работы по литературному чтению, не связанные жестко с конкретным </a:t>
            </a:r>
            <a:r>
              <a:rPr lang="ru-RU" altLang="ru-RU" b="1" dirty="0" smtClean="0">
                <a:solidFill>
                  <a:schemeClr val="bg2"/>
                </a:solidFill>
                <a:latin typeface="Times New Roman" pitchFamily="18" charset="0"/>
              </a:rPr>
              <a:t>УМК</a:t>
            </a:r>
            <a:endParaRPr lang="ru-RU" altLang="ru-RU" b="1" dirty="0" smtClean="0">
              <a:solidFill>
                <a:schemeClr val="bg2"/>
              </a:solidFill>
            </a:endParaRPr>
          </a:p>
        </p:txBody>
      </p:sp>
      <p:pic>
        <p:nvPicPr>
          <p:cNvPr id="148483" name="Picture 2" descr="http://www.litres.ru/static/bookimages/08/95/60/08956023.bin.dir/08956023.cov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1436688"/>
            <a:ext cx="2060575" cy="251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779838" y="1274763"/>
            <a:ext cx="2095500" cy="2674937"/>
          </a:xfrm>
        </p:spPr>
      </p:pic>
      <p:pic>
        <p:nvPicPr>
          <p:cNvPr id="14848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377950"/>
            <a:ext cx="266382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Прямоугольник 1"/>
          <p:cNvSpPr>
            <a:spLocks noChangeArrowheads="1"/>
          </p:cNvSpPr>
          <p:nvPr/>
        </p:nvSpPr>
        <p:spPr bwMode="auto">
          <a:xfrm>
            <a:off x="168275" y="1116013"/>
            <a:ext cx="21002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ts val="2600"/>
              </a:lnSpc>
            </a:pPr>
            <a:r>
              <a:rPr lang="ru-RU" altLang="ru-RU" sz="2400">
                <a:solidFill>
                  <a:srgbClr val="FF0000"/>
                </a:solidFill>
                <a:latin typeface="Calibri" pitchFamily="34" charset="0"/>
              </a:rPr>
              <a:t>  	</a:t>
            </a:r>
            <a:endParaRPr lang="ru-RU" altLang="ru-RU" sz="2000">
              <a:latin typeface="Calibri" pitchFamily="34" charset="0"/>
              <a:cs typeface="Tahoma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457200" y="160338"/>
            <a:ext cx="8229600" cy="428625"/>
          </a:xfrm>
          <a:prstGeom prst="rect">
            <a:avLst/>
          </a:prstGeom>
        </p:spPr>
        <p:txBody>
          <a:bodyPr anchor="b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3200" dirty="0">
                <a:latin typeface="Times New Roman" pitchFamily="18" charset="0"/>
                <a:cs typeface="Times New Roman" pitchFamily="18" charset="0"/>
              </a:rPr>
              <a:t>Пример. Комплексные проверочные работы</a:t>
            </a:r>
          </a:p>
        </p:txBody>
      </p:sp>
      <p:pic>
        <p:nvPicPr>
          <p:cNvPr id="14950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1116013"/>
            <a:ext cx="3343275" cy="303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49509" name="Прямоугольник 1"/>
          <p:cNvSpPr>
            <a:spLocks noChangeArrowheads="1"/>
          </p:cNvSpPr>
          <p:nvPr/>
        </p:nvSpPr>
        <p:spPr bwMode="auto">
          <a:xfrm>
            <a:off x="5233988" y="4148138"/>
            <a:ext cx="37020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1600"/>
              <a:t>Комплексные проверочные работы. Издательство Российский учебник. 2018.</a:t>
            </a:r>
            <a:br>
              <a:rPr lang="ru-RU" altLang="ru-RU" sz="1600"/>
            </a:br>
            <a:r>
              <a:rPr lang="ru-RU" altLang="ru-RU" sz="1600"/>
              <a:t>Авторы: Кузнецова М.И., Рыдзе О.А.</a:t>
            </a:r>
          </a:p>
        </p:txBody>
      </p:sp>
      <p:sp>
        <p:nvSpPr>
          <p:cNvPr id="149510" name="Прямоугольник 3"/>
          <p:cNvSpPr>
            <a:spLocks noChangeArrowheads="1"/>
          </p:cNvSpPr>
          <p:nvPr/>
        </p:nvSpPr>
        <p:spPr bwMode="auto">
          <a:xfrm>
            <a:off x="295275" y="1168400"/>
            <a:ext cx="4926013" cy="29543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altLang="ru-RU" sz="2200"/>
              <a:t>«</a:t>
            </a:r>
            <a:r>
              <a:rPr lang="ru-RU" altLang="ru-RU" sz="1800"/>
              <a:t>Выделяются три группы заданий, оцениваются умения:</a:t>
            </a:r>
          </a:p>
          <a:p>
            <a:pPr eaLnBrk="0" hangingPunct="0"/>
            <a:r>
              <a:rPr lang="ru-RU" altLang="ru-RU" sz="1800"/>
              <a:t>1)  </a:t>
            </a:r>
            <a:r>
              <a:rPr lang="ru-RU" altLang="ru-RU" sz="1600" b="0"/>
              <a:t>читать, понимать тексты (включая учебные), воспроизводить или использовать информацию, представленную в них в явном виде;</a:t>
            </a:r>
          </a:p>
          <a:p>
            <a:pPr eaLnBrk="0" hangingPunct="0"/>
            <a:r>
              <a:rPr lang="ru-RU" altLang="ru-RU" sz="1600" b="0"/>
              <a:t>2) обобщать и интерпретировать информацию, проверять и формулировать на ее основе утверждения, выводы;</a:t>
            </a:r>
          </a:p>
          <a:p>
            <a:pPr eaLnBrk="0" hangingPunct="0"/>
            <a:r>
              <a:rPr lang="ru-RU" altLang="ru-RU" sz="1600" b="0"/>
              <a:t>3) применять информацию, представленную в разном виде (текст, таблицы, краткая запись) для решения различных проблем.»</a:t>
            </a:r>
          </a:p>
        </p:txBody>
      </p:sp>
      <p:sp>
        <p:nvSpPr>
          <p:cNvPr id="75783" name="Заголовок 1"/>
          <p:cNvSpPr>
            <a:spLocks noGrp="1"/>
          </p:cNvSpPr>
          <p:nvPr>
            <p:ph type="title"/>
          </p:nvPr>
        </p:nvSpPr>
        <p:spPr>
          <a:xfrm>
            <a:off x="168275" y="133350"/>
            <a:ext cx="8342313" cy="857250"/>
          </a:xfrm>
        </p:spPr>
        <p:txBody>
          <a:bodyPr/>
          <a:lstStyle/>
          <a:p>
            <a:pPr>
              <a:defRPr/>
            </a:pP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Проверочные работы, оценивающие читательскую грамотность как </a:t>
            </a:r>
            <a:r>
              <a:rPr lang="ru-RU" altLang="ru-RU" sz="24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метапредметный</a:t>
            </a:r>
            <a:r>
              <a:rPr lang="ru-RU" alt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результат</a:t>
            </a:r>
            <a:endParaRPr lang="ru-RU" altLang="ru-RU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Прямоугольник 1"/>
          <p:cNvSpPr>
            <a:spLocks noChangeArrowheads="1"/>
          </p:cNvSpPr>
          <p:nvPr/>
        </p:nvSpPr>
        <p:spPr bwMode="auto">
          <a:xfrm>
            <a:off x="174625" y="1060450"/>
            <a:ext cx="880745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600"/>
              </a:lnSpc>
            </a:pPr>
            <a:r>
              <a:rPr lang="ru-RU" altLang="ru-RU" sz="2400">
                <a:solidFill>
                  <a:srgbClr val="FF0000"/>
                </a:solidFill>
                <a:latin typeface="Calibri" pitchFamily="34" charset="0"/>
              </a:rPr>
              <a:t>  	 Работа № 1. </a:t>
            </a:r>
            <a:r>
              <a:rPr lang="ru-RU" altLang="ru-RU" sz="2400">
                <a:latin typeface="Calibri" pitchFamily="34" charset="0"/>
              </a:rPr>
              <a:t>Одноуровневая.</a:t>
            </a:r>
          </a:p>
          <a:p>
            <a:pPr>
              <a:lnSpc>
                <a:spcPts val="2600"/>
              </a:lnSpc>
            </a:pPr>
            <a:r>
              <a:rPr lang="ru-RU" altLang="ru-RU" sz="2400">
                <a:latin typeface="Calibri" pitchFamily="34" charset="0"/>
              </a:rPr>
              <a:t>Задания базового уровня. </a:t>
            </a:r>
          </a:p>
          <a:p>
            <a:pPr>
              <a:lnSpc>
                <a:spcPts val="2600"/>
              </a:lnSpc>
            </a:pPr>
            <a:r>
              <a:rPr lang="ru-RU" altLang="ru-RU" sz="2400">
                <a:latin typeface="Calibri" pitchFamily="34" charset="0"/>
              </a:rPr>
              <a:t>Контроль освоения  планируемых результатов. </a:t>
            </a:r>
          </a:p>
          <a:p>
            <a:pPr>
              <a:lnSpc>
                <a:spcPts val="2600"/>
              </a:lnSpc>
            </a:pPr>
            <a:r>
              <a:rPr lang="ru-RU" altLang="ru-RU" sz="2400">
                <a:solidFill>
                  <a:srgbClr val="FF0000"/>
                </a:solidFill>
                <a:latin typeface="Calibri" pitchFamily="34" charset="0"/>
              </a:rPr>
              <a:t>	Работа № 2.  </a:t>
            </a:r>
            <a:r>
              <a:rPr lang="ru-RU" altLang="ru-RU" sz="2400">
                <a:latin typeface="Calibri" pitchFamily="34" charset="0"/>
              </a:rPr>
              <a:t>Двухуровневая.</a:t>
            </a:r>
          </a:p>
          <a:p>
            <a:pPr>
              <a:lnSpc>
                <a:spcPts val="2600"/>
              </a:lnSpc>
            </a:pPr>
            <a:r>
              <a:rPr lang="ru-RU" altLang="ru-RU" sz="2400">
                <a:latin typeface="Calibri" pitchFamily="34" charset="0"/>
              </a:rPr>
              <a:t>Задания базового и повышенного уровня.</a:t>
            </a:r>
          </a:p>
          <a:p>
            <a:pPr>
              <a:lnSpc>
                <a:spcPts val="2600"/>
              </a:lnSpc>
            </a:pPr>
            <a:r>
              <a:rPr lang="ru-RU" altLang="ru-RU" sz="2400">
                <a:latin typeface="Calibri" pitchFamily="34" charset="0"/>
              </a:rPr>
              <a:t>Контроль способности применять знания в </a:t>
            </a:r>
          </a:p>
          <a:p>
            <a:pPr>
              <a:lnSpc>
                <a:spcPts val="2600"/>
              </a:lnSpc>
            </a:pPr>
            <a:r>
              <a:rPr lang="ru-RU" altLang="ru-RU" sz="2400">
                <a:latin typeface="Calibri" pitchFamily="34" charset="0"/>
              </a:rPr>
              <a:t>стандартных и нестандартных ситуациях.</a:t>
            </a:r>
          </a:p>
          <a:p>
            <a:pPr>
              <a:lnSpc>
                <a:spcPts val="2600"/>
              </a:lnSpc>
            </a:pPr>
            <a:r>
              <a:rPr lang="ru-RU" altLang="ru-RU" sz="2400">
                <a:solidFill>
                  <a:srgbClr val="FF0000"/>
                </a:solidFill>
                <a:latin typeface="Calibri" pitchFamily="34" charset="0"/>
              </a:rPr>
              <a:t>	Работа № 3. </a:t>
            </a:r>
            <a:r>
              <a:rPr lang="ru-RU" altLang="ru-RU" sz="2400">
                <a:latin typeface="Calibri" pitchFamily="34" charset="0"/>
              </a:rPr>
              <a:t>Трехуровневая.</a:t>
            </a:r>
          </a:p>
          <a:p>
            <a:pPr>
              <a:lnSpc>
                <a:spcPts val="2600"/>
              </a:lnSpc>
            </a:pPr>
            <a:r>
              <a:rPr lang="ru-RU" altLang="ru-RU" sz="2400">
                <a:latin typeface="Calibri" pitchFamily="34" charset="0"/>
              </a:rPr>
              <a:t>Задания базового, повышенного, высокого уровня  для характеристики перспектив  математического развития ученика.</a:t>
            </a:r>
            <a:endParaRPr lang="ru-RU" altLang="ru-RU" sz="2000">
              <a:latin typeface="Calibri" pitchFamily="34" charset="0"/>
              <a:cs typeface="Tahoma" pitchFamily="34" charset="0"/>
            </a:endParaRPr>
          </a:p>
        </p:txBody>
      </p:sp>
      <p:pic>
        <p:nvPicPr>
          <p:cNvPr id="1556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4388" y="1274763"/>
            <a:ext cx="145097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86" name="Заголовок 2"/>
          <p:cNvSpPr txBox="1">
            <a:spLocks noGrp="1"/>
          </p:cNvSpPr>
          <p:nvPr>
            <p:ph type="title"/>
          </p:nvPr>
        </p:nvSpPr>
        <p:spPr>
          <a:xfrm>
            <a:off x="250825" y="77788"/>
            <a:ext cx="8229600" cy="857250"/>
          </a:xfrm>
        </p:spPr>
        <p:txBody>
          <a:bodyPr/>
          <a:lstStyle/>
          <a:p>
            <a:pPr eaLnBrk="1" hangingPunct="1"/>
            <a:r>
              <a:rPr lang="ru-RU" altLang="ru-RU" b="1" smtClean="0">
                <a:latin typeface="Times New Roman" pitchFamily="18" charset="0"/>
                <a:cs typeface="Times New Roman" pitchFamily="18" charset="0"/>
              </a:rPr>
              <a:t>Разноуровневые работы. Математика</a:t>
            </a:r>
          </a:p>
        </p:txBody>
      </p:sp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latin typeface="Times New Roman" pitchFamily="18" charset="0"/>
                <a:cs typeface="Times New Roman" pitchFamily="18" charset="0"/>
              </a:rPr>
              <a:t> Разноуровневые проверочные работы</a:t>
            </a:r>
          </a:p>
        </p:txBody>
      </p:sp>
      <p:pic>
        <p:nvPicPr>
          <p:cNvPr id="156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947988"/>
            <a:ext cx="1674813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5488" y="1831975"/>
            <a:ext cx="2881312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7" name="Прямоугольник 1"/>
          <p:cNvSpPr>
            <a:spLocks noChangeArrowheads="1"/>
          </p:cNvSpPr>
          <p:nvPr/>
        </p:nvSpPr>
        <p:spPr bwMode="auto">
          <a:xfrm>
            <a:off x="4203700" y="1143000"/>
            <a:ext cx="4752975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/>
              <a:t>«Подготовка к ВПР. Математика. 4 класс. Разноуровневые проверочные работы». Авторы: О.А. Рыдзе, К.А. Краснянская</a:t>
            </a:r>
          </a:p>
        </p:txBody>
      </p:sp>
      <p:pic>
        <p:nvPicPr>
          <p:cNvPr id="156678" name="Picture 2" descr="C:\Users\Marina\AppData\Local\Microsoft\Windows\Temporary Internet Files\Content.IE5\KFQZFR40\ВПР_русский_облож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868488"/>
            <a:ext cx="288131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9" name="Прямоугольник 1"/>
          <p:cNvSpPr>
            <a:spLocks noChangeArrowheads="1"/>
          </p:cNvSpPr>
          <p:nvPr/>
        </p:nvSpPr>
        <p:spPr bwMode="auto">
          <a:xfrm>
            <a:off x="9525" y="1135063"/>
            <a:ext cx="3914775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/>
              <a:t>«Русский язык: Разноуровневые проверочные работы. 4 класс». Автор: М.И. Кузнецова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911225"/>
            <a:ext cx="9144000" cy="4232275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sz="8400" dirty="0" smtClean="0">
                <a:solidFill>
                  <a:schemeClr val="accent2">
                    <a:lumMod val="50000"/>
                  </a:schemeClr>
                </a:solidFill>
              </a:rPr>
              <a:t>Формирование механизмов произвольного избирательного внимания, вытеснение эмоционального непроизвольного внимания – произвольным когнитивным.</a:t>
            </a:r>
            <a:endParaRPr lang="ru-RU" sz="8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50" y="106363"/>
            <a:ext cx="885825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3600" dirty="0">
                <a:solidFill>
                  <a:schemeClr val="accent2">
                    <a:lumMod val="50000"/>
                  </a:schemeClr>
                </a:solidFill>
                <a:latin typeface="Franklin Gothic Medium" pitchFamily="34" charset="0"/>
              </a:rPr>
              <a:t> </a:t>
            </a:r>
            <a:endParaRPr lang="ru-RU" sz="3600" i="1" dirty="0">
              <a:solidFill>
                <a:schemeClr val="accent2">
                  <a:lumMod val="50000"/>
                </a:schemeClr>
              </a:solidFill>
              <a:latin typeface="Franklin Gothic Medium" pitchFamily="34" charset="0"/>
            </a:endParaRPr>
          </a:p>
        </p:txBody>
      </p:sp>
      <p:sp>
        <p:nvSpPr>
          <p:cNvPr id="54276" name="Прямоугольник 3"/>
          <p:cNvSpPr>
            <a:spLocks noChangeArrowheads="1"/>
          </p:cNvSpPr>
          <p:nvPr/>
        </p:nvSpPr>
        <p:spPr bwMode="auto">
          <a:xfrm>
            <a:off x="2527300" y="171450"/>
            <a:ext cx="43449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/>
            <a:r>
              <a:rPr lang="ru-RU" sz="5400">
                <a:solidFill>
                  <a:srgbClr val="FF9300"/>
                </a:solidFill>
              </a:rPr>
              <a:t>6 – 8 лет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73" name="Rectangle 61"/>
          <p:cNvSpPr>
            <a:spLocks noGrp="1"/>
          </p:cNvSpPr>
          <p:nvPr>
            <p:ph type="title" idx="4294967295"/>
          </p:nvPr>
        </p:nvSpPr>
        <p:spPr>
          <a:xfrm>
            <a:off x="117475" y="266700"/>
            <a:ext cx="8229600" cy="857250"/>
          </a:xfrm>
        </p:spPr>
        <p:txBody>
          <a:bodyPr/>
          <a:lstStyle/>
          <a:p>
            <a:pPr>
              <a:lnSpc>
                <a:spcPts val="3500"/>
              </a:lnSpc>
              <a:defRPr/>
            </a:pPr>
            <a:r>
              <a:rPr lang="ru-RU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разделы курса информатики</a:t>
            </a:r>
            <a:br>
              <a:rPr lang="ru-RU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6">
                    <a:lumMod val="10000"/>
                  </a:schemeClr>
                </a:solidFill>
              </a:rPr>
              <a:t>(1-4; без использования компьютера; 1 ч в неделю</a:t>
            </a:r>
            <a:r>
              <a:rPr lang="ru-RU" dirty="0">
                <a:solidFill>
                  <a:schemeClr val="accent6">
                    <a:lumMod val="10000"/>
                  </a:schemeClr>
                </a:solidFill>
              </a:rPr>
              <a:t>)</a:t>
            </a:r>
          </a:p>
        </p:txBody>
      </p:sp>
      <p:graphicFrame>
        <p:nvGraphicFramePr>
          <p:cNvPr id="115845" name="Group 133"/>
          <p:cNvGraphicFramePr>
            <a:graphicFrameLocks noGrp="1"/>
          </p:cNvGraphicFramePr>
          <p:nvPr>
            <p:ph idx="4294967295"/>
          </p:nvPr>
        </p:nvGraphicFramePr>
        <p:xfrm>
          <a:off x="457200" y="1384300"/>
          <a:ext cx="8229600" cy="3298484"/>
        </p:xfrm>
        <a:graphic>
          <a:graphicData uri="http://schemas.openxmlformats.org/drawingml/2006/table">
            <a:tbl>
              <a:tblPr/>
              <a:tblGrid>
                <a:gridCol w="4330700">
                  <a:extLst>
                    <a:ext uri="{9D8B030D-6E8A-4147-A177-3AD203B41FA5}"/>
                  </a:extLst>
                </a:gridCol>
                <a:gridCol w="1008063">
                  <a:extLst>
                    <a:ext uri="{9D8B030D-6E8A-4147-A177-3AD203B41FA5}"/>
                  </a:extLst>
                </a:gridCol>
                <a:gridCol w="1008062">
                  <a:extLst>
                    <a:ext uri="{9D8B030D-6E8A-4147-A177-3AD203B41FA5}"/>
                  </a:extLst>
                </a:gridCol>
                <a:gridCol w="936625">
                  <a:extLst>
                    <a:ext uri="{9D8B030D-6E8A-4147-A177-3AD203B41FA5}"/>
                  </a:extLst>
                </a:gridCol>
                <a:gridCol w="946150">
                  <a:extLst>
                    <a:ext uri="{9D8B030D-6E8A-4147-A177-3AD203B41FA5}"/>
                  </a:extLst>
                </a:gridCol>
              </a:tblGrid>
              <a:tr h="29720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Раздел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Класс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2972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3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4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Ориентируемся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0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Рассуждаем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238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Конструируем и моделируем</a:t>
                      </a:r>
                      <a:endParaRPr kumimoji="0" 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5212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Анализируем, сравниваем, группируем/классифицируем 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Работаем с информацией  </a:t>
                      </a: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17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Выбираем метод решения  </a:t>
                      </a:r>
                      <a:endParaRPr kumimoji="0" 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Работаем с алгоритмом</a:t>
                      </a:r>
                      <a:endParaRPr kumimoji="0" 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976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ourier New" pitchFamily="49" charset="0"/>
                        <a:buNone/>
                        <a:tabLst/>
                      </a:pPr>
                      <a:r>
                        <a:rPr kumimoji="0" lang="ru-RU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Играем и думаем </a:t>
                      </a:r>
                      <a:endParaRPr kumimoji="0" lang="ru-RU" sz="1500" b="0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34293" marB="3429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-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latin typeface="Calibri" pitchFamily="34" charset="0"/>
                        </a:rPr>
                        <a:t>+</a:t>
                      </a:r>
                    </a:p>
                  </a:txBody>
                  <a:tcPr marT="34293" marB="3429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57763" name="Picture 2" descr="Информатика. 1 класс. Рабочая тетрадь №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0650" y="87313"/>
            <a:ext cx="1223963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32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3554" name="think-cell Slide" r:id="rId4" imgW="360" imgH="360" progId="">
              <p:embed/>
            </p:oleObj>
          </a:graphicData>
        </a:graphic>
      </p:graphicFrame>
      <p:pic>
        <p:nvPicPr>
          <p:cNvPr id="23555" name="Picture 181" descr="ÐÐ°ÑÑÐ¸Ð½ÐºÐ¸ Ð¿Ð¾ Ð·Ð°Ð¿ÑÐ¾ÑÑ LECT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99438" y="15875"/>
            <a:ext cx="903287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ЧТО ОКРУЖАЕТ УЧИТЕЛЯ СЕГОДНЯ?"/>
          <p:cNvSpPr txBox="1">
            <a:spLocks/>
          </p:cNvSpPr>
          <p:nvPr/>
        </p:nvSpPr>
        <p:spPr bwMode="auto">
          <a:xfrm>
            <a:off x="320675" y="315913"/>
            <a:ext cx="8012113" cy="835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en-US" sz="32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LECTA</a:t>
            </a:r>
            <a:r>
              <a:rPr lang="ru-RU" sz="32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 – </a:t>
            </a:r>
            <a:r>
              <a:rPr lang="ru-RU" sz="3200" b="0">
                <a:solidFill>
                  <a:srgbClr val="FF9300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УНИКАЛЬНАЯ ИНТЕРАКТИВНАЯ ЦИФРОВАЯ ОБРАЗОВАТЕЛЬНАЯ ПЛАТФОРМА</a:t>
            </a:r>
            <a:endParaRPr lang="ru-RU" sz="3200" b="0">
              <a:solidFill>
                <a:srgbClr val="F69323"/>
              </a:solidFill>
              <a:latin typeface="Calibri" pitchFamily="34" charset="0"/>
              <a:ea typeface="HeliosCompressed"/>
              <a:cs typeface="HeliosCompressed"/>
              <a:sym typeface="HeliosCompressed"/>
            </a:endParaRPr>
          </a:p>
        </p:txBody>
      </p:sp>
      <p:grpSp>
        <p:nvGrpSpPr>
          <p:cNvPr id="23557" name="Группа 12"/>
          <p:cNvGrpSpPr>
            <a:grpSpLocks/>
          </p:cNvGrpSpPr>
          <p:nvPr/>
        </p:nvGrpSpPr>
        <p:grpSpPr bwMode="auto">
          <a:xfrm>
            <a:off x="320675" y="4783138"/>
            <a:ext cx="8561388" cy="257175"/>
            <a:chOff x="400050" y="4810932"/>
            <a:chExt cx="8561070" cy="257280"/>
          </a:xfrm>
        </p:grpSpPr>
        <p:pic>
          <p:nvPicPr>
            <p:cNvPr id="23569" name="Рисунок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23571" name="Рисунок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321238" y="2730370"/>
            <a:ext cx="419723" cy="356400"/>
            <a:chOff x="1474947" y="3993474"/>
            <a:chExt cx="576231" cy="489296"/>
          </a:xfrm>
          <a:noFill/>
        </p:grpSpPr>
        <p:sp>
          <p:nvSpPr>
            <p:cNvPr id="12" name="Rectangle 131"/>
            <p:cNvSpPr>
              <a:spLocks noChangeArrowheads="1"/>
            </p:cNvSpPr>
            <p:nvPr/>
          </p:nvSpPr>
          <p:spPr bwMode="auto">
            <a:xfrm>
              <a:off x="1474947" y="4463822"/>
              <a:ext cx="561742" cy="18948"/>
            </a:xfrm>
            <a:prstGeom prst="rect">
              <a:avLst/>
            </a:prstGeom>
            <a:grpFill/>
            <a:ln w="12700">
              <a:solidFill>
                <a:srgbClr val="F6932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17" name="Freeform 132"/>
            <p:cNvSpPr>
              <a:spLocks/>
            </p:cNvSpPr>
            <p:nvPr/>
          </p:nvSpPr>
          <p:spPr bwMode="auto">
            <a:xfrm>
              <a:off x="1512842" y="4375771"/>
              <a:ext cx="78020" cy="72447"/>
            </a:xfrm>
            <a:custGeom>
              <a:avLst/>
              <a:gdLst/>
              <a:ahLst/>
              <a:cxnLst>
                <a:cxn ang="0">
                  <a:pos x="63" y="65"/>
                </a:cxn>
                <a:cxn ang="0">
                  <a:pos x="63" y="65"/>
                </a:cxn>
                <a:cxn ang="0">
                  <a:pos x="66" y="64"/>
                </a:cxn>
                <a:cxn ang="0">
                  <a:pos x="68" y="63"/>
                </a:cxn>
                <a:cxn ang="0">
                  <a:pos x="70" y="60"/>
                </a:cxn>
                <a:cxn ang="0">
                  <a:pos x="70" y="57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30" y="7"/>
                </a:cxn>
                <a:cxn ang="0">
                  <a:pos x="0" y="11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1" y="60"/>
                </a:cxn>
                <a:cxn ang="0">
                  <a:pos x="3" y="63"/>
                </a:cxn>
                <a:cxn ang="0">
                  <a:pos x="5" y="64"/>
                </a:cxn>
                <a:cxn ang="0">
                  <a:pos x="8" y="65"/>
                </a:cxn>
                <a:cxn ang="0">
                  <a:pos x="63" y="65"/>
                </a:cxn>
              </a:cxnLst>
              <a:rect l="0" t="0" r="r" b="b"/>
              <a:pathLst>
                <a:path w="70" h="65">
                  <a:moveTo>
                    <a:pt x="63" y="65"/>
                  </a:moveTo>
                  <a:lnTo>
                    <a:pt x="63" y="65"/>
                  </a:lnTo>
                  <a:lnTo>
                    <a:pt x="66" y="64"/>
                  </a:lnTo>
                  <a:lnTo>
                    <a:pt x="68" y="63"/>
                  </a:lnTo>
                  <a:lnTo>
                    <a:pt x="70" y="60"/>
                  </a:lnTo>
                  <a:lnTo>
                    <a:pt x="70" y="57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30" y="7"/>
                  </a:lnTo>
                  <a:lnTo>
                    <a:pt x="0" y="1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" y="60"/>
                  </a:lnTo>
                  <a:lnTo>
                    <a:pt x="3" y="63"/>
                  </a:lnTo>
                  <a:lnTo>
                    <a:pt x="5" y="64"/>
                  </a:lnTo>
                  <a:lnTo>
                    <a:pt x="8" y="65"/>
                  </a:lnTo>
                  <a:lnTo>
                    <a:pt x="63" y="65"/>
                  </a:lnTo>
                  <a:close/>
                </a:path>
              </a:pathLst>
            </a:custGeom>
            <a:grpFill/>
            <a:ln w="12700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18" name="Freeform 133"/>
            <p:cNvSpPr>
              <a:spLocks/>
            </p:cNvSpPr>
            <p:nvPr/>
          </p:nvSpPr>
          <p:spPr bwMode="auto">
            <a:xfrm>
              <a:off x="1613153" y="4342334"/>
              <a:ext cx="79135" cy="105884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63" y="95"/>
                </a:cxn>
                <a:cxn ang="0">
                  <a:pos x="66" y="94"/>
                </a:cxn>
                <a:cxn ang="0">
                  <a:pos x="69" y="93"/>
                </a:cxn>
                <a:cxn ang="0">
                  <a:pos x="71" y="90"/>
                </a:cxn>
                <a:cxn ang="0">
                  <a:pos x="71" y="87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65" y="3"/>
                </a:cxn>
                <a:cxn ang="0">
                  <a:pos x="65" y="3"/>
                </a:cxn>
                <a:cxn ang="0">
                  <a:pos x="33" y="15"/>
                </a:cxn>
                <a:cxn ang="0">
                  <a:pos x="0" y="24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2" y="90"/>
                </a:cxn>
                <a:cxn ang="0">
                  <a:pos x="3" y="93"/>
                </a:cxn>
                <a:cxn ang="0">
                  <a:pos x="6" y="94"/>
                </a:cxn>
                <a:cxn ang="0">
                  <a:pos x="9" y="95"/>
                </a:cxn>
                <a:cxn ang="0">
                  <a:pos x="63" y="95"/>
                </a:cxn>
              </a:cxnLst>
              <a:rect l="0" t="0" r="r" b="b"/>
              <a:pathLst>
                <a:path w="71" h="95">
                  <a:moveTo>
                    <a:pt x="63" y="95"/>
                  </a:moveTo>
                  <a:lnTo>
                    <a:pt x="63" y="95"/>
                  </a:lnTo>
                  <a:lnTo>
                    <a:pt x="66" y="94"/>
                  </a:lnTo>
                  <a:lnTo>
                    <a:pt x="69" y="93"/>
                  </a:lnTo>
                  <a:lnTo>
                    <a:pt x="71" y="90"/>
                  </a:lnTo>
                  <a:lnTo>
                    <a:pt x="71" y="87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33" y="15"/>
                  </a:lnTo>
                  <a:lnTo>
                    <a:pt x="0" y="24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90"/>
                  </a:lnTo>
                  <a:lnTo>
                    <a:pt x="3" y="93"/>
                  </a:lnTo>
                  <a:lnTo>
                    <a:pt x="6" y="94"/>
                  </a:lnTo>
                  <a:lnTo>
                    <a:pt x="9" y="95"/>
                  </a:lnTo>
                  <a:lnTo>
                    <a:pt x="63" y="95"/>
                  </a:lnTo>
                  <a:close/>
                </a:path>
              </a:pathLst>
            </a:custGeom>
            <a:grpFill/>
            <a:ln w="12700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19" name="Freeform 134"/>
            <p:cNvSpPr>
              <a:spLocks/>
            </p:cNvSpPr>
            <p:nvPr/>
          </p:nvSpPr>
          <p:spPr bwMode="auto">
            <a:xfrm>
              <a:off x="1714579" y="4292178"/>
              <a:ext cx="79135" cy="156040"/>
            </a:xfrm>
            <a:custGeom>
              <a:avLst/>
              <a:gdLst/>
              <a:ahLst/>
              <a:cxnLst>
                <a:cxn ang="0">
                  <a:pos x="63" y="140"/>
                </a:cxn>
                <a:cxn ang="0">
                  <a:pos x="63" y="140"/>
                </a:cxn>
                <a:cxn ang="0">
                  <a:pos x="66" y="139"/>
                </a:cxn>
                <a:cxn ang="0">
                  <a:pos x="69" y="138"/>
                </a:cxn>
                <a:cxn ang="0">
                  <a:pos x="71" y="135"/>
                </a:cxn>
                <a:cxn ang="0">
                  <a:pos x="71" y="132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37" y="19"/>
                </a:cxn>
                <a:cxn ang="0">
                  <a:pos x="0" y="36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5"/>
                </a:cxn>
                <a:cxn ang="0">
                  <a:pos x="3" y="138"/>
                </a:cxn>
                <a:cxn ang="0">
                  <a:pos x="5" y="139"/>
                </a:cxn>
                <a:cxn ang="0">
                  <a:pos x="9" y="140"/>
                </a:cxn>
                <a:cxn ang="0">
                  <a:pos x="63" y="140"/>
                </a:cxn>
              </a:cxnLst>
              <a:rect l="0" t="0" r="r" b="b"/>
              <a:pathLst>
                <a:path w="71" h="140">
                  <a:moveTo>
                    <a:pt x="63" y="140"/>
                  </a:moveTo>
                  <a:lnTo>
                    <a:pt x="63" y="140"/>
                  </a:lnTo>
                  <a:lnTo>
                    <a:pt x="66" y="139"/>
                  </a:lnTo>
                  <a:lnTo>
                    <a:pt x="69" y="138"/>
                  </a:lnTo>
                  <a:lnTo>
                    <a:pt x="71" y="135"/>
                  </a:lnTo>
                  <a:lnTo>
                    <a:pt x="71" y="132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37" y="19"/>
                  </a:lnTo>
                  <a:lnTo>
                    <a:pt x="0" y="36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9" y="140"/>
                  </a:lnTo>
                  <a:lnTo>
                    <a:pt x="63" y="140"/>
                  </a:lnTo>
                  <a:close/>
                </a:path>
              </a:pathLst>
            </a:custGeom>
            <a:grpFill/>
            <a:ln w="12700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0" name="Freeform 135"/>
            <p:cNvSpPr>
              <a:spLocks/>
            </p:cNvSpPr>
            <p:nvPr/>
          </p:nvSpPr>
          <p:spPr bwMode="auto">
            <a:xfrm>
              <a:off x="1816005" y="4216388"/>
              <a:ext cx="78020" cy="231830"/>
            </a:xfrm>
            <a:custGeom>
              <a:avLst/>
              <a:gdLst/>
              <a:ahLst/>
              <a:cxnLst>
                <a:cxn ang="0">
                  <a:pos x="63" y="208"/>
                </a:cxn>
                <a:cxn ang="0">
                  <a:pos x="63" y="208"/>
                </a:cxn>
                <a:cxn ang="0">
                  <a:pos x="66" y="207"/>
                </a:cxn>
                <a:cxn ang="0">
                  <a:pos x="69" y="206"/>
                </a:cxn>
                <a:cxn ang="0">
                  <a:pos x="70" y="203"/>
                </a:cxn>
                <a:cxn ang="0">
                  <a:pos x="70" y="200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47" y="21"/>
                </a:cxn>
                <a:cxn ang="0">
                  <a:pos x="47" y="21"/>
                </a:cxn>
                <a:cxn ang="0">
                  <a:pos x="24" y="39"/>
                </a:cxn>
                <a:cxn ang="0">
                  <a:pos x="0" y="55"/>
                </a:cxn>
                <a:cxn ang="0">
                  <a:pos x="0" y="200"/>
                </a:cxn>
                <a:cxn ang="0">
                  <a:pos x="0" y="200"/>
                </a:cxn>
                <a:cxn ang="0">
                  <a:pos x="0" y="203"/>
                </a:cxn>
                <a:cxn ang="0">
                  <a:pos x="3" y="206"/>
                </a:cxn>
                <a:cxn ang="0">
                  <a:pos x="4" y="207"/>
                </a:cxn>
                <a:cxn ang="0">
                  <a:pos x="9" y="208"/>
                </a:cxn>
                <a:cxn ang="0">
                  <a:pos x="63" y="208"/>
                </a:cxn>
              </a:cxnLst>
              <a:rect l="0" t="0" r="r" b="b"/>
              <a:pathLst>
                <a:path w="70" h="208">
                  <a:moveTo>
                    <a:pt x="63" y="208"/>
                  </a:moveTo>
                  <a:lnTo>
                    <a:pt x="63" y="208"/>
                  </a:lnTo>
                  <a:lnTo>
                    <a:pt x="66" y="207"/>
                  </a:lnTo>
                  <a:lnTo>
                    <a:pt x="69" y="206"/>
                  </a:lnTo>
                  <a:lnTo>
                    <a:pt x="70" y="203"/>
                  </a:lnTo>
                  <a:lnTo>
                    <a:pt x="70" y="20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24" y="39"/>
                  </a:lnTo>
                  <a:lnTo>
                    <a:pt x="0" y="55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203"/>
                  </a:lnTo>
                  <a:lnTo>
                    <a:pt x="3" y="206"/>
                  </a:lnTo>
                  <a:lnTo>
                    <a:pt x="4" y="207"/>
                  </a:lnTo>
                  <a:lnTo>
                    <a:pt x="9" y="208"/>
                  </a:lnTo>
                  <a:lnTo>
                    <a:pt x="63" y="208"/>
                  </a:lnTo>
                  <a:close/>
                </a:path>
              </a:pathLst>
            </a:custGeom>
            <a:grpFill/>
            <a:ln w="12700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1" name="Freeform 136"/>
            <p:cNvSpPr>
              <a:spLocks/>
            </p:cNvSpPr>
            <p:nvPr/>
          </p:nvSpPr>
          <p:spPr bwMode="auto">
            <a:xfrm>
              <a:off x="1917430" y="4106046"/>
              <a:ext cx="78020" cy="342173"/>
            </a:xfrm>
            <a:custGeom>
              <a:avLst/>
              <a:gdLst/>
              <a:ahLst/>
              <a:cxnLst>
                <a:cxn ang="0">
                  <a:pos x="63" y="307"/>
                </a:cxn>
                <a:cxn ang="0">
                  <a:pos x="63" y="307"/>
                </a:cxn>
                <a:cxn ang="0">
                  <a:pos x="66" y="306"/>
                </a:cxn>
                <a:cxn ang="0">
                  <a:pos x="69" y="305"/>
                </a:cxn>
                <a:cxn ang="0">
                  <a:pos x="70" y="302"/>
                </a:cxn>
                <a:cxn ang="0">
                  <a:pos x="70" y="299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54" y="22"/>
                </a:cxn>
                <a:cxn ang="0">
                  <a:pos x="37" y="42"/>
                </a:cxn>
                <a:cxn ang="0">
                  <a:pos x="19" y="63"/>
                </a:cxn>
                <a:cxn ang="0">
                  <a:pos x="0" y="82"/>
                </a:cxn>
                <a:cxn ang="0">
                  <a:pos x="0" y="299"/>
                </a:cxn>
                <a:cxn ang="0">
                  <a:pos x="0" y="299"/>
                </a:cxn>
                <a:cxn ang="0">
                  <a:pos x="0" y="302"/>
                </a:cxn>
                <a:cxn ang="0">
                  <a:pos x="3" y="305"/>
                </a:cxn>
                <a:cxn ang="0">
                  <a:pos x="4" y="306"/>
                </a:cxn>
                <a:cxn ang="0">
                  <a:pos x="9" y="307"/>
                </a:cxn>
                <a:cxn ang="0">
                  <a:pos x="63" y="307"/>
                </a:cxn>
              </a:cxnLst>
              <a:rect l="0" t="0" r="r" b="b"/>
              <a:pathLst>
                <a:path w="70" h="307">
                  <a:moveTo>
                    <a:pt x="63" y="307"/>
                  </a:moveTo>
                  <a:lnTo>
                    <a:pt x="63" y="307"/>
                  </a:lnTo>
                  <a:lnTo>
                    <a:pt x="66" y="306"/>
                  </a:lnTo>
                  <a:lnTo>
                    <a:pt x="69" y="305"/>
                  </a:lnTo>
                  <a:lnTo>
                    <a:pt x="70" y="302"/>
                  </a:lnTo>
                  <a:lnTo>
                    <a:pt x="70" y="299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4" y="22"/>
                  </a:lnTo>
                  <a:lnTo>
                    <a:pt x="37" y="42"/>
                  </a:lnTo>
                  <a:lnTo>
                    <a:pt x="19" y="63"/>
                  </a:lnTo>
                  <a:lnTo>
                    <a:pt x="0" y="82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0" y="302"/>
                  </a:lnTo>
                  <a:lnTo>
                    <a:pt x="3" y="305"/>
                  </a:lnTo>
                  <a:lnTo>
                    <a:pt x="4" y="306"/>
                  </a:lnTo>
                  <a:lnTo>
                    <a:pt x="9" y="307"/>
                  </a:lnTo>
                  <a:lnTo>
                    <a:pt x="63" y="307"/>
                  </a:lnTo>
                  <a:close/>
                </a:path>
              </a:pathLst>
            </a:custGeom>
            <a:grpFill/>
            <a:ln w="12700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2" name="Freeform 137"/>
            <p:cNvSpPr>
              <a:spLocks/>
            </p:cNvSpPr>
            <p:nvPr/>
          </p:nvSpPr>
          <p:spPr bwMode="auto">
            <a:xfrm>
              <a:off x="1478290" y="3993474"/>
              <a:ext cx="572888" cy="372266"/>
            </a:xfrm>
            <a:custGeom>
              <a:avLst/>
              <a:gdLst/>
              <a:ahLst/>
              <a:cxnLst>
                <a:cxn ang="0">
                  <a:pos x="491" y="10"/>
                </a:cxn>
                <a:cxn ang="0">
                  <a:pos x="488" y="6"/>
                </a:cxn>
                <a:cxn ang="0">
                  <a:pos x="477" y="0"/>
                </a:cxn>
                <a:cxn ang="0">
                  <a:pos x="400" y="23"/>
                </a:cxn>
                <a:cxn ang="0">
                  <a:pos x="395" y="26"/>
                </a:cxn>
                <a:cxn ang="0">
                  <a:pos x="390" y="36"/>
                </a:cxn>
                <a:cxn ang="0">
                  <a:pos x="390" y="42"/>
                </a:cxn>
                <a:cxn ang="0">
                  <a:pos x="397" y="51"/>
                </a:cxn>
                <a:cxn ang="0">
                  <a:pos x="409" y="51"/>
                </a:cxn>
                <a:cxn ang="0">
                  <a:pos x="445" y="41"/>
                </a:cxn>
                <a:cxn ang="0">
                  <a:pos x="416" y="80"/>
                </a:cxn>
                <a:cxn ang="0">
                  <a:pos x="385" y="115"/>
                </a:cxn>
                <a:cxn ang="0">
                  <a:pos x="321" y="176"/>
                </a:cxn>
                <a:cxn ang="0">
                  <a:pos x="291" y="196"/>
                </a:cxn>
                <a:cxn ang="0">
                  <a:pos x="234" y="233"/>
                </a:cxn>
                <a:cxn ang="0">
                  <a:pos x="179" y="259"/>
                </a:cxn>
                <a:cxn ang="0">
                  <a:pos x="127" y="277"/>
                </a:cxn>
                <a:cxn ang="0">
                  <a:pos x="104" y="282"/>
                </a:cxn>
                <a:cxn ang="0">
                  <a:pos x="61" y="293"/>
                </a:cxn>
                <a:cxn ang="0">
                  <a:pos x="7" y="299"/>
                </a:cxn>
                <a:cxn ang="0">
                  <a:pos x="0" y="299"/>
                </a:cxn>
                <a:cxn ang="0">
                  <a:pos x="0" y="334"/>
                </a:cxn>
                <a:cxn ang="0">
                  <a:pos x="16" y="334"/>
                </a:cxn>
                <a:cxn ang="0">
                  <a:pos x="56" y="329"/>
                </a:cxn>
                <a:cxn ang="0">
                  <a:pos x="113" y="318"/>
                </a:cxn>
                <a:cxn ang="0">
                  <a:pos x="183" y="294"/>
                </a:cxn>
                <a:cxn ang="0">
                  <a:pos x="221" y="278"/>
                </a:cxn>
                <a:cxn ang="0">
                  <a:pos x="281" y="246"/>
                </a:cxn>
                <a:cxn ang="0">
                  <a:pos x="322" y="218"/>
                </a:cxn>
                <a:cxn ang="0">
                  <a:pos x="343" y="202"/>
                </a:cxn>
                <a:cxn ang="0">
                  <a:pos x="394" y="156"/>
                </a:cxn>
                <a:cxn ang="0">
                  <a:pos x="428" y="121"/>
                </a:cxn>
                <a:cxn ang="0">
                  <a:pos x="460" y="80"/>
                </a:cxn>
                <a:cxn ang="0">
                  <a:pos x="485" y="92"/>
                </a:cxn>
                <a:cxn ang="0">
                  <a:pos x="488" y="96"/>
                </a:cxn>
                <a:cxn ang="0">
                  <a:pos x="498" y="102"/>
                </a:cxn>
                <a:cxn ang="0">
                  <a:pos x="504" y="101"/>
                </a:cxn>
                <a:cxn ang="0">
                  <a:pos x="513" y="95"/>
                </a:cxn>
                <a:cxn ang="0">
                  <a:pos x="513" y="83"/>
                </a:cxn>
              </a:cxnLst>
              <a:rect l="0" t="0" r="r" b="b"/>
              <a:pathLst>
                <a:path w="514" h="334">
                  <a:moveTo>
                    <a:pt x="513" y="83"/>
                  </a:moveTo>
                  <a:lnTo>
                    <a:pt x="491" y="10"/>
                  </a:lnTo>
                  <a:lnTo>
                    <a:pt x="491" y="10"/>
                  </a:lnTo>
                  <a:lnTo>
                    <a:pt x="488" y="6"/>
                  </a:lnTo>
                  <a:lnTo>
                    <a:pt x="483" y="1"/>
                  </a:lnTo>
                  <a:lnTo>
                    <a:pt x="477" y="0"/>
                  </a:lnTo>
                  <a:lnTo>
                    <a:pt x="472" y="1"/>
                  </a:lnTo>
                  <a:lnTo>
                    <a:pt x="400" y="23"/>
                  </a:lnTo>
                  <a:lnTo>
                    <a:pt x="400" y="23"/>
                  </a:lnTo>
                  <a:lnTo>
                    <a:pt x="395" y="26"/>
                  </a:lnTo>
                  <a:lnTo>
                    <a:pt x="391" y="30"/>
                  </a:lnTo>
                  <a:lnTo>
                    <a:pt x="390" y="36"/>
                  </a:lnTo>
                  <a:lnTo>
                    <a:pt x="390" y="42"/>
                  </a:lnTo>
                  <a:lnTo>
                    <a:pt x="390" y="42"/>
                  </a:lnTo>
                  <a:lnTo>
                    <a:pt x="392" y="47"/>
                  </a:lnTo>
                  <a:lnTo>
                    <a:pt x="397" y="51"/>
                  </a:lnTo>
                  <a:lnTo>
                    <a:pt x="403" y="52"/>
                  </a:lnTo>
                  <a:lnTo>
                    <a:pt x="409" y="51"/>
                  </a:lnTo>
                  <a:lnTo>
                    <a:pt x="445" y="41"/>
                  </a:lnTo>
                  <a:lnTo>
                    <a:pt x="445" y="41"/>
                  </a:lnTo>
                  <a:lnTo>
                    <a:pt x="431" y="61"/>
                  </a:lnTo>
                  <a:lnTo>
                    <a:pt x="416" y="80"/>
                  </a:lnTo>
                  <a:lnTo>
                    <a:pt x="400" y="98"/>
                  </a:lnTo>
                  <a:lnTo>
                    <a:pt x="385" y="115"/>
                  </a:lnTo>
                  <a:lnTo>
                    <a:pt x="353" y="148"/>
                  </a:lnTo>
                  <a:lnTo>
                    <a:pt x="321" y="176"/>
                  </a:lnTo>
                  <a:lnTo>
                    <a:pt x="321" y="176"/>
                  </a:lnTo>
                  <a:lnTo>
                    <a:pt x="291" y="196"/>
                  </a:lnTo>
                  <a:lnTo>
                    <a:pt x="262" y="215"/>
                  </a:lnTo>
                  <a:lnTo>
                    <a:pt x="234" y="233"/>
                  </a:lnTo>
                  <a:lnTo>
                    <a:pt x="206" y="246"/>
                  </a:lnTo>
                  <a:lnTo>
                    <a:pt x="179" y="259"/>
                  </a:lnTo>
                  <a:lnTo>
                    <a:pt x="152" y="268"/>
                  </a:lnTo>
                  <a:lnTo>
                    <a:pt x="127" y="277"/>
                  </a:lnTo>
                  <a:lnTo>
                    <a:pt x="104" y="282"/>
                  </a:lnTo>
                  <a:lnTo>
                    <a:pt x="104" y="282"/>
                  </a:lnTo>
                  <a:lnTo>
                    <a:pt x="82" y="288"/>
                  </a:lnTo>
                  <a:lnTo>
                    <a:pt x="61" y="293"/>
                  </a:lnTo>
                  <a:lnTo>
                    <a:pt x="29" y="297"/>
                  </a:lnTo>
                  <a:lnTo>
                    <a:pt x="7" y="299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16" y="334"/>
                  </a:lnTo>
                  <a:lnTo>
                    <a:pt x="34" y="332"/>
                  </a:lnTo>
                  <a:lnTo>
                    <a:pt x="56" y="329"/>
                  </a:lnTo>
                  <a:lnTo>
                    <a:pt x="82" y="323"/>
                  </a:lnTo>
                  <a:lnTo>
                    <a:pt x="113" y="318"/>
                  </a:lnTo>
                  <a:lnTo>
                    <a:pt x="146" y="307"/>
                  </a:lnTo>
                  <a:lnTo>
                    <a:pt x="183" y="294"/>
                  </a:lnTo>
                  <a:lnTo>
                    <a:pt x="183" y="294"/>
                  </a:lnTo>
                  <a:lnTo>
                    <a:pt x="221" y="278"/>
                  </a:lnTo>
                  <a:lnTo>
                    <a:pt x="261" y="258"/>
                  </a:lnTo>
                  <a:lnTo>
                    <a:pt x="281" y="246"/>
                  </a:lnTo>
                  <a:lnTo>
                    <a:pt x="302" y="233"/>
                  </a:lnTo>
                  <a:lnTo>
                    <a:pt x="322" y="218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76" y="173"/>
                  </a:lnTo>
                  <a:lnTo>
                    <a:pt x="394" y="156"/>
                  </a:lnTo>
                  <a:lnTo>
                    <a:pt x="411" y="139"/>
                  </a:lnTo>
                  <a:lnTo>
                    <a:pt x="428" y="121"/>
                  </a:lnTo>
                  <a:lnTo>
                    <a:pt x="444" y="101"/>
                  </a:lnTo>
                  <a:lnTo>
                    <a:pt x="460" y="80"/>
                  </a:lnTo>
                  <a:lnTo>
                    <a:pt x="474" y="58"/>
                  </a:lnTo>
                  <a:lnTo>
                    <a:pt x="485" y="92"/>
                  </a:lnTo>
                  <a:lnTo>
                    <a:pt x="485" y="92"/>
                  </a:lnTo>
                  <a:lnTo>
                    <a:pt x="488" y="96"/>
                  </a:lnTo>
                  <a:lnTo>
                    <a:pt x="492" y="101"/>
                  </a:lnTo>
                  <a:lnTo>
                    <a:pt x="498" y="102"/>
                  </a:lnTo>
                  <a:lnTo>
                    <a:pt x="504" y="101"/>
                  </a:lnTo>
                  <a:lnTo>
                    <a:pt x="504" y="101"/>
                  </a:lnTo>
                  <a:lnTo>
                    <a:pt x="508" y="99"/>
                  </a:lnTo>
                  <a:lnTo>
                    <a:pt x="513" y="95"/>
                  </a:lnTo>
                  <a:lnTo>
                    <a:pt x="514" y="89"/>
                  </a:lnTo>
                  <a:lnTo>
                    <a:pt x="513" y="83"/>
                  </a:lnTo>
                  <a:lnTo>
                    <a:pt x="513" y="83"/>
                  </a:lnTo>
                  <a:close/>
                </a:path>
              </a:pathLst>
            </a:custGeom>
            <a:grpFill/>
            <a:ln w="12700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</p:grpSp>
      <p:sp>
        <p:nvSpPr>
          <p:cNvPr id="23559" name="ЧТО ОКРУЖАЕТ УЧИТЕЛЯ СЕГОДНЯ?"/>
          <p:cNvSpPr txBox="1">
            <a:spLocks/>
          </p:cNvSpPr>
          <p:nvPr/>
        </p:nvSpPr>
        <p:spPr bwMode="auto">
          <a:xfrm>
            <a:off x="1117600" y="1793875"/>
            <a:ext cx="3698875" cy="317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6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ОБЛЕГЧАЕТ РАБОТУ </a:t>
            </a:r>
            <a:r>
              <a:rPr lang="ru-RU" sz="1600" b="0">
                <a:solidFill>
                  <a:srgbClr val="F69323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УЧИТЕЛЯ</a:t>
            </a:r>
          </a:p>
        </p:txBody>
      </p:sp>
      <p:sp>
        <p:nvSpPr>
          <p:cNvPr id="4" name="Блок-схема: извлечение 3"/>
          <p:cNvSpPr/>
          <p:nvPr/>
        </p:nvSpPr>
        <p:spPr>
          <a:xfrm rot="5400000">
            <a:off x="3787105" y="2766754"/>
            <a:ext cx="2895134" cy="515339"/>
          </a:xfrm>
          <a:prstGeom prst="flowChartExtract">
            <a:avLst/>
          </a:prstGeom>
          <a:solidFill>
            <a:srgbClr val="F69323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ru-RU" sz="3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3561" name="ЧТО ОКРУЖАЕТ УЧИТЕЛЯ СЕГОДНЯ?"/>
          <p:cNvSpPr txBox="1">
            <a:spLocks/>
          </p:cNvSpPr>
          <p:nvPr/>
        </p:nvSpPr>
        <p:spPr bwMode="auto">
          <a:xfrm>
            <a:off x="6307138" y="1976438"/>
            <a:ext cx="2519362" cy="392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/>
            <a:r>
              <a:rPr lang="ru-RU" sz="16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«КЛАССНАЯ РАБОТА»</a:t>
            </a:r>
          </a:p>
        </p:txBody>
      </p:sp>
      <p:sp>
        <p:nvSpPr>
          <p:cNvPr id="23562" name="ЧТО ОКРУЖАЕТ УЧИТЕЛЯ СЕГОДНЯ?"/>
          <p:cNvSpPr txBox="1">
            <a:spLocks/>
          </p:cNvSpPr>
          <p:nvPr/>
        </p:nvSpPr>
        <p:spPr bwMode="auto">
          <a:xfrm>
            <a:off x="6307138" y="2805113"/>
            <a:ext cx="2519362" cy="392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/>
            <a:r>
              <a:rPr lang="ru-RU" sz="16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«КОНТРОЛЬ»</a:t>
            </a:r>
          </a:p>
        </p:txBody>
      </p:sp>
      <p:sp>
        <p:nvSpPr>
          <p:cNvPr id="23563" name="ЧТО ОКРУЖАЕТ УЧИТЕЛЯ СЕГОДНЯ?"/>
          <p:cNvSpPr txBox="1">
            <a:spLocks/>
          </p:cNvSpPr>
          <p:nvPr/>
        </p:nvSpPr>
        <p:spPr bwMode="auto">
          <a:xfrm>
            <a:off x="6307138" y="3640138"/>
            <a:ext cx="2519362" cy="392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/>
            <a:r>
              <a:rPr lang="ru-RU" sz="16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«</a:t>
            </a:r>
            <a:r>
              <a:rPr lang="ru-RU" sz="16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</a:rPr>
              <a:t>ВПР. ОНЛАЙН-ТРЕНАЖЕР</a:t>
            </a:r>
            <a:r>
              <a:rPr lang="ru-RU" sz="16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»</a:t>
            </a:r>
          </a:p>
        </p:txBody>
      </p:sp>
      <p:sp>
        <p:nvSpPr>
          <p:cNvPr id="23564" name="ЧТО ОКРУЖАЕТ УЧИТЕЛЯ СЕГОДНЯ?"/>
          <p:cNvSpPr txBox="1">
            <a:spLocks/>
          </p:cNvSpPr>
          <p:nvPr/>
        </p:nvSpPr>
        <p:spPr bwMode="auto">
          <a:xfrm>
            <a:off x="1130300" y="2571750"/>
            <a:ext cx="3698875" cy="673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600" b="0">
                <a:solidFill>
                  <a:srgbClr val="F69323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ПОМОГАЕТ ДОСТИЧЬ </a:t>
            </a:r>
            <a:r>
              <a:rPr lang="ru-RU" sz="16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ЛУЧШЕГО ОБРАЗОВАТЕЛЬНОГО РЕЗУЛЬТАТА </a:t>
            </a:r>
            <a:r>
              <a:rPr lang="ru-RU" sz="1600" b="0">
                <a:solidFill>
                  <a:srgbClr val="F69323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В НАЧАЛЬНОЙ ШКОЛЕ</a:t>
            </a:r>
          </a:p>
        </p:txBody>
      </p:sp>
      <p:sp>
        <p:nvSpPr>
          <p:cNvPr id="23565" name="ЧТО ОКРУЖАЕТ УЧИТЕЛЯ СЕГОДНЯ?"/>
          <p:cNvSpPr txBox="1">
            <a:spLocks/>
          </p:cNvSpPr>
          <p:nvPr/>
        </p:nvSpPr>
        <p:spPr bwMode="auto">
          <a:xfrm>
            <a:off x="1117600" y="3671888"/>
            <a:ext cx="3698875" cy="6619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600" b="0">
                <a:solidFill>
                  <a:srgbClr val="F69323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ПОМОГАЕТ</a:t>
            </a:r>
            <a:r>
              <a:rPr lang="ru-RU" sz="16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 ИДТИ В НОГУ СО ВРЕМЕНЕМ – </a:t>
            </a:r>
            <a:r>
              <a:rPr lang="ru-RU" sz="1600" b="0">
                <a:solidFill>
                  <a:srgbClr val="F69323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СЛЕДОВАТЬ</a:t>
            </a:r>
            <a:r>
              <a:rPr lang="ru-RU" sz="16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 СОВРЕМЕННЫМ ЦИФРОВЫМ ТЕХНОЛОГИЯМ</a:t>
            </a:r>
          </a:p>
        </p:txBody>
      </p:sp>
      <p:sp>
        <p:nvSpPr>
          <p:cNvPr id="61" name="TextBox 60">
            <a:extLst>
              <a:ext uri="{FF2B5EF4-FFF2-40B4-BE49-F238E27FC236}"/>
            </a:extLst>
          </p:cNvPr>
          <p:cNvSpPr txBox="1"/>
          <p:nvPr/>
        </p:nvSpPr>
        <p:spPr>
          <a:xfrm rot="16200000">
            <a:off x="4716031" y="2763041"/>
            <a:ext cx="226649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825500" fontAlgn="auto" hangingPunct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kern="0" dirty="0">
                <a:solidFill>
                  <a:srgbClr val="F69323"/>
                </a:solidFill>
                <a:latin typeface="Calibri" panose="020F0502020204030204" pitchFamily="34" charset="0"/>
              </a:rPr>
              <a:t>СЕРВИСЫ</a:t>
            </a:r>
          </a:p>
        </p:txBody>
      </p:sp>
      <p:pic>
        <p:nvPicPr>
          <p:cNvPr id="23567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425" y="3836988"/>
            <a:ext cx="3571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Рисунок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675" y="1746250"/>
            <a:ext cx="4095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349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4578" name="think-cell Slide" r:id="rId4" imgW="360" imgH="360" progId="">
              <p:embed/>
            </p:oleObj>
          </a:graphicData>
        </a:graphic>
      </p:graphicFrame>
      <p:sp>
        <p:nvSpPr>
          <p:cNvPr id="24579" name="ЧТО ОКРУЖАЕТ УЧИТЕЛЯ СЕГОДНЯ?"/>
          <p:cNvSpPr txBox="1">
            <a:spLocks noChangeArrowheads="1"/>
          </p:cNvSpPr>
          <p:nvPr/>
        </p:nvSpPr>
        <p:spPr bwMode="auto">
          <a:xfrm>
            <a:off x="265113" y="185738"/>
            <a:ext cx="4895850" cy="12017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32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«КЛАССНАЯ РАБОТА»</a:t>
            </a:r>
          </a:p>
          <a:p>
            <a:pPr hangingPunct="0">
              <a:lnSpc>
                <a:spcPct val="70000"/>
              </a:lnSpc>
            </a:pPr>
            <a:r>
              <a:rPr lang="ru-RU" sz="3200" b="0">
                <a:solidFill>
                  <a:srgbClr val="FF9300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ПОМОЖЕТ ПОДГОТОВИТЬСЯ К УРОКУ</a:t>
            </a:r>
          </a:p>
        </p:txBody>
      </p:sp>
      <p:grpSp>
        <p:nvGrpSpPr>
          <p:cNvPr id="24580" name="Группа 13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24590" name="Рисунок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24592" name="Рисунок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81" name="наглядные материалы для проведения уроков по 5 основным предметам для 1-2-го классов начальной школы (русский язык, математика, литературное чтение, окружающий мир, технология)"/>
          <p:cNvSpPr txBox="1">
            <a:spLocks noChangeArrowheads="1"/>
          </p:cNvSpPr>
          <p:nvPr/>
        </p:nvSpPr>
        <p:spPr bwMode="auto">
          <a:xfrm>
            <a:off x="1019175" y="1717675"/>
            <a:ext cx="4311650" cy="825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Бесплатные готовые рабочие программы и презентации для подготовки и проведения уроков в начальной школе с возможностью изменения самим учителем</a:t>
            </a:r>
          </a:p>
        </p:txBody>
      </p:sp>
      <p:sp>
        <p:nvSpPr>
          <p:cNvPr id="24582" name="интерактивные задания для проверки знаний"/>
          <p:cNvSpPr txBox="1">
            <a:spLocks noChangeArrowheads="1"/>
          </p:cNvSpPr>
          <p:nvPr/>
        </p:nvSpPr>
        <p:spPr bwMode="auto">
          <a:xfrm>
            <a:off x="968375" y="3998913"/>
            <a:ext cx="3902075" cy="6334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Интерактивные задания для контроля с использованием интерактивных досок и панелей</a:t>
            </a:r>
          </a:p>
        </p:txBody>
      </p:sp>
      <p:sp>
        <p:nvSpPr>
          <p:cNvPr id="24583" name="методические комментарии ко всем этапам урока"/>
          <p:cNvSpPr txBox="1">
            <a:spLocks noChangeArrowheads="1"/>
          </p:cNvSpPr>
          <p:nvPr/>
        </p:nvSpPr>
        <p:spPr bwMode="auto">
          <a:xfrm>
            <a:off x="1019175" y="2603500"/>
            <a:ext cx="3902075" cy="6318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Методические комментарии ко всем этапам урока, подготовка к тематическому планированию </a:t>
            </a:r>
          </a:p>
        </p:txBody>
      </p:sp>
      <p:sp>
        <p:nvSpPr>
          <p:cNvPr id="24584" name="Включение своих материалов, редактирование имеющихся"/>
          <p:cNvSpPr txBox="1">
            <a:spLocks noChangeArrowheads="1"/>
          </p:cNvSpPr>
          <p:nvPr/>
        </p:nvSpPr>
        <p:spPr bwMode="auto">
          <a:xfrm>
            <a:off x="1019175" y="3343275"/>
            <a:ext cx="3902075" cy="4397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  <a:sym typeface="Helios-Cond-Light"/>
              </a:rPr>
              <a:t>Необходимые для отчетности материалы</a:t>
            </a:r>
          </a:p>
        </p:txBody>
      </p:sp>
      <p:pic>
        <p:nvPicPr>
          <p:cNvPr id="24585" name="Рисунок 11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313" y="4121150"/>
            <a:ext cx="37465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Рисунок 5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6388" y="1846263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Рисунок 5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2660650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Рисунок 5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3278188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/>
          </a:blip>
          <a:srcRect/>
          <a:stretch/>
        </p:blipFill>
        <p:spPr>
          <a:xfrm>
            <a:off x="5369710" y="328143"/>
            <a:ext cx="3631415" cy="4225337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354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5602" name="think-cell Slide" r:id="rId3" imgW="360" imgH="360" progId="">
              <p:embed/>
            </p:oleObj>
          </a:graphicData>
        </a:graphic>
      </p:graphicFrame>
      <p:grpSp>
        <p:nvGrpSpPr>
          <p:cNvPr id="25603" name="Группа 13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25614" name="Рисунок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25616" name="Рисунок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4" name="Проведение контрольной работы на интерактивной доске, в распечатанном виде или на устройствах учеников"/>
          <p:cNvSpPr txBox="1">
            <a:spLocks noChangeArrowheads="1"/>
          </p:cNvSpPr>
          <p:nvPr/>
        </p:nvSpPr>
        <p:spPr bwMode="auto">
          <a:xfrm>
            <a:off x="904875" y="1558925"/>
            <a:ext cx="4349750" cy="825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Готовые материалы для проведения контрольных и проверочных работ на интерактивной доске, в распечатанном виде или на устройствах учеников</a:t>
            </a:r>
          </a:p>
        </p:txBody>
      </p:sp>
      <p:sp>
        <p:nvSpPr>
          <p:cNvPr id="25605" name="Индивидуализация контрольной работы для группы или ученика"/>
          <p:cNvSpPr txBox="1">
            <a:spLocks noChangeArrowheads="1"/>
          </p:cNvSpPr>
          <p:nvPr/>
        </p:nvSpPr>
        <p:spPr bwMode="auto">
          <a:xfrm>
            <a:off x="904875" y="3190875"/>
            <a:ext cx="4421188" cy="4429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Индивидуализация работы для группы или ученика</a:t>
            </a:r>
          </a:p>
        </p:txBody>
      </p:sp>
      <p:sp>
        <p:nvSpPr>
          <p:cNvPr id="25606" name="Автоматическая проверка правильности выполнения заданий"/>
          <p:cNvSpPr txBox="1">
            <a:spLocks noChangeArrowheads="1"/>
          </p:cNvSpPr>
          <p:nvPr/>
        </p:nvSpPr>
        <p:spPr bwMode="auto">
          <a:xfrm>
            <a:off x="904875" y="2563813"/>
            <a:ext cx="4189413" cy="4397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Автоматическая проверка правильности выполнения заданий</a:t>
            </a:r>
          </a:p>
        </p:txBody>
      </p:sp>
      <p:sp>
        <p:nvSpPr>
          <p:cNvPr id="25607" name="Возможность объединения учеников в виртуальный класс, выполнение заданий в электронном виде и сохранение всей истории по каждому ученику"/>
          <p:cNvSpPr txBox="1">
            <a:spLocks noChangeArrowheads="1"/>
          </p:cNvSpPr>
          <p:nvPr/>
        </p:nvSpPr>
        <p:spPr bwMode="auto">
          <a:xfrm>
            <a:off x="904875" y="3816350"/>
            <a:ext cx="4248150" cy="8270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Возможность объединения учеников в виртуальный класс, выполнение заданий в электронном виде и сохранение всей истории по каждому ученику</a:t>
            </a:r>
          </a:p>
        </p:txBody>
      </p:sp>
      <p:sp>
        <p:nvSpPr>
          <p:cNvPr id="25608" name="ЧТО ОКРУЖАЕТ УЧИТЕЛЯ СЕГОДНЯ?"/>
          <p:cNvSpPr txBox="1">
            <a:spLocks noChangeArrowheads="1"/>
          </p:cNvSpPr>
          <p:nvPr/>
        </p:nvSpPr>
        <p:spPr bwMode="auto">
          <a:xfrm>
            <a:off x="265113" y="-9525"/>
            <a:ext cx="5348287" cy="15255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32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«КОНТРОЛЬ»</a:t>
            </a:r>
          </a:p>
          <a:p>
            <a:pPr hangingPunct="0">
              <a:lnSpc>
                <a:spcPct val="70000"/>
              </a:lnSpc>
            </a:pPr>
            <a:r>
              <a:rPr lang="ru-RU" sz="3200" b="0">
                <a:solidFill>
                  <a:srgbClr val="FF9300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ПОМОЖЕТ ПРОВЕРИТЬ ОБРАЗОВАТЕЛЬНЫЕ РЕЗУЛЬТАТЫ УЧЕНИКОВ</a:t>
            </a:r>
          </a:p>
        </p:txBody>
      </p:sp>
      <p:grpSp>
        <p:nvGrpSpPr>
          <p:cNvPr id="3" name="Группа 17"/>
          <p:cNvGrpSpPr>
            <a:grpSpLocks noChangeAspect="1"/>
          </p:cNvGrpSpPr>
          <p:nvPr/>
        </p:nvGrpSpPr>
        <p:grpSpPr>
          <a:xfrm>
            <a:off x="300988" y="3180340"/>
            <a:ext cx="410843" cy="348860"/>
            <a:chOff x="1474947" y="3993474"/>
            <a:chExt cx="576231" cy="489296"/>
          </a:xfrm>
          <a:noFill/>
        </p:grpSpPr>
        <p:sp>
          <p:nvSpPr>
            <p:cNvPr id="19" name="Rectangle 131"/>
            <p:cNvSpPr>
              <a:spLocks noChangeArrowheads="1"/>
            </p:cNvSpPr>
            <p:nvPr/>
          </p:nvSpPr>
          <p:spPr bwMode="auto">
            <a:xfrm>
              <a:off x="1474947" y="4463822"/>
              <a:ext cx="561742" cy="18948"/>
            </a:xfrm>
            <a:prstGeom prst="rect">
              <a:avLst/>
            </a:prstGeom>
            <a:grpFill/>
            <a:ln w="9525">
              <a:solidFill>
                <a:srgbClr val="F6932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0" name="Freeform 132"/>
            <p:cNvSpPr>
              <a:spLocks/>
            </p:cNvSpPr>
            <p:nvPr/>
          </p:nvSpPr>
          <p:spPr bwMode="auto">
            <a:xfrm>
              <a:off x="1512842" y="4375771"/>
              <a:ext cx="78020" cy="72447"/>
            </a:xfrm>
            <a:custGeom>
              <a:avLst/>
              <a:gdLst/>
              <a:ahLst/>
              <a:cxnLst>
                <a:cxn ang="0">
                  <a:pos x="63" y="65"/>
                </a:cxn>
                <a:cxn ang="0">
                  <a:pos x="63" y="65"/>
                </a:cxn>
                <a:cxn ang="0">
                  <a:pos x="66" y="64"/>
                </a:cxn>
                <a:cxn ang="0">
                  <a:pos x="68" y="63"/>
                </a:cxn>
                <a:cxn ang="0">
                  <a:pos x="70" y="60"/>
                </a:cxn>
                <a:cxn ang="0">
                  <a:pos x="70" y="57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30" y="7"/>
                </a:cxn>
                <a:cxn ang="0">
                  <a:pos x="0" y="11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1" y="60"/>
                </a:cxn>
                <a:cxn ang="0">
                  <a:pos x="3" y="63"/>
                </a:cxn>
                <a:cxn ang="0">
                  <a:pos x="5" y="64"/>
                </a:cxn>
                <a:cxn ang="0">
                  <a:pos x="8" y="65"/>
                </a:cxn>
                <a:cxn ang="0">
                  <a:pos x="63" y="65"/>
                </a:cxn>
              </a:cxnLst>
              <a:rect l="0" t="0" r="r" b="b"/>
              <a:pathLst>
                <a:path w="70" h="65">
                  <a:moveTo>
                    <a:pt x="63" y="65"/>
                  </a:moveTo>
                  <a:lnTo>
                    <a:pt x="63" y="65"/>
                  </a:lnTo>
                  <a:lnTo>
                    <a:pt x="66" y="64"/>
                  </a:lnTo>
                  <a:lnTo>
                    <a:pt x="68" y="63"/>
                  </a:lnTo>
                  <a:lnTo>
                    <a:pt x="70" y="60"/>
                  </a:lnTo>
                  <a:lnTo>
                    <a:pt x="70" y="57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30" y="7"/>
                  </a:lnTo>
                  <a:lnTo>
                    <a:pt x="0" y="1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" y="60"/>
                  </a:lnTo>
                  <a:lnTo>
                    <a:pt x="3" y="63"/>
                  </a:lnTo>
                  <a:lnTo>
                    <a:pt x="5" y="64"/>
                  </a:lnTo>
                  <a:lnTo>
                    <a:pt x="8" y="65"/>
                  </a:lnTo>
                  <a:lnTo>
                    <a:pt x="63" y="65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1" name="Freeform 133"/>
            <p:cNvSpPr>
              <a:spLocks/>
            </p:cNvSpPr>
            <p:nvPr/>
          </p:nvSpPr>
          <p:spPr bwMode="auto">
            <a:xfrm>
              <a:off x="1613153" y="4342334"/>
              <a:ext cx="79135" cy="105884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63" y="95"/>
                </a:cxn>
                <a:cxn ang="0">
                  <a:pos x="66" y="94"/>
                </a:cxn>
                <a:cxn ang="0">
                  <a:pos x="69" y="93"/>
                </a:cxn>
                <a:cxn ang="0">
                  <a:pos x="71" y="90"/>
                </a:cxn>
                <a:cxn ang="0">
                  <a:pos x="71" y="87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65" y="3"/>
                </a:cxn>
                <a:cxn ang="0">
                  <a:pos x="65" y="3"/>
                </a:cxn>
                <a:cxn ang="0">
                  <a:pos x="33" y="15"/>
                </a:cxn>
                <a:cxn ang="0">
                  <a:pos x="0" y="24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2" y="90"/>
                </a:cxn>
                <a:cxn ang="0">
                  <a:pos x="3" y="93"/>
                </a:cxn>
                <a:cxn ang="0">
                  <a:pos x="6" y="94"/>
                </a:cxn>
                <a:cxn ang="0">
                  <a:pos x="9" y="95"/>
                </a:cxn>
                <a:cxn ang="0">
                  <a:pos x="63" y="95"/>
                </a:cxn>
              </a:cxnLst>
              <a:rect l="0" t="0" r="r" b="b"/>
              <a:pathLst>
                <a:path w="71" h="95">
                  <a:moveTo>
                    <a:pt x="63" y="95"/>
                  </a:moveTo>
                  <a:lnTo>
                    <a:pt x="63" y="95"/>
                  </a:lnTo>
                  <a:lnTo>
                    <a:pt x="66" y="94"/>
                  </a:lnTo>
                  <a:lnTo>
                    <a:pt x="69" y="93"/>
                  </a:lnTo>
                  <a:lnTo>
                    <a:pt x="71" y="90"/>
                  </a:lnTo>
                  <a:lnTo>
                    <a:pt x="71" y="87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33" y="15"/>
                  </a:lnTo>
                  <a:lnTo>
                    <a:pt x="0" y="24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90"/>
                  </a:lnTo>
                  <a:lnTo>
                    <a:pt x="3" y="93"/>
                  </a:lnTo>
                  <a:lnTo>
                    <a:pt x="6" y="94"/>
                  </a:lnTo>
                  <a:lnTo>
                    <a:pt x="9" y="95"/>
                  </a:lnTo>
                  <a:lnTo>
                    <a:pt x="63" y="95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7" name="Freeform 134"/>
            <p:cNvSpPr>
              <a:spLocks/>
            </p:cNvSpPr>
            <p:nvPr/>
          </p:nvSpPr>
          <p:spPr bwMode="auto">
            <a:xfrm>
              <a:off x="1714579" y="4292178"/>
              <a:ext cx="79135" cy="156040"/>
            </a:xfrm>
            <a:custGeom>
              <a:avLst/>
              <a:gdLst/>
              <a:ahLst/>
              <a:cxnLst>
                <a:cxn ang="0">
                  <a:pos x="63" y="140"/>
                </a:cxn>
                <a:cxn ang="0">
                  <a:pos x="63" y="140"/>
                </a:cxn>
                <a:cxn ang="0">
                  <a:pos x="66" y="139"/>
                </a:cxn>
                <a:cxn ang="0">
                  <a:pos x="69" y="138"/>
                </a:cxn>
                <a:cxn ang="0">
                  <a:pos x="71" y="135"/>
                </a:cxn>
                <a:cxn ang="0">
                  <a:pos x="71" y="132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37" y="19"/>
                </a:cxn>
                <a:cxn ang="0">
                  <a:pos x="0" y="36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5"/>
                </a:cxn>
                <a:cxn ang="0">
                  <a:pos x="3" y="138"/>
                </a:cxn>
                <a:cxn ang="0">
                  <a:pos x="5" y="139"/>
                </a:cxn>
                <a:cxn ang="0">
                  <a:pos x="9" y="140"/>
                </a:cxn>
                <a:cxn ang="0">
                  <a:pos x="63" y="140"/>
                </a:cxn>
              </a:cxnLst>
              <a:rect l="0" t="0" r="r" b="b"/>
              <a:pathLst>
                <a:path w="71" h="140">
                  <a:moveTo>
                    <a:pt x="63" y="140"/>
                  </a:moveTo>
                  <a:lnTo>
                    <a:pt x="63" y="140"/>
                  </a:lnTo>
                  <a:lnTo>
                    <a:pt x="66" y="139"/>
                  </a:lnTo>
                  <a:lnTo>
                    <a:pt x="69" y="138"/>
                  </a:lnTo>
                  <a:lnTo>
                    <a:pt x="71" y="135"/>
                  </a:lnTo>
                  <a:lnTo>
                    <a:pt x="71" y="132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37" y="19"/>
                  </a:lnTo>
                  <a:lnTo>
                    <a:pt x="0" y="36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9" y="140"/>
                  </a:lnTo>
                  <a:lnTo>
                    <a:pt x="63" y="140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8" name="Freeform 135"/>
            <p:cNvSpPr>
              <a:spLocks/>
            </p:cNvSpPr>
            <p:nvPr/>
          </p:nvSpPr>
          <p:spPr bwMode="auto">
            <a:xfrm>
              <a:off x="1816005" y="4216388"/>
              <a:ext cx="78020" cy="231830"/>
            </a:xfrm>
            <a:custGeom>
              <a:avLst/>
              <a:gdLst/>
              <a:ahLst/>
              <a:cxnLst>
                <a:cxn ang="0">
                  <a:pos x="63" y="208"/>
                </a:cxn>
                <a:cxn ang="0">
                  <a:pos x="63" y="208"/>
                </a:cxn>
                <a:cxn ang="0">
                  <a:pos x="66" y="207"/>
                </a:cxn>
                <a:cxn ang="0">
                  <a:pos x="69" y="206"/>
                </a:cxn>
                <a:cxn ang="0">
                  <a:pos x="70" y="203"/>
                </a:cxn>
                <a:cxn ang="0">
                  <a:pos x="70" y="200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47" y="21"/>
                </a:cxn>
                <a:cxn ang="0">
                  <a:pos x="47" y="21"/>
                </a:cxn>
                <a:cxn ang="0">
                  <a:pos x="24" y="39"/>
                </a:cxn>
                <a:cxn ang="0">
                  <a:pos x="0" y="55"/>
                </a:cxn>
                <a:cxn ang="0">
                  <a:pos x="0" y="200"/>
                </a:cxn>
                <a:cxn ang="0">
                  <a:pos x="0" y="200"/>
                </a:cxn>
                <a:cxn ang="0">
                  <a:pos x="0" y="203"/>
                </a:cxn>
                <a:cxn ang="0">
                  <a:pos x="3" y="206"/>
                </a:cxn>
                <a:cxn ang="0">
                  <a:pos x="4" y="207"/>
                </a:cxn>
                <a:cxn ang="0">
                  <a:pos x="9" y="208"/>
                </a:cxn>
                <a:cxn ang="0">
                  <a:pos x="63" y="208"/>
                </a:cxn>
              </a:cxnLst>
              <a:rect l="0" t="0" r="r" b="b"/>
              <a:pathLst>
                <a:path w="70" h="208">
                  <a:moveTo>
                    <a:pt x="63" y="208"/>
                  </a:moveTo>
                  <a:lnTo>
                    <a:pt x="63" y="208"/>
                  </a:lnTo>
                  <a:lnTo>
                    <a:pt x="66" y="207"/>
                  </a:lnTo>
                  <a:lnTo>
                    <a:pt x="69" y="206"/>
                  </a:lnTo>
                  <a:lnTo>
                    <a:pt x="70" y="203"/>
                  </a:lnTo>
                  <a:lnTo>
                    <a:pt x="70" y="20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24" y="39"/>
                  </a:lnTo>
                  <a:lnTo>
                    <a:pt x="0" y="55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203"/>
                  </a:lnTo>
                  <a:lnTo>
                    <a:pt x="3" y="206"/>
                  </a:lnTo>
                  <a:lnTo>
                    <a:pt x="4" y="207"/>
                  </a:lnTo>
                  <a:lnTo>
                    <a:pt x="9" y="208"/>
                  </a:lnTo>
                  <a:lnTo>
                    <a:pt x="63" y="208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9" name="Freeform 136"/>
            <p:cNvSpPr>
              <a:spLocks/>
            </p:cNvSpPr>
            <p:nvPr/>
          </p:nvSpPr>
          <p:spPr bwMode="auto">
            <a:xfrm>
              <a:off x="1917430" y="4106046"/>
              <a:ext cx="78020" cy="342173"/>
            </a:xfrm>
            <a:custGeom>
              <a:avLst/>
              <a:gdLst/>
              <a:ahLst/>
              <a:cxnLst>
                <a:cxn ang="0">
                  <a:pos x="63" y="307"/>
                </a:cxn>
                <a:cxn ang="0">
                  <a:pos x="63" y="307"/>
                </a:cxn>
                <a:cxn ang="0">
                  <a:pos x="66" y="306"/>
                </a:cxn>
                <a:cxn ang="0">
                  <a:pos x="69" y="305"/>
                </a:cxn>
                <a:cxn ang="0">
                  <a:pos x="70" y="302"/>
                </a:cxn>
                <a:cxn ang="0">
                  <a:pos x="70" y="299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54" y="22"/>
                </a:cxn>
                <a:cxn ang="0">
                  <a:pos x="37" y="42"/>
                </a:cxn>
                <a:cxn ang="0">
                  <a:pos x="19" y="63"/>
                </a:cxn>
                <a:cxn ang="0">
                  <a:pos x="0" y="82"/>
                </a:cxn>
                <a:cxn ang="0">
                  <a:pos x="0" y="299"/>
                </a:cxn>
                <a:cxn ang="0">
                  <a:pos x="0" y="299"/>
                </a:cxn>
                <a:cxn ang="0">
                  <a:pos x="0" y="302"/>
                </a:cxn>
                <a:cxn ang="0">
                  <a:pos x="3" y="305"/>
                </a:cxn>
                <a:cxn ang="0">
                  <a:pos x="4" y="306"/>
                </a:cxn>
                <a:cxn ang="0">
                  <a:pos x="9" y="307"/>
                </a:cxn>
                <a:cxn ang="0">
                  <a:pos x="63" y="307"/>
                </a:cxn>
              </a:cxnLst>
              <a:rect l="0" t="0" r="r" b="b"/>
              <a:pathLst>
                <a:path w="70" h="307">
                  <a:moveTo>
                    <a:pt x="63" y="307"/>
                  </a:moveTo>
                  <a:lnTo>
                    <a:pt x="63" y="307"/>
                  </a:lnTo>
                  <a:lnTo>
                    <a:pt x="66" y="306"/>
                  </a:lnTo>
                  <a:lnTo>
                    <a:pt x="69" y="305"/>
                  </a:lnTo>
                  <a:lnTo>
                    <a:pt x="70" y="302"/>
                  </a:lnTo>
                  <a:lnTo>
                    <a:pt x="70" y="299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4" y="22"/>
                  </a:lnTo>
                  <a:lnTo>
                    <a:pt x="37" y="42"/>
                  </a:lnTo>
                  <a:lnTo>
                    <a:pt x="19" y="63"/>
                  </a:lnTo>
                  <a:lnTo>
                    <a:pt x="0" y="82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0" y="302"/>
                  </a:lnTo>
                  <a:lnTo>
                    <a:pt x="3" y="305"/>
                  </a:lnTo>
                  <a:lnTo>
                    <a:pt x="4" y="306"/>
                  </a:lnTo>
                  <a:lnTo>
                    <a:pt x="9" y="307"/>
                  </a:lnTo>
                  <a:lnTo>
                    <a:pt x="63" y="307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30" name="Freeform 137"/>
            <p:cNvSpPr>
              <a:spLocks/>
            </p:cNvSpPr>
            <p:nvPr/>
          </p:nvSpPr>
          <p:spPr bwMode="auto">
            <a:xfrm>
              <a:off x="1478290" y="3993474"/>
              <a:ext cx="572888" cy="372266"/>
            </a:xfrm>
            <a:custGeom>
              <a:avLst/>
              <a:gdLst/>
              <a:ahLst/>
              <a:cxnLst>
                <a:cxn ang="0">
                  <a:pos x="491" y="10"/>
                </a:cxn>
                <a:cxn ang="0">
                  <a:pos x="488" y="6"/>
                </a:cxn>
                <a:cxn ang="0">
                  <a:pos x="477" y="0"/>
                </a:cxn>
                <a:cxn ang="0">
                  <a:pos x="400" y="23"/>
                </a:cxn>
                <a:cxn ang="0">
                  <a:pos x="395" y="26"/>
                </a:cxn>
                <a:cxn ang="0">
                  <a:pos x="390" y="36"/>
                </a:cxn>
                <a:cxn ang="0">
                  <a:pos x="390" y="42"/>
                </a:cxn>
                <a:cxn ang="0">
                  <a:pos x="397" y="51"/>
                </a:cxn>
                <a:cxn ang="0">
                  <a:pos x="409" y="51"/>
                </a:cxn>
                <a:cxn ang="0">
                  <a:pos x="445" y="41"/>
                </a:cxn>
                <a:cxn ang="0">
                  <a:pos x="416" y="80"/>
                </a:cxn>
                <a:cxn ang="0">
                  <a:pos x="385" y="115"/>
                </a:cxn>
                <a:cxn ang="0">
                  <a:pos x="321" y="176"/>
                </a:cxn>
                <a:cxn ang="0">
                  <a:pos x="291" y="196"/>
                </a:cxn>
                <a:cxn ang="0">
                  <a:pos x="234" y="233"/>
                </a:cxn>
                <a:cxn ang="0">
                  <a:pos x="179" y="259"/>
                </a:cxn>
                <a:cxn ang="0">
                  <a:pos x="127" y="277"/>
                </a:cxn>
                <a:cxn ang="0">
                  <a:pos x="104" y="282"/>
                </a:cxn>
                <a:cxn ang="0">
                  <a:pos x="61" y="293"/>
                </a:cxn>
                <a:cxn ang="0">
                  <a:pos x="7" y="299"/>
                </a:cxn>
                <a:cxn ang="0">
                  <a:pos x="0" y="299"/>
                </a:cxn>
                <a:cxn ang="0">
                  <a:pos x="0" y="334"/>
                </a:cxn>
                <a:cxn ang="0">
                  <a:pos x="16" y="334"/>
                </a:cxn>
                <a:cxn ang="0">
                  <a:pos x="56" y="329"/>
                </a:cxn>
                <a:cxn ang="0">
                  <a:pos x="113" y="318"/>
                </a:cxn>
                <a:cxn ang="0">
                  <a:pos x="183" y="294"/>
                </a:cxn>
                <a:cxn ang="0">
                  <a:pos x="221" y="278"/>
                </a:cxn>
                <a:cxn ang="0">
                  <a:pos x="281" y="246"/>
                </a:cxn>
                <a:cxn ang="0">
                  <a:pos x="322" y="218"/>
                </a:cxn>
                <a:cxn ang="0">
                  <a:pos x="343" y="202"/>
                </a:cxn>
                <a:cxn ang="0">
                  <a:pos x="394" y="156"/>
                </a:cxn>
                <a:cxn ang="0">
                  <a:pos x="428" y="121"/>
                </a:cxn>
                <a:cxn ang="0">
                  <a:pos x="460" y="80"/>
                </a:cxn>
                <a:cxn ang="0">
                  <a:pos x="485" y="92"/>
                </a:cxn>
                <a:cxn ang="0">
                  <a:pos x="488" y="96"/>
                </a:cxn>
                <a:cxn ang="0">
                  <a:pos x="498" y="102"/>
                </a:cxn>
                <a:cxn ang="0">
                  <a:pos x="504" y="101"/>
                </a:cxn>
                <a:cxn ang="0">
                  <a:pos x="513" y="95"/>
                </a:cxn>
                <a:cxn ang="0">
                  <a:pos x="513" y="83"/>
                </a:cxn>
              </a:cxnLst>
              <a:rect l="0" t="0" r="r" b="b"/>
              <a:pathLst>
                <a:path w="514" h="334">
                  <a:moveTo>
                    <a:pt x="513" y="83"/>
                  </a:moveTo>
                  <a:lnTo>
                    <a:pt x="491" y="10"/>
                  </a:lnTo>
                  <a:lnTo>
                    <a:pt x="491" y="10"/>
                  </a:lnTo>
                  <a:lnTo>
                    <a:pt x="488" y="6"/>
                  </a:lnTo>
                  <a:lnTo>
                    <a:pt x="483" y="1"/>
                  </a:lnTo>
                  <a:lnTo>
                    <a:pt x="477" y="0"/>
                  </a:lnTo>
                  <a:lnTo>
                    <a:pt x="472" y="1"/>
                  </a:lnTo>
                  <a:lnTo>
                    <a:pt x="400" y="23"/>
                  </a:lnTo>
                  <a:lnTo>
                    <a:pt x="400" y="23"/>
                  </a:lnTo>
                  <a:lnTo>
                    <a:pt x="395" y="26"/>
                  </a:lnTo>
                  <a:lnTo>
                    <a:pt x="391" y="30"/>
                  </a:lnTo>
                  <a:lnTo>
                    <a:pt x="390" y="36"/>
                  </a:lnTo>
                  <a:lnTo>
                    <a:pt x="390" y="42"/>
                  </a:lnTo>
                  <a:lnTo>
                    <a:pt x="390" y="42"/>
                  </a:lnTo>
                  <a:lnTo>
                    <a:pt x="392" y="47"/>
                  </a:lnTo>
                  <a:lnTo>
                    <a:pt x="397" y="51"/>
                  </a:lnTo>
                  <a:lnTo>
                    <a:pt x="403" y="52"/>
                  </a:lnTo>
                  <a:lnTo>
                    <a:pt x="409" y="51"/>
                  </a:lnTo>
                  <a:lnTo>
                    <a:pt x="445" y="41"/>
                  </a:lnTo>
                  <a:lnTo>
                    <a:pt x="445" y="41"/>
                  </a:lnTo>
                  <a:lnTo>
                    <a:pt x="431" y="61"/>
                  </a:lnTo>
                  <a:lnTo>
                    <a:pt x="416" y="80"/>
                  </a:lnTo>
                  <a:lnTo>
                    <a:pt x="400" y="98"/>
                  </a:lnTo>
                  <a:lnTo>
                    <a:pt x="385" y="115"/>
                  </a:lnTo>
                  <a:lnTo>
                    <a:pt x="353" y="148"/>
                  </a:lnTo>
                  <a:lnTo>
                    <a:pt x="321" y="176"/>
                  </a:lnTo>
                  <a:lnTo>
                    <a:pt x="321" y="176"/>
                  </a:lnTo>
                  <a:lnTo>
                    <a:pt x="291" y="196"/>
                  </a:lnTo>
                  <a:lnTo>
                    <a:pt x="262" y="215"/>
                  </a:lnTo>
                  <a:lnTo>
                    <a:pt x="234" y="233"/>
                  </a:lnTo>
                  <a:lnTo>
                    <a:pt x="206" y="246"/>
                  </a:lnTo>
                  <a:lnTo>
                    <a:pt x="179" y="259"/>
                  </a:lnTo>
                  <a:lnTo>
                    <a:pt x="152" y="268"/>
                  </a:lnTo>
                  <a:lnTo>
                    <a:pt x="127" y="277"/>
                  </a:lnTo>
                  <a:lnTo>
                    <a:pt x="104" y="282"/>
                  </a:lnTo>
                  <a:lnTo>
                    <a:pt x="104" y="282"/>
                  </a:lnTo>
                  <a:lnTo>
                    <a:pt x="82" y="288"/>
                  </a:lnTo>
                  <a:lnTo>
                    <a:pt x="61" y="293"/>
                  </a:lnTo>
                  <a:lnTo>
                    <a:pt x="29" y="297"/>
                  </a:lnTo>
                  <a:lnTo>
                    <a:pt x="7" y="299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16" y="334"/>
                  </a:lnTo>
                  <a:lnTo>
                    <a:pt x="34" y="332"/>
                  </a:lnTo>
                  <a:lnTo>
                    <a:pt x="56" y="329"/>
                  </a:lnTo>
                  <a:lnTo>
                    <a:pt x="82" y="323"/>
                  </a:lnTo>
                  <a:lnTo>
                    <a:pt x="113" y="318"/>
                  </a:lnTo>
                  <a:lnTo>
                    <a:pt x="146" y="307"/>
                  </a:lnTo>
                  <a:lnTo>
                    <a:pt x="183" y="294"/>
                  </a:lnTo>
                  <a:lnTo>
                    <a:pt x="183" y="294"/>
                  </a:lnTo>
                  <a:lnTo>
                    <a:pt x="221" y="278"/>
                  </a:lnTo>
                  <a:lnTo>
                    <a:pt x="261" y="258"/>
                  </a:lnTo>
                  <a:lnTo>
                    <a:pt x="281" y="246"/>
                  </a:lnTo>
                  <a:lnTo>
                    <a:pt x="302" y="233"/>
                  </a:lnTo>
                  <a:lnTo>
                    <a:pt x="322" y="218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76" y="173"/>
                  </a:lnTo>
                  <a:lnTo>
                    <a:pt x="394" y="156"/>
                  </a:lnTo>
                  <a:lnTo>
                    <a:pt x="411" y="139"/>
                  </a:lnTo>
                  <a:lnTo>
                    <a:pt x="428" y="121"/>
                  </a:lnTo>
                  <a:lnTo>
                    <a:pt x="444" y="101"/>
                  </a:lnTo>
                  <a:lnTo>
                    <a:pt x="460" y="80"/>
                  </a:lnTo>
                  <a:lnTo>
                    <a:pt x="474" y="58"/>
                  </a:lnTo>
                  <a:lnTo>
                    <a:pt x="485" y="92"/>
                  </a:lnTo>
                  <a:lnTo>
                    <a:pt x="485" y="92"/>
                  </a:lnTo>
                  <a:lnTo>
                    <a:pt x="488" y="96"/>
                  </a:lnTo>
                  <a:lnTo>
                    <a:pt x="492" y="101"/>
                  </a:lnTo>
                  <a:lnTo>
                    <a:pt x="498" y="102"/>
                  </a:lnTo>
                  <a:lnTo>
                    <a:pt x="504" y="101"/>
                  </a:lnTo>
                  <a:lnTo>
                    <a:pt x="504" y="101"/>
                  </a:lnTo>
                  <a:lnTo>
                    <a:pt x="508" y="99"/>
                  </a:lnTo>
                  <a:lnTo>
                    <a:pt x="513" y="95"/>
                  </a:lnTo>
                  <a:lnTo>
                    <a:pt x="514" y="89"/>
                  </a:lnTo>
                  <a:lnTo>
                    <a:pt x="513" y="83"/>
                  </a:lnTo>
                  <a:lnTo>
                    <a:pt x="513" y="83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</p:grpSp>
      <p:pic>
        <p:nvPicPr>
          <p:cNvPr id="25610" name="Рисунок 4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9088" y="4000500"/>
            <a:ext cx="37465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Рисунок 5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1625" y="1728788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Рисунок 3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1625" y="2562225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/>
          </a:blip>
          <a:srcRect/>
          <a:stretch/>
        </p:blipFill>
        <p:spPr>
          <a:xfrm>
            <a:off x="5327650" y="227270"/>
            <a:ext cx="3673475" cy="4364432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353"/>
          <p:cNvGraphicFramePr>
            <a:graphicFrameLocks noChangeAspect="1"/>
          </p:cNvGraphicFramePr>
          <p:nvPr/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26626" name="think-cell Slide" r:id="rId3" imgW="360" imgH="360" progId="">
              <p:embed/>
            </p:oleObj>
          </a:graphicData>
        </a:graphic>
      </p:graphicFrame>
      <p:sp>
        <p:nvSpPr>
          <p:cNvPr id="26627" name="ЧТО ОКРУЖАЕТ УЧИТЕЛЯ СЕГОДНЯ?"/>
          <p:cNvSpPr txBox="1">
            <a:spLocks noChangeArrowheads="1"/>
          </p:cNvSpPr>
          <p:nvPr/>
        </p:nvSpPr>
        <p:spPr bwMode="auto">
          <a:xfrm>
            <a:off x="265113" y="176213"/>
            <a:ext cx="4878387" cy="12017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6000" tIns="72000" rIns="72000" bIns="7200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3200" b="0">
                <a:solidFill>
                  <a:srgbClr val="009044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«ВПР. ОНЛАЙН-ТРЕНАЖЕР»</a:t>
            </a:r>
          </a:p>
          <a:p>
            <a:pPr hangingPunct="0">
              <a:lnSpc>
                <a:spcPct val="70000"/>
              </a:lnSpc>
            </a:pPr>
            <a:r>
              <a:rPr lang="ru-RU" sz="3200" b="0">
                <a:solidFill>
                  <a:srgbClr val="FF9300"/>
                </a:solidFill>
                <a:latin typeface="Calibri" pitchFamily="34" charset="0"/>
                <a:ea typeface="HeliosCompressed"/>
                <a:cs typeface="HeliosCompressed"/>
                <a:sym typeface="HeliosCompressed"/>
              </a:rPr>
              <a:t>ПОМОЖЕТ ПОДГОТОВИТЬ КЛАСС К ВПР</a:t>
            </a:r>
          </a:p>
        </p:txBody>
      </p:sp>
      <p:grpSp>
        <p:nvGrpSpPr>
          <p:cNvPr id="26628" name="Группа 13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26636" name="Рисунок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26638" name="Рисунок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6629" name="Русский язык и математика…"/>
          <p:cNvSpPr txBox="1">
            <a:spLocks noChangeArrowheads="1"/>
          </p:cNvSpPr>
          <p:nvPr/>
        </p:nvSpPr>
        <p:spPr bwMode="auto">
          <a:xfrm>
            <a:off x="920750" y="1828800"/>
            <a:ext cx="4216400" cy="6318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Отработка и закрепление знаний, необходимых для успешного выполнения работы</a:t>
            </a:r>
          </a:p>
        </p:txBody>
      </p:sp>
      <p:sp>
        <p:nvSpPr>
          <p:cNvPr id="26630" name="Соответствие формату ВПР"/>
          <p:cNvSpPr txBox="1">
            <a:spLocks noChangeArrowheads="1"/>
          </p:cNvSpPr>
          <p:nvPr/>
        </p:nvSpPr>
        <p:spPr bwMode="auto">
          <a:xfrm>
            <a:off x="944563" y="2805113"/>
            <a:ext cx="3095625" cy="2444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Соответствие формату ВПР </a:t>
            </a:r>
          </a:p>
        </p:txBody>
      </p:sp>
      <p:sp>
        <p:nvSpPr>
          <p:cNvPr id="26631" name="Содержит все методические рекомендации"/>
          <p:cNvSpPr txBox="1">
            <a:spLocks noChangeArrowheads="1"/>
          </p:cNvSpPr>
          <p:nvPr/>
        </p:nvSpPr>
        <p:spPr bwMode="auto">
          <a:xfrm>
            <a:off x="920750" y="3370263"/>
            <a:ext cx="3427413" cy="4429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ea typeface="Helios-Cond-Light"/>
                <a:cs typeface="Helios-Cond-Light"/>
              </a:rPr>
              <a:t>Содержит все методические рекомендации</a:t>
            </a:r>
          </a:p>
        </p:txBody>
      </p:sp>
      <p:grpSp>
        <p:nvGrpSpPr>
          <p:cNvPr id="3" name="Группа 14"/>
          <p:cNvGrpSpPr>
            <a:grpSpLocks noChangeAspect="1"/>
          </p:cNvGrpSpPr>
          <p:nvPr/>
        </p:nvGrpSpPr>
        <p:grpSpPr>
          <a:xfrm>
            <a:off x="291544" y="2700773"/>
            <a:ext cx="410843" cy="348860"/>
            <a:chOff x="1474947" y="3993474"/>
            <a:chExt cx="576231" cy="489296"/>
          </a:xfrm>
          <a:noFill/>
        </p:grpSpPr>
        <p:sp>
          <p:nvSpPr>
            <p:cNvPr id="16" name="Rectangle 131"/>
            <p:cNvSpPr>
              <a:spLocks noChangeArrowheads="1"/>
            </p:cNvSpPr>
            <p:nvPr/>
          </p:nvSpPr>
          <p:spPr bwMode="auto">
            <a:xfrm>
              <a:off x="1474947" y="4463822"/>
              <a:ext cx="561742" cy="18948"/>
            </a:xfrm>
            <a:prstGeom prst="rect">
              <a:avLst/>
            </a:prstGeom>
            <a:grpFill/>
            <a:ln w="9525">
              <a:solidFill>
                <a:srgbClr val="F6932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0" name="Freeform 132"/>
            <p:cNvSpPr>
              <a:spLocks/>
            </p:cNvSpPr>
            <p:nvPr/>
          </p:nvSpPr>
          <p:spPr bwMode="auto">
            <a:xfrm>
              <a:off x="1512842" y="4375771"/>
              <a:ext cx="78020" cy="72447"/>
            </a:xfrm>
            <a:custGeom>
              <a:avLst/>
              <a:gdLst/>
              <a:ahLst/>
              <a:cxnLst>
                <a:cxn ang="0">
                  <a:pos x="63" y="65"/>
                </a:cxn>
                <a:cxn ang="0">
                  <a:pos x="63" y="65"/>
                </a:cxn>
                <a:cxn ang="0">
                  <a:pos x="66" y="64"/>
                </a:cxn>
                <a:cxn ang="0">
                  <a:pos x="68" y="63"/>
                </a:cxn>
                <a:cxn ang="0">
                  <a:pos x="70" y="60"/>
                </a:cxn>
                <a:cxn ang="0">
                  <a:pos x="70" y="57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30" y="7"/>
                </a:cxn>
                <a:cxn ang="0">
                  <a:pos x="0" y="11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1" y="60"/>
                </a:cxn>
                <a:cxn ang="0">
                  <a:pos x="3" y="63"/>
                </a:cxn>
                <a:cxn ang="0">
                  <a:pos x="5" y="64"/>
                </a:cxn>
                <a:cxn ang="0">
                  <a:pos x="8" y="65"/>
                </a:cxn>
                <a:cxn ang="0">
                  <a:pos x="63" y="65"/>
                </a:cxn>
              </a:cxnLst>
              <a:rect l="0" t="0" r="r" b="b"/>
              <a:pathLst>
                <a:path w="70" h="65">
                  <a:moveTo>
                    <a:pt x="63" y="65"/>
                  </a:moveTo>
                  <a:lnTo>
                    <a:pt x="63" y="65"/>
                  </a:lnTo>
                  <a:lnTo>
                    <a:pt x="66" y="64"/>
                  </a:lnTo>
                  <a:lnTo>
                    <a:pt x="68" y="63"/>
                  </a:lnTo>
                  <a:lnTo>
                    <a:pt x="70" y="60"/>
                  </a:lnTo>
                  <a:lnTo>
                    <a:pt x="70" y="57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30" y="7"/>
                  </a:lnTo>
                  <a:lnTo>
                    <a:pt x="0" y="1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" y="60"/>
                  </a:lnTo>
                  <a:lnTo>
                    <a:pt x="3" y="63"/>
                  </a:lnTo>
                  <a:lnTo>
                    <a:pt x="5" y="64"/>
                  </a:lnTo>
                  <a:lnTo>
                    <a:pt x="8" y="65"/>
                  </a:lnTo>
                  <a:lnTo>
                    <a:pt x="63" y="65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1" name="Freeform 133"/>
            <p:cNvSpPr>
              <a:spLocks/>
            </p:cNvSpPr>
            <p:nvPr/>
          </p:nvSpPr>
          <p:spPr bwMode="auto">
            <a:xfrm>
              <a:off x="1613153" y="4342334"/>
              <a:ext cx="79135" cy="105884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63" y="95"/>
                </a:cxn>
                <a:cxn ang="0">
                  <a:pos x="66" y="94"/>
                </a:cxn>
                <a:cxn ang="0">
                  <a:pos x="69" y="93"/>
                </a:cxn>
                <a:cxn ang="0">
                  <a:pos x="71" y="90"/>
                </a:cxn>
                <a:cxn ang="0">
                  <a:pos x="71" y="87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65" y="3"/>
                </a:cxn>
                <a:cxn ang="0">
                  <a:pos x="65" y="3"/>
                </a:cxn>
                <a:cxn ang="0">
                  <a:pos x="33" y="15"/>
                </a:cxn>
                <a:cxn ang="0">
                  <a:pos x="0" y="24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2" y="90"/>
                </a:cxn>
                <a:cxn ang="0">
                  <a:pos x="3" y="93"/>
                </a:cxn>
                <a:cxn ang="0">
                  <a:pos x="6" y="94"/>
                </a:cxn>
                <a:cxn ang="0">
                  <a:pos x="9" y="95"/>
                </a:cxn>
                <a:cxn ang="0">
                  <a:pos x="63" y="95"/>
                </a:cxn>
              </a:cxnLst>
              <a:rect l="0" t="0" r="r" b="b"/>
              <a:pathLst>
                <a:path w="71" h="95">
                  <a:moveTo>
                    <a:pt x="63" y="95"/>
                  </a:moveTo>
                  <a:lnTo>
                    <a:pt x="63" y="95"/>
                  </a:lnTo>
                  <a:lnTo>
                    <a:pt x="66" y="94"/>
                  </a:lnTo>
                  <a:lnTo>
                    <a:pt x="69" y="93"/>
                  </a:lnTo>
                  <a:lnTo>
                    <a:pt x="71" y="90"/>
                  </a:lnTo>
                  <a:lnTo>
                    <a:pt x="71" y="87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33" y="15"/>
                  </a:lnTo>
                  <a:lnTo>
                    <a:pt x="0" y="24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90"/>
                  </a:lnTo>
                  <a:lnTo>
                    <a:pt x="3" y="93"/>
                  </a:lnTo>
                  <a:lnTo>
                    <a:pt x="6" y="94"/>
                  </a:lnTo>
                  <a:lnTo>
                    <a:pt x="9" y="95"/>
                  </a:lnTo>
                  <a:lnTo>
                    <a:pt x="63" y="95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2" name="Freeform 134"/>
            <p:cNvSpPr>
              <a:spLocks/>
            </p:cNvSpPr>
            <p:nvPr/>
          </p:nvSpPr>
          <p:spPr bwMode="auto">
            <a:xfrm>
              <a:off x="1714579" y="4292178"/>
              <a:ext cx="79135" cy="156040"/>
            </a:xfrm>
            <a:custGeom>
              <a:avLst/>
              <a:gdLst/>
              <a:ahLst/>
              <a:cxnLst>
                <a:cxn ang="0">
                  <a:pos x="63" y="140"/>
                </a:cxn>
                <a:cxn ang="0">
                  <a:pos x="63" y="140"/>
                </a:cxn>
                <a:cxn ang="0">
                  <a:pos x="66" y="139"/>
                </a:cxn>
                <a:cxn ang="0">
                  <a:pos x="69" y="138"/>
                </a:cxn>
                <a:cxn ang="0">
                  <a:pos x="71" y="135"/>
                </a:cxn>
                <a:cxn ang="0">
                  <a:pos x="71" y="132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37" y="19"/>
                </a:cxn>
                <a:cxn ang="0">
                  <a:pos x="0" y="36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5"/>
                </a:cxn>
                <a:cxn ang="0">
                  <a:pos x="3" y="138"/>
                </a:cxn>
                <a:cxn ang="0">
                  <a:pos x="5" y="139"/>
                </a:cxn>
                <a:cxn ang="0">
                  <a:pos x="9" y="140"/>
                </a:cxn>
                <a:cxn ang="0">
                  <a:pos x="63" y="140"/>
                </a:cxn>
              </a:cxnLst>
              <a:rect l="0" t="0" r="r" b="b"/>
              <a:pathLst>
                <a:path w="71" h="140">
                  <a:moveTo>
                    <a:pt x="63" y="140"/>
                  </a:moveTo>
                  <a:lnTo>
                    <a:pt x="63" y="140"/>
                  </a:lnTo>
                  <a:lnTo>
                    <a:pt x="66" y="139"/>
                  </a:lnTo>
                  <a:lnTo>
                    <a:pt x="69" y="138"/>
                  </a:lnTo>
                  <a:lnTo>
                    <a:pt x="71" y="135"/>
                  </a:lnTo>
                  <a:lnTo>
                    <a:pt x="71" y="132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37" y="19"/>
                  </a:lnTo>
                  <a:lnTo>
                    <a:pt x="0" y="36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9" y="140"/>
                  </a:lnTo>
                  <a:lnTo>
                    <a:pt x="63" y="140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3" name="Freeform 135"/>
            <p:cNvSpPr>
              <a:spLocks/>
            </p:cNvSpPr>
            <p:nvPr/>
          </p:nvSpPr>
          <p:spPr bwMode="auto">
            <a:xfrm>
              <a:off x="1816005" y="4216388"/>
              <a:ext cx="78020" cy="231830"/>
            </a:xfrm>
            <a:custGeom>
              <a:avLst/>
              <a:gdLst/>
              <a:ahLst/>
              <a:cxnLst>
                <a:cxn ang="0">
                  <a:pos x="63" y="208"/>
                </a:cxn>
                <a:cxn ang="0">
                  <a:pos x="63" y="208"/>
                </a:cxn>
                <a:cxn ang="0">
                  <a:pos x="66" y="207"/>
                </a:cxn>
                <a:cxn ang="0">
                  <a:pos x="69" y="206"/>
                </a:cxn>
                <a:cxn ang="0">
                  <a:pos x="70" y="203"/>
                </a:cxn>
                <a:cxn ang="0">
                  <a:pos x="70" y="200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47" y="21"/>
                </a:cxn>
                <a:cxn ang="0">
                  <a:pos x="47" y="21"/>
                </a:cxn>
                <a:cxn ang="0">
                  <a:pos x="24" y="39"/>
                </a:cxn>
                <a:cxn ang="0">
                  <a:pos x="0" y="55"/>
                </a:cxn>
                <a:cxn ang="0">
                  <a:pos x="0" y="200"/>
                </a:cxn>
                <a:cxn ang="0">
                  <a:pos x="0" y="200"/>
                </a:cxn>
                <a:cxn ang="0">
                  <a:pos x="0" y="203"/>
                </a:cxn>
                <a:cxn ang="0">
                  <a:pos x="3" y="206"/>
                </a:cxn>
                <a:cxn ang="0">
                  <a:pos x="4" y="207"/>
                </a:cxn>
                <a:cxn ang="0">
                  <a:pos x="9" y="208"/>
                </a:cxn>
                <a:cxn ang="0">
                  <a:pos x="63" y="208"/>
                </a:cxn>
              </a:cxnLst>
              <a:rect l="0" t="0" r="r" b="b"/>
              <a:pathLst>
                <a:path w="70" h="208">
                  <a:moveTo>
                    <a:pt x="63" y="208"/>
                  </a:moveTo>
                  <a:lnTo>
                    <a:pt x="63" y="208"/>
                  </a:lnTo>
                  <a:lnTo>
                    <a:pt x="66" y="207"/>
                  </a:lnTo>
                  <a:lnTo>
                    <a:pt x="69" y="206"/>
                  </a:lnTo>
                  <a:lnTo>
                    <a:pt x="70" y="203"/>
                  </a:lnTo>
                  <a:lnTo>
                    <a:pt x="70" y="20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24" y="39"/>
                  </a:lnTo>
                  <a:lnTo>
                    <a:pt x="0" y="55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203"/>
                  </a:lnTo>
                  <a:lnTo>
                    <a:pt x="3" y="206"/>
                  </a:lnTo>
                  <a:lnTo>
                    <a:pt x="4" y="207"/>
                  </a:lnTo>
                  <a:lnTo>
                    <a:pt x="9" y="208"/>
                  </a:lnTo>
                  <a:lnTo>
                    <a:pt x="63" y="208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4" name="Freeform 136"/>
            <p:cNvSpPr>
              <a:spLocks/>
            </p:cNvSpPr>
            <p:nvPr/>
          </p:nvSpPr>
          <p:spPr bwMode="auto">
            <a:xfrm>
              <a:off x="1917430" y="4106046"/>
              <a:ext cx="78020" cy="342173"/>
            </a:xfrm>
            <a:custGeom>
              <a:avLst/>
              <a:gdLst/>
              <a:ahLst/>
              <a:cxnLst>
                <a:cxn ang="0">
                  <a:pos x="63" y="307"/>
                </a:cxn>
                <a:cxn ang="0">
                  <a:pos x="63" y="307"/>
                </a:cxn>
                <a:cxn ang="0">
                  <a:pos x="66" y="306"/>
                </a:cxn>
                <a:cxn ang="0">
                  <a:pos x="69" y="305"/>
                </a:cxn>
                <a:cxn ang="0">
                  <a:pos x="70" y="302"/>
                </a:cxn>
                <a:cxn ang="0">
                  <a:pos x="70" y="299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54" y="22"/>
                </a:cxn>
                <a:cxn ang="0">
                  <a:pos x="37" y="42"/>
                </a:cxn>
                <a:cxn ang="0">
                  <a:pos x="19" y="63"/>
                </a:cxn>
                <a:cxn ang="0">
                  <a:pos x="0" y="82"/>
                </a:cxn>
                <a:cxn ang="0">
                  <a:pos x="0" y="299"/>
                </a:cxn>
                <a:cxn ang="0">
                  <a:pos x="0" y="299"/>
                </a:cxn>
                <a:cxn ang="0">
                  <a:pos x="0" y="302"/>
                </a:cxn>
                <a:cxn ang="0">
                  <a:pos x="3" y="305"/>
                </a:cxn>
                <a:cxn ang="0">
                  <a:pos x="4" y="306"/>
                </a:cxn>
                <a:cxn ang="0">
                  <a:pos x="9" y="307"/>
                </a:cxn>
                <a:cxn ang="0">
                  <a:pos x="63" y="307"/>
                </a:cxn>
              </a:cxnLst>
              <a:rect l="0" t="0" r="r" b="b"/>
              <a:pathLst>
                <a:path w="70" h="307">
                  <a:moveTo>
                    <a:pt x="63" y="307"/>
                  </a:moveTo>
                  <a:lnTo>
                    <a:pt x="63" y="307"/>
                  </a:lnTo>
                  <a:lnTo>
                    <a:pt x="66" y="306"/>
                  </a:lnTo>
                  <a:lnTo>
                    <a:pt x="69" y="305"/>
                  </a:lnTo>
                  <a:lnTo>
                    <a:pt x="70" y="302"/>
                  </a:lnTo>
                  <a:lnTo>
                    <a:pt x="70" y="299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4" y="22"/>
                  </a:lnTo>
                  <a:lnTo>
                    <a:pt x="37" y="42"/>
                  </a:lnTo>
                  <a:lnTo>
                    <a:pt x="19" y="63"/>
                  </a:lnTo>
                  <a:lnTo>
                    <a:pt x="0" y="82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0" y="302"/>
                  </a:lnTo>
                  <a:lnTo>
                    <a:pt x="3" y="305"/>
                  </a:lnTo>
                  <a:lnTo>
                    <a:pt x="4" y="306"/>
                  </a:lnTo>
                  <a:lnTo>
                    <a:pt x="9" y="307"/>
                  </a:lnTo>
                  <a:lnTo>
                    <a:pt x="63" y="307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25" name="Freeform 137"/>
            <p:cNvSpPr>
              <a:spLocks/>
            </p:cNvSpPr>
            <p:nvPr/>
          </p:nvSpPr>
          <p:spPr bwMode="auto">
            <a:xfrm>
              <a:off x="1478290" y="3993474"/>
              <a:ext cx="572888" cy="372266"/>
            </a:xfrm>
            <a:custGeom>
              <a:avLst/>
              <a:gdLst/>
              <a:ahLst/>
              <a:cxnLst>
                <a:cxn ang="0">
                  <a:pos x="491" y="10"/>
                </a:cxn>
                <a:cxn ang="0">
                  <a:pos x="488" y="6"/>
                </a:cxn>
                <a:cxn ang="0">
                  <a:pos x="477" y="0"/>
                </a:cxn>
                <a:cxn ang="0">
                  <a:pos x="400" y="23"/>
                </a:cxn>
                <a:cxn ang="0">
                  <a:pos x="395" y="26"/>
                </a:cxn>
                <a:cxn ang="0">
                  <a:pos x="390" y="36"/>
                </a:cxn>
                <a:cxn ang="0">
                  <a:pos x="390" y="42"/>
                </a:cxn>
                <a:cxn ang="0">
                  <a:pos x="397" y="51"/>
                </a:cxn>
                <a:cxn ang="0">
                  <a:pos x="409" y="51"/>
                </a:cxn>
                <a:cxn ang="0">
                  <a:pos x="445" y="41"/>
                </a:cxn>
                <a:cxn ang="0">
                  <a:pos x="416" y="80"/>
                </a:cxn>
                <a:cxn ang="0">
                  <a:pos x="385" y="115"/>
                </a:cxn>
                <a:cxn ang="0">
                  <a:pos x="321" y="176"/>
                </a:cxn>
                <a:cxn ang="0">
                  <a:pos x="291" y="196"/>
                </a:cxn>
                <a:cxn ang="0">
                  <a:pos x="234" y="233"/>
                </a:cxn>
                <a:cxn ang="0">
                  <a:pos x="179" y="259"/>
                </a:cxn>
                <a:cxn ang="0">
                  <a:pos x="127" y="277"/>
                </a:cxn>
                <a:cxn ang="0">
                  <a:pos x="104" y="282"/>
                </a:cxn>
                <a:cxn ang="0">
                  <a:pos x="61" y="293"/>
                </a:cxn>
                <a:cxn ang="0">
                  <a:pos x="7" y="299"/>
                </a:cxn>
                <a:cxn ang="0">
                  <a:pos x="0" y="299"/>
                </a:cxn>
                <a:cxn ang="0">
                  <a:pos x="0" y="334"/>
                </a:cxn>
                <a:cxn ang="0">
                  <a:pos x="16" y="334"/>
                </a:cxn>
                <a:cxn ang="0">
                  <a:pos x="56" y="329"/>
                </a:cxn>
                <a:cxn ang="0">
                  <a:pos x="113" y="318"/>
                </a:cxn>
                <a:cxn ang="0">
                  <a:pos x="183" y="294"/>
                </a:cxn>
                <a:cxn ang="0">
                  <a:pos x="221" y="278"/>
                </a:cxn>
                <a:cxn ang="0">
                  <a:pos x="281" y="246"/>
                </a:cxn>
                <a:cxn ang="0">
                  <a:pos x="322" y="218"/>
                </a:cxn>
                <a:cxn ang="0">
                  <a:pos x="343" y="202"/>
                </a:cxn>
                <a:cxn ang="0">
                  <a:pos x="394" y="156"/>
                </a:cxn>
                <a:cxn ang="0">
                  <a:pos x="428" y="121"/>
                </a:cxn>
                <a:cxn ang="0">
                  <a:pos x="460" y="80"/>
                </a:cxn>
                <a:cxn ang="0">
                  <a:pos x="485" y="92"/>
                </a:cxn>
                <a:cxn ang="0">
                  <a:pos x="488" y="96"/>
                </a:cxn>
                <a:cxn ang="0">
                  <a:pos x="498" y="102"/>
                </a:cxn>
                <a:cxn ang="0">
                  <a:pos x="504" y="101"/>
                </a:cxn>
                <a:cxn ang="0">
                  <a:pos x="513" y="95"/>
                </a:cxn>
                <a:cxn ang="0">
                  <a:pos x="513" y="83"/>
                </a:cxn>
              </a:cxnLst>
              <a:rect l="0" t="0" r="r" b="b"/>
              <a:pathLst>
                <a:path w="514" h="334">
                  <a:moveTo>
                    <a:pt x="513" y="83"/>
                  </a:moveTo>
                  <a:lnTo>
                    <a:pt x="491" y="10"/>
                  </a:lnTo>
                  <a:lnTo>
                    <a:pt x="491" y="10"/>
                  </a:lnTo>
                  <a:lnTo>
                    <a:pt x="488" y="6"/>
                  </a:lnTo>
                  <a:lnTo>
                    <a:pt x="483" y="1"/>
                  </a:lnTo>
                  <a:lnTo>
                    <a:pt x="477" y="0"/>
                  </a:lnTo>
                  <a:lnTo>
                    <a:pt x="472" y="1"/>
                  </a:lnTo>
                  <a:lnTo>
                    <a:pt x="400" y="23"/>
                  </a:lnTo>
                  <a:lnTo>
                    <a:pt x="400" y="23"/>
                  </a:lnTo>
                  <a:lnTo>
                    <a:pt x="395" y="26"/>
                  </a:lnTo>
                  <a:lnTo>
                    <a:pt x="391" y="30"/>
                  </a:lnTo>
                  <a:lnTo>
                    <a:pt x="390" y="36"/>
                  </a:lnTo>
                  <a:lnTo>
                    <a:pt x="390" y="42"/>
                  </a:lnTo>
                  <a:lnTo>
                    <a:pt x="390" y="42"/>
                  </a:lnTo>
                  <a:lnTo>
                    <a:pt x="392" y="47"/>
                  </a:lnTo>
                  <a:lnTo>
                    <a:pt x="397" y="51"/>
                  </a:lnTo>
                  <a:lnTo>
                    <a:pt x="403" y="52"/>
                  </a:lnTo>
                  <a:lnTo>
                    <a:pt x="409" y="51"/>
                  </a:lnTo>
                  <a:lnTo>
                    <a:pt x="445" y="41"/>
                  </a:lnTo>
                  <a:lnTo>
                    <a:pt x="445" y="41"/>
                  </a:lnTo>
                  <a:lnTo>
                    <a:pt x="431" y="61"/>
                  </a:lnTo>
                  <a:lnTo>
                    <a:pt x="416" y="80"/>
                  </a:lnTo>
                  <a:lnTo>
                    <a:pt x="400" y="98"/>
                  </a:lnTo>
                  <a:lnTo>
                    <a:pt x="385" y="115"/>
                  </a:lnTo>
                  <a:lnTo>
                    <a:pt x="353" y="148"/>
                  </a:lnTo>
                  <a:lnTo>
                    <a:pt x="321" y="176"/>
                  </a:lnTo>
                  <a:lnTo>
                    <a:pt x="321" y="176"/>
                  </a:lnTo>
                  <a:lnTo>
                    <a:pt x="291" y="196"/>
                  </a:lnTo>
                  <a:lnTo>
                    <a:pt x="262" y="215"/>
                  </a:lnTo>
                  <a:lnTo>
                    <a:pt x="234" y="233"/>
                  </a:lnTo>
                  <a:lnTo>
                    <a:pt x="206" y="246"/>
                  </a:lnTo>
                  <a:lnTo>
                    <a:pt x="179" y="259"/>
                  </a:lnTo>
                  <a:lnTo>
                    <a:pt x="152" y="268"/>
                  </a:lnTo>
                  <a:lnTo>
                    <a:pt x="127" y="277"/>
                  </a:lnTo>
                  <a:lnTo>
                    <a:pt x="104" y="282"/>
                  </a:lnTo>
                  <a:lnTo>
                    <a:pt x="104" y="282"/>
                  </a:lnTo>
                  <a:lnTo>
                    <a:pt x="82" y="288"/>
                  </a:lnTo>
                  <a:lnTo>
                    <a:pt x="61" y="293"/>
                  </a:lnTo>
                  <a:lnTo>
                    <a:pt x="29" y="297"/>
                  </a:lnTo>
                  <a:lnTo>
                    <a:pt x="7" y="299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16" y="334"/>
                  </a:lnTo>
                  <a:lnTo>
                    <a:pt x="34" y="332"/>
                  </a:lnTo>
                  <a:lnTo>
                    <a:pt x="56" y="329"/>
                  </a:lnTo>
                  <a:lnTo>
                    <a:pt x="82" y="323"/>
                  </a:lnTo>
                  <a:lnTo>
                    <a:pt x="113" y="318"/>
                  </a:lnTo>
                  <a:lnTo>
                    <a:pt x="146" y="307"/>
                  </a:lnTo>
                  <a:lnTo>
                    <a:pt x="183" y="294"/>
                  </a:lnTo>
                  <a:lnTo>
                    <a:pt x="183" y="294"/>
                  </a:lnTo>
                  <a:lnTo>
                    <a:pt x="221" y="278"/>
                  </a:lnTo>
                  <a:lnTo>
                    <a:pt x="261" y="258"/>
                  </a:lnTo>
                  <a:lnTo>
                    <a:pt x="281" y="246"/>
                  </a:lnTo>
                  <a:lnTo>
                    <a:pt x="302" y="233"/>
                  </a:lnTo>
                  <a:lnTo>
                    <a:pt x="322" y="218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76" y="173"/>
                  </a:lnTo>
                  <a:lnTo>
                    <a:pt x="394" y="156"/>
                  </a:lnTo>
                  <a:lnTo>
                    <a:pt x="411" y="139"/>
                  </a:lnTo>
                  <a:lnTo>
                    <a:pt x="428" y="121"/>
                  </a:lnTo>
                  <a:lnTo>
                    <a:pt x="444" y="101"/>
                  </a:lnTo>
                  <a:lnTo>
                    <a:pt x="460" y="80"/>
                  </a:lnTo>
                  <a:lnTo>
                    <a:pt x="474" y="58"/>
                  </a:lnTo>
                  <a:lnTo>
                    <a:pt x="485" y="92"/>
                  </a:lnTo>
                  <a:lnTo>
                    <a:pt x="485" y="92"/>
                  </a:lnTo>
                  <a:lnTo>
                    <a:pt x="488" y="96"/>
                  </a:lnTo>
                  <a:lnTo>
                    <a:pt x="492" y="101"/>
                  </a:lnTo>
                  <a:lnTo>
                    <a:pt x="498" y="102"/>
                  </a:lnTo>
                  <a:lnTo>
                    <a:pt x="504" y="101"/>
                  </a:lnTo>
                  <a:lnTo>
                    <a:pt x="504" y="101"/>
                  </a:lnTo>
                  <a:lnTo>
                    <a:pt x="508" y="99"/>
                  </a:lnTo>
                  <a:lnTo>
                    <a:pt x="513" y="95"/>
                  </a:lnTo>
                  <a:lnTo>
                    <a:pt x="514" y="89"/>
                  </a:lnTo>
                  <a:lnTo>
                    <a:pt x="513" y="83"/>
                  </a:lnTo>
                  <a:lnTo>
                    <a:pt x="513" y="83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</p:grpSp>
      <p:grpSp>
        <p:nvGrpSpPr>
          <p:cNvPr id="4" name="Группа 42"/>
          <p:cNvGrpSpPr>
            <a:grpSpLocks noChangeAspect="1"/>
          </p:cNvGrpSpPr>
          <p:nvPr/>
        </p:nvGrpSpPr>
        <p:grpSpPr>
          <a:xfrm>
            <a:off x="291544" y="1904617"/>
            <a:ext cx="410843" cy="348860"/>
            <a:chOff x="1474947" y="3993474"/>
            <a:chExt cx="576231" cy="489296"/>
          </a:xfrm>
          <a:noFill/>
        </p:grpSpPr>
        <p:sp>
          <p:nvSpPr>
            <p:cNvPr id="44" name="Rectangle 131"/>
            <p:cNvSpPr>
              <a:spLocks noChangeArrowheads="1"/>
            </p:cNvSpPr>
            <p:nvPr/>
          </p:nvSpPr>
          <p:spPr bwMode="auto">
            <a:xfrm>
              <a:off x="1474947" y="4463822"/>
              <a:ext cx="561742" cy="18948"/>
            </a:xfrm>
            <a:prstGeom prst="rect">
              <a:avLst/>
            </a:prstGeom>
            <a:grpFill/>
            <a:ln w="9525">
              <a:solidFill>
                <a:srgbClr val="F69323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45" name="Freeform 132"/>
            <p:cNvSpPr>
              <a:spLocks/>
            </p:cNvSpPr>
            <p:nvPr/>
          </p:nvSpPr>
          <p:spPr bwMode="auto">
            <a:xfrm>
              <a:off x="1512842" y="4375771"/>
              <a:ext cx="78020" cy="72447"/>
            </a:xfrm>
            <a:custGeom>
              <a:avLst/>
              <a:gdLst/>
              <a:ahLst/>
              <a:cxnLst>
                <a:cxn ang="0">
                  <a:pos x="63" y="65"/>
                </a:cxn>
                <a:cxn ang="0">
                  <a:pos x="63" y="65"/>
                </a:cxn>
                <a:cxn ang="0">
                  <a:pos x="66" y="64"/>
                </a:cxn>
                <a:cxn ang="0">
                  <a:pos x="68" y="63"/>
                </a:cxn>
                <a:cxn ang="0">
                  <a:pos x="70" y="60"/>
                </a:cxn>
                <a:cxn ang="0">
                  <a:pos x="70" y="57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30" y="7"/>
                </a:cxn>
                <a:cxn ang="0">
                  <a:pos x="0" y="11"/>
                </a:cxn>
                <a:cxn ang="0">
                  <a:pos x="0" y="57"/>
                </a:cxn>
                <a:cxn ang="0">
                  <a:pos x="0" y="57"/>
                </a:cxn>
                <a:cxn ang="0">
                  <a:pos x="1" y="60"/>
                </a:cxn>
                <a:cxn ang="0">
                  <a:pos x="3" y="63"/>
                </a:cxn>
                <a:cxn ang="0">
                  <a:pos x="5" y="64"/>
                </a:cxn>
                <a:cxn ang="0">
                  <a:pos x="8" y="65"/>
                </a:cxn>
                <a:cxn ang="0">
                  <a:pos x="63" y="65"/>
                </a:cxn>
              </a:cxnLst>
              <a:rect l="0" t="0" r="r" b="b"/>
              <a:pathLst>
                <a:path w="70" h="65">
                  <a:moveTo>
                    <a:pt x="63" y="65"/>
                  </a:moveTo>
                  <a:lnTo>
                    <a:pt x="63" y="65"/>
                  </a:lnTo>
                  <a:lnTo>
                    <a:pt x="66" y="64"/>
                  </a:lnTo>
                  <a:lnTo>
                    <a:pt x="68" y="63"/>
                  </a:lnTo>
                  <a:lnTo>
                    <a:pt x="70" y="60"/>
                  </a:lnTo>
                  <a:lnTo>
                    <a:pt x="70" y="57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30" y="7"/>
                  </a:lnTo>
                  <a:lnTo>
                    <a:pt x="0" y="11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1" y="60"/>
                  </a:lnTo>
                  <a:lnTo>
                    <a:pt x="3" y="63"/>
                  </a:lnTo>
                  <a:lnTo>
                    <a:pt x="5" y="64"/>
                  </a:lnTo>
                  <a:lnTo>
                    <a:pt x="8" y="65"/>
                  </a:lnTo>
                  <a:lnTo>
                    <a:pt x="63" y="65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46" name="Freeform 133"/>
            <p:cNvSpPr>
              <a:spLocks/>
            </p:cNvSpPr>
            <p:nvPr/>
          </p:nvSpPr>
          <p:spPr bwMode="auto">
            <a:xfrm>
              <a:off x="1613153" y="4342334"/>
              <a:ext cx="79135" cy="105884"/>
            </a:xfrm>
            <a:custGeom>
              <a:avLst/>
              <a:gdLst/>
              <a:ahLst/>
              <a:cxnLst>
                <a:cxn ang="0">
                  <a:pos x="63" y="95"/>
                </a:cxn>
                <a:cxn ang="0">
                  <a:pos x="63" y="95"/>
                </a:cxn>
                <a:cxn ang="0">
                  <a:pos x="66" y="94"/>
                </a:cxn>
                <a:cxn ang="0">
                  <a:pos x="69" y="93"/>
                </a:cxn>
                <a:cxn ang="0">
                  <a:pos x="71" y="90"/>
                </a:cxn>
                <a:cxn ang="0">
                  <a:pos x="71" y="87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65" y="3"/>
                </a:cxn>
                <a:cxn ang="0">
                  <a:pos x="65" y="3"/>
                </a:cxn>
                <a:cxn ang="0">
                  <a:pos x="33" y="15"/>
                </a:cxn>
                <a:cxn ang="0">
                  <a:pos x="0" y="24"/>
                </a:cxn>
                <a:cxn ang="0">
                  <a:pos x="0" y="87"/>
                </a:cxn>
                <a:cxn ang="0">
                  <a:pos x="0" y="87"/>
                </a:cxn>
                <a:cxn ang="0">
                  <a:pos x="2" y="90"/>
                </a:cxn>
                <a:cxn ang="0">
                  <a:pos x="3" y="93"/>
                </a:cxn>
                <a:cxn ang="0">
                  <a:pos x="6" y="94"/>
                </a:cxn>
                <a:cxn ang="0">
                  <a:pos x="9" y="95"/>
                </a:cxn>
                <a:cxn ang="0">
                  <a:pos x="63" y="95"/>
                </a:cxn>
              </a:cxnLst>
              <a:rect l="0" t="0" r="r" b="b"/>
              <a:pathLst>
                <a:path w="71" h="95">
                  <a:moveTo>
                    <a:pt x="63" y="95"/>
                  </a:moveTo>
                  <a:lnTo>
                    <a:pt x="63" y="95"/>
                  </a:lnTo>
                  <a:lnTo>
                    <a:pt x="66" y="94"/>
                  </a:lnTo>
                  <a:lnTo>
                    <a:pt x="69" y="93"/>
                  </a:lnTo>
                  <a:lnTo>
                    <a:pt x="71" y="90"/>
                  </a:lnTo>
                  <a:lnTo>
                    <a:pt x="71" y="87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33" y="15"/>
                  </a:lnTo>
                  <a:lnTo>
                    <a:pt x="0" y="24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2" y="90"/>
                  </a:lnTo>
                  <a:lnTo>
                    <a:pt x="3" y="93"/>
                  </a:lnTo>
                  <a:lnTo>
                    <a:pt x="6" y="94"/>
                  </a:lnTo>
                  <a:lnTo>
                    <a:pt x="9" y="95"/>
                  </a:lnTo>
                  <a:lnTo>
                    <a:pt x="63" y="95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47" name="Freeform 134"/>
            <p:cNvSpPr>
              <a:spLocks/>
            </p:cNvSpPr>
            <p:nvPr/>
          </p:nvSpPr>
          <p:spPr bwMode="auto">
            <a:xfrm>
              <a:off x="1714579" y="4292178"/>
              <a:ext cx="79135" cy="156040"/>
            </a:xfrm>
            <a:custGeom>
              <a:avLst/>
              <a:gdLst/>
              <a:ahLst/>
              <a:cxnLst>
                <a:cxn ang="0">
                  <a:pos x="63" y="140"/>
                </a:cxn>
                <a:cxn ang="0">
                  <a:pos x="63" y="140"/>
                </a:cxn>
                <a:cxn ang="0">
                  <a:pos x="66" y="139"/>
                </a:cxn>
                <a:cxn ang="0">
                  <a:pos x="69" y="138"/>
                </a:cxn>
                <a:cxn ang="0">
                  <a:pos x="71" y="135"/>
                </a:cxn>
                <a:cxn ang="0">
                  <a:pos x="71" y="132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37" y="19"/>
                </a:cxn>
                <a:cxn ang="0">
                  <a:pos x="0" y="36"/>
                </a:cxn>
                <a:cxn ang="0">
                  <a:pos x="0" y="132"/>
                </a:cxn>
                <a:cxn ang="0">
                  <a:pos x="0" y="132"/>
                </a:cxn>
                <a:cxn ang="0">
                  <a:pos x="0" y="135"/>
                </a:cxn>
                <a:cxn ang="0">
                  <a:pos x="3" y="138"/>
                </a:cxn>
                <a:cxn ang="0">
                  <a:pos x="5" y="139"/>
                </a:cxn>
                <a:cxn ang="0">
                  <a:pos x="9" y="140"/>
                </a:cxn>
                <a:cxn ang="0">
                  <a:pos x="63" y="140"/>
                </a:cxn>
              </a:cxnLst>
              <a:rect l="0" t="0" r="r" b="b"/>
              <a:pathLst>
                <a:path w="71" h="140">
                  <a:moveTo>
                    <a:pt x="63" y="140"/>
                  </a:moveTo>
                  <a:lnTo>
                    <a:pt x="63" y="140"/>
                  </a:lnTo>
                  <a:lnTo>
                    <a:pt x="66" y="139"/>
                  </a:lnTo>
                  <a:lnTo>
                    <a:pt x="69" y="138"/>
                  </a:lnTo>
                  <a:lnTo>
                    <a:pt x="71" y="135"/>
                  </a:lnTo>
                  <a:lnTo>
                    <a:pt x="71" y="132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37" y="19"/>
                  </a:lnTo>
                  <a:lnTo>
                    <a:pt x="0" y="36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5"/>
                  </a:lnTo>
                  <a:lnTo>
                    <a:pt x="3" y="138"/>
                  </a:lnTo>
                  <a:lnTo>
                    <a:pt x="5" y="139"/>
                  </a:lnTo>
                  <a:lnTo>
                    <a:pt x="9" y="140"/>
                  </a:lnTo>
                  <a:lnTo>
                    <a:pt x="63" y="140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48" name="Freeform 135"/>
            <p:cNvSpPr>
              <a:spLocks/>
            </p:cNvSpPr>
            <p:nvPr/>
          </p:nvSpPr>
          <p:spPr bwMode="auto">
            <a:xfrm>
              <a:off x="1816005" y="4216388"/>
              <a:ext cx="78020" cy="231830"/>
            </a:xfrm>
            <a:custGeom>
              <a:avLst/>
              <a:gdLst/>
              <a:ahLst/>
              <a:cxnLst>
                <a:cxn ang="0">
                  <a:pos x="63" y="208"/>
                </a:cxn>
                <a:cxn ang="0">
                  <a:pos x="63" y="208"/>
                </a:cxn>
                <a:cxn ang="0">
                  <a:pos x="66" y="207"/>
                </a:cxn>
                <a:cxn ang="0">
                  <a:pos x="69" y="206"/>
                </a:cxn>
                <a:cxn ang="0">
                  <a:pos x="70" y="203"/>
                </a:cxn>
                <a:cxn ang="0">
                  <a:pos x="70" y="200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47" y="21"/>
                </a:cxn>
                <a:cxn ang="0">
                  <a:pos x="47" y="21"/>
                </a:cxn>
                <a:cxn ang="0">
                  <a:pos x="24" y="39"/>
                </a:cxn>
                <a:cxn ang="0">
                  <a:pos x="0" y="55"/>
                </a:cxn>
                <a:cxn ang="0">
                  <a:pos x="0" y="200"/>
                </a:cxn>
                <a:cxn ang="0">
                  <a:pos x="0" y="200"/>
                </a:cxn>
                <a:cxn ang="0">
                  <a:pos x="0" y="203"/>
                </a:cxn>
                <a:cxn ang="0">
                  <a:pos x="3" y="206"/>
                </a:cxn>
                <a:cxn ang="0">
                  <a:pos x="4" y="207"/>
                </a:cxn>
                <a:cxn ang="0">
                  <a:pos x="9" y="208"/>
                </a:cxn>
                <a:cxn ang="0">
                  <a:pos x="63" y="208"/>
                </a:cxn>
              </a:cxnLst>
              <a:rect l="0" t="0" r="r" b="b"/>
              <a:pathLst>
                <a:path w="70" h="208">
                  <a:moveTo>
                    <a:pt x="63" y="208"/>
                  </a:moveTo>
                  <a:lnTo>
                    <a:pt x="63" y="208"/>
                  </a:lnTo>
                  <a:lnTo>
                    <a:pt x="66" y="207"/>
                  </a:lnTo>
                  <a:lnTo>
                    <a:pt x="69" y="206"/>
                  </a:lnTo>
                  <a:lnTo>
                    <a:pt x="70" y="203"/>
                  </a:lnTo>
                  <a:lnTo>
                    <a:pt x="70" y="20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47" y="21"/>
                  </a:lnTo>
                  <a:lnTo>
                    <a:pt x="47" y="21"/>
                  </a:lnTo>
                  <a:lnTo>
                    <a:pt x="24" y="39"/>
                  </a:lnTo>
                  <a:lnTo>
                    <a:pt x="0" y="55"/>
                  </a:lnTo>
                  <a:lnTo>
                    <a:pt x="0" y="200"/>
                  </a:lnTo>
                  <a:lnTo>
                    <a:pt x="0" y="200"/>
                  </a:lnTo>
                  <a:lnTo>
                    <a:pt x="0" y="203"/>
                  </a:lnTo>
                  <a:lnTo>
                    <a:pt x="3" y="206"/>
                  </a:lnTo>
                  <a:lnTo>
                    <a:pt x="4" y="207"/>
                  </a:lnTo>
                  <a:lnTo>
                    <a:pt x="9" y="208"/>
                  </a:lnTo>
                  <a:lnTo>
                    <a:pt x="63" y="208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49" name="Freeform 136"/>
            <p:cNvSpPr>
              <a:spLocks/>
            </p:cNvSpPr>
            <p:nvPr/>
          </p:nvSpPr>
          <p:spPr bwMode="auto">
            <a:xfrm>
              <a:off x="1917430" y="4106046"/>
              <a:ext cx="78020" cy="342173"/>
            </a:xfrm>
            <a:custGeom>
              <a:avLst/>
              <a:gdLst/>
              <a:ahLst/>
              <a:cxnLst>
                <a:cxn ang="0">
                  <a:pos x="63" y="307"/>
                </a:cxn>
                <a:cxn ang="0">
                  <a:pos x="63" y="307"/>
                </a:cxn>
                <a:cxn ang="0">
                  <a:pos x="66" y="306"/>
                </a:cxn>
                <a:cxn ang="0">
                  <a:pos x="69" y="305"/>
                </a:cxn>
                <a:cxn ang="0">
                  <a:pos x="70" y="302"/>
                </a:cxn>
                <a:cxn ang="0">
                  <a:pos x="70" y="299"/>
                </a:cxn>
                <a:cxn ang="0">
                  <a:pos x="70" y="0"/>
                </a:cxn>
                <a:cxn ang="0">
                  <a:pos x="70" y="0"/>
                </a:cxn>
                <a:cxn ang="0">
                  <a:pos x="54" y="22"/>
                </a:cxn>
                <a:cxn ang="0">
                  <a:pos x="37" y="42"/>
                </a:cxn>
                <a:cxn ang="0">
                  <a:pos x="19" y="63"/>
                </a:cxn>
                <a:cxn ang="0">
                  <a:pos x="0" y="82"/>
                </a:cxn>
                <a:cxn ang="0">
                  <a:pos x="0" y="299"/>
                </a:cxn>
                <a:cxn ang="0">
                  <a:pos x="0" y="299"/>
                </a:cxn>
                <a:cxn ang="0">
                  <a:pos x="0" y="302"/>
                </a:cxn>
                <a:cxn ang="0">
                  <a:pos x="3" y="305"/>
                </a:cxn>
                <a:cxn ang="0">
                  <a:pos x="4" y="306"/>
                </a:cxn>
                <a:cxn ang="0">
                  <a:pos x="9" y="307"/>
                </a:cxn>
                <a:cxn ang="0">
                  <a:pos x="63" y="307"/>
                </a:cxn>
              </a:cxnLst>
              <a:rect l="0" t="0" r="r" b="b"/>
              <a:pathLst>
                <a:path w="70" h="307">
                  <a:moveTo>
                    <a:pt x="63" y="307"/>
                  </a:moveTo>
                  <a:lnTo>
                    <a:pt x="63" y="307"/>
                  </a:lnTo>
                  <a:lnTo>
                    <a:pt x="66" y="306"/>
                  </a:lnTo>
                  <a:lnTo>
                    <a:pt x="69" y="305"/>
                  </a:lnTo>
                  <a:lnTo>
                    <a:pt x="70" y="302"/>
                  </a:lnTo>
                  <a:lnTo>
                    <a:pt x="70" y="299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54" y="22"/>
                  </a:lnTo>
                  <a:lnTo>
                    <a:pt x="37" y="42"/>
                  </a:lnTo>
                  <a:lnTo>
                    <a:pt x="19" y="63"/>
                  </a:lnTo>
                  <a:lnTo>
                    <a:pt x="0" y="82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0" y="302"/>
                  </a:lnTo>
                  <a:lnTo>
                    <a:pt x="3" y="305"/>
                  </a:lnTo>
                  <a:lnTo>
                    <a:pt x="4" y="306"/>
                  </a:lnTo>
                  <a:lnTo>
                    <a:pt x="9" y="307"/>
                  </a:lnTo>
                  <a:lnTo>
                    <a:pt x="63" y="307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  <p:sp>
          <p:nvSpPr>
            <p:cNvPr id="50" name="Freeform 137"/>
            <p:cNvSpPr>
              <a:spLocks/>
            </p:cNvSpPr>
            <p:nvPr/>
          </p:nvSpPr>
          <p:spPr bwMode="auto">
            <a:xfrm>
              <a:off x="1478290" y="3993474"/>
              <a:ext cx="572888" cy="372266"/>
            </a:xfrm>
            <a:custGeom>
              <a:avLst/>
              <a:gdLst/>
              <a:ahLst/>
              <a:cxnLst>
                <a:cxn ang="0">
                  <a:pos x="491" y="10"/>
                </a:cxn>
                <a:cxn ang="0">
                  <a:pos x="488" y="6"/>
                </a:cxn>
                <a:cxn ang="0">
                  <a:pos x="477" y="0"/>
                </a:cxn>
                <a:cxn ang="0">
                  <a:pos x="400" y="23"/>
                </a:cxn>
                <a:cxn ang="0">
                  <a:pos x="395" y="26"/>
                </a:cxn>
                <a:cxn ang="0">
                  <a:pos x="390" y="36"/>
                </a:cxn>
                <a:cxn ang="0">
                  <a:pos x="390" y="42"/>
                </a:cxn>
                <a:cxn ang="0">
                  <a:pos x="397" y="51"/>
                </a:cxn>
                <a:cxn ang="0">
                  <a:pos x="409" y="51"/>
                </a:cxn>
                <a:cxn ang="0">
                  <a:pos x="445" y="41"/>
                </a:cxn>
                <a:cxn ang="0">
                  <a:pos x="416" y="80"/>
                </a:cxn>
                <a:cxn ang="0">
                  <a:pos x="385" y="115"/>
                </a:cxn>
                <a:cxn ang="0">
                  <a:pos x="321" y="176"/>
                </a:cxn>
                <a:cxn ang="0">
                  <a:pos x="291" y="196"/>
                </a:cxn>
                <a:cxn ang="0">
                  <a:pos x="234" y="233"/>
                </a:cxn>
                <a:cxn ang="0">
                  <a:pos x="179" y="259"/>
                </a:cxn>
                <a:cxn ang="0">
                  <a:pos x="127" y="277"/>
                </a:cxn>
                <a:cxn ang="0">
                  <a:pos x="104" y="282"/>
                </a:cxn>
                <a:cxn ang="0">
                  <a:pos x="61" y="293"/>
                </a:cxn>
                <a:cxn ang="0">
                  <a:pos x="7" y="299"/>
                </a:cxn>
                <a:cxn ang="0">
                  <a:pos x="0" y="299"/>
                </a:cxn>
                <a:cxn ang="0">
                  <a:pos x="0" y="334"/>
                </a:cxn>
                <a:cxn ang="0">
                  <a:pos x="16" y="334"/>
                </a:cxn>
                <a:cxn ang="0">
                  <a:pos x="56" y="329"/>
                </a:cxn>
                <a:cxn ang="0">
                  <a:pos x="113" y="318"/>
                </a:cxn>
                <a:cxn ang="0">
                  <a:pos x="183" y="294"/>
                </a:cxn>
                <a:cxn ang="0">
                  <a:pos x="221" y="278"/>
                </a:cxn>
                <a:cxn ang="0">
                  <a:pos x="281" y="246"/>
                </a:cxn>
                <a:cxn ang="0">
                  <a:pos x="322" y="218"/>
                </a:cxn>
                <a:cxn ang="0">
                  <a:pos x="343" y="202"/>
                </a:cxn>
                <a:cxn ang="0">
                  <a:pos x="394" y="156"/>
                </a:cxn>
                <a:cxn ang="0">
                  <a:pos x="428" y="121"/>
                </a:cxn>
                <a:cxn ang="0">
                  <a:pos x="460" y="80"/>
                </a:cxn>
                <a:cxn ang="0">
                  <a:pos x="485" y="92"/>
                </a:cxn>
                <a:cxn ang="0">
                  <a:pos x="488" y="96"/>
                </a:cxn>
                <a:cxn ang="0">
                  <a:pos x="498" y="102"/>
                </a:cxn>
                <a:cxn ang="0">
                  <a:pos x="504" y="101"/>
                </a:cxn>
                <a:cxn ang="0">
                  <a:pos x="513" y="95"/>
                </a:cxn>
                <a:cxn ang="0">
                  <a:pos x="513" y="83"/>
                </a:cxn>
              </a:cxnLst>
              <a:rect l="0" t="0" r="r" b="b"/>
              <a:pathLst>
                <a:path w="514" h="334">
                  <a:moveTo>
                    <a:pt x="513" y="83"/>
                  </a:moveTo>
                  <a:lnTo>
                    <a:pt x="491" y="10"/>
                  </a:lnTo>
                  <a:lnTo>
                    <a:pt x="491" y="10"/>
                  </a:lnTo>
                  <a:lnTo>
                    <a:pt x="488" y="6"/>
                  </a:lnTo>
                  <a:lnTo>
                    <a:pt x="483" y="1"/>
                  </a:lnTo>
                  <a:lnTo>
                    <a:pt x="477" y="0"/>
                  </a:lnTo>
                  <a:lnTo>
                    <a:pt x="472" y="1"/>
                  </a:lnTo>
                  <a:lnTo>
                    <a:pt x="400" y="23"/>
                  </a:lnTo>
                  <a:lnTo>
                    <a:pt x="400" y="23"/>
                  </a:lnTo>
                  <a:lnTo>
                    <a:pt x="395" y="26"/>
                  </a:lnTo>
                  <a:lnTo>
                    <a:pt x="391" y="30"/>
                  </a:lnTo>
                  <a:lnTo>
                    <a:pt x="390" y="36"/>
                  </a:lnTo>
                  <a:lnTo>
                    <a:pt x="390" y="42"/>
                  </a:lnTo>
                  <a:lnTo>
                    <a:pt x="390" y="42"/>
                  </a:lnTo>
                  <a:lnTo>
                    <a:pt x="392" y="47"/>
                  </a:lnTo>
                  <a:lnTo>
                    <a:pt x="397" y="51"/>
                  </a:lnTo>
                  <a:lnTo>
                    <a:pt x="403" y="52"/>
                  </a:lnTo>
                  <a:lnTo>
                    <a:pt x="409" y="51"/>
                  </a:lnTo>
                  <a:lnTo>
                    <a:pt x="445" y="41"/>
                  </a:lnTo>
                  <a:lnTo>
                    <a:pt x="445" y="41"/>
                  </a:lnTo>
                  <a:lnTo>
                    <a:pt x="431" y="61"/>
                  </a:lnTo>
                  <a:lnTo>
                    <a:pt x="416" y="80"/>
                  </a:lnTo>
                  <a:lnTo>
                    <a:pt x="400" y="98"/>
                  </a:lnTo>
                  <a:lnTo>
                    <a:pt x="385" y="115"/>
                  </a:lnTo>
                  <a:lnTo>
                    <a:pt x="353" y="148"/>
                  </a:lnTo>
                  <a:lnTo>
                    <a:pt x="321" y="176"/>
                  </a:lnTo>
                  <a:lnTo>
                    <a:pt x="321" y="176"/>
                  </a:lnTo>
                  <a:lnTo>
                    <a:pt x="291" y="196"/>
                  </a:lnTo>
                  <a:lnTo>
                    <a:pt x="262" y="215"/>
                  </a:lnTo>
                  <a:lnTo>
                    <a:pt x="234" y="233"/>
                  </a:lnTo>
                  <a:lnTo>
                    <a:pt x="206" y="246"/>
                  </a:lnTo>
                  <a:lnTo>
                    <a:pt x="179" y="259"/>
                  </a:lnTo>
                  <a:lnTo>
                    <a:pt x="152" y="268"/>
                  </a:lnTo>
                  <a:lnTo>
                    <a:pt x="127" y="277"/>
                  </a:lnTo>
                  <a:lnTo>
                    <a:pt x="104" y="282"/>
                  </a:lnTo>
                  <a:lnTo>
                    <a:pt x="104" y="282"/>
                  </a:lnTo>
                  <a:lnTo>
                    <a:pt x="82" y="288"/>
                  </a:lnTo>
                  <a:lnTo>
                    <a:pt x="61" y="293"/>
                  </a:lnTo>
                  <a:lnTo>
                    <a:pt x="29" y="297"/>
                  </a:lnTo>
                  <a:lnTo>
                    <a:pt x="7" y="299"/>
                  </a:lnTo>
                  <a:lnTo>
                    <a:pt x="0" y="299"/>
                  </a:lnTo>
                  <a:lnTo>
                    <a:pt x="0" y="299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0" y="334"/>
                  </a:lnTo>
                  <a:lnTo>
                    <a:pt x="16" y="334"/>
                  </a:lnTo>
                  <a:lnTo>
                    <a:pt x="34" y="332"/>
                  </a:lnTo>
                  <a:lnTo>
                    <a:pt x="56" y="329"/>
                  </a:lnTo>
                  <a:lnTo>
                    <a:pt x="82" y="323"/>
                  </a:lnTo>
                  <a:lnTo>
                    <a:pt x="113" y="318"/>
                  </a:lnTo>
                  <a:lnTo>
                    <a:pt x="146" y="307"/>
                  </a:lnTo>
                  <a:lnTo>
                    <a:pt x="183" y="294"/>
                  </a:lnTo>
                  <a:lnTo>
                    <a:pt x="183" y="294"/>
                  </a:lnTo>
                  <a:lnTo>
                    <a:pt x="221" y="278"/>
                  </a:lnTo>
                  <a:lnTo>
                    <a:pt x="261" y="258"/>
                  </a:lnTo>
                  <a:lnTo>
                    <a:pt x="281" y="246"/>
                  </a:lnTo>
                  <a:lnTo>
                    <a:pt x="302" y="233"/>
                  </a:lnTo>
                  <a:lnTo>
                    <a:pt x="322" y="218"/>
                  </a:lnTo>
                  <a:lnTo>
                    <a:pt x="343" y="202"/>
                  </a:lnTo>
                  <a:lnTo>
                    <a:pt x="343" y="202"/>
                  </a:lnTo>
                  <a:lnTo>
                    <a:pt x="376" y="173"/>
                  </a:lnTo>
                  <a:lnTo>
                    <a:pt x="394" y="156"/>
                  </a:lnTo>
                  <a:lnTo>
                    <a:pt x="411" y="139"/>
                  </a:lnTo>
                  <a:lnTo>
                    <a:pt x="428" y="121"/>
                  </a:lnTo>
                  <a:lnTo>
                    <a:pt x="444" y="101"/>
                  </a:lnTo>
                  <a:lnTo>
                    <a:pt x="460" y="80"/>
                  </a:lnTo>
                  <a:lnTo>
                    <a:pt x="474" y="58"/>
                  </a:lnTo>
                  <a:lnTo>
                    <a:pt x="485" y="92"/>
                  </a:lnTo>
                  <a:lnTo>
                    <a:pt x="485" y="92"/>
                  </a:lnTo>
                  <a:lnTo>
                    <a:pt x="488" y="96"/>
                  </a:lnTo>
                  <a:lnTo>
                    <a:pt x="492" y="101"/>
                  </a:lnTo>
                  <a:lnTo>
                    <a:pt x="498" y="102"/>
                  </a:lnTo>
                  <a:lnTo>
                    <a:pt x="504" y="101"/>
                  </a:lnTo>
                  <a:lnTo>
                    <a:pt x="504" y="101"/>
                  </a:lnTo>
                  <a:lnTo>
                    <a:pt x="508" y="99"/>
                  </a:lnTo>
                  <a:lnTo>
                    <a:pt x="513" y="95"/>
                  </a:lnTo>
                  <a:lnTo>
                    <a:pt x="514" y="89"/>
                  </a:lnTo>
                  <a:lnTo>
                    <a:pt x="513" y="83"/>
                  </a:lnTo>
                  <a:lnTo>
                    <a:pt x="513" y="83"/>
                  </a:lnTo>
                  <a:close/>
                </a:path>
              </a:pathLst>
            </a:custGeom>
            <a:grpFill/>
            <a:ln w="9525">
              <a:solidFill>
                <a:srgbClr val="F69323"/>
              </a:solidFill>
              <a:round/>
              <a:headEnd/>
              <a:tailEnd/>
            </a:ln>
          </p:spPr>
          <p:txBody>
            <a:bodyPr/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125" kern="0"/>
            </a:p>
          </p:txBody>
        </p:sp>
      </p:grpSp>
      <p:pic>
        <p:nvPicPr>
          <p:cNvPr id="26634" name="Рисунок 5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100" y="3384550"/>
            <a:ext cx="4095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/>
          </a:blip>
          <a:srcRect/>
          <a:stretch/>
        </p:blipFill>
        <p:spPr>
          <a:xfrm>
            <a:off x="5332988" y="401293"/>
            <a:ext cx="3668137" cy="3808104"/>
          </a:xfrm>
          <a:prstGeom prst="roundRect">
            <a:avLst>
              <a:gd name="adj" fmla="val 0"/>
            </a:avLst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001-support.png" descr="001-suppor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9738" y="3236913"/>
            <a:ext cx="476250" cy="476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58723" name="002-multimedia.png" descr="002-multimedi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2738" y="1628775"/>
            <a:ext cx="476250" cy="476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58724" name="004-holidays.png" descr="004-holiday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1750" y="1628775"/>
            <a:ext cx="476250" cy="476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58725" name="005-book.png" descr="005-book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9738" y="1628775"/>
            <a:ext cx="476250" cy="476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8726" name="5 учебников"/>
          <p:cNvSpPr txBox="1">
            <a:spLocks noChangeArrowheads="1"/>
          </p:cNvSpPr>
          <p:nvPr/>
        </p:nvSpPr>
        <p:spPr bwMode="auto">
          <a:xfrm>
            <a:off x="2587625" y="2205038"/>
            <a:ext cx="1260475" cy="2667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 hangingPunct="0">
              <a:lnSpc>
                <a:spcPct val="8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</a:rPr>
              <a:t>5 учебников</a:t>
            </a:r>
          </a:p>
        </p:txBody>
      </p:sp>
      <p:sp>
        <p:nvSpPr>
          <p:cNvPr id="158727" name="1 месяц"/>
          <p:cNvSpPr txBox="1">
            <a:spLocks noChangeArrowheads="1"/>
          </p:cNvSpPr>
          <p:nvPr/>
        </p:nvSpPr>
        <p:spPr bwMode="auto">
          <a:xfrm>
            <a:off x="4899025" y="2212975"/>
            <a:ext cx="901700" cy="2651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 hangingPunct="0">
              <a:lnSpc>
                <a:spcPct val="8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</a:rPr>
              <a:t>1 месяц</a:t>
            </a:r>
          </a:p>
        </p:txBody>
      </p:sp>
      <p:sp>
        <p:nvSpPr>
          <p:cNvPr id="158728" name="Бесплатно"/>
          <p:cNvSpPr txBox="1">
            <a:spLocks noChangeArrowheads="1"/>
          </p:cNvSpPr>
          <p:nvPr/>
        </p:nvSpPr>
        <p:spPr bwMode="auto">
          <a:xfrm>
            <a:off x="6354763" y="2216150"/>
            <a:ext cx="1092200" cy="2651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 hangingPunct="0">
              <a:lnSpc>
                <a:spcPct val="8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</a:rPr>
              <a:t>Бесплатно </a:t>
            </a:r>
          </a:p>
        </p:txBody>
      </p:sp>
      <p:sp>
        <p:nvSpPr>
          <p:cNvPr id="158729" name="Сервисы «Классная работа» и «Контроль»"/>
          <p:cNvSpPr txBox="1">
            <a:spLocks noChangeArrowheads="1"/>
          </p:cNvSpPr>
          <p:nvPr/>
        </p:nvSpPr>
        <p:spPr bwMode="auto">
          <a:xfrm>
            <a:off x="2090738" y="3768725"/>
            <a:ext cx="2254250" cy="4873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 hangingPunct="0">
              <a:lnSpc>
                <a:spcPct val="8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</a:rPr>
              <a:t>Сервисы «Классная работа» и «Контроль»</a:t>
            </a:r>
          </a:p>
        </p:txBody>
      </p:sp>
      <p:pic>
        <p:nvPicPr>
          <p:cNvPr id="158730" name="002-multimedia.png" descr="002-multimedia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2738" y="3236913"/>
            <a:ext cx="476250" cy="476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58731" name="004-holidays.png" descr="004-holiday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1750" y="3236913"/>
            <a:ext cx="476250" cy="476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8732" name="2018"/>
          <p:cNvSpPr txBox="1">
            <a:spLocks noChangeArrowheads="1"/>
          </p:cNvSpPr>
          <p:nvPr/>
        </p:nvSpPr>
        <p:spPr bwMode="auto">
          <a:xfrm>
            <a:off x="5056188" y="3776663"/>
            <a:ext cx="587375" cy="265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 hangingPunct="0">
              <a:lnSpc>
                <a:spcPct val="8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</a:rPr>
              <a:t>2019</a:t>
            </a:r>
          </a:p>
        </p:txBody>
      </p:sp>
      <p:sp>
        <p:nvSpPr>
          <p:cNvPr id="158733" name="Бесплатно"/>
          <p:cNvSpPr txBox="1">
            <a:spLocks noChangeArrowheads="1"/>
          </p:cNvSpPr>
          <p:nvPr/>
        </p:nvSpPr>
        <p:spPr bwMode="auto">
          <a:xfrm>
            <a:off x="6375400" y="3792538"/>
            <a:ext cx="1050925" cy="265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algn="ctr" hangingPunct="0">
              <a:lnSpc>
                <a:spcPct val="8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</a:rPr>
              <a:t>Бесплатно </a:t>
            </a:r>
          </a:p>
        </p:txBody>
      </p:sp>
      <p:pic>
        <p:nvPicPr>
          <p:cNvPr id="158734" name="004-approval.png" descr="004-approva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57288" y="3360738"/>
            <a:ext cx="333375" cy="333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58735" name="004-approval.png" descr="004-approval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57288" y="1771650"/>
            <a:ext cx="333375" cy="333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8736" name="БЛАГОДАРЯ:"/>
          <p:cNvSpPr txBox="1">
            <a:spLocks noChangeArrowheads="1"/>
          </p:cNvSpPr>
          <p:nvPr/>
        </p:nvSpPr>
        <p:spPr bwMode="auto">
          <a:xfrm>
            <a:off x="400050" y="430213"/>
            <a:ext cx="8283575" cy="5429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80000"/>
              </a:lnSpc>
            </a:pPr>
            <a:r>
              <a:rPr lang="ru-RU" sz="4000" b="0">
                <a:solidFill>
                  <a:srgbClr val="F69323"/>
                </a:solidFill>
                <a:latin typeface="Calibri" pitchFamily="34" charset="0"/>
                <a:sym typeface="HeliosExtraCompressed"/>
              </a:rPr>
              <a:t>ПОПРОБУЙТЕ И УБЕДИТЕСЬ САМИ!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56000" y="4952795"/>
            <a:ext cx="2032000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0" ker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ru-RU" sz="700" b="0" ker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Корпорация «Российский учебник»</a:t>
            </a:r>
          </a:p>
        </p:txBody>
      </p:sp>
      <p:grpSp>
        <p:nvGrpSpPr>
          <p:cNvPr id="158738" name="Группа 23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58741" name="Рисунок 2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58743" name="Рисунок 26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8739" name="Picture 181" descr="ÐÐ°ÑÑÐ¸Ð½ÐºÐ¸ Ð¿Ð¾ Ð·Ð°Ð¿ÑÐ¾ÑÑ LECT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970838" y="171450"/>
            <a:ext cx="1039812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58775" y="4465638"/>
            <a:ext cx="1171575" cy="265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25" b="0" kern="0" dirty="0">
                <a:hlinkClick r:id="rId11"/>
              </a:rPr>
              <a:t>https://lecta.ru/</a:t>
            </a:r>
            <a:r>
              <a:rPr lang="ru-RU" sz="1125" b="0" kern="0" dirty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Прямоугольник"/>
          <p:cNvSpPr/>
          <p:nvPr/>
        </p:nvSpPr>
        <p:spPr>
          <a:xfrm>
            <a:off x="-6350" y="4668838"/>
            <a:ext cx="9156700" cy="4762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9747" name="004-approval.png" descr="004-approv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879600"/>
            <a:ext cx="333375" cy="333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9748" name="Методическая поддержка со стороны методистов издательства"/>
          <p:cNvSpPr txBox="1">
            <a:spLocks noChangeArrowheads="1"/>
          </p:cNvSpPr>
          <p:nvPr/>
        </p:nvSpPr>
        <p:spPr bwMode="auto">
          <a:xfrm>
            <a:off x="1038225" y="1344613"/>
            <a:ext cx="6791325" cy="2667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8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  <a:hlinkClick r:id="rId3"/>
              </a:rPr>
              <a:t>Методическая поддержка </a:t>
            </a:r>
            <a:r>
              <a:rPr lang="en-US" sz="1800" b="0">
                <a:solidFill>
                  <a:srgbClr val="009044"/>
                </a:solidFill>
                <a:latin typeface="Calibri" pitchFamily="34" charset="0"/>
                <a:sym typeface="Helios-Cond-Light"/>
                <a:hlinkClick r:id="rId3"/>
              </a:rPr>
              <a:t>(</a:t>
            </a: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  <a:hlinkClick r:id="rId3"/>
              </a:rPr>
              <a:t>информация на сайте, в каталогах)</a:t>
            </a:r>
            <a:endParaRPr lang="ru-RU" sz="1800" b="0">
              <a:solidFill>
                <a:srgbClr val="009044"/>
              </a:solidFill>
              <a:latin typeface="Calibri" pitchFamily="34" charset="0"/>
              <a:sym typeface="Helios-Cond-Light"/>
            </a:endParaRPr>
          </a:p>
        </p:txBody>
      </p:sp>
      <p:pic>
        <p:nvPicPr>
          <p:cNvPr id="159749" name="004-approval.png" descr="004-approv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2528888"/>
            <a:ext cx="333375" cy="333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9750" name="Регулярные очные семинары и курсы по запросам регионов, районов и городов."/>
          <p:cNvSpPr txBox="1">
            <a:spLocks noChangeArrowheads="1"/>
          </p:cNvSpPr>
          <p:nvPr/>
        </p:nvSpPr>
        <p:spPr bwMode="auto">
          <a:xfrm>
            <a:off x="1038225" y="1858963"/>
            <a:ext cx="7475538" cy="4873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8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</a:rPr>
              <a:t>Регулярные очные семинары и курсы по запросам регионов, районов и городов</a:t>
            </a:r>
          </a:p>
        </p:txBody>
      </p:sp>
      <p:pic>
        <p:nvPicPr>
          <p:cNvPr id="159751" name="004-approval.png" descr="004-approv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3178175"/>
            <a:ext cx="333375" cy="333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9752" name="Дистанционное консультирование отдельных учителей"/>
          <p:cNvSpPr txBox="1">
            <a:spLocks noChangeArrowheads="1"/>
          </p:cNvSpPr>
          <p:nvPr/>
        </p:nvSpPr>
        <p:spPr bwMode="auto">
          <a:xfrm>
            <a:off x="1038225" y="3146425"/>
            <a:ext cx="7475538" cy="4873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8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  <a:hlinkClick r:id="rId4"/>
              </a:rPr>
              <a:t>Дистанционное консультирование отдельных учителей в качестве обратной связи на сайте </a:t>
            </a:r>
            <a:r>
              <a:rPr lang="en-US" sz="1800" b="0">
                <a:solidFill>
                  <a:srgbClr val="009044"/>
                </a:solidFill>
                <a:latin typeface="Calibri" pitchFamily="34" charset="0"/>
                <a:sym typeface="Helios-Cond-Light"/>
                <a:hlinkClick r:id="rId4"/>
              </a:rPr>
              <a:t>Rosuchebnik.ru</a:t>
            </a:r>
            <a:endParaRPr lang="ru-RU" sz="1800" b="0">
              <a:solidFill>
                <a:srgbClr val="009044"/>
              </a:solidFill>
              <a:latin typeface="Calibri" pitchFamily="34" charset="0"/>
              <a:sym typeface="Helios-Cond-Light"/>
            </a:endParaRPr>
          </a:p>
        </p:txBody>
      </p:sp>
      <p:pic>
        <p:nvPicPr>
          <p:cNvPr id="159753" name="004-approval.png" descr="004-approv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3827463"/>
            <a:ext cx="333375" cy="333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9754" name="Методические материалы (концепции, методические комментарии) и т.д."/>
          <p:cNvSpPr txBox="1">
            <a:spLocks noChangeArrowheads="1"/>
          </p:cNvSpPr>
          <p:nvPr/>
        </p:nvSpPr>
        <p:spPr bwMode="auto">
          <a:xfrm>
            <a:off x="1038225" y="4030663"/>
            <a:ext cx="7475538" cy="2460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defTabSz="457200" hangingPunct="0">
              <a:lnSpc>
                <a:spcPct val="7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  <a:hlinkClick r:id="rId5"/>
              </a:rPr>
              <a:t>Курсы повышения квалификации для педагогов начальной школы</a:t>
            </a:r>
            <a:endParaRPr lang="ru-RU" sz="1800" b="0">
              <a:solidFill>
                <a:srgbClr val="009044"/>
              </a:solidFill>
              <a:latin typeface="Calibri" pitchFamily="34" charset="0"/>
              <a:sym typeface="Helios-Cond-Light"/>
            </a:endParaRPr>
          </a:p>
        </p:txBody>
      </p:sp>
      <p:sp>
        <p:nvSpPr>
          <p:cNvPr id="159755" name="Регулярные очные семинары и курсы по запросам регионов, районов и городов."/>
          <p:cNvSpPr txBox="1">
            <a:spLocks noChangeArrowheads="1"/>
          </p:cNvSpPr>
          <p:nvPr/>
        </p:nvSpPr>
        <p:spPr bwMode="auto">
          <a:xfrm>
            <a:off x="1038225" y="2649538"/>
            <a:ext cx="7475538" cy="2651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80000"/>
              </a:lnSpc>
            </a:pPr>
            <a:r>
              <a:rPr lang="ru-RU" sz="1800" b="0">
                <a:solidFill>
                  <a:srgbClr val="009044"/>
                </a:solidFill>
                <a:latin typeface="Calibri" pitchFamily="34" charset="0"/>
                <a:sym typeface="Helios-Cond-Light"/>
                <a:hlinkClick r:id="rId6"/>
              </a:rPr>
              <a:t>Регулярные вебинары, доступные для просмотра в любое время</a:t>
            </a:r>
            <a:endParaRPr lang="ru-RU" sz="1800" b="0">
              <a:solidFill>
                <a:srgbClr val="009044"/>
              </a:solidFill>
              <a:latin typeface="Calibri" pitchFamily="34" charset="0"/>
              <a:sym typeface="Helios-Cond-Light"/>
            </a:endParaRPr>
          </a:p>
        </p:txBody>
      </p:sp>
      <p:pic>
        <p:nvPicPr>
          <p:cNvPr id="159756" name="004-approval.png" descr="004-approv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228725"/>
            <a:ext cx="333375" cy="333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556000" y="4952795"/>
            <a:ext cx="2032000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8255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" b="0" ker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ru-RU" sz="700" b="0" ker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Корпорация «Российский учебник»</a:t>
            </a:r>
          </a:p>
        </p:txBody>
      </p:sp>
      <p:grpSp>
        <p:nvGrpSpPr>
          <p:cNvPr id="159758" name="Группа 16"/>
          <p:cNvGrpSpPr>
            <a:grpSpLocks/>
          </p:cNvGrpSpPr>
          <p:nvPr/>
        </p:nvGrpSpPr>
        <p:grpSpPr bwMode="auto">
          <a:xfrm>
            <a:off x="400050" y="4811713"/>
            <a:ext cx="8561388" cy="257175"/>
            <a:chOff x="400050" y="4810932"/>
            <a:chExt cx="8561070" cy="257280"/>
          </a:xfrm>
        </p:grpSpPr>
        <p:pic>
          <p:nvPicPr>
            <p:cNvPr id="159761" name="Рисунок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894320" y="4818121"/>
              <a:ext cx="1066800" cy="242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3556000" y="4952795"/>
              <a:ext cx="2032000" cy="1077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0" tIns="0" rIns="0" bIns="0" spcCol="38100" anchor="ctr">
              <a:spAutoFit/>
            </a:bodyPr>
            <a:lstStyle/>
            <a:p>
              <a:pPr algn="ctr" defTabSz="82550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</a:t>
              </a:r>
              <a:r>
                <a:rPr lang="ru-RU" sz="700" b="0" kern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Корпорация «Российский учебник»</a:t>
              </a:r>
            </a:p>
          </p:txBody>
        </p:sp>
        <p:pic>
          <p:nvPicPr>
            <p:cNvPr id="159763" name="Рисунок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00050" y="4810932"/>
              <a:ext cx="1415977" cy="257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9759" name="004-approval.png" descr="004-approva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631825"/>
            <a:ext cx="333375" cy="333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59760" name="Методическая поддержка со стороны методистов издательства"/>
          <p:cNvSpPr txBox="1">
            <a:spLocks noChangeArrowheads="1"/>
          </p:cNvSpPr>
          <p:nvPr/>
        </p:nvSpPr>
        <p:spPr bwMode="auto">
          <a:xfrm>
            <a:off x="1103313" y="698500"/>
            <a:ext cx="6791325" cy="2667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19050" tIns="19050" rIns="19050" bIns="19050" anchor="ctr">
            <a:spAutoFit/>
          </a:bodyPr>
          <a:lstStyle/>
          <a:p>
            <a:pPr hangingPunct="0">
              <a:lnSpc>
                <a:spcPct val="80000"/>
              </a:lnSpc>
            </a:pPr>
            <a:r>
              <a:rPr lang="en-US" sz="1800" b="0">
                <a:hlinkClick r:id="rId9"/>
              </a:rPr>
              <a:t>https://mybook.ru</a:t>
            </a:r>
            <a:r>
              <a:rPr lang="ru-RU" sz="1800" b="0">
                <a:solidFill>
                  <a:srgbClr val="009044"/>
                </a:solidFill>
              </a:rPr>
              <a:t>    40% скидка</a:t>
            </a:r>
            <a:endParaRPr lang="ru-RU" sz="1800" b="0">
              <a:solidFill>
                <a:srgbClr val="009044"/>
              </a:solidFill>
              <a:latin typeface="Calibri" pitchFamily="34" charset="0"/>
              <a:sym typeface="Helios-Cond-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 Box 1" descr="Прямоугольник 4"/>
          <p:cNvSpPr txBox="1">
            <a:spLocks/>
          </p:cNvSpPr>
          <p:nvPr/>
        </p:nvSpPr>
        <p:spPr bwMode="auto">
          <a:xfrm>
            <a:off x="4443413" y="4881563"/>
            <a:ext cx="127000" cy="1920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4290" tIns="34290" rIns="34290" bIns="34290">
            <a:spAutoFit/>
          </a:bodyPr>
          <a:lstStyle/>
          <a:p>
            <a:fld id="{4929E10F-AF67-4F64-9004-AFDE280DABBC}" type="slidenum">
              <a:rPr lang="ru-RU" altLang="ru-RU" sz="800">
                <a:solidFill>
                  <a:srgbClr val="2F2F2F"/>
                </a:solidFill>
              </a:rPr>
              <a:pPr/>
              <a:t>97</a:t>
            </a:fld>
            <a:endParaRPr lang="ru-RU" altLang="ru-RU" sz="800">
              <a:solidFill>
                <a:srgbClr val="2F2F2F"/>
              </a:solidFill>
            </a:endParaRPr>
          </a:p>
        </p:txBody>
      </p:sp>
      <p:sp>
        <p:nvSpPr>
          <p:cNvPr id="160771" name="Rectangle 2" descr="Прямоугольник 15"/>
          <p:cNvSpPr>
            <a:spLocks/>
          </p:cNvSpPr>
          <p:nvPr/>
        </p:nvSpPr>
        <p:spPr bwMode="auto">
          <a:xfrm>
            <a:off x="-7938" y="3582988"/>
            <a:ext cx="9144001" cy="1206500"/>
          </a:xfrm>
          <a:prstGeom prst="rect">
            <a:avLst/>
          </a:prstGeom>
          <a:solidFill>
            <a:srgbClr val="2D3494"/>
          </a:solidFill>
          <a:ln w="12700">
            <a:noFill/>
            <a:miter lim="400000"/>
            <a:headEnd/>
            <a:tailEnd/>
          </a:ln>
        </p:spPr>
        <p:txBody>
          <a:bodyPr lIns="54000" tIns="54000" rIns="54000" bIns="54000" anchor="ctr"/>
          <a:lstStyle/>
          <a:p>
            <a:pPr algn="ctr"/>
            <a:endParaRPr lang="ru-RU" altLang="ru-RU" sz="900">
              <a:solidFill>
                <a:srgbClr val="FFFFFF"/>
              </a:solidFill>
            </a:endParaRPr>
          </a:p>
        </p:txBody>
      </p:sp>
      <p:sp>
        <p:nvSpPr>
          <p:cNvPr id="160772" name="Rectangle 3" descr="Заголовок 5"/>
          <p:cNvSpPr txBox="1">
            <a:spLocks noGrp="1" noChangeArrowheads="1"/>
          </p:cNvSpPr>
          <p:nvPr>
            <p:ph type="title"/>
          </p:nvPr>
        </p:nvSpPr>
        <p:spPr>
          <a:xfrm>
            <a:off x="211138" y="160338"/>
            <a:ext cx="7877175" cy="857250"/>
          </a:xfrm>
        </p:spPr>
        <p:txBody>
          <a:bodyPr/>
          <a:lstStyle/>
          <a:p>
            <a:pPr algn="l" eaLnBrk="1"/>
            <a:r>
              <a:rPr lang="ru-RU" altLang="ru-RU" sz="2000" b="1" smtClean="0"/>
              <a:t>ПРОГРАММА ЛОЯЛЬНОСТИ ДЛЯ ПЕДАГОГОВ</a:t>
            </a:r>
          </a:p>
        </p:txBody>
      </p:sp>
      <p:sp>
        <p:nvSpPr>
          <p:cNvPr id="160773" name="Rectangle 4" descr="Текст 1"/>
          <p:cNvSpPr txBox="1">
            <a:spLocks noGrp="1" noChangeArrowheads="1"/>
          </p:cNvSpPr>
          <p:nvPr>
            <p:ph type="body" sz="quarter" idx="4294967295"/>
          </p:nvPr>
        </p:nvSpPr>
        <p:spPr>
          <a:xfrm>
            <a:off x="515938" y="4365625"/>
            <a:ext cx="4130675" cy="358775"/>
          </a:xfrm>
        </p:spPr>
        <p:txBody>
          <a:bodyPr/>
          <a:lstStyle/>
          <a:p>
            <a:pPr defTabSz="677863" eaLnBrk="1">
              <a:spcBef>
                <a:spcPts val="375"/>
              </a:spcBef>
            </a:pPr>
            <a:r>
              <a:rPr lang="ru-RU" altLang="ru-RU" sz="1700" b="1" smtClean="0">
                <a:solidFill>
                  <a:srgbClr val="FFFFFF"/>
                </a:solidFill>
              </a:rPr>
              <a:t>РАСКРЫВАЕМ ПОТЕНЦИАЛ КАЖДОГО</a:t>
            </a:r>
          </a:p>
        </p:txBody>
      </p:sp>
      <p:sp>
        <p:nvSpPr>
          <p:cNvPr id="160774" name="AutoShape 5" descr="Полилиния 20"/>
          <p:cNvSpPr>
            <a:spLocks/>
          </p:cNvSpPr>
          <p:nvPr/>
        </p:nvSpPr>
        <p:spPr bwMode="auto">
          <a:xfrm flipV="1">
            <a:off x="6935788" y="133350"/>
            <a:ext cx="2206625" cy="4556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44" y="0"/>
                </a:moveTo>
                <a:lnTo>
                  <a:pt x="21600" y="1"/>
                </a:lnTo>
                <a:lnTo>
                  <a:pt x="21600" y="21600"/>
                </a:lnTo>
                <a:lnTo>
                  <a:pt x="0" y="21600"/>
                </a:lnTo>
                <a:lnTo>
                  <a:pt x="1844" y="0"/>
                </a:lnTo>
                <a:close/>
              </a:path>
            </a:pathLst>
          </a:custGeom>
          <a:solidFill>
            <a:srgbClr val="EB2049"/>
          </a:solidFill>
          <a:ln w="12700">
            <a:noFill/>
            <a:miter lim="400000"/>
            <a:headEnd/>
            <a:tailEnd/>
          </a:ln>
        </p:spPr>
        <p:txBody>
          <a:bodyPr lIns="54000" tIns="54000" rIns="54000" bIns="54000" anchor="ctr"/>
          <a:lstStyle/>
          <a:p>
            <a:endParaRPr lang="ru-RU"/>
          </a:p>
        </p:txBody>
      </p:sp>
      <p:sp>
        <p:nvSpPr>
          <p:cNvPr id="160775" name="AutoShape 6" descr="Полилиния 21"/>
          <p:cNvSpPr>
            <a:spLocks/>
          </p:cNvSpPr>
          <p:nvPr/>
        </p:nvSpPr>
        <p:spPr bwMode="auto">
          <a:xfrm flipV="1">
            <a:off x="6419850" y="0"/>
            <a:ext cx="2722563" cy="5365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23" y="1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3" y="1"/>
                </a:lnTo>
                <a:close/>
              </a:path>
            </a:pathLst>
          </a:custGeom>
          <a:solidFill>
            <a:srgbClr val="2D3494"/>
          </a:solidFill>
          <a:ln w="12700">
            <a:noFill/>
            <a:miter lim="400000"/>
            <a:headEnd/>
            <a:tailEnd/>
          </a:ln>
        </p:spPr>
        <p:txBody>
          <a:bodyPr lIns="54000" tIns="54000" rIns="54000" bIns="54000" anchor="ctr"/>
          <a:lstStyle/>
          <a:p>
            <a:endParaRPr lang="ru-RU"/>
          </a:p>
        </p:txBody>
      </p:sp>
      <p:sp>
        <p:nvSpPr>
          <p:cNvPr id="160776" name="Text Box 7" descr="Прямоугольник 22"/>
          <p:cNvSpPr txBox="1">
            <a:spLocks/>
          </p:cNvSpPr>
          <p:nvPr/>
        </p:nvSpPr>
        <p:spPr bwMode="auto">
          <a:xfrm>
            <a:off x="6600825" y="107950"/>
            <a:ext cx="2709863" cy="3000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4290" tIns="34290" rIns="34290" bIns="34290">
            <a:spAutoFit/>
          </a:bodyPr>
          <a:lstStyle/>
          <a:p>
            <a:pPr algn="ctr"/>
            <a:r>
              <a:rPr lang="ru-RU" altLang="ru-RU" sz="1500">
                <a:solidFill>
                  <a:srgbClr val="FFFFFF"/>
                </a:solidFill>
              </a:rPr>
              <a:t>росучебник.рф/лояльность</a:t>
            </a:r>
          </a:p>
        </p:txBody>
      </p:sp>
      <p:sp>
        <p:nvSpPr>
          <p:cNvPr id="160777" name="Text Box 8" descr="Текст 1"/>
          <p:cNvSpPr txBox="1">
            <a:spLocks/>
          </p:cNvSpPr>
          <p:nvPr/>
        </p:nvSpPr>
        <p:spPr bwMode="auto">
          <a:xfrm>
            <a:off x="250825" y="1116013"/>
            <a:ext cx="3898900" cy="12080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7000" tIns="27000" rIns="27000" bIns="27000">
            <a:spAutoFit/>
          </a:bodyPr>
          <a:lstStyle/>
          <a:p>
            <a:pPr>
              <a:spcBef>
                <a:spcPts val="450"/>
              </a:spcBef>
            </a:pPr>
            <a:r>
              <a:rPr lang="ru-RU" altLang="ru-RU" sz="1500">
                <a:solidFill>
                  <a:srgbClr val="2F2F2F"/>
                </a:solidFill>
              </a:rPr>
              <a:t>Система накопления баллов, которая позволяет получать бонусы и подарки, участвуя в мероприятиях и активностях от корпорации «Российский учебник» и LECTA</a:t>
            </a:r>
          </a:p>
        </p:txBody>
      </p:sp>
      <p:sp>
        <p:nvSpPr>
          <p:cNvPr id="160778" name="Text Box 9" descr="Текст 1"/>
          <p:cNvSpPr txBox="1">
            <a:spLocks/>
          </p:cNvSpPr>
          <p:nvPr/>
        </p:nvSpPr>
        <p:spPr bwMode="auto">
          <a:xfrm>
            <a:off x="317500" y="3582988"/>
            <a:ext cx="4130675" cy="60801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7000" tIns="27000" rIns="27000" bIns="27000">
            <a:spAutoFit/>
          </a:bodyPr>
          <a:lstStyle/>
          <a:p>
            <a:r>
              <a:rPr lang="ru-RU" altLang="ru-RU" sz="1800">
                <a:solidFill>
                  <a:srgbClr val="FFFFFF"/>
                </a:solidFill>
              </a:rPr>
              <a:t>Участвуйте в мероприятиях </a:t>
            </a:r>
            <a:endParaRPr lang="ru-RU" altLang="ru-RU" sz="900">
              <a:solidFill>
                <a:srgbClr val="FFFFFF"/>
              </a:solidFill>
            </a:endParaRPr>
          </a:p>
          <a:p>
            <a:r>
              <a:rPr lang="ru-RU" altLang="ru-RU" sz="1800">
                <a:solidFill>
                  <a:srgbClr val="FFFFFF"/>
                </a:solidFill>
              </a:rPr>
              <a:t>и получайте подарки!</a:t>
            </a:r>
          </a:p>
        </p:txBody>
      </p:sp>
      <p:pic>
        <p:nvPicPr>
          <p:cNvPr id="160779" name="Picture 10" descr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6613" y="1465263"/>
            <a:ext cx="4098925" cy="34163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1" descr="Прямоугольник 4"/>
          <p:cNvSpPr txBox="1">
            <a:spLocks/>
          </p:cNvSpPr>
          <p:nvPr/>
        </p:nvSpPr>
        <p:spPr bwMode="auto">
          <a:xfrm>
            <a:off x="4443413" y="4881563"/>
            <a:ext cx="127000" cy="1920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4290" tIns="34290" rIns="34290" bIns="34290">
            <a:spAutoFit/>
          </a:bodyPr>
          <a:lstStyle/>
          <a:p>
            <a:fld id="{3D91D0B0-F767-4F18-A7FF-A44E9DA76FC0}" type="slidenum">
              <a:rPr lang="ru-RU" altLang="ru-RU" sz="800">
                <a:solidFill>
                  <a:srgbClr val="2F2F2F"/>
                </a:solidFill>
              </a:rPr>
              <a:pPr/>
              <a:t>98</a:t>
            </a:fld>
            <a:endParaRPr lang="ru-RU" altLang="ru-RU" sz="800">
              <a:solidFill>
                <a:srgbClr val="2F2F2F"/>
              </a:solidFill>
            </a:endParaRPr>
          </a:p>
        </p:txBody>
      </p:sp>
      <p:sp>
        <p:nvSpPr>
          <p:cNvPr id="161795" name="Rectangle 2" descr="Заголовок 2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ru-RU" altLang="ru-RU" sz="2400" smtClean="0"/>
              <a:t>Как принять участие в программе? </a:t>
            </a:r>
          </a:p>
        </p:txBody>
      </p:sp>
      <p:sp>
        <p:nvSpPr>
          <p:cNvPr id="161796" name="Text Box 3" descr="TextBox 6"/>
          <p:cNvSpPr txBox="1">
            <a:spLocks/>
          </p:cNvSpPr>
          <p:nvPr/>
        </p:nvSpPr>
        <p:spPr bwMode="auto">
          <a:xfrm>
            <a:off x="3384550" y="3944938"/>
            <a:ext cx="436563" cy="10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altLang="ru-RU" sz="3300">
                <a:solidFill>
                  <a:srgbClr val="E6274B"/>
                </a:solidFill>
              </a:rPr>
              <a:t>40 </a:t>
            </a:r>
          </a:p>
        </p:txBody>
      </p:sp>
      <p:sp>
        <p:nvSpPr>
          <p:cNvPr id="161797" name="Text Box 4" descr="TextBox 8"/>
          <p:cNvSpPr txBox="1">
            <a:spLocks/>
          </p:cNvSpPr>
          <p:nvPr/>
        </p:nvSpPr>
        <p:spPr bwMode="auto">
          <a:xfrm>
            <a:off x="3379788" y="4357688"/>
            <a:ext cx="544512" cy="369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altLang="ru-RU" sz="1200">
                <a:solidFill>
                  <a:srgbClr val="E6274B"/>
                </a:solidFill>
              </a:rPr>
              <a:t>баллов</a:t>
            </a:r>
          </a:p>
        </p:txBody>
      </p:sp>
      <p:sp>
        <p:nvSpPr>
          <p:cNvPr id="161798" name="AutoShape 5" descr="Полилиния 10"/>
          <p:cNvSpPr>
            <a:spLocks/>
          </p:cNvSpPr>
          <p:nvPr/>
        </p:nvSpPr>
        <p:spPr bwMode="auto">
          <a:xfrm flipV="1">
            <a:off x="6935788" y="133350"/>
            <a:ext cx="2206625" cy="4556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44" y="0"/>
                </a:moveTo>
                <a:lnTo>
                  <a:pt x="21600" y="1"/>
                </a:lnTo>
                <a:lnTo>
                  <a:pt x="21600" y="21600"/>
                </a:lnTo>
                <a:lnTo>
                  <a:pt x="0" y="21600"/>
                </a:lnTo>
                <a:lnTo>
                  <a:pt x="1844" y="0"/>
                </a:lnTo>
                <a:close/>
              </a:path>
            </a:pathLst>
          </a:custGeom>
          <a:solidFill>
            <a:srgbClr val="EB2049"/>
          </a:solidFill>
          <a:ln w="12700">
            <a:noFill/>
            <a:miter lim="400000"/>
            <a:headEnd/>
            <a:tailEnd/>
          </a:ln>
        </p:spPr>
        <p:txBody>
          <a:bodyPr lIns="54000" tIns="54000" rIns="54000" bIns="54000" anchor="ctr"/>
          <a:lstStyle/>
          <a:p>
            <a:endParaRPr lang="ru-RU"/>
          </a:p>
        </p:txBody>
      </p:sp>
      <p:sp>
        <p:nvSpPr>
          <p:cNvPr id="161799" name="AutoShape 6" descr="Полилиния 11"/>
          <p:cNvSpPr>
            <a:spLocks/>
          </p:cNvSpPr>
          <p:nvPr/>
        </p:nvSpPr>
        <p:spPr bwMode="auto">
          <a:xfrm flipV="1">
            <a:off x="6523038" y="0"/>
            <a:ext cx="2619375" cy="5365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23" y="1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3" y="1"/>
                </a:lnTo>
                <a:close/>
              </a:path>
            </a:pathLst>
          </a:custGeom>
          <a:solidFill>
            <a:srgbClr val="2D3494"/>
          </a:solidFill>
          <a:ln w="12700">
            <a:noFill/>
            <a:miter lim="400000"/>
            <a:headEnd/>
            <a:tailEnd/>
          </a:ln>
        </p:spPr>
        <p:txBody>
          <a:bodyPr lIns="54000" tIns="54000" rIns="54000" bIns="54000" anchor="ctr"/>
          <a:lstStyle/>
          <a:p>
            <a:endParaRPr lang="ru-RU"/>
          </a:p>
        </p:txBody>
      </p:sp>
      <p:sp>
        <p:nvSpPr>
          <p:cNvPr id="161800" name="Text Box 7" descr="Прямоугольник 12"/>
          <p:cNvSpPr txBox="1">
            <a:spLocks/>
          </p:cNvSpPr>
          <p:nvPr/>
        </p:nvSpPr>
        <p:spPr bwMode="auto">
          <a:xfrm>
            <a:off x="6600825" y="107950"/>
            <a:ext cx="2709863" cy="3000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4290" tIns="34290" rIns="34290" bIns="34290">
            <a:spAutoFit/>
          </a:bodyPr>
          <a:lstStyle/>
          <a:p>
            <a:pPr algn="ctr"/>
            <a:r>
              <a:rPr lang="ru-RU" altLang="ru-RU" sz="1500">
                <a:solidFill>
                  <a:srgbClr val="FFFFFF"/>
                </a:solidFill>
              </a:rPr>
              <a:t>росучебник.рф/лояльность</a:t>
            </a:r>
          </a:p>
        </p:txBody>
      </p:sp>
      <p:sp>
        <p:nvSpPr>
          <p:cNvPr id="161801" name="Text Box 8" descr="TextBox 13"/>
          <p:cNvSpPr txBox="1">
            <a:spLocks/>
          </p:cNvSpPr>
          <p:nvPr/>
        </p:nvSpPr>
        <p:spPr bwMode="auto">
          <a:xfrm>
            <a:off x="369888" y="820738"/>
            <a:ext cx="455612" cy="10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6600">
                <a:solidFill>
                  <a:srgbClr val="2D3494"/>
                </a:solidFill>
              </a:rPr>
              <a:t>1</a:t>
            </a:r>
          </a:p>
        </p:txBody>
      </p:sp>
      <p:sp>
        <p:nvSpPr>
          <p:cNvPr id="161802" name="Text Box 9" descr="TextBox 14"/>
          <p:cNvSpPr txBox="1">
            <a:spLocks/>
          </p:cNvSpPr>
          <p:nvPr/>
        </p:nvSpPr>
        <p:spPr bwMode="auto">
          <a:xfrm>
            <a:off x="2935288" y="817563"/>
            <a:ext cx="454025" cy="10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6600">
                <a:solidFill>
                  <a:srgbClr val="2D3494"/>
                </a:solidFill>
              </a:rPr>
              <a:t>2</a:t>
            </a:r>
          </a:p>
        </p:txBody>
      </p:sp>
      <p:sp>
        <p:nvSpPr>
          <p:cNvPr id="161803" name="Text Box 10" descr="TextBox 15"/>
          <p:cNvSpPr txBox="1">
            <a:spLocks/>
          </p:cNvSpPr>
          <p:nvPr/>
        </p:nvSpPr>
        <p:spPr bwMode="auto">
          <a:xfrm>
            <a:off x="6213475" y="869950"/>
            <a:ext cx="455613" cy="1016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6600">
                <a:solidFill>
                  <a:srgbClr val="2D3494"/>
                </a:solidFill>
              </a:rPr>
              <a:t>3</a:t>
            </a:r>
          </a:p>
        </p:txBody>
      </p:sp>
      <p:sp>
        <p:nvSpPr>
          <p:cNvPr id="161804" name="Text Box 11" descr="TextBox 16"/>
          <p:cNvSpPr txBox="1">
            <a:spLocks/>
          </p:cNvSpPr>
          <p:nvPr/>
        </p:nvSpPr>
        <p:spPr bwMode="auto">
          <a:xfrm>
            <a:off x="423863" y="1933575"/>
            <a:ext cx="2241550" cy="11080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altLang="ru-RU" sz="1800"/>
              <a:t>Зарегистрируйтесь </a:t>
            </a:r>
          </a:p>
          <a:p>
            <a:r>
              <a:rPr lang="ru-RU" altLang="ru-RU" sz="1800"/>
              <a:t>на сайте </a:t>
            </a:r>
            <a:r>
              <a:rPr lang="ru-RU" altLang="ru-RU" sz="1800">
                <a:solidFill>
                  <a:srgbClr val="2D3494"/>
                </a:solidFill>
              </a:rPr>
              <a:t>rosuchebnik.ru</a:t>
            </a:r>
            <a:r>
              <a:rPr lang="ru-RU" altLang="ru-RU" sz="1800"/>
              <a:t> или </a:t>
            </a:r>
            <a:r>
              <a:rPr lang="ru-RU" altLang="ru-RU" sz="1800">
                <a:solidFill>
                  <a:srgbClr val="2D3494"/>
                </a:solidFill>
              </a:rPr>
              <a:t>LECTA</a:t>
            </a:r>
            <a:endParaRPr lang="ru-RU" altLang="ru-RU" sz="1800"/>
          </a:p>
        </p:txBody>
      </p:sp>
      <p:sp>
        <p:nvSpPr>
          <p:cNvPr id="161805" name="Text Box 12" descr="TextBox 17"/>
          <p:cNvSpPr txBox="1">
            <a:spLocks/>
          </p:cNvSpPr>
          <p:nvPr/>
        </p:nvSpPr>
        <p:spPr bwMode="auto">
          <a:xfrm>
            <a:off x="2936875" y="1933575"/>
            <a:ext cx="2451100" cy="5540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altLang="ru-RU" sz="1800"/>
              <a:t>Накапливайте баллы:</a:t>
            </a:r>
          </a:p>
        </p:txBody>
      </p:sp>
      <p:sp>
        <p:nvSpPr>
          <p:cNvPr id="161806" name="Text Box 13" descr="TextBox 18"/>
          <p:cNvSpPr txBox="1">
            <a:spLocks/>
          </p:cNvSpPr>
          <p:nvPr/>
        </p:nvSpPr>
        <p:spPr bwMode="auto">
          <a:xfrm>
            <a:off x="6267450" y="1933575"/>
            <a:ext cx="2452688" cy="5540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altLang="ru-RU" sz="1800"/>
              <a:t>Получайте подарки и бонусы</a:t>
            </a:r>
          </a:p>
        </p:txBody>
      </p:sp>
      <p:sp>
        <p:nvSpPr>
          <p:cNvPr id="161807" name="Text Box 14" descr="TextBox 19"/>
          <p:cNvSpPr txBox="1">
            <a:spLocks/>
          </p:cNvSpPr>
          <p:nvPr/>
        </p:nvSpPr>
        <p:spPr bwMode="auto">
          <a:xfrm>
            <a:off x="2935288" y="2351088"/>
            <a:ext cx="2725737" cy="147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8588" indent="-128588">
              <a:buClr>
                <a:srgbClr val="2D3494"/>
              </a:buClr>
              <a:buSzPct val="100000"/>
              <a:buFont typeface="Arial" pitchFamily="34" charset="0"/>
              <a:buChar char="•"/>
            </a:pPr>
            <a:r>
              <a:rPr lang="ru-RU" altLang="ru-RU" sz="1200"/>
              <a:t>посещайте вебинары и семинары</a:t>
            </a:r>
          </a:p>
          <a:p>
            <a:pPr marL="128588" indent="-128588">
              <a:buClr>
                <a:srgbClr val="2D3494"/>
              </a:buClr>
              <a:buSzPct val="100000"/>
              <a:buFont typeface="Arial" pitchFamily="34" charset="0"/>
              <a:buChar char="•"/>
            </a:pPr>
            <a:r>
              <a:rPr lang="ru-RU" altLang="ru-RU" sz="1200"/>
              <a:t>участвуйте в конкурсах</a:t>
            </a:r>
          </a:p>
          <a:p>
            <a:pPr marL="128588" indent="-128588">
              <a:buClr>
                <a:srgbClr val="2D3494"/>
              </a:buClr>
              <a:buSzPct val="100000"/>
              <a:buFont typeface="Arial" pitchFamily="34" charset="0"/>
              <a:buChar char="•"/>
            </a:pPr>
            <a:r>
              <a:rPr lang="ru-RU" altLang="ru-RU" sz="1200"/>
              <a:t>пользуйтесь сервисами </a:t>
            </a:r>
            <a:r>
              <a:rPr lang="ru-RU" altLang="ru-RU" sz="1200">
                <a:solidFill>
                  <a:srgbClr val="2D3494"/>
                </a:solidFill>
              </a:rPr>
              <a:t>LECTA</a:t>
            </a:r>
            <a:endParaRPr lang="ru-RU" altLang="ru-RU" sz="1200"/>
          </a:p>
          <a:p>
            <a:pPr marL="128588" indent="-128588">
              <a:buClr>
                <a:srgbClr val="2D3494"/>
              </a:buClr>
              <a:buSzPct val="100000"/>
              <a:buFont typeface="Arial" pitchFamily="34" charset="0"/>
              <a:buChar char="•"/>
            </a:pPr>
            <a:r>
              <a:rPr lang="ru-RU" altLang="ru-RU" sz="1200"/>
              <a:t>совершайте покупки в магазинах </a:t>
            </a:r>
            <a:r>
              <a:rPr lang="ru-RU" altLang="ru-RU" sz="1200">
                <a:solidFill>
                  <a:srgbClr val="2D3494"/>
                </a:solidFill>
              </a:rPr>
              <a:t>LECTA</a:t>
            </a:r>
            <a:r>
              <a:rPr lang="ru-RU" altLang="ru-RU" sz="1200"/>
              <a:t> и</a:t>
            </a:r>
            <a:r>
              <a:rPr lang="ru-RU" altLang="ru-RU" sz="1200">
                <a:solidFill>
                  <a:srgbClr val="2D3494"/>
                </a:solidFill>
              </a:rPr>
              <a:t> book24.ru</a:t>
            </a:r>
            <a:endParaRPr lang="ru-RU" altLang="ru-RU" sz="1200"/>
          </a:p>
          <a:p>
            <a:pPr marL="128588" indent="-128588">
              <a:buClr>
                <a:srgbClr val="2D3494"/>
              </a:buClr>
              <a:buSzPct val="100000"/>
              <a:buFont typeface="Arial" pitchFamily="34" charset="0"/>
              <a:buChar char="•"/>
            </a:pPr>
            <a:r>
              <a:rPr lang="ru-RU" altLang="ru-RU" sz="1200"/>
              <a:t>оставляйте отзывы о нашей продукции</a:t>
            </a:r>
          </a:p>
          <a:p>
            <a:pPr marL="128588" indent="-128588">
              <a:buClr>
                <a:srgbClr val="2D3494"/>
              </a:buClr>
              <a:buSzPct val="100000"/>
              <a:buFont typeface="Arial" pitchFamily="34" charset="0"/>
              <a:buChar char="•"/>
            </a:pPr>
            <a:r>
              <a:rPr lang="ru-RU" altLang="ru-RU" sz="1200"/>
              <a:t>+ и еще 20 других активностей</a:t>
            </a:r>
          </a:p>
        </p:txBody>
      </p:sp>
      <p:sp>
        <p:nvSpPr>
          <p:cNvPr id="161808" name="Text Box 15" descr="TextBox 20"/>
          <p:cNvSpPr txBox="1">
            <a:spLocks/>
          </p:cNvSpPr>
          <p:nvPr/>
        </p:nvSpPr>
        <p:spPr bwMode="auto">
          <a:xfrm>
            <a:off x="6267450" y="2571750"/>
            <a:ext cx="2366963" cy="1292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altLang="ru-RU" sz="1200"/>
              <a:t>Получайте скидки на продукцию корпорации «Российский учебник» и наших партнеров, а также подарки – бесплатные книги и курсы повышения квалификации</a:t>
            </a:r>
          </a:p>
        </p:txBody>
      </p:sp>
      <p:sp>
        <p:nvSpPr>
          <p:cNvPr id="161809" name="Text Box 16" descr="Прямоугольник 21"/>
          <p:cNvSpPr txBox="1">
            <a:spLocks/>
          </p:cNvSpPr>
          <p:nvPr/>
        </p:nvSpPr>
        <p:spPr bwMode="auto">
          <a:xfrm>
            <a:off x="3932238" y="3963988"/>
            <a:ext cx="1804987" cy="8080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34290" tIns="34290" rIns="34290" bIns="34290">
            <a:spAutoFit/>
          </a:bodyPr>
          <a:lstStyle/>
          <a:p>
            <a:pPr>
              <a:tabLst>
                <a:tab pos="533400" algn="l"/>
                <a:tab pos="733425" algn="l"/>
              </a:tabLst>
            </a:pPr>
            <a:r>
              <a:rPr lang="ru-RU" altLang="ru-RU" sz="1200"/>
              <a:t>за посещение мероприятия и за отзыв на сайте </a:t>
            </a:r>
            <a:r>
              <a:rPr lang="ru-RU" altLang="ru-RU" sz="1200">
                <a:solidFill>
                  <a:srgbClr val="2D3494"/>
                </a:solidFill>
              </a:rPr>
              <a:t>rosuchebnik.ru</a:t>
            </a:r>
            <a:endParaRPr lang="ru-RU" altLang="ru-RU" sz="1200"/>
          </a:p>
        </p:txBody>
      </p:sp>
      <p:pic>
        <p:nvPicPr>
          <p:cNvPr id="161810" name="Picture 17" descr="Рисунок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1325" y="4056063"/>
            <a:ext cx="292100" cy="482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1811" name="Line 18" descr="Прямая соединительная линия 25"/>
          <p:cNvSpPr>
            <a:spLocks noChangeShapeType="1"/>
          </p:cNvSpPr>
          <p:nvPr/>
        </p:nvSpPr>
        <p:spPr bwMode="auto">
          <a:xfrm>
            <a:off x="2935288" y="3840163"/>
            <a:ext cx="2668587" cy="0"/>
          </a:xfrm>
          <a:prstGeom prst="line">
            <a:avLst/>
          </a:prstGeom>
          <a:noFill/>
          <a:ln w="9525">
            <a:solidFill>
              <a:srgbClr val="EB2049"/>
            </a:solidFill>
            <a:round/>
            <a:headEnd/>
            <a:tailEnd/>
          </a:ln>
        </p:spPr>
        <p:txBody>
          <a:bodyPr lIns="34290" tIns="34290" rIns="34290" bIns="34290"/>
          <a:lstStyle/>
          <a:p>
            <a:endParaRPr lang="ru-RU"/>
          </a:p>
        </p:txBody>
      </p:sp>
      <p:sp>
        <p:nvSpPr>
          <p:cNvPr id="161812" name="Line 19" descr="Прямая соединительная линия 26"/>
          <p:cNvSpPr>
            <a:spLocks noChangeShapeType="1"/>
          </p:cNvSpPr>
          <p:nvPr/>
        </p:nvSpPr>
        <p:spPr bwMode="auto">
          <a:xfrm>
            <a:off x="2935288" y="4768850"/>
            <a:ext cx="2668587" cy="0"/>
          </a:xfrm>
          <a:prstGeom prst="line">
            <a:avLst/>
          </a:prstGeom>
          <a:noFill/>
          <a:ln w="9525">
            <a:solidFill>
              <a:srgbClr val="EB2049"/>
            </a:solidFill>
            <a:round/>
            <a:headEnd/>
            <a:tailEnd/>
          </a:ln>
        </p:spPr>
        <p:txBody>
          <a:bodyPr lIns="34290" tIns="34290" rIns="34290" bIns="34290"/>
          <a:lstStyle/>
          <a:p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1" descr="Прямоугольник 4"/>
          <p:cNvSpPr txBox="1">
            <a:spLocks/>
          </p:cNvSpPr>
          <p:nvPr/>
        </p:nvSpPr>
        <p:spPr bwMode="auto">
          <a:xfrm>
            <a:off x="4443413" y="4881563"/>
            <a:ext cx="127000" cy="1920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4290" tIns="34290" rIns="34290" bIns="34290">
            <a:spAutoFit/>
          </a:bodyPr>
          <a:lstStyle/>
          <a:p>
            <a:fld id="{2D4C6BC4-B16A-4855-A376-BD2E1DFE0AF8}" type="slidenum">
              <a:rPr lang="ru-RU" altLang="ru-RU" sz="800">
                <a:solidFill>
                  <a:srgbClr val="2F2F2F"/>
                </a:solidFill>
              </a:rPr>
              <a:pPr/>
              <a:t>99</a:t>
            </a:fld>
            <a:endParaRPr lang="ru-RU" altLang="ru-RU" sz="800">
              <a:solidFill>
                <a:srgbClr val="2F2F2F"/>
              </a:solidFill>
            </a:endParaRPr>
          </a:p>
        </p:txBody>
      </p:sp>
      <p:sp>
        <p:nvSpPr>
          <p:cNvPr id="162819" name="Rectangle 3" descr="Заголовок 3"/>
          <p:cNvSpPr txBox="1">
            <a:spLocks noGrp="1" noChangeArrowheads="1"/>
          </p:cNvSpPr>
          <p:nvPr>
            <p:ph type="title"/>
          </p:nvPr>
        </p:nvSpPr>
        <p:spPr>
          <a:xfrm>
            <a:off x="203200" y="134938"/>
            <a:ext cx="8640763" cy="485775"/>
          </a:xfrm>
        </p:spPr>
        <p:txBody>
          <a:bodyPr/>
          <a:lstStyle/>
          <a:p>
            <a:pPr eaLnBrk="1"/>
            <a:r>
              <a:rPr lang="ru-RU" altLang="ru-RU" sz="2400" smtClean="0"/>
              <a:t>Подарки, которые вы получите</a:t>
            </a:r>
          </a:p>
        </p:txBody>
      </p:sp>
      <p:sp>
        <p:nvSpPr>
          <p:cNvPr id="162820" name="AutoShape 4" descr="Полилиния 15"/>
          <p:cNvSpPr>
            <a:spLocks/>
          </p:cNvSpPr>
          <p:nvPr/>
        </p:nvSpPr>
        <p:spPr bwMode="auto">
          <a:xfrm flipV="1">
            <a:off x="6935788" y="133350"/>
            <a:ext cx="2206625" cy="45561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44" y="0"/>
                </a:moveTo>
                <a:lnTo>
                  <a:pt x="21600" y="1"/>
                </a:lnTo>
                <a:lnTo>
                  <a:pt x="21600" y="21600"/>
                </a:lnTo>
                <a:lnTo>
                  <a:pt x="0" y="21600"/>
                </a:lnTo>
                <a:lnTo>
                  <a:pt x="1844" y="0"/>
                </a:lnTo>
                <a:close/>
              </a:path>
            </a:pathLst>
          </a:custGeom>
          <a:solidFill>
            <a:srgbClr val="EB2049"/>
          </a:solidFill>
          <a:ln w="12700">
            <a:noFill/>
            <a:miter lim="400000"/>
            <a:headEnd/>
            <a:tailEnd/>
          </a:ln>
        </p:spPr>
        <p:txBody>
          <a:bodyPr lIns="54000" tIns="54000" rIns="54000" bIns="54000" anchor="ctr"/>
          <a:lstStyle/>
          <a:p>
            <a:endParaRPr lang="ru-RU"/>
          </a:p>
        </p:txBody>
      </p:sp>
      <p:sp>
        <p:nvSpPr>
          <p:cNvPr id="162821" name="AutoShape 5" descr="Полилиния 16"/>
          <p:cNvSpPr>
            <a:spLocks/>
          </p:cNvSpPr>
          <p:nvPr/>
        </p:nvSpPr>
        <p:spPr bwMode="auto">
          <a:xfrm flipV="1">
            <a:off x="6523038" y="0"/>
            <a:ext cx="2619375" cy="5365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23" y="1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1923" y="1"/>
                </a:lnTo>
                <a:close/>
              </a:path>
            </a:pathLst>
          </a:custGeom>
          <a:solidFill>
            <a:srgbClr val="2D3494"/>
          </a:solidFill>
          <a:ln w="12700">
            <a:noFill/>
            <a:miter lim="400000"/>
            <a:headEnd/>
            <a:tailEnd/>
          </a:ln>
        </p:spPr>
        <p:txBody>
          <a:bodyPr lIns="54000" tIns="54000" rIns="54000" bIns="54000" anchor="ctr"/>
          <a:lstStyle/>
          <a:p>
            <a:endParaRPr lang="ru-RU"/>
          </a:p>
        </p:txBody>
      </p:sp>
      <p:sp>
        <p:nvSpPr>
          <p:cNvPr id="162822" name="Text Box 6" descr="Прямоугольник 17"/>
          <p:cNvSpPr txBox="1">
            <a:spLocks/>
          </p:cNvSpPr>
          <p:nvPr/>
        </p:nvSpPr>
        <p:spPr bwMode="auto">
          <a:xfrm>
            <a:off x="6600825" y="107950"/>
            <a:ext cx="2709863" cy="3000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34290" tIns="34290" rIns="34290" bIns="34290">
            <a:spAutoFit/>
          </a:bodyPr>
          <a:lstStyle/>
          <a:p>
            <a:pPr algn="ctr"/>
            <a:r>
              <a:rPr lang="ru-RU" altLang="ru-RU" sz="1500">
                <a:solidFill>
                  <a:srgbClr val="FFFFFF"/>
                </a:solidFill>
              </a:rPr>
              <a:t>росучебник.рф/лояльность</a:t>
            </a:r>
          </a:p>
        </p:txBody>
      </p:sp>
      <p:pic>
        <p:nvPicPr>
          <p:cNvPr id="162823" name="Picture 14" descr="4d38c54fc0a3636400e45296dc2038a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0913" y="1462088"/>
            <a:ext cx="690562" cy="2841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24" name="Picture 15" descr="1280px-Mothercare_logo.sv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0725" y="1512888"/>
            <a:ext cx="957263" cy="1492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25" name="Picture 16" descr="Без названия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1650" y="1466850"/>
            <a:ext cx="711200" cy="2651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26" name="Picture 22" descr="20924-eec444af5314270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0913" y="1803400"/>
            <a:ext cx="703262" cy="2905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62827" name="Text Box 9" descr="TextBox 23"/>
          <p:cNvSpPr txBox="1">
            <a:spLocks/>
          </p:cNvSpPr>
          <p:nvPr/>
        </p:nvSpPr>
        <p:spPr bwMode="auto">
          <a:xfrm>
            <a:off x="263525" y="933450"/>
            <a:ext cx="8521700" cy="3381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altLang="ru-RU"/>
              <a:t>Доступно более 20 бонусов от корпорации «Российский учебник» и партнеров!</a:t>
            </a:r>
            <a:r>
              <a:rPr lang="en-US" altLang="ru-RU"/>
              <a:t> </a:t>
            </a:r>
            <a:endParaRPr lang="ru-RU" altLang="ru-RU"/>
          </a:p>
          <a:p>
            <a:r>
              <a:rPr lang="ru-RU" altLang="ru-RU"/>
              <a:t>Список подарков постоянно пополняется.</a:t>
            </a:r>
          </a:p>
        </p:txBody>
      </p:sp>
      <p:sp>
        <p:nvSpPr>
          <p:cNvPr id="162828" name="Text Box 9" descr="TextBox 23"/>
          <p:cNvSpPr txBox="1">
            <a:spLocks/>
          </p:cNvSpPr>
          <p:nvPr/>
        </p:nvSpPr>
        <p:spPr bwMode="auto">
          <a:xfrm>
            <a:off x="1108075" y="1616075"/>
            <a:ext cx="4867275" cy="22621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ts val="1350"/>
              </a:spcBef>
            </a:pPr>
            <a:r>
              <a:rPr lang="ru-RU" altLang="ru-RU"/>
              <a:t>Скидки в интернет-магазинах красоты, товаров для дома и души</a:t>
            </a:r>
          </a:p>
          <a:p>
            <a:pPr>
              <a:spcBef>
                <a:spcPts val="1350"/>
              </a:spcBef>
            </a:pPr>
            <a:r>
              <a:rPr lang="ru-RU" altLang="ru-RU"/>
              <a:t>Скидки на </a:t>
            </a:r>
            <a:r>
              <a:rPr lang="ru-RU" altLang="ru-RU">
                <a:solidFill>
                  <a:srgbClr val="2D3494"/>
                </a:solidFill>
              </a:rPr>
              <a:t>бумажные издания </a:t>
            </a:r>
            <a:r>
              <a:rPr lang="ru-RU" altLang="ru-RU"/>
              <a:t>в магазине</a:t>
            </a:r>
          </a:p>
          <a:p>
            <a:pPr>
              <a:spcBef>
                <a:spcPts val="1350"/>
              </a:spcBef>
            </a:pPr>
            <a:r>
              <a:rPr lang="ru-RU" altLang="ru-RU"/>
              <a:t>Скидки на </a:t>
            </a:r>
            <a:r>
              <a:rPr lang="ru-RU" altLang="ru-RU">
                <a:solidFill>
                  <a:srgbClr val="2D3494"/>
                </a:solidFill>
              </a:rPr>
              <a:t>курсы повышения квалификации</a:t>
            </a:r>
            <a:endParaRPr lang="ru-RU" altLang="ru-RU">
              <a:solidFill>
                <a:schemeClr val="tx1"/>
              </a:solidFill>
            </a:endParaRPr>
          </a:p>
          <a:p>
            <a:pPr>
              <a:spcBef>
                <a:spcPts val="1350"/>
              </a:spcBef>
            </a:pPr>
            <a:r>
              <a:rPr lang="ru-RU" altLang="ru-RU">
                <a:solidFill>
                  <a:srgbClr val="2D3494"/>
                </a:solidFill>
              </a:rPr>
              <a:t>Свободный доступ </a:t>
            </a:r>
            <a:r>
              <a:rPr lang="ru-RU" altLang="ru-RU"/>
              <a:t>к электронным книгам</a:t>
            </a:r>
          </a:p>
          <a:p>
            <a:pPr>
              <a:spcBef>
                <a:spcPts val="1350"/>
              </a:spcBef>
            </a:pPr>
            <a:r>
              <a:rPr lang="ru-RU" altLang="ru-RU">
                <a:solidFill>
                  <a:srgbClr val="2D3494"/>
                </a:solidFill>
              </a:rPr>
              <a:t>Бесплатные </a:t>
            </a:r>
            <a:r>
              <a:rPr lang="ru-RU" altLang="ru-RU"/>
              <a:t>электронные </a:t>
            </a:r>
            <a:r>
              <a:rPr lang="ru-RU" altLang="ru-RU">
                <a:solidFill>
                  <a:srgbClr val="2D3494"/>
                </a:solidFill>
              </a:rPr>
              <a:t>учебники</a:t>
            </a:r>
          </a:p>
          <a:p>
            <a:pPr>
              <a:spcBef>
                <a:spcPts val="1350"/>
              </a:spcBef>
            </a:pPr>
            <a:r>
              <a:rPr lang="ru-RU" altLang="ru-RU"/>
              <a:t>Бесплатный доступ к </a:t>
            </a:r>
            <a:r>
              <a:rPr lang="ru-RU" altLang="ru-RU">
                <a:solidFill>
                  <a:srgbClr val="2D3494"/>
                </a:solidFill>
              </a:rPr>
              <a:t>Я</a:t>
            </a:r>
            <a:r>
              <a:rPr lang="en-US" altLang="ru-RU">
                <a:solidFill>
                  <a:srgbClr val="2D3494"/>
                </a:solidFill>
              </a:rPr>
              <a:t>+</a:t>
            </a:r>
            <a:r>
              <a:rPr lang="ru-RU" altLang="ru-RU">
                <a:solidFill>
                  <a:srgbClr val="2D3494"/>
                </a:solidFill>
              </a:rPr>
              <a:t> </a:t>
            </a:r>
            <a:r>
              <a:rPr lang="ru-RU" altLang="ru-RU"/>
              <a:t>на 1 месяц</a:t>
            </a:r>
          </a:p>
          <a:p>
            <a:pPr>
              <a:spcBef>
                <a:spcPts val="1350"/>
              </a:spcBef>
            </a:pPr>
            <a:r>
              <a:rPr lang="ru-RU" altLang="ru-RU">
                <a:solidFill>
                  <a:srgbClr val="2D3494"/>
                </a:solidFill>
              </a:rPr>
              <a:t>Бесплатные курсы </a:t>
            </a:r>
            <a:r>
              <a:rPr lang="ru-RU" altLang="ru-RU"/>
              <a:t>повышения квалификации</a:t>
            </a:r>
          </a:p>
        </p:txBody>
      </p:sp>
      <p:pic>
        <p:nvPicPr>
          <p:cNvPr id="162829" name="Picture 10" descr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9363" y="3143250"/>
            <a:ext cx="647700" cy="2079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30" name="Picture 19" descr="Рисунок 4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938" y="3859213"/>
            <a:ext cx="484187" cy="24923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31" name="Picture 18" descr="a2bb291cc9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" y="1609725"/>
            <a:ext cx="573088" cy="2984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32" name="Picture 9" descr="Рисунок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08488" y="2333625"/>
            <a:ext cx="1079500" cy="3508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33" name="Picture 10" descr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8025" y="3902075"/>
            <a:ext cx="647700" cy="2063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34" name="Picture 11" descr="Рисунок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56100" y="2735263"/>
            <a:ext cx="539750" cy="3492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35" name="Picture 17" descr="Рисунок 43"/>
          <p:cNvPicPr>
            <a:picLocks noChangeAspect="1"/>
          </p:cNvPicPr>
          <p:nvPr/>
        </p:nvPicPr>
        <p:blipFill>
          <a:blip r:embed="rId11"/>
          <a:srcRect l="19351" t="24773" r="22609" b="30170"/>
          <a:stretch>
            <a:fillRect/>
          </a:stretch>
        </p:blipFill>
        <p:spPr bwMode="auto">
          <a:xfrm>
            <a:off x="522288" y="3122613"/>
            <a:ext cx="442912" cy="2286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36" name="Picture 17" descr="Рисунок 43"/>
          <p:cNvPicPr>
            <a:picLocks noChangeAspect="1"/>
          </p:cNvPicPr>
          <p:nvPr/>
        </p:nvPicPr>
        <p:blipFill>
          <a:blip r:embed="rId11"/>
          <a:srcRect l="19351" t="24773" r="22609" b="30170"/>
          <a:stretch>
            <a:fillRect/>
          </a:stretch>
        </p:blipFill>
        <p:spPr bwMode="auto">
          <a:xfrm>
            <a:off x="522288" y="2773363"/>
            <a:ext cx="442912" cy="2254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37" name="Picture 13" descr="Рисунок 20"/>
          <p:cNvPicPr>
            <a:picLocks noChangeAspect="1"/>
          </p:cNvPicPr>
          <p:nvPr/>
        </p:nvPicPr>
        <p:blipFill>
          <a:blip r:embed="rId12"/>
          <a:srcRect l="30383" t="72395" r="36102" b="5502"/>
          <a:stretch>
            <a:fillRect/>
          </a:stretch>
        </p:blipFill>
        <p:spPr bwMode="auto">
          <a:xfrm>
            <a:off x="477838" y="2363788"/>
            <a:ext cx="487362" cy="263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38" name="Picture 22" descr="Рисунок 30"/>
          <p:cNvPicPr>
            <a:picLocks noChangeAspect="1"/>
          </p:cNvPicPr>
          <p:nvPr/>
        </p:nvPicPr>
        <p:blipFill>
          <a:blip r:embed="rId13"/>
          <a:srcRect l="54463" t="79344" r="38118" b="4552"/>
          <a:stretch>
            <a:fillRect/>
          </a:stretch>
        </p:blipFill>
        <p:spPr bwMode="auto">
          <a:xfrm>
            <a:off x="522288" y="1989138"/>
            <a:ext cx="406400" cy="2095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39" name="Picture 12" descr="Рисунок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238625" y="1989138"/>
            <a:ext cx="676275" cy="2174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40" name="Picture 18" descr="Рисунок 4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04825" y="3489325"/>
            <a:ext cx="442913" cy="2270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62841" name="Рисунок 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789363" y="3551238"/>
            <a:ext cx="890587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42" name="Рисунок 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840538" y="1839913"/>
            <a:ext cx="64770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43" name="Рисунок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450263" y="1825625"/>
            <a:ext cx="604837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44" name="Рисунок 41"/>
          <p:cNvPicPr>
            <a:picLocks noChangeAspect="1"/>
          </p:cNvPicPr>
          <p:nvPr/>
        </p:nvPicPr>
        <p:blipFill>
          <a:blip r:embed="rId13"/>
          <a:srcRect l="31749" t="78963" r="60619" b="3560"/>
          <a:stretch>
            <a:fillRect/>
          </a:stretch>
        </p:blipFill>
        <p:spPr bwMode="auto">
          <a:xfrm>
            <a:off x="522288" y="1649413"/>
            <a:ext cx="407987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45" name="Рисунок 1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650163" y="1820863"/>
            <a:ext cx="64452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12322</TotalTime>
  <Words>3917</Words>
  <Application>Microsoft Office PowerPoint</Application>
  <PresentationFormat>Экран (16:9)</PresentationFormat>
  <Paragraphs>686</Paragraphs>
  <Slides>102</Slides>
  <Notes>32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8" baseType="lpstr">
      <vt:lpstr>White</vt:lpstr>
      <vt:lpstr>1_White</vt:lpstr>
      <vt:lpstr>2_White</vt:lpstr>
      <vt:lpstr>3_White</vt:lpstr>
      <vt:lpstr>4_White</vt:lpstr>
      <vt:lpstr>think-cell Slide</vt:lpstr>
      <vt:lpstr>Слайд 1</vt:lpstr>
      <vt:lpstr>Современный  ученик  начальной школы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Познавательное (когнитивное) развитие детей, поступающих в 1 класс 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Современное понятие «функциональная грамотность» выходит за рамки простых умений-навыков читать — писать — понимать — ориентироваться и постепенно начинает включать более широкие сферы общественной и культурной жизни.   Происходит попытка предусмотреть интеграцию личности в общество, ее вклад в его развитие, проявление индивидуальности в созидательной деятельности на благо общества.   И тогда изменяется назначение функциональной грамотности:  она становится ценной не только для человека,  но и для общества.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Факторы, влияющие на высокие достижения российских младших школьников в PIRLS 2016</vt:lpstr>
      <vt:lpstr>Факторы, о которых стоит продолжать думать</vt:lpstr>
      <vt:lpstr>Слайд 37</vt:lpstr>
      <vt:lpstr>Слайд 38</vt:lpstr>
      <vt:lpstr>Самые важные результаты международного исследования   TIMSS     2015</vt:lpstr>
      <vt:lpstr>Изменения результатов</vt:lpstr>
      <vt:lpstr>Для сравнения: изменение профиля  познавательной деятельности учащихся 8 класса</vt:lpstr>
      <vt:lpstr>Слайд 42</vt:lpstr>
      <vt:lpstr>TIMSS-2015. Анализ данных</vt:lpstr>
      <vt:lpstr>Модели оценки предметных и метапредметных результатов обучения</vt:lpstr>
      <vt:lpstr>Слайд 45</vt:lpstr>
      <vt:lpstr>Слайд 46</vt:lpstr>
      <vt:lpstr>Слайд 47</vt:lpstr>
      <vt:lpstr>Слайд 48</vt:lpstr>
      <vt:lpstr>Слайд 49</vt:lpstr>
      <vt:lpstr>Добываю   Применяю      Контролирую и оцениваю   </vt:lpstr>
      <vt:lpstr>Слайд 51</vt:lpstr>
      <vt:lpstr>Слайд 52</vt:lpstr>
      <vt:lpstr>Слайд 53</vt:lpstr>
      <vt:lpstr>Слайд 54</vt:lpstr>
      <vt:lpstr>Применяю  Добываю Контролирую и оцениваю   </vt:lpstr>
      <vt:lpstr>Слайд 56</vt:lpstr>
      <vt:lpstr>Этапы формирования действия контроля (самоконтроля)  результата выполнения задания</vt:lpstr>
      <vt:lpstr>Этапы формирования действия контроля (самоконтроля)  результата выполнения задания</vt:lpstr>
      <vt:lpstr>Применяю  Добываю Контролирую и оцениваю</vt:lpstr>
      <vt:lpstr>Проблемы чтения, вызванные неправильным обучением</vt:lpstr>
      <vt:lpstr>Слайд 61</vt:lpstr>
      <vt:lpstr>Слайд 62</vt:lpstr>
      <vt:lpstr>Слайд 63</vt:lpstr>
      <vt:lpstr>Не вчитываются в формулировки заданий, правил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Сделать вывод, как избежать трудности в  будущем  </vt:lpstr>
      <vt:lpstr>Сделать вывод, как избежать трудности в  будущем  </vt:lpstr>
      <vt:lpstr>Сделать вывод, как избежать трудности в  будущем  </vt:lpstr>
      <vt:lpstr>Учёт сформированности учебной деятельности  ( педагогическая диагностика)</vt:lpstr>
      <vt:lpstr>Проверочные работы по литературному чтению, не связанные жестко с конкретным УМК</vt:lpstr>
      <vt:lpstr>Проверочные работы по литературному чтению, не связанные жестко с конкретным УМК</vt:lpstr>
      <vt:lpstr>Проверочные работы, оценивающие читательскую грамотность как метапредметный результат</vt:lpstr>
      <vt:lpstr>Разноуровневые работы. Математика</vt:lpstr>
      <vt:lpstr> Разноуровневые проверочные работы</vt:lpstr>
      <vt:lpstr>Основные разделы курса информатики (1-4; без использования компьютера; 1 ч в неделю)</vt:lpstr>
      <vt:lpstr>Слайд 91</vt:lpstr>
      <vt:lpstr>Слайд 92</vt:lpstr>
      <vt:lpstr>Слайд 93</vt:lpstr>
      <vt:lpstr>Слайд 94</vt:lpstr>
      <vt:lpstr>Слайд 95</vt:lpstr>
      <vt:lpstr>Слайд 96</vt:lpstr>
      <vt:lpstr>ПРОГРАММА ЛОЯЛЬНОСТИ ДЛЯ ПЕДАГОГОВ</vt:lpstr>
      <vt:lpstr>Как принять участие в программе? </vt:lpstr>
      <vt:lpstr>Подарки, которые вы получите</vt:lpstr>
      <vt:lpstr>Слайд 100</vt:lpstr>
      <vt:lpstr>Слайд 101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 Ревизцев</dc:creator>
  <cp:lastModifiedBy>Erofeeva.TN</cp:lastModifiedBy>
  <cp:revision>495</cp:revision>
  <cp:lastPrinted>2018-04-14T16:43:49Z</cp:lastPrinted>
  <dcterms:modified xsi:type="dcterms:W3CDTF">2019-12-11T06:23:23Z</dcterms:modified>
</cp:coreProperties>
</file>