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8" r:id="rId4"/>
    <p:sldId id="279" r:id="rId5"/>
    <p:sldId id="275" r:id="rId6"/>
    <p:sldId id="269" r:id="rId7"/>
    <p:sldId id="280" r:id="rId8"/>
    <p:sldId id="270" r:id="rId9"/>
    <p:sldId id="278" r:id="rId10"/>
    <p:sldId id="274" r:id="rId11"/>
    <p:sldId id="267" r:id="rId12"/>
    <p:sldId id="273" r:id="rId13"/>
    <p:sldId id="283" r:id="rId14"/>
    <p:sldId id="284" r:id="rId15"/>
    <p:sldId id="28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02922-40B2-4A64-B508-4BD108CE455B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707C-75B0-42FF-8E60-1A0E075A8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C651E-A318-4A31-9F6D-5FBB4CFF35DA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C573-C1AA-4B26-8709-B2CB3BA74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70BC7-0A0A-4C1A-AACD-D488CEB15EB0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1BF8-FC6C-4E7D-91A0-44A3A8104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27D89-CCE9-446F-B8CF-5344DC3D2AE5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01541-3FB4-4300-AB7F-498C670C5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176B1-507A-4B02-9CAC-D49873C9CB4A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CF66-C574-4DD9-AB5F-C8350D3A2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558D7-A502-4A17-B996-4A9F48D3A927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36417-8FFD-447D-9BA6-9C10BE7F4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5DD48-89FA-4851-AB25-20D826EAFF5D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506B4-CAD6-42AD-8EC3-99EF53AA5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02F66-16CB-42B3-A002-C9344A52CC40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F10D2-257A-4082-AA32-B3164EA5A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680C7-6DA4-4B36-B8BD-57BAF58B0F1C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35D34-7395-4E56-BBB5-88847C2FA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D5C6F-33BF-4309-9349-B04AB7455CAD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59259-D792-4843-9B7A-744B84902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16161-4AE4-45B1-8D0E-8B87051A7792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C6810-4E89-483B-9F1A-622B32FF4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3317-920B-4214-98E2-70A7A097C7F7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F14CB-7618-41D8-A137-D9AF94503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C5FB72-DD9E-4A06-8E5F-9F1EBE34648D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49B43E-CE96-42A8-A724-C28276219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1763713" y="333375"/>
            <a:ext cx="67691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Национальный  центр  инноваций  в образовании</a:t>
            </a:r>
          </a:p>
        </p:txBody>
      </p:sp>
      <p:pic>
        <p:nvPicPr>
          <p:cNvPr id="14338" name="Picture 7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065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 descr="C:\Users\User\Desktop\шаттерсток\shutterstock_3772866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0" y="1773238"/>
            <a:ext cx="6985000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WordArt 9"/>
          <p:cNvSpPr>
            <a:spLocks noChangeArrowheads="1" noChangeShapeType="1" noTextEdit="1"/>
          </p:cNvSpPr>
          <p:nvPr/>
        </p:nvSpPr>
        <p:spPr bwMode="auto">
          <a:xfrm>
            <a:off x="323850" y="476250"/>
            <a:ext cx="115252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НЦИО</a:t>
            </a:r>
          </a:p>
        </p:txBody>
      </p:sp>
      <p:sp>
        <p:nvSpPr>
          <p:cNvPr id="14341" name="WordArt 8"/>
          <p:cNvSpPr>
            <a:spLocks noChangeArrowheads="1" noChangeShapeType="1" noTextEdit="1"/>
          </p:cNvSpPr>
          <p:nvPr/>
        </p:nvSpPr>
        <p:spPr bwMode="auto">
          <a:xfrm>
            <a:off x="2700338" y="4365625"/>
            <a:ext cx="4843462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ОГЭ. Устный экзамен.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Задание 3. Повествование</a:t>
            </a:r>
          </a:p>
        </p:txBody>
      </p:sp>
      <p:pic>
        <p:nvPicPr>
          <p:cNvPr id="14342" name="Picture 10" descr="shutterstock_6174156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84313"/>
            <a:ext cx="3048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FF0000"/>
                </a:solidFill>
              </a:rPr>
              <a:t>Моя первая победа над собой (повествование на основе жизненного опыта)</a:t>
            </a:r>
            <a:br>
              <a:rPr lang="ru-RU" sz="2400" b="1" smtClean="0">
                <a:solidFill>
                  <a:srgbClr val="FF0000"/>
                </a:solidFill>
              </a:rPr>
            </a:br>
            <a:endParaRPr lang="ru-RU" sz="2400" b="1" smtClean="0">
              <a:solidFill>
                <a:srgbClr val="FF0000"/>
              </a:solidFill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2627313" y="1600200"/>
            <a:ext cx="6059487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b="1" smtClean="0">
                <a:latin typeface="Arial" charset="0"/>
              </a:rPr>
              <a:t>Расскажите о том, как Вы впервые одержали </a:t>
            </a:r>
          </a:p>
          <a:p>
            <a:pPr>
              <a:buFont typeface="Arial" charset="0"/>
              <a:buNone/>
            </a:pPr>
            <a:r>
              <a:rPr lang="ru-RU" sz="2000" b="1" smtClean="0">
                <a:latin typeface="Arial" charset="0"/>
              </a:rPr>
              <a:t>победу над самим собой</a:t>
            </a:r>
            <a:r>
              <a:rPr lang="ru-RU" sz="2000" smtClean="0">
                <a:latin typeface="Arial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ru-RU" sz="2000" b="1" smtClean="0">
                <a:latin typeface="Arial" charset="0"/>
              </a:rPr>
              <a:t>Не забудьте рассказать,</a:t>
            </a:r>
            <a:r>
              <a:rPr lang="ru-RU" sz="2000" smtClean="0">
                <a:latin typeface="Arial" charset="0"/>
              </a:rPr>
              <a:t> </a:t>
            </a:r>
          </a:p>
          <a:p>
            <a:r>
              <a:rPr lang="ru-RU" sz="2000" i="1" smtClean="0">
                <a:latin typeface="Arial" charset="0"/>
              </a:rPr>
              <a:t>что может стать причиной недовольства собой;</a:t>
            </a:r>
          </a:p>
          <a:p>
            <a:r>
              <a:rPr lang="ru-RU" sz="2000" i="1" smtClean="0">
                <a:latin typeface="Arial" charset="0"/>
              </a:rPr>
              <a:t>какие события послужили причиной Вашего желания побороться со своими привычками и пристрастиями;</a:t>
            </a:r>
          </a:p>
          <a:p>
            <a:r>
              <a:rPr lang="ru-RU" sz="2000" i="1" smtClean="0">
                <a:latin typeface="Arial" charset="0"/>
              </a:rPr>
              <a:t>какие действия помогли Вам победить самого себя;</a:t>
            </a:r>
          </a:p>
          <a:p>
            <a:r>
              <a:rPr lang="ru-RU" sz="2000" i="1" smtClean="0">
                <a:latin typeface="Arial" charset="0"/>
              </a:rPr>
              <a:t>изменились ли Вы и Ваш мир после этой победы и каким образом. </a:t>
            </a:r>
          </a:p>
        </p:txBody>
      </p:sp>
      <p:pic>
        <p:nvPicPr>
          <p:cNvPr id="23555" name="Picture 4" descr="C:\Users\User\Desktop\шаттерсток\shutterstock_3772898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349500"/>
            <a:ext cx="212407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274637"/>
          </a:xfrm>
        </p:spPr>
        <p:txBody>
          <a:bodyPr/>
          <a:lstStyle/>
          <a:p>
            <a:r>
              <a:rPr lang="ru-RU" sz="2400" b="1" smtClean="0">
                <a:latin typeface="Arial" charset="0"/>
              </a:rPr>
              <a:t>Композиция повествования</a:t>
            </a:r>
            <a:r>
              <a:rPr lang="ru-RU" sz="4000" smtClean="0"/>
              <a:t> 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179388" y="620713"/>
            <a:ext cx="6480175" cy="604837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200" b="1" smtClean="0">
                <a:latin typeface="Arial" charset="0"/>
              </a:rPr>
              <a:t>1. </a:t>
            </a:r>
            <a:r>
              <a:rPr lang="ru-RU" sz="1200" b="1" smtClean="0">
                <a:solidFill>
                  <a:srgbClr val="FF0000"/>
                </a:solidFill>
                <a:latin typeface="Arial" charset="0"/>
              </a:rPr>
              <a:t>Начало повествования.</a:t>
            </a:r>
            <a:r>
              <a:rPr lang="ru-RU" sz="1200" smtClean="0">
                <a:latin typeface="Arial" charset="0"/>
              </a:rPr>
              <a:t> Возможные варианты:</a:t>
            </a:r>
          </a:p>
          <a:p>
            <a:pPr>
              <a:lnSpc>
                <a:spcPct val="80000"/>
              </a:lnSpc>
            </a:pPr>
            <a:r>
              <a:rPr lang="ru-RU" sz="1200" b="1" i="1" smtClean="0">
                <a:solidFill>
                  <a:srgbClr val="003300"/>
                </a:solidFill>
                <a:latin typeface="Arial" charset="0"/>
              </a:rPr>
              <a:t>обращение к адресату: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200" i="1" smtClean="0">
                <a:latin typeface="Arial" charset="0"/>
              </a:rPr>
              <a:t>Что для вас победа над собой?..</a:t>
            </a:r>
            <a:r>
              <a:rPr lang="ru-RU" sz="1200" smtClean="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2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200" b="1" i="1" smtClean="0">
                <a:solidFill>
                  <a:srgbClr val="003300"/>
                </a:solidFill>
                <a:latin typeface="Arial" charset="0"/>
              </a:rPr>
              <a:t>общая мысль монолога: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200" smtClean="0"/>
              <a:t> </a:t>
            </a:r>
            <a:r>
              <a:rPr lang="ru-RU" sz="1200" i="1" smtClean="0">
                <a:latin typeface="Arial" charset="0"/>
              </a:rPr>
              <a:t>Главной победой можно считать победу над собой. Ведь нужно быть достаточно сильным, чтобы суметь признать свои собственные ошибки и исправить их.</a:t>
            </a:r>
            <a:br>
              <a:rPr lang="ru-RU" sz="1200" i="1" smtClean="0">
                <a:latin typeface="Arial" charset="0"/>
              </a:rPr>
            </a:br>
            <a:endParaRPr lang="ru-RU" sz="1200" i="1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200" b="1" i="1" smtClean="0">
                <a:solidFill>
                  <a:srgbClr val="003300"/>
                </a:solidFill>
                <a:latin typeface="Arial" charset="0"/>
              </a:rPr>
              <a:t>общепринятая истина, высказанная в афористической форме: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200" i="1" smtClean="0"/>
              <a:t>     </a:t>
            </a:r>
            <a:r>
              <a:rPr lang="ru-RU" sz="1400" i="1" smtClean="0"/>
              <a:t>С собой тяжелее всего бороться, потому что с собой проще всего договориться.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400" i="1" smtClean="0">
              <a:solidFill>
                <a:srgbClr val="0033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200" b="1" i="1" smtClean="0">
                <a:solidFill>
                  <a:srgbClr val="003300"/>
                </a:solidFill>
                <a:latin typeface="Arial" charset="0"/>
              </a:rPr>
              <a:t>ссылка на авторитетное мнение, соответствующее теме высказывания: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i="1" smtClean="0"/>
              <a:t>По утверждению Платона, «победа над собой есть первая и наилучшая из побед. Быть же побежденным самим собой всего постыдней и хуже".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400" b="1" i="1" smtClean="0">
              <a:solidFill>
                <a:srgbClr val="0033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200" b="1" i="1" smtClean="0">
                <a:solidFill>
                  <a:srgbClr val="003300"/>
                </a:solidFill>
                <a:latin typeface="Arial" charset="0"/>
              </a:rPr>
              <a:t>место, время, действующее лицо: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200" i="1" smtClean="0">
                <a:latin typeface="Arial" charset="0"/>
              </a:rPr>
              <a:t>В прошлом году со мной в школе произошла следующая история.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200" i="1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200" b="1" smtClean="0">
                <a:latin typeface="Arial" charset="0"/>
              </a:rPr>
              <a:t>2. </a:t>
            </a:r>
            <a:r>
              <a:rPr lang="ru-RU" sz="1200" b="1" smtClean="0">
                <a:solidFill>
                  <a:srgbClr val="FF0000"/>
                </a:solidFill>
                <a:latin typeface="Arial" charset="0"/>
              </a:rPr>
              <a:t>Середина повествования.</a:t>
            </a:r>
            <a:r>
              <a:rPr lang="ru-RU" sz="1200" smtClean="0">
                <a:latin typeface="Arial" charset="0"/>
              </a:rPr>
              <a:t> Структура самого повествования может быть различной. Можно следовать естественному порядку событий. Можно начать с некоторого необычного, яркого момента, которое было не в начале, а в середине или в конце события и т.д. (</a:t>
            </a:r>
            <a:r>
              <a:rPr lang="ru-RU" sz="1200" i="1" smtClean="0">
                <a:latin typeface="Arial" charset="0"/>
              </a:rPr>
              <a:t>ср. композицию романа М.Ю. Лермонтова «Герой нашего времени»).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200" smtClean="0">
                <a:latin typeface="Arial" charset="0"/>
              </a:rPr>
              <a:t>Конкретная композиция зависит от конкретных задач, которые ставит перед собой автор. Но в любом случае риторики рекомендуют «нагнетать» степень заинтересованности адресата, продвигаясь к кульминации истории, которая и завершает середину повествования.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200" b="1" smtClean="0">
                <a:latin typeface="Arial" charset="0"/>
              </a:rPr>
              <a:t>3. </a:t>
            </a:r>
            <a:r>
              <a:rPr lang="ru-RU" sz="1200" b="1" smtClean="0">
                <a:solidFill>
                  <a:srgbClr val="FF0000"/>
                </a:solidFill>
                <a:latin typeface="Arial" charset="0"/>
              </a:rPr>
              <a:t>Конец повествования</a:t>
            </a:r>
            <a:r>
              <a:rPr lang="ru-RU" sz="1200" smtClean="0">
                <a:latin typeface="Arial" charset="0"/>
              </a:rPr>
              <a:t> обычно содержит развязку истории. Она должна быть рассказана так, чтобы соответствовать началу и середине. После развязки может следовать вывод из всего повествования.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20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1200" b="1" i="1" smtClean="0">
              <a:solidFill>
                <a:schemeClr val="hlink"/>
              </a:solidFill>
            </a:endParaRPr>
          </a:p>
        </p:txBody>
      </p:sp>
      <p:pic>
        <p:nvPicPr>
          <p:cNvPr id="24579" name="Picture 3" descr="C:\Users\User\Desktop\шаттерсток\shutterstock_3995790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1196975"/>
            <a:ext cx="21367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r>
              <a:rPr lang="ru-RU" sz="2400" b="1" smtClean="0">
                <a:latin typeface="Arial" charset="0"/>
              </a:rPr>
              <a:t>Создаём текст повествовательного типа речи</a:t>
            </a:r>
            <a:r>
              <a:rPr lang="ru-RU" sz="4000" smtClean="0"/>
              <a:t> 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179388" y="836613"/>
            <a:ext cx="6059487" cy="5832475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 typeface="Arial" charset="0"/>
              <a:buNone/>
            </a:pPr>
            <a:endParaRPr lang="ru-RU" sz="1600" smtClean="0"/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1400" smtClean="0">
                <a:latin typeface="Arial" charset="0"/>
              </a:rPr>
              <a:t>Начните с предложения, которое содержит тему. В  нем могут быть слова </a:t>
            </a:r>
            <a:r>
              <a:rPr lang="ru-RU" sz="1400" b="1" i="1" smtClean="0">
                <a:latin typeface="Arial" charset="0"/>
              </a:rPr>
              <a:t>как-то раз, однажды и др.,</a:t>
            </a:r>
            <a:r>
              <a:rPr lang="ru-RU" sz="1400" smtClean="0">
                <a:latin typeface="Arial" charset="0"/>
              </a:rPr>
              <a:t> обозначающие время и место события. </a:t>
            </a:r>
            <a:br>
              <a:rPr lang="ru-RU" sz="1400" smtClean="0">
                <a:latin typeface="Arial" charset="0"/>
              </a:rPr>
            </a:br>
            <a:endParaRPr lang="ru-RU" sz="1400" smtClean="0">
              <a:latin typeface="Arial" charset="0"/>
            </a:endParaRP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smtClean="0"/>
              <a:t>Опишите действия, но не просто перечислите их, а покажите своё отношение. Для этого используйте </a:t>
            </a:r>
            <a:r>
              <a:rPr lang="ru-RU" sz="1600" b="1" u="sng" smtClean="0"/>
              <a:t>глаголы совершенного вида прошедшего времени</a:t>
            </a:r>
            <a:r>
              <a:rPr lang="ru-RU" sz="1600" smtClean="0"/>
              <a:t> с различными оттенками значений: </a:t>
            </a:r>
            <a:r>
              <a:rPr lang="ru-RU" sz="1600" i="1" smtClean="0">
                <a:solidFill>
                  <a:schemeClr val="hlink"/>
                </a:solidFill>
              </a:rPr>
              <a:t>не побежал</a:t>
            </a:r>
            <a:r>
              <a:rPr lang="ru-RU" sz="1600" i="1" smtClean="0">
                <a:solidFill>
                  <a:srgbClr val="FF0000"/>
                </a:solidFill>
              </a:rPr>
              <a:t>, а помчался, полетел, рванул с места</a:t>
            </a:r>
            <a:r>
              <a:rPr lang="ru-RU" sz="1600" smtClean="0"/>
              <a:t> и т.п.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smtClean="0"/>
              <a:t>Добавьте к ним </a:t>
            </a:r>
            <a:r>
              <a:rPr lang="ru-RU" sz="1600" b="1" u="sng" smtClean="0"/>
              <a:t>наречия</a:t>
            </a:r>
            <a:r>
              <a:rPr lang="ru-RU" sz="1600" smtClean="0"/>
              <a:t>, отражающие</a:t>
            </a:r>
          </a:p>
          <a:p>
            <a:pPr marL="381000" indent="-381000">
              <a:lnSpc>
                <a:spcPct val="80000"/>
              </a:lnSpc>
            </a:pPr>
            <a:r>
              <a:rPr lang="ru-RU" sz="1600" smtClean="0"/>
              <a:t>пространственно-временное расположение (</a:t>
            </a:r>
            <a:r>
              <a:rPr lang="ru-RU" sz="1600" i="1" smtClean="0">
                <a:solidFill>
                  <a:srgbClr val="FF0000"/>
                </a:solidFill>
              </a:rPr>
              <a:t>вчера, сегодня, позавчера, сверху, справа</a:t>
            </a:r>
            <a:r>
              <a:rPr lang="ru-RU" sz="1600" smtClean="0"/>
              <a:t> и т.п.)</a:t>
            </a:r>
          </a:p>
          <a:p>
            <a:pPr marL="381000" indent="-381000">
              <a:lnSpc>
                <a:spcPct val="80000"/>
              </a:lnSpc>
            </a:pPr>
            <a:r>
              <a:rPr lang="ru-RU" sz="1600" smtClean="0"/>
              <a:t>настроение (</a:t>
            </a:r>
            <a:r>
              <a:rPr lang="ru-RU" sz="1600" i="1" smtClean="0">
                <a:solidFill>
                  <a:srgbClr val="FF0000"/>
                </a:solidFill>
              </a:rPr>
              <a:t>весело, грустно, уныло, счастливо</a:t>
            </a:r>
            <a:r>
              <a:rPr lang="en-US" sz="1600" i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и т.п.),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ru-RU" sz="1400" smtClean="0">
                <a:latin typeface="Arial" charset="0"/>
                <a:cs typeface="Arial" charset="0"/>
              </a:rPr>
              <a:t>4. Используйте </a:t>
            </a:r>
            <a:r>
              <a:rPr lang="ru-RU" sz="1400" b="1" u="sng" smtClean="0">
                <a:latin typeface="Arial" charset="0"/>
                <a:cs typeface="Arial" charset="0"/>
              </a:rPr>
              <a:t>слова, подчеркивающие последовательность действий</a:t>
            </a:r>
            <a:r>
              <a:rPr lang="ru-RU" sz="1400" smtClean="0">
                <a:latin typeface="Arial" charset="0"/>
                <a:cs typeface="Arial" charset="0"/>
              </a:rPr>
              <a:t> (</a:t>
            </a:r>
            <a:r>
              <a:rPr lang="ru-RU" sz="1400" i="1" smtClean="0">
                <a:solidFill>
                  <a:srgbClr val="FF0000"/>
                </a:solidFill>
                <a:latin typeface="Arial" charset="0"/>
                <a:cs typeface="Arial" charset="0"/>
              </a:rPr>
              <a:t>потом, затем</a:t>
            </a:r>
            <a:r>
              <a:rPr lang="ru-RU" sz="1400" smtClean="0">
                <a:latin typeface="Arial" charset="0"/>
                <a:cs typeface="Arial" charset="0"/>
              </a:rPr>
              <a:t> и др.) </a:t>
            </a:r>
            <a:endParaRPr lang="ru-RU" sz="1400" smtClean="0">
              <a:latin typeface="Arial" charset="0"/>
            </a:endParaRP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5. Используйте </a:t>
            </a:r>
            <a:r>
              <a:rPr lang="ru-RU" sz="1600" b="1" u="sng" smtClean="0"/>
              <a:t>вводные конструкции</a:t>
            </a:r>
            <a:r>
              <a:rPr lang="ru-RU" sz="1600" smtClean="0"/>
              <a:t> (</a:t>
            </a:r>
            <a:r>
              <a:rPr lang="ru-RU" sz="1600" i="1" smtClean="0">
                <a:solidFill>
                  <a:srgbClr val="FF0000"/>
                </a:solidFill>
              </a:rPr>
              <a:t>к радости, к огорчению, к счастью, к досаде</a:t>
            </a:r>
            <a:r>
              <a:rPr lang="ru-RU" sz="1600" smtClean="0"/>
              <a:t>).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endParaRPr lang="ru-RU" sz="600" smtClean="0">
              <a:cs typeface="Arial" charset="0"/>
            </a:endParaRP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6. Сделайте свою речь эмоциональной, используя </a:t>
            </a:r>
            <a:r>
              <a:rPr lang="ru-RU" sz="1600" b="1" u="sng" smtClean="0"/>
              <a:t>восклицательные, вопросительные, побудительные предложения. 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/>
            </a:r>
            <a:br>
              <a:rPr lang="ru-RU" sz="1600" smtClean="0"/>
            </a:br>
            <a:r>
              <a:rPr lang="ru-RU" sz="1800" smtClean="0">
                <a:solidFill>
                  <a:srgbClr val="003300"/>
                </a:solidFill>
                <a:latin typeface="Arial" charset="0"/>
              </a:rPr>
              <a:t>Обратите внимание! Каждое новое событие в Вашем монологе должно быть связано с предыдущим!</a:t>
            </a:r>
          </a:p>
        </p:txBody>
      </p:sp>
      <p:pic>
        <p:nvPicPr>
          <p:cNvPr id="25603" name="Picture 2" descr="C:\Users\User\Desktop\шаттерсток\shutterstock_3691100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27813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4294967295"/>
          </p:nvPr>
        </p:nvSpPr>
        <p:spPr>
          <a:xfrm>
            <a:off x="3348038" y="260350"/>
            <a:ext cx="5616575" cy="58658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800" smtClean="0"/>
              <a:t>           Пособие предназначено для эффективной подготовки к устной части основного государственного экзамена по русскому языку и содержит тренировочные задания, а также советы и рекомендации, позволяющие избежать типичных ошибок в устном ответе.</a:t>
            </a:r>
          </a:p>
          <a:p>
            <a:pPr>
              <a:buFont typeface="Arial" charset="0"/>
              <a:buNone/>
            </a:pPr>
            <a:r>
              <a:rPr lang="ru-RU" sz="1800" smtClean="0"/>
              <a:t>         Работая с пособием, учащиеся научатся</a:t>
            </a:r>
            <a:endParaRPr lang="ru-RU" sz="1800" smtClean="0">
              <a:sym typeface="Symbol" pitchFamily="18" charset="2"/>
            </a:endParaRPr>
          </a:p>
          <a:p>
            <a:pPr>
              <a:buFont typeface="Arial" charset="0"/>
              <a:buNone/>
            </a:pPr>
            <a:r>
              <a:rPr lang="ru-RU" sz="1800" smtClean="0">
                <a:sym typeface="Symbol" pitchFamily="18" charset="2"/>
              </a:rPr>
              <a:t></a:t>
            </a:r>
            <a:r>
              <a:rPr lang="ru-RU" sz="1800" smtClean="0"/>
              <a:t>	грамотно, правильно и выразительно читать и пересказывать тексты;</a:t>
            </a:r>
            <a:endParaRPr lang="ru-RU" sz="1800" smtClean="0">
              <a:sym typeface="Symbol" pitchFamily="18" charset="2"/>
            </a:endParaRPr>
          </a:p>
          <a:p>
            <a:pPr>
              <a:buFont typeface="Arial" charset="0"/>
              <a:buNone/>
            </a:pPr>
            <a:r>
              <a:rPr lang="ru-RU" sz="1800" smtClean="0">
                <a:sym typeface="Symbol" pitchFamily="18" charset="2"/>
              </a:rPr>
              <a:t></a:t>
            </a:r>
            <a:r>
              <a:rPr lang="ru-RU" sz="1800" smtClean="0"/>
              <a:t>	выстраивать монологи и диалоги на заданные темы в соответствии с определённым типом речи;</a:t>
            </a:r>
            <a:endParaRPr lang="ru-RU" sz="1800" smtClean="0">
              <a:sym typeface="Symbol" pitchFamily="18" charset="2"/>
            </a:endParaRPr>
          </a:p>
          <a:p>
            <a:pPr>
              <a:buFont typeface="Arial" charset="0"/>
              <a:buNone/>
            </a:pPr>
            <a:r>
              <a:rPr lang="ru-RU" sz="1800" smtClean="0">
                <a:sym typeface="Symbol" pitchFamily="18" charset="2"/>
              </a:rPr>
              <a:t></a:t>
            </a:r>
            <a:r>
              <a:rPr lang="ru-RU" sz="1800" smtClean="0"/>
              <a:t>	излагать материал на основе личного жизненного опыта;</a:t>
            </a:r>
            <a:endParaRPr lang="ru-RU" sz="1800" smtClean="0">
              <a:sym typeface="Symbol" pitchFamily="18" charset="2"/>
            </a:endParaRPr>
          </a:p>
          <a:p>
            <a:pPr>
              <a:buFont typeface="Arial" charset="0"/>
              <a:buNone/>
            </a:pPr>
            <a:r>
              <a:rPr lang="ru-RU" sz="1800" smtClean="0">
                <a:sym typeface="Symbol" pitchFamily="18" charset="2"/>
              </a:rPr>
              <a:t></a:t>
            </a:r>
            <a:r>
              <a:rPr lang="ru-RU" sz="1800" smtClean="0"/>
              <a:t>	представлять и аргументированно отстаивать свою точку зрения в диалоге;</a:t>
            </a:r>
          </a:p>
          <a:p>
            <a:pPr>
              <a:buFont typeface="Arial" charset="0"/>
              <a:buNone/>
            </a:pPr>
            <a:r>
              <a:rPr lang="ru-RU" sz="1800" smtClean="0"/>
              <a:t>         Пособие рекомендовано учащимся 8-9-х классов, учителям и методистам и может быть использовано на уроках и для самостоятельной подготовки. </a:t>
            </a:r>
          </a:p>
        </p:txBody>
      </p:sp>
      <p:pic>
        <p:nvPicPr>
          <p:cNvPr id="26626" name="Picture 3" descr="978-5-377-12490-0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268413"/>
            <a:ext cx="31686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5" descr="shutterstock_567456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476250"/>
            <a:ext cx="3168650" cy="419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WordArt 6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476375" y="4581525"/>
            <a:ext cx="6048375" cy="955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Благодарю за внимание!</a:t>
            </a:r>
          </a:p>
        </p:txBody>
      </p:sp>
      <p:sp>
        <p:nvSpPr>
          <p:cNvPr id="27651" name="WordArt 5"/>
          <p:cNvSpPr>
            <a:spLocks noChangeArrowheads="1" noChangeShapeType="1" noTextEdit="1"/>
          </p:cNvSpPr>
          <p:nvPr/>
        </p:nvSpPr>
        <p:spPr bwMode="auto">
          <a:xfrm>
            <a:off x="1979613" y="6381750"/>
            <a:ext cx="6448425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Егораева Г.Т., руководитель департамента методологии АНО НЦИО, Москва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Литература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4140200" y="1600200"/>
            <a:ext cx="4546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ФИПИ Образцы контрольных измерительных материалов для раздела «Говорение» в Государственной итоговой аттестации по русскому языку. М., 2017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Нечаева О. А. Функционально-смысловые типы речи: описание, повествование, рассуждение. — Улан-Удэ, 1974.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Материалы сайта http://licey.net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Егораева Г.Т. ОГЭ Тренажёр: подготовка к устной части. Раздел «Говорение». – М., 2018</a:t>
            </a:r>
          </a:p>
        </p:txBody>
      </p:sp>
      <p:pic>
        <p:nvPicPr>
          <p:cNvPr id="28675" name="Picture 2" descr="C:\Users\User\Desktop\шаттерсток\shutterstock_374529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133600"/>
            <a:ext cx="3048000" cy="27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5483225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latin typeface="Arial" charset="0"/>
              </a:rPr>
              <a:t>       </a:t>
            </a:r>
            <a:r>
              <a:rPr lang="ru-RU" sz="2800" b="1" smtClean="0">
                <a:solidFill>
                  <a:srgbClr val="FF0000"/>
                </a:solidFill>
                <a:latin typeface="Arial" charset="0"/>
              </a:rPr>
              <a:t>Повествование</a:t>
            </a:r>
            <a:r>
              <a:rPr lang="ru-RU" sz="2800" smtClean="0">
                <a:latin typeface="Arial" charset="0"/>
              </a:rPr>
              <a:t> – функционально-смысловой тип речи, предназначенный для изображения последовательного ряда событий или перехода из одного состояния в другое.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Arial" charset="0"/>
              </a:rPr>
              <a:t>       Действия, события, изображаемые в повествовании, </a:t>
            </a:r>
            <a:r>
              <a:rPr lang="ru-RU" sz="2800" b="1" smtClean="0">
                <a:latin typeface="Arial" charset="0"/>
              </a:rPr>
              <a:t> следуют одно за другим.                                                                          </a:t>
            </a:r>
            <a:r>
              <a:rPr lang="ru-RU" sz="2800" smtClean="0"/>
              <a:t> </a:t>
            </a:r>
          </a:p>
        </p:txBody>
      </p:sp>
      <p:pic>
        <p:nvPicPr>
          <p:cNvPr id="15362" name="Picture 2" descr="C:\Users\User\Desktop\шаттерсток\shutterstock_3772866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2565400"/>
            <a:ext cx="3048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>
          <a:xfrm>
            <a:off x="2484438" y="549275"/>
            <a:ext cx="6202362" cy="5576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 smtClean="0">
                <a:latin typeface="Arial" charset="0"/>
              </a:rPr>
              <a:t>Повествование</a:t>
            </a:r>
            <a:r>
              <a:rPr lang="ru-RU" sz="1600" smtClean="0">
                <a:latin typeface="Arial" charset="0"/>
              </a:rPr>
              <a:t>, в отличие от описания, представляет собой изображение событий или явлений, совершающихся не одновременно, а следующих друг за другом или обусловливающих друг друга. Самыйкраткий в мировой литературе пример текста повествования – знаменитый рассказ Цезаря: «Пришёл, увидел, победил»</a:t>
            </a:r>
            <a:r>
              <a:rPr lang="en-US" sz="1600" smtClean="0">
                <a:latin typeface="Arial" charset="0"/>
              </a:rPr>
              <a:t> </a:t>
            </a:r>
            <a:r>
              <a:rPr lang="ru-RU" sz="1600" smtClean="0">
                <a:latin typeface="Arial" charset="0"/>
              </a:rPr>
              <a:t>(«Споткнулся, упал, очнулся – гипс»). Он ярко и точно передаёт суть повествования – это рассказ о том, что произошло, случилось.</a:t>
            </a:r>
            <a:endParaRPr lang="ru-RU" sz="1600" b="1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b="1" smtClean="0">
                <a:latin typeface="Arial" charset="0"/>
              </a:rPr>
              <a:t>Повествование</a:t>
            </a:r>
            <a:r>
              <a:rPr lang="ru-RU" sz="1600" smtClean="0">
                <a:latin typeface="Arial" charset="0"/>
              </a:rPr>
              <a:t> раскрывает тесно связанные между собой события, явления, действия как объективно происходившие в прошлом. Именно поэтому главное средство такого рассказа – сменяющие друг друга и называющие действия глаголы прошедшего времени совершенного вида. Предложения повествовательных контекстов не описывают действия, а повествуют о них, то есть передают само событие, действие.</a:t>
            </a:r>
            <a:endParaRPr lang="ru-RU" sz="1600" b="1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b="1" smtClean="0">
                <a:latin typeface="Arial" charset="0"/>
              </a:rPr>
              <a:t>Повествование</a:t>
            </a:r>
            <a:r>
              <a:rPr lang="ru-RU" sz="1600" smtClean="0">
                <a:latin typeface="Arial" charset="0"/>
              </a:rPr>
              <a:t> теснейшим образом связано с пространством и временем. Обозначение места, действия, название лиц и не лиц, производящих действия, и обозначение самих действий – это языковые средства, с помощью которых ведётся повествование.</a:t>
            </a:r>
          </a:p>
        </p:txBody>
      </p:sp>
      <p:pic>
        <p:nvPicPr>
          <p:cNvPr id="16386" name="Picture 2" descr="C:\Users\User\Desktop\шаттерсток\shutterstock_3839310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52513"/>
            <a:ext cx="2339975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WordArt 8"/>
          <p:cNvSpPr>
            <a:spLocks noChangeArrowheads="1" noChangeShapeType="1" noTextEdit="1"/>
          </p:cNvSpPr>
          <p:nvPr/>
        </p:nvSpPr>
        <p:spPr bwMode="auto">
          <a:xfrm rot="5400000">
            <a:off x="1120775" y="1408113"/>
            <a:ext cx="257175" cy="266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6388" name="WordArt 9"/>
          <p:cNvSpPr>
            <a:spLocks noChangeArrowheads="1" noChangeShapeType="1" noTextEdit="1"/>
          </p:cNvSpPr>
          <p:nvPr/>
        </p:nvSpPr>
        <p:spPr bwMode="auto">
          <a:xfrm rot="5400000">
            <a:off x="1140619" y="2035969"/>
            <a:ext cx="288925" cy="338137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6389" name="WordArt 10"/>
          <p:cNvSpPr>
            <a:spLocks noChangeArrowheads="1" noChangeShapeType="1" noTextEdit="1"/>
          </p:cNvSpPr>
          <p:nvPr/>
        </p:nvSpPr>
        <p:spPr bwMode="auto">
          <a:xfrm rot="5400000">
            <a:off x="1120776" y="2632075"/>
            <a:ext cx="328612" cy="338137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latin typeface="Arial" charset="0"/>
              </a:rPr>
              <a:t>Повествование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</a:t>
            </a: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событие 1 + событие 2</a:t>
            </a: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+ </a:t>
            </a: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событие 3 +…. </a:t>
            </a:r>
          </a:p>
        </p:txBody>
      </p:sp>
      <p:sp>
        <p:nvSpPr>
          <p:cNvPr id="17411" name="AutoShape 4"/>
          <p:cNvSpPr>
            <a:spLocks noChangeArrowheads="1"/>
          </p:cNvSpPr>
          <p:nvPr/>
        </p:nvSpPr>
        <p:spPr bwMode="auto">
          <a:xfrm>
            <a:off x="4211638" y="1052513"/>
            <a:ext cx="144462" cy="504825"/>
          </a:xfrm>
          <a:prstGeom prst="downArrow">
            <a:avLst>
              <a:gd name="adj1" fmla="val 50000"/>
              <a:gd name="adj2" fmla="val 87363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12" name="Picture 9" descr="shutterstock_2187723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636838"/>
            <a:ext cx="453707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3200" b="1" smtClean="0"/>
              <a:t>Схема повествовательного текста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4075" y="1052513"/>
            <a:ext cx="4464050" cy="6477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Что произошло?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140200" y="1773238"/>
            <a:ext cx="215900" cy="431800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35150" y="2276475"/>
            <a:ext cx="5616575" cy="64770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В каком порядке события сменяли друг друга?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763713" y="2997200"/>
            <a:ext cx="215900" cy="503238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42988" y="3573463"/>
            <a:ext cx="1512887" cy="2592387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Герой (-и)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2700338" y="3644900"/>
            <a:ext cx="503237" cy="215900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76600" y="3357563"/>
            <a:ext cx="2879725" cy="64770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</a:rPr>
              <a:t>1 – ое:</a:t>
            </a:r>
          </a:p>
          <a:p>
            <a:pPr algn="ctr">
              <a:defRPr/>
            </a:pPr>
            <a:r>
              <a:rPr lang="ru-RU" sz="2000" i="1" dirty="0">
                <a:solidFill>
                  <a:schemeClr val="tx1"/>
                </a:solidFill>
              </a:rPr>
              <a:t>однажды, сначала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555875" y="4292600"/>
            <a:ext cx="576263" cy="215900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76600" y="4149725"/>
            <a:ext cx="2879725" cy="647700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</a:rPr>
              <a:t>2-ое:</a:t>
            </a:r>
          </a:p>
          <a:p>
            <a:pPr algn="ctr">
              <a:defRPr/>
            </a:pPr>
            <a:r>
              <a:rPr lang="ru-RU" sz="2000" i="1" dirty="0">
                <a:solidFill>
                  <a:schemeClr val="tx1"/>
                </a:solidFill>
              </a:rPr>
              <a:t>вдруг, потом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2627313" y="5157788"/>
            <a:ext cx="576262" cy="215900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76600" y="5013325"/>
            <a:ext cx="2879725" cy="863600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  <a:cs typeface="Arial" charset="0"/>
              </a:rPr>
              <a:t>3-ье:</a:t>
            </a:r>
          </a:p>
          <a:p>
            <a:pPr>
              <a:defRPr/>
            </a:pPr>
            <a:r>
              <a:rPr lang="ru-RU" sz="2000" i="1" dirty="0">
                <a:solidFill>
                  <a:schemeClr val="tx1"/>
                </a:solidFill>
                <a:cs typeface="Arial" charset="0"/>
              </a:rPr>
              <a:t>а в это время, затем, тогда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2627313" y="5949950"/>
            <a:ext cx="576262" cy="215900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203575" y="5949950"/>
            <a:ext cx="2952750" cy="647700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</a:rPr>
              <a:t>4-ое:</a:t>
            </a:r>
          </a:p>
          <a:p>
            <a:pPr algn="ctr">
              <a:defRPr/>
            </a:pPr>
            <a:r>
              <a:rPr lang="ru-RU" sz="2000" i="1" dirty="0">
                <a:solidFill>
                  <a:schemeClr val="tx1"/>
                </a:solidFill>
              </a:rPr>
              <a:t>в конце концов</a:t>
            </a:r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6227763" y="3213100"/>
            <a:ext cx="431800" cy="345598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804025" y="3573463"/>
            <a:ext cx="2089150" cy="237648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</a:rPr>
              <a:t>Действие развивается во времени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ru-RU" sz="2400" b="1" smtClean="0">
                <a:latin typeface="Arial" charset="0"/>
              </a:rPr>
              <a:t>Повествование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9039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200" b="1" i="1" smtClean="0">
                <a:latin typeface="Arial" charset="0"/>
              </a:rPr>
              <a:t>Я увидел на самом деле на краю неба белое облачко, которое принял было сперва за отдалённый холмик. Ямщик изъяснил мне, что облачко предвещало буран.</a:t>
            </a:r>
            <a:br>
              <a:rPr lang="ru-RU" sz="1200" b="1" i="1" smtClean="0">
                <a:latin typeface="Arial" charset="0"/>
              </a:rPr>
            </a:br>
            <a:r>
              <a:rPr lang="ru-RU" sz="1200" b="1" i="1" smtClean="0">
                <a:latin typeface="Arial" charset="0"/>
              </a:rPr>
              <a:t>        Я слыхал о тамошних метелях, что целые обозы бывали ими занесены. Савельич, согласно со мнением ямщика, советовал воротиться. Но ветер показался мне не силен; я понадеялся добраться заблаговременно до следующей станции и велел ехать скорее.</a:t>
            </a:r>
            <a:br>
              <a:rPr lang="ru-RU" sz="1200" b="1" i="1" smtClean="0">
                <a:latin typeface="Arial" charset="0"/>
              </a:rPr>
            </a:br>
            <a:r>
              <a:rPr lang="ru-RU" sz="1200" b="1" i="1" smtClean="0">
                <a:latin typeface="Arial" charset="0"/>
              </a:rPr>
              <a:t>        Ямщик поскакал; но всё поглядывал на восток. Лошади бежали дружно. Ветер между тем час от часу становился сильнее. Облачко обратилось в белую тучу, которая тяжело подымалась, росла и постепенно облегала небо. Пошёл мелкий снег – и вдруг повалил хлопьями. Ветер завыл; сделалась метель. В одно мгновение тёмное небо смешалось со снежным морем. Всё исчезло. «Ну, барин, – закричал ямщик, – беда: буран!»...</a:t>
            </a:r>
            <a:br>
              <a:rPr lang="ru-RU" sz="1200" b="1" i="1" smtClean="0">
                <a:latin typeface="Arial" charset="0"/>
              </a:rPr>
            </a:br>
            <a:r>
              <a:rPr lang="ru-RU" sz="1200" b="1" i="1" smtClean="0">
                <a:latin typeface="Arial" charset="0"/>
              </a:rPr>
              <a:t>        Я выглянул из кибитки: всё было мрак и вихорь. Ветер выл с такой свирепой выразительностию, что казался одушевлённым; снег засыпал меня и Савельича; лошади шли шагом – и скоро стали.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200" b="1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800" smtClean="0">
                <a:latin typeface="Arial" charset="0"/>
              </a:rPr>
              <a:t>            </a:t>
            </a:r>
            <a:r>
              <a:rPr lang="ru-RU" sz="1200" smtClean="0">
                <a:latin typeface="Arial" charset="0"/>
              </a:rPr>
              <a:t>В данном микротексте рассказывается о буране, в который попал Гринёв во время следования к месту службы. Описание бурана в данном случае даётся именно как повествование, поскольку чётко соблюдена логическая последовательность событий, причём вся композиция хронологизирована: </a:t>
            </a:r>
          </a:p>
          <a:p>
            <a:pPr>
              <a:lnSpc>
                <a:spcPct val="80000"/>
              </a:lnSpc>
            </a:pPr>
            <a:r>
              <a:rPr lang="ru-RU" sz="1200" b="1" i="1" smtClean="0">
                <a:latin typeface="Arial" charset="0"/>
              </a:rPr>
              <a:t>на небе появляется белое облачко; </a:t>
            </a:r>
          </a:p>
          <a:p>
            <a:pPr>
              <a:lnSpc>
                <a:spcPct val="80000"/>
              </a:lnSpc>
            </a:pPr>
            <a:r>
              <a:rPr lang="ru-RU" sz="1200" b="1" i="1" smtClean="0">
                <a:latin typeface="Arial" charset="0"/>
              </a:rPr>
              <a:t>Гринёв, несмотря на колебания ямщика и Савельича, решает продолжить путь; </a:t>
            </a:r>
          </a:p>
          <a:p>
            <a:pPr>
              <a:lnSpc>
                <a:spcPct val="80000"/>
              </a:lnSpc>
            </a:pPr>
            <a:r>
              <a:rPr lang="ru-RU" sz="1200" b="1" i="1" smtClean="0">
                <a:latin typeface="Arial" charset="0"/>
              </a:rPr>
              <a:t>ямщик пускает лошадей вскачь; </a:t>
            </a:r>
          </a:p>
          <a:p>
            <a:pPr>
              <a:lnSpc>
                <a:spcPct val="80000"/>
              </a:lnSpc>
            </a:pPr>
            <a:r>
              <a:rPr lang="ru-RU" sz="1200" b="1" i="1" smtClean="0">
                <a:latin typeface="Arial" charset="0"/>
              </a:rPr>
              <a:t>ветер усиливается;</a:t>
            </a:r>
          </a:p>
          <a:p>
            <a:pPr>
              <a:lnSpc>
                <a:spcPct val="80000"/>
              </a:lnSpc>
            </a:pPr>
            <a:r>
              <a:rPr lang="ru-RU" sz="1200" b="1" i="1" smtClean="0">
                <a:latin typeface="Arial" charset="0"/>
              </a:rPr>
              <a:t> начинается метель;</a:t>
            </a:r>
          </a:p>
          <a:p>
            <a:pPr>
              <a:lnSpc>
                <a:spcPct val="80000"/>
              </a:lnSpc>
            </a:pPr>
            <a:r>
              <a:rPr lang="ru-RU" sz="1200" b="1" i="1" smtClean="0">
                <a:latin typeface="Arial" charset="0"/>
              </a:rPr>
              <a:t> метель перерастает в буран; </a:t>
            </a:r>
          </a:p>
          <a:p>
            <a:pPr>
              <a:lnSpc>
                <a:spcPct val="80000"/>
              </a:lnSpc>
            </a:pPr>
            <a:r>
              <a:rPr lang="ru-RU" sz="1200" b="1" i="1" smtClean="0">
                <a:latin typeface="Arial" charset="0"/>
              </a:rPr>
              <a:t>обессиленные лошади останавливаются.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200" smtClean="0">
                <a:latin typeface="Arial" charset="0"/>
              </a:rPr>
              <a:t>            Смена событий во времени выражена с помощью </a:t>
            </a:r>
            <a:r>
              <a:rPr lang="ru-RU" sz="1200" b="1" smtClean="0">
                <a:solidFill>
                  <a:srgbClr val="FF0000"/>
                </a:solidFill>
                <a:latin typeface="Arial" charset="0"/>
              </a:rPr>
              <a:t>глаголов совершенного вида</a:t>
            </a:r>
            <a:r>
              <a:rPr lang="ru-RU" sz="1200" smtClean="0">
                <a:latin typeface="Arial" charset="0"/>
              </a:rPr>
              <a:t>: </a:t>
            </a:r>
            <a:r>
              <a:rPr lang="ru-RU" sz="1200" i="1" smtClean="0">
                <a:latin typeface="Arial" charset="0"/>
              </a:rPr>
              <a:t>Я </a:t>
            </a:r>
            <a:r>
              <a:rPr lang="ru-RU" sz="1200" b="1" i="1" smtClean="0">
                <a:latin typeface="Arial" charset="0"/>
              </a:rPr>
              <a:t>увидел</a:t>
            </a:r>
            <a:r>
              <a:rPr lang="ru-RU" sz="1200" i="1" smtClean="0">
                <a:latin typeface="Arial" charset="0"/>
              </a:rPr>
              <a:t> облачко; я </a:t>
            </a:r>
            <a:r>
              <a:rPr lang="ru-RU" sz="1200" b="1" i="1" smtClean="0">
                <a:latin typeface="Arial" charset="0"/>
              </a:rPr>
              <a:t>велел ехать</a:t>
            </a:r>
            <a:r>
              <a:rPr lang="ru-RU" sz="1200" i="1" smtClean="0">
                <a:latin typeface="Arial" charset="0"/>
              </a:rPr>
              <a:t> скорее; ямщик </a:t>
            </a:r>
            <a:r>
              <a:rPr lang="ru-RU" sz="1200" b="1" i="1" smtClean="0">
                <a:latin typeface="Arial" charset="0"/>
              </a:rPr>
              <a:t>поскакал</a:t>
            </a:r>
            <a:r>
              <a:rPr lang="ru-RU" sz="1200" i="1" smtClean="0">
                <a:latin typeface="Arial" charset="0"/>
              </a:rPr>
              <a:t>; облако </a:t>
            </a:r>
            <a:r>
              <a:rPr lang="ru-RU" sz="1200" b="1" i="1" smtClean="0">
                <a:latin typeface="Arial" charset="0"/>
              </a:rPr>
              <a:t>обратилось </a:t>
            </a:r>
            <a:r>
              <a:rPr lang="ru-RU" sz="1200" i="1" smtClean="0">
                <a:latin typeface="Arial" charset="0"/>
              </a:rPr>
              <a:t>в белую тучу; </a:t>
            </a:r>
            <a:r>
              <a:rPr lang="ru-RU" sz="1200" b="1" i="1" smtClean="0">
                <a:latin typeface="Arial" charset="0"/>
              </a:rPr>
              <a:t>пошёл</a:t>
            </a:r>
            <a:r>
              <a:rPr lang="ru-RU" sz="1200" i="1" smtClean="0">
                <a:latin typeface="Arial" charset="0"/>
              </a:rPr>
              <a:t> снег</a:t>
            </a:r>
            <a:r>
              <a:rPr lang="ru-RU" sz="1200" smtClean="0">
                <a:latin typeface="Arial" charset="0"/>
              </a:rPr>
              <a:t> и т.д. Те же события, которые включены в один и тот же временной отрезок, описаны с помощью предложений с </a:t>
            </a:r>
            <a:r>
              <a:rPr lang="ru-RU" sz="1200" b="1" smtClean="0">
                <a:latin typeface="Arial" charset="0"/>
              </a:rPr>
              <a:t>глаголами несовершенного вида</a:t>
            </a:r>
            <a:r>
              <a:rPr lang="ru-RU" sz="1200" smtClean="0">
                <a:latin typeface="Arial" charset="0"/>
              </a:rPr>
              <a:t> (ср.: </a:t>
            </a:r>
            <a:r>
              <a:rPr lang="ru-RU" sz="1200" i="1" smtClean="0">
                <a:latin typeface="Arial" charset="0"/>
              </a:rPr>
              <a:t>Я слыхал; Савельич советовал</a:t>
            </a:r>
            <a:r>
              <a:rPr lang="ru-RU" sz="1200" smtClean="0">
                <a:latin typeface="Arial" charset="0"/>
              </a:rPr>
              <a:t> и т.д.).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200" smtClean="0">
                <a:latin typeface="Arial" charset="0"/>
              </a:rPr>
              <a:t>           </a:t>
            </a:r>
            <a:r>
              <a:rPr lang="ru-RU" sz="1200" b="1" smtClean="0">
                <a:latin typeface="Arial" charset="0"/>
              </a:rPr>
              <a:t>Предложения с глаголами совершенного вида являются показателями узловых фактов, сигнализируют о смене одного события другим, причём каждое новое событие мыслится во взаимосвязи с предыдущим (в данном случае эта связь хронологическая).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3200" smtClean="0"/>
              <a:t>Признаки повествовательного текста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>
          <a:xfrm>
            <a:off x="179388" y="908050"/>
            <a:ext cx="8785225" cy="5949950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ru-RU" sz="1800" smtClean="0"/>
              <a:t>Коммуникативная цель –  информировать о событии или действиях кого-либо.</a:t>
            </a:r>
          </a:p>
          <a:p>
            <a:pPr>
              <a:buFontTx/>
              <a:buAutoNum type="arabicPeriod"/>
            </a:pPr>
            <a:r>
              <a:rPr lang="ru-RU" sz="1800" smtClean="0"/>
              <a:t>Основной вопрос к тексту: «Что произошло с …..?»</a:t>
            </a:r>
          </a:p>
          <a:p>
            <a:pPr>
              <a:buFontTx/>
              <a:buAutoNum type="arabicPeriod"/>
            </a:pPr>
            <a:r>
              <a:rPr lang="ru-RU" sz="1800" smtClean="0"/>
              <a:t>Основная мысль – ответ на основной вопрос («С (кем-либо) произошло следующее...»</a:t>
            </a:r>
          </a:p>
          <a:p>
            <a:pPr>
              <a:buFontTx/>
              <a:buAutoNum type="arabicPeriod"/>
            </a:pPr>
            <a:r>
              <a:rPr lang="ru-RU" sz="1800" smtClean="0"/>
              <a:t>План построения повествования:</a:t>
            </a:r>
          </a:p>
          <a:p>
            <a:pPr>
              <a:buFont typeface="Wingdings" pitchFamily="2" charset="2"/>
              <a:buChar char="ü"/>
            </a:pPr>
            <a:r>
              <a:rPr lang="ru-RU" sz="1800" smtClean="0"/>
              <a:t>сообщение о действующем лице;</a:t>
            </a:r>
          </a:p>
          <a:p>
            <a:pPr>
              <a:buFont typeface="Wingdings" pitchFamily="2" charset="2"/>
              <a:buChar char="ü"/>
            </a:pPr>
            <a:r>
              <a:rPr lang="ru-RU" sz="1800" smtClean="0"/>
              <a:t>указание на место и время событий;</a:t>
            </a:r>
          </a:p>
          <a:p>
            <a:pPr>
              <a:buFont typeface="Wingdings" pitchFamily="2" charset="2"/>
              <a:buChar char="ü"/>
            </a:pPr>
            <a:r>
              <a:rPr lang="ru-RU" sz="1800" smtClean="0"/>
              <a:t>рассказ о действиях с указанием их особенностей и последовательности во времени;</a:t>
            </a:r>
          </a:p>
          <a:p>
            <a:pPr>
              <a:buFont typeface="Wingdings" pitchFamily="2" charset="2"/>
              <a:buChar char="ü"/>
            </a:pPr>
            <a:r>
              <a:rPr lang="ru-RU" sz="1800" smtClean="0"/>
              <a:t>указание на итог действий, завершение повествования.</a:t>
            </a:r>
          </a:p>
          <a:p>
            <a:pPr>
              <a:buFont typeface="Wingdings" pitchFamily="2" charset="2"/>
              <a:buChar char="ü"/>
            </a:pPr>
            <a:r>
              <a:rPr lang="ru-RU" sz="1800" smtClean="0"/>
              <a:t>вывод.</a:t>
            </a:r>
          </a:p>
          <a:p>
            <a:pPr>
              <a:buFont typeface="Arial" charset="0"/>
              <a:buNone/>
            </a:pPr>
            <a:r>
              <a:rPr lang="ru-RU" sz="1800" smtClean="0"/>
              <a:t>5. В тексте имеются слова и словосочетания, показывающие соотношение действий во времени и пространстве (</a:t>
            </a:r>
            <a:r>
              <a:rPr lang="ru-RU" sz="1800" i="1" smtClean="0"/>
              <a:t>однажды, сначала, только что, как-то зимой (осенью, летом, весной), в праздник, на каникулах,  на прогулке, потом, тогда, а в это время и т.п.)</a:t>
            </a:r>
          </a:p>
          <a:p>
            <a:pPr>
              <a:buFont typeface="Arial" charset="0"/>
              <a:buNone/>
            </a:pPr>
            <a:r>
              <a:rPr lang="ru-RU" sz="1800" smtClean="0"/>
              <a:t>6. В тексте много глаголов совершенного вида, обозначающих конкретные действия.</a:t>
            </a:r>
          </a:p>
          <a:p>
            <a:pPr>
              <a:buFont typeface="Arial" charset="0"/>
              <a:buNone/>
            </a:pPr>
            <a:r>
              <a:rPr lang="ru-RU" sz="1800" smtClean="0"/>
              <a:t>7. Для текста характерна цепная связь между предложениями.</a:t>
            </a:r>
          </a:p>
          <a:p>
            <a:pPr>
              <a:buFont typeface="Arial" charset="0"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107950" y="260350"/>
            <a:ext cx="8589963" cy="431800"/>
          </a:xfrm>
        </p:spPr>
        <p:txBody>
          <a:bodyPr/>
          <a:lstStyle/>
          <a:p>
            <a:r>
              <a:rPr lang="ru-RU" sz="2000" b="1" smtClean="0">
                <a:latin typeface="Arial" charset="0"/>
              </a:rPr>
              <a:t>Типичные грамматические средства оформления текста.</a:t>
            </a:r>
            <a:r>
              <a:rPr lang="ru-RU" sz="4000" smtClean="0"/>
              <a:t> </a:t>
            </a:r>
          </a:p>
        </p:txBody>
      </p:sp>
      <p:graphicFrame>
        <p:nvGraphicFramePr>
          <p:cNvPr id="21518" name="Group 14"/>
          <p:cNvGraphicFramePr>
            <a:graphicFrameLocks noGrp="1"/>
          </p:cNvGraphicFramePr>
          <p:nvPr>
            <p:ph idx="1"/>
          </p:nvPr>
        </p:nvGraphicFramePr>
        <p:xfrm>
          <a:off x="179388" y="981075"/>
          <a:ext cx="5472112" cy="5145088"/>
        </p:xfrm>
        <a:graphic>
          <a:graphicData uri="http://schemas.openxmlformats.org/drawingml/2006/table">
            <a:tbl>
              <a:tblPr/>
              <a:tblGrid>
                <a:gridCol w="2736850"/>
                <a:gridCol w="2735262"/>
              </a:tblGrid>
              <a:tr h="5145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 Соблюдается логическая последовательность.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 Подчёркивается динамизм, смена событий.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 Композиция хронологизирована.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Простые и сложные предложения: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с глагольным сказуемым совершенного вида;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с видовременными формами, подчёркивающими характер и смену событий;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в) с выражением причинно-следственной и временной обусловленности.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514" name="Picture 5" descr="C:\Users\User\Desktop\шаттерсток\shutterstock_381648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268413"/>
            <a:ext cx="3181350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3200" smtClean="0">
                <a:latin typeface="Arial" charset="0"/>
              </a:rPr>
              <a:t>Структура и языковые средства</a:t>
            </a:r>
          </a:p>
        </p:txBody>
      </p:sp>
      <p:graphicFrame>
        <p:nvGraphicFramePr>
          <p:cNvPr id="35866" name="Group 26"/>
          <p:cNvGraphicFramePr>
            <a:graphicFrameLocks noGrp="1"/>
          </p:cNvGraphicFramePr>
          <p:nvPr>
            <p:ph type="body" idx="1"/>
          </p:nvPr>
        </p:nvGraphicFramePr>
        <p:xfrm>
          <a:off x="179388" y="1600200"/>
          <a:ext cx="8507412" cy="2693988"/>
        </p:xfrm>
        <a:graphic>
          <a:graphicData uri="http://schemas.openxmlformats.org/drawingml/2006/table">
            <a:tbl>
              <a:tblPr/>
              <a:tblGrid>
                <a:gridCol w="1603375"/>
                <a:gridCol w="2160587"/>
                <a:gridCol w="2765425"/>
                <a:gridCol w="1978025"/>
              </a:tblGrid>
              <a:tr h="1973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Повествование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(рассказ о событиях)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1) Обозначения места, действия, названия лиц и не лиц, производящих действия, и обозначения самих действий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2) Слова, подчеркивающие последовательность действий (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потом, затем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 др.)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1) Глагольные формы прошедшего времени совершенного вида.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2) Глаголы начинательного способа действия (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начали, стали...).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3) Видовые формы глаголов со значением движения, восприятия, возникновения и мгновенности действия.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1) Союзы со значением чередования, сопоставления или возникновения действия.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2) Порядок слов в предложении.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3) Цепной вид связи.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1250</Words>
  <Application>Microsoft Office PowerPoint</Application>
  <PresentationFormat>Экран (4:3)</PresentationFormat>
  <Paragraphs>111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Symbol</vt:lpstr>
      <vt:lpstr>Тема Office</vt:lpstr>
      <vt:lpstr>Слайд 1</vt:lpstr>
      <vt:lpstr>Слайд 2</vt:lpstr>
      <vt:lpstr>Слайд 3</vt:lpstr>
      <vt:lpstr>Повествование</vt:lpstr>
      <vt:lpstr>Схема повествовательного текста</vt:lpstr>
      <vt:lpstr>Повествование</vt:lpstr>
      <vt:lpstr>Признаки повествовательного текста</vt:lpstr>
      <vt:lpstr>Типичные грамматические средства оформления текста. </vt:lpstr>
      <vt:lpstr>Структура и языковые средства</vt:lpstr>
      <vt:lpstr>Моя первая победа над собой (повествование на основе жизненного опыта) </vt:lpstr>
      <vt:lpstr>Композиция повествования </vt:lpstr>
      <vt:lpstr>Создаём текст повествовательного типа речи </vt:lpstr>
      <vt:lpstr>Слайд 13</vt:lpstr>
      <vt:lpstr>Слайд 14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g.egoraeva</cp:lastModifiedBy>
  <cp:revision>10</cp:revision>
  <dcterms:created xsi:type="dcterms:W3CDTF">2016-05-24T04:16:23Z</dcterms:created>
  <dcterms:modified xsi:type="dcterms:W3CDTF">2017-08-21T08:25:46Z</dcterms:modified>
</cp:coreProperties>
</file>