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Default Extension="bin" ContentType="application/vnd.ms-office.legacyDiagramText"/>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slides/slide89.xml" ContentType="application/vnd.openxmlformats-officedocument.presentationml.slide+xml"/>
  <Override PartName="/ppt/diagrams/data3.xml" ContentType="application/vnd.openxmlformats-officedocument.drawingml.diagramData+xml"/>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sldIdLst>
    <p:sldId id="256" r:id="rId2"/>
    <p:sldId id="436" r:id="rId3"/>
    <p:sldId id="437" r:id="rId4"/>
    <p:sldId id="438" r:id="rId5"/>
    <p:sldId id="439" r:id="rId6"/>
    <p:sldId id="440" r:id="rId7"/>
    <p:sldId id="272" r:id="rId8"/>
    <p:sldId id="296" r:id="rId9"/>
    <p:sldId id="298" r:id="rId10"/>
    <p:sldId id="386" r:id="rId11"/>
    <p:sldId id="385" r:id="rId12"/>
    <p:sldId id="420" r:id="rId13"/>
    <p:sldId id="399" r:id="rId14"/>
    <p:sldId id="402" r:id="rId15"/>
    <p:sldId id="427" r:id="rId16"/>
    <p:sldId id="421" r:id="rId17"/>
    <p:sldId id="353" r:id="rId18"/>
    <p:sldId id="354" r:id="rId19"/>
    <p:sldId id="257" r:id="rId20"/>
    <p:sldId id="276" r:id="rId21"/>
    <p:sldId id="423" r:id="rId22"/>
    <p:sldId id="422" r:id="rId23"/>
    <p:sldId id="360" r:id="rId24"/>
    <p:sldId id="361" r:id="rId25"/>
    <p:sldId id="310" r:id="rId26"/>
    <p:sldId id="362" r:id="rId27"/>
    <p:sldId id="363" r:id="rId28"/>
    <p:sldId id="311" r:id="rId29"/>
    <p:sldId id="312" r:id="rId30"/>
    <p:sldId id="266" r:id="rId31"/>
    <p:sldId id="308" r:id="rId32"/>
    <p:sldId id="261" r:id="rId33"/>
    <p:sldId id="262" r:id="rId34"/>
    <p:sldId id="264" r:id="rId35"/>
    <p:sldId id="265" r:id="rId36"/>
    <p:sldId id="263" r:id="rId37"/>
    <p:sldId id="424" r:id="rId38"/>
    <p:sldId id="417" r:id="rId39"/>
    <p:sldId id="369" r:id="rId40"/>
    <p:sldId id="370" r:id="rId41"/>
    <p:sldId id="317" r:id="rId42"/>
    <p:sldId id="314" r:id="rId43"/>
    <p:sldId id="319" r:id="rId44"/>
    <p:sldId id="344" r:id="rId45"/>
    <p:sldId id="348" r:id="rId46"/>
    <p:sldId id="349" r:id="rId47"/>
    <p:sldId id="374" r:id="rId48"/>
    <p:sldId id="375" r:id="rId49"/>
    <p:sldId id="376" r:id="rId50"/>
    <p:sldId id="377" r:id="rId51"/>
    <p:sldId id="324" r:id="rId52"/>
    <p:sldId id="325" r:id="rId53"/>
    <p:sldId id="396" r:id="rId54"/>
    <p:sldId id="381" r:id="rId55"/>
    <p:sldId id="384" r:id="rId56"/>
    <p:sldId id="391" r:id="rId57"/>
    <p:sldId id="327" r:id="rId58"/>
    <p:sldId id="336" r:id="rId59"/>
    <p:sldId id="418" r:id="rId60"/>
    <p:sldId id="397" r:id="rId61"/>
    <p:sldId id="398" r:id="rId62"/>
    <p:sldId id="373" r:id="rId63"/>
    <p:sldId id="342" r:id="rId64"/>
    <p:sldId id="333" r:id="rId65"/>
    <p:sldId id="330" r:id="rId66"/>
    <p:sldId id="323" r:id="rId67"/>
    <p:sldId id="357" r:id="rId68"/>
    <p:sldId id="359" r:id="rId69"/>
    <p:sldId id="415" r:id="rId70"/>
    <p:sldId id="410" r:id="rId71"/>
    <p:sldId id="411" r:id="rId72"/>
    <p:sldId id="412" r:id="rId73"/>
    <p:sldId id="413" r:id="rId74"/>
    <p:sldId id="414" r:id="rId75"/>
    <p:sldId id="378" r:id="rId76"/>
    <p:sldId id="390" r:id="rId77"/>
    <p:sldId id="429" r:id="rId78"/>
    <p:sldId id="430" r:id="rId79"/>
    <p:sldId id="379" r:id="rId80"/>
    <p:sldId id="380" r:id="rId81"/>
    <p:sldId id="352" r:id="rId82"/>
    <p:sldId id="341" r:id="rId83"/>
    <p:sldId id="343" r:id="rId84"/>
    <p:sldId id="431" r:id="rId85"/>
    <p:sldId id="433" r:id="rId86"/>
    <p:sldId id="432" r:id="rId87"/>
    <p:sldId id="435" r:id="rId88"/>
    <p:sldId id="434" r:id="rId89"/>
    <p:sldId id="404" r:id="rId90"/>
    <p:sldId id="334" r:id="rId91"/>
  </p:sldIdLst>
  <p:sldSz cx="9144000" cy="6858000" type="screen4x3"/>
  <p:notesSz cx="6870700" cy="1000125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FFCC"/>
    <a:srgbClr val="000000"/>
    <a:srgbClr val="CCFF99"/>
    <a:srgbClr val="CCECFF"/>
    <a:srgbClr val="FF0066"/>
    <a:srgbClr val="FFFF99"/>
    <a:srgbClr val="FFCCF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97" autoAdjust="0"/>
    <p:restoredTop sz="94660"/>
  </p:normalViewPr>
  <p:slideViewPr>
    <p:cSldViewPr>
      <p:cViewPr>
        <p:scale>
          <a:sx n="70" d="100"/>
          <a:sy n="70" d="100"/>
        </p:scale>
        <p:origin x="-165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microsoft.com/office/2006/relationships/legacyDocTextInfo" Target="legacyDocTextInfo.bin"/><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D6BF49-2A5A-4BC5-A1FA-14BDC2FEA88D}" type="doc">
      <dgm:prSet loTypeId="urn:microsoft.com/office/officeart/2005/8/layout/process2" loCatId="process" qsTypeId="urn:microsoft.com/office/officeart/2005/8/quickstyle/3d2" qsCatId="3D" csTypeId="urn:microsoft.com/office/officeart/2005/8/colors/colorful1" csCatId="colorful" phldr="1"/>
      <dgm:spPr/>
    </dgm:pt>
    <dgm:pt modelId="{FF2D92C9-3BB2-4A18-A458-8D91EEEE9352}">
      <dgm:prSet phldrT="[Текст]"/>
      <dgm:spPr>
        <a:solidFill>
          <a:schemeClr val="accent1">
            <a:lumMod val="20000"/>
            <a:lumOff val="80000"/>
          </a:schemeClr>
        </a:solidFill>
      </dgm:spPr>
      <dgm:t>
        <a:bodyPr/>
        <a:lstStyle/>
        <a:p>
          <a:r>
            <a:rPr lang="ru-RU" dirty="0" smtClean="0">
              <a:solidFill>
                <a:schemeClr val="tx1"/>
              </a:solidFill>
            </a:rPr>
            <a:t>Публицистический</a:t>
          </a:r>
        </a:p>
        <a:p>
          <a:r>
            <a:rPr lang="ru-RU" dirty="0" smtClean="0">
              <a:solidFill>
                <a:schemeClr val="tx1"/>
              </a:solidFill>
            </a:rPr>
            <a:t>стиль</a:t>
          </a:r>
          <a:endParaRPr lang="ru-RU" dirty="0">
            <a:solidFill>
              <a:schemeClr val="tx1"/>
            </a:solidFill>
          </a:endParaRPr>
        </a:p>
      </dgm:t>
    </dgm:pt>
    <dgm:pt modelId="{E55794E6-85A7-4ACB-9E90-5C137A8DF673}" type="parTrans" cxnId="{A77C8F7E-A0F0-4F1A-893A-DFDE2E892536}">
      <dgm:prSet/>
      <dgm:spPr/>
      <dgm:t>
        <a:bodyPr/>
        <a:lstStyle/>
        <a:p>
          <a:endParaRPr lang="ru-RU"/>
        </a:p>
      </dgm:t>
    </dgm:pt>
    <dgm:pt modelId="{1F9AE842-0C78-44DB-8425-4008773AF76F}" type="sibTrans" cxnId="{A77C8F7E-A0F0-4F1A-893A-DFDE2E892536}">
      <dgm:prSet/>
      <dgm:spPr>
        <a:solidFill>
          <a:srgbClr val="FF0000"/>
        </a:solidFill>
      </dgm:spPr>
      <dgm:t>
        <a:bodyPr/>
        <a:lstStyle/>
        <a:p>
          <a:endParaRPr lang="ru-RU"/>
        </a:p>
      </dgm:t>
    </dgm:pt>
    <dgm:pt modelId="{852FAF57-E49E-4BC6-A3C5-F31984919FBD}">
      <dgm:prSet phldrT="[Текст]"/>
      <dgm:spPr>
        <a:solidFill>
          <a:schemeClr val="tx2">
            <a:lumMod val="40000"/>
            <a:lumOff val="60000"/>
          </a:schemeClr>
        </a:solidFill>
      </dgm:spPr>
      <dgm:t>
        <a:bodyPr/>
        <a:lstStyle/>
        <a:p>
          <a:r>
            <a:rPr lang="ru-RU" dirty="0" smtClean="0">
              <a:solidFill>
                <a:schemeClr val="tx1"/>
              </a:solidFill>
            </a:rPr>
            <a:t>Социально-нравственные проблемы</a:t>
          </a:r>
          <a:endParaRPr lang="ru-RU" dirty="0">
            <a:solidFill>
              <a:schemeClr val="tx1"/>
            </a:solidFill>
          </a:endParaRPr>
        </a:p>
      </dgm:t>
    </dgm:pt>
    <dgm:pt modelId="{F008E1DD-84FD-41E1-8940-C3BB97342AED}" type="parTrans" cxnId="{DFE8AE10-B9FC-40EB-BE07-D5C2ACD1DF95}">
      <dgm:prSet/>
      <dgm:spPr/>
      <dgm:t>
        <a:bodyPr/>
        <a:lstStyle/>
        <a:p>
          <a:endParaRPr lang="ru-RU"/>
        </a:p>
      </dgm:t>
    </dgm:pt>
    <dgm:pt modelId="{179F1F65-6906-4287-862B-9A095E8BBD1A}" type="sibTrans" cxnId="{DFE8AE10-B9FC-40EB-BE07-D5C2ACD1DF95}">
      <dgm:prSet/>
      <dgm:spPr/>
      <dgm:t>
        <a:bodyPr/>
        <a:lstStyle/>
        <a:p>
          <a:endParaRPr lang="ru-RU"/>
        </a:p>
      </dgm:t>
    </dgm:pt>
    <dgm:pt modelId="{0CC7BBA7-B8FE-4813-8126-567678FCBCA5}" type="pres">
      <dgm:prSet presAssocID="{5FD6BF49-2A5A-4BC5-A1FA-14BDC2FEA88D}" presName="linearFlow" presStyleCnt="0">
        <dgm:presLayoutVars>
          <dgm:resizeHandles val="exact"/>
        </dgm:presLayoutVars>
      </dgm:prSet>
      <dgm:spPr/>
    </dgm:pt>
    <dgm:pt modelId="{36074A87-4BC4-43F1-ABF1-92AC3419AFFA}" type="pres">
      <dgm:prSet presAssocID="{FF2D92C9-3BB2-4A18-A458-8D91EEEE9352}" presName="node" presStyleLbl="node1" presStyleIdx="0" presStyleCnt="2">
        <dgm:presLayoutVars>
          <dgm:bulletEnabled val="1"/>
        </dgm:presLayoutVars>
      </dgm:prSet>
      <dgm:spPr/>
      <dgm:t>
        <a:bodyPr/>
        <a:lstStyle/>
        <a:p>
          <a:endParaRPr lang="ru-RU"/>
        </a:p>
      </dgm:t>
    </dgm:pt>
    <dgm:pt modelId="{465D0C1F-9AC2-4E28-AA9F-3C9963BBD9B0}" type="pres">
      <dgm:prSet presAssocID="{1F9AE842-0C78-44DB-8425-4008773AF76F}" presName="sibTrans" presStyleLbl="sibTrans2D1" presStyleIdx="0" presStyleCnt="1" custScaleY="49369"/>
      <dgm:spPr/>
      <dgm:t>
        <a:bodyPr/>
        <a:lstStyle/>
        <a:p>
          <a:endParaRPr lang="ru-RU"/>
        </a:p>
      </dgm:t>
    </dgm:pt>
    <dgm:pt modelId="{25234514-D08C-4E0D-A833-73B488D7969A}" type="pres">
      <dgm:prSet presAssocID="{1F9AE842-0C78-44DB-8425-4008773AF76F}" presName="connectorText" presStyleLbl="sibTrans2D1" presStyleIdx="0" presStyleCnt="1"/>
      <dgm:spPr/>
      <dgm:t>
        <a:bodyPr/>
        <a:lstStyle/>
        <a:p>
          <a:endParaRPr lang="ru-RU"/>
        </a:p>
      </dgm:t>
    </dgm:pt>
    <dgm:pt modelId="{0CF577ED-FD07-4897-8B2E-B5406EC494EE}" type="pres">
      <dgm:prSet presAssocID="{852FAF57-E49E-4BC6-A3C5-F31984919FBD}" presName="node" presStyleLbl="node1" presStyleIdx="1" presStyleCnt="2">
        <dgm:presLayoutVars>
          <dgm:bulletEnabled val="1"/>
        </dgm:presLayoutVars>
      </dgm:prSet>
      <dgm:spPr/>
      <dgm:t>
        <a:bodyPr/>
        <a:lstStyle/>
        <a:p>
          <a:endParaRPr lang="ru-RU"/>
        </a:p>
      </dgm:t>
    </dgm:pt>
  </dgm:ptLst>
  <dgm:cxnLst>
    <dgm:cxn modelId="{79389BB5-9CF1-45E2-8F02-B3163A35485C}" type="presOf" srcId="{852FAF57-E49E-4BC6-A3C5-F31984919FBD}" destId="{0CF577ED-FD07-4897-8B2E-B5406EC494EE}" srcOrd="0" destOrd="0" presId="urn:microsoft.com/office/officeart/2005/8/layout/process2"/>
    <dgm:cxn modelId="{574EB1C5-7747-4B87-90B6-0DEEC9586AA6}" type="presOf" srcId="{FF2D92C9-3BB2-4A18-A458-8D91EEEE9352}" destId="{36074A87-4BC4-43F1-ABF1-92AC3419AFFA}" srcOrd="0" destOrd="0" presId="urn:microsoft.com/office/officeart/2005/8/layout/process2"/>
    <dgm:cxn modelId="{CA16D821-89B3-4895-9FB4-948E10CAE158}" type="presOf" srcId="{1F9AE842-0C78-44DB-8425-4008773AF76F}" destId="{25234514-D08C-4E0D-A833-73B488D7969A}" srcOrd="1" destOrd="0" presId="urn:microsoft.com/office/officeart/2005/8/layout/process2"/>
    <dgm:cxn modelId="{CDD54004-4ACF-4CF2-A303-B17AB6ACFA76}" type="presOf" srcId="{1F9AE842-0C78-44DB-8425-4008773AF76F}" destId="{465D0C1F-9AC2-4E28-AA9F-3C9963BBD9B0}" srcOrd="0" destOrd="0" presId="urn:microsoft.com/office/officeart/2005/8/layout/process2"/>
    <dgm:cxn modelId="{A77C8F7E-A0F0-4F1A-893A-DFDE2E892536}" srcId="{5FD6BF49-2A5A-4BC5-A1FA-14BDC2FEA88D}" destId="{FF2D92C9-3BB2-4A18-A458-8D91EEEE9352}" srcOrd="0" destOrd="0" parTransId="{E55794E6-85A7-4ACB-9E90-5C137A8DF673}" sibTransId="{1F9AE842-0C78-44DB-8425-4008773AF76F}"/>
    <dgm:cxn modelId="{23BE2861-B7A1-4CBC-9E44-AA62163FD7DA}" type="presOf" srcId="{5FD6BF49-2A5A-4BC5-A1FA-14BDC2FEA88D}" destId="{0CC7BBA7-B8FE-4813-8126-567678FCBCA5}" srcOrd="0" destOrd="0" presId="urn:microsoft.com/office/officeart/2005/8/layout/process2"/>
    <dgm:cxn modelId="{DFE8AE10-B9FC-40EB-BE07-D5C2ACD1DF95}" srcId="{5FD6BF49-2A5A-4BC5-A1FA-14BDC2FEA88D}" destId="{852FAF57-E49E-4BC6-A3C5-F31984919FBD}" srcOrd="1" destOrd="0" parTransId="{F008E1DD-84FD-41E1-8940-C3BB97342AED}" sibTransId="{179F1F65-6906-4287-862B-9A095E8BBD1A}"/>
    <dgm:cxn modelId="{45157D95-8265-403E-B2B1-05116C175EE5}" type="presParOf" srcId="{0CC7BBA7-B8FE-4813-8126-567678FCBCA5}" destId="{36074A87-4BC4-43F1-ABF1-92AC3419AFFA}" srcOrd="0" destOrd="0" presId="urn:microsoft.com/office/officeart/2005/8/layout/process2"/>
    <dgm:cxn modelId="{0D1429E9-ABB0-4178-AABC-091C6DFE391C}" type="presParOf" srcId="{0CC7BBA7-B8FE-4813-8126-567678FCBCA5}" destId="{465D0C1F-9AC2-4E28-AA9F-3C9963BBD9B0}" srcOrd="1" destOrd="0" presId="urn:microsoft.com/office/officeart/2005/8/layout/process2"/>
    <dgm:cxn modelId="{1059B1ED-8AF1-4425-B225-B190D1CF47FB}" type="presParOf" srcId="{465D0C1F-9AC2-4E28-AA9F-3C9963BBD9B0}" destId="{25234514-D08C-4E0D-A833-73B488D7969A}" srcOrd="0" destOrd="0" presId="urn:microsoft.com/office/officeart/2005/8/layout/process2"/>
    <dgm:cxn modelId="{73DACCE3-1E12-4443-AE79-E5E9F65F2270}" type="presParOf" srcId="{0CC7BBA7-B8FE-4813-8126-567678FCBCA5}" destId="{0CF577ED-FD07-4897-8B2E-B5406EC494EE}" srcOrd="2"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1678B4-2CE4-407A-B114-D364B5ED31E6}" type="doc">
      <dgm:prSet loTypeId="urn:microsoft.com/office/officeart/2005/8/layout/process2" loCatId="process" qsTypeId="urn:microsoft.com/office/officeart/2005/8/quickstyle/3d2" qsCatId="3D" csTypeId="urn:microsoft.com/office/officeart/2005/8/colors/colorful2" csCatId="colorful" phldr="1"/>
      <dgm:spPr/>
    </dgm:pt>
    <dgm:pt modelId="{76E04724-C499-4C86-A12A-967B1627A5D6}">
      <dgm:prSet phldrT="[Текст]" custT="1"/>
      <dgm:spPr>
        <a:solidFill>
          <a:srgbClr val="33CCFF"/>
        </a:solidFill>
      </dgm:spPr>
      <dgm:t>
        <a:bodyPr/>
        <a:lstStyle/>
        <a:p>
          <a:r>
            <a:rPr lang="ru-RU" sz="2400" dirty="0" smtClean="0">
              <a:solidFill>
                <a:schemeClr val="tx1"/>
              </a:solidFill>
              <a:latin typeface="Arial" pitchFamily="34" charset="0"/>
              <a:cs typeface="Arial" pitchFamily="34" charset="0"/>
            </a:rPr>
            <a:t>Художественный стиль</a:t>
          </a:r>
          <a:endParaRPr lang="ru-RU" sz="2400" dirty="0">
            <a:solidFill>
              <a:schemeClr val="tx1"/>
            </a:solidFill>
            <a:latin typeface="Arial" pitchFamily="34" charset="0"/>
            <a:cs typeface="Arial" pitchFamily="34" charset="0"/>
          </a:endParaRPr>
        </a:p>
      </dgm:t>
    </dgm:pt>
    <dgm:pt modelId="{FCEA929E-25B5-46B0-80C7-C01851E8E651}" type="parTrans" cxnId="{E136DEB2-4FB1-484C-B647-EB8ABA6EF836}">
      <dgm:prSet/>
      <dgm:spPr/>
      <dgm:t>
        <a:bodyPr/>
        <a:lstStyle/>
        <a:p>
          <a:endParaRPr lang="ru-RU"/>
        </a:p>
      </dgm:t>
    </dgm:pt>
    <dgm:pt modelId="{DF65BC58-0EA6-4E98-9B08-6B12015729BE}" type="sibTrans" cxnId="{E136DEB2-4FB1-484C-B647-EB8ABA6EF836}">
      <dgm:prSet/>
      <dgm:spPr>
        <a:solidFill>
          <a:srgbClr val="FF0000"/>
        </a:solidFill>
      </dgm:spPr>
      <dgm:t>
        <a:bodyPr/>
        <a:lstStyle/>
        <a:p>
          <a:endParaRPr lang="ru-RU"/>
        </a:p>
      </dgm:t>
    </dgm:pt>
    <dgm:pt modelId="{B36729E9-9668-431F-8B35-0B0370BFEA91}">
      <dgm:prSet phldrT="[Текст]"/>
      <dgm:spPr>
        <a:solidFill>
          <a:srgbClr val="99FFCC"/>
        </a:solidFill>
      </dgm:spPr>
      <dgm:t>
        <a:bodyPr/>
        <a:lstStyle/>
        <a:p>
          <a:r>
            <a:rPr lang="ru-RU" b="1" dirty="0" smtClean="0">
              <a:solidFill>
                <a:schemeClr val="tx1"/>
              </a:solidFill>
            </a:rPr>
            <a:t>Авторское понимание действительности выражается скрыто (имплицитно), всей совокупностью текстовых, композиционных и языковых средств</a:t>
          </a:r>
          <a:endParaRPr lang="ru-RU" b="1" dirty="0">
            <a:solidFill>
              <a:schemeClr val="tx1"/>
            </a:solidFill>
          </a:endParaRPr>
        </a:p>
      </dgm:t>
    </dgm:pt>
    <dgm:pt modelId="{F8CBC4FF-3937-45B5-80BC-279B94D6E1C2}" type="parTrans" cxnId="{1609FC9B-DF1F-4AFB-A598-08C642C8E325}">
      <dgm:prSet/>
      <dgm:spPr/>
      <dgm:t>
        <a:bodyPr/>
        <a:lstStyle/>
        <a:p>
          <a:endParaRPr lang="ru-RU"/>
        </a:p>
      </dgm:t>
    </dgm:pt>
    <dgm:pt modelId="{52892CD3-F185-4BFF-BF20-1F6A90152FCD}" type="sibTrans" cxnId="{1609FC9B-DF1F-4AFB-A598-08C642C8E325}">
      <dgm:prSet/>
      <dgm:spPr/>
      <dgm:t>
        <a:bodyPr/>
        <a:lstStyle/>
        <a:p>
          <a:endParaRPr lang="ru-RU"/>
        </a:p>
      </dgm:t>
    </dgm:pt>
    <dgm:pt modelId="{4C64A726-1AC2-43EC-8335-2022DB9AC634}">
      <dgm:prSet custT="1"/>
      <dgm:spPr>
        <a:solidFill>
          <a:srgbClr val="CCFFFF"/>
        </a:solidFill>
      </dgm:spPr>
      <dgm:t>
        <a:bodyPr/>
        <a:lstStyle/>
        <a:p>
          <a:r>
            <a:rPr lang="ru-RU" sz="2400" b="0" dirty="0" smtClean="0">
              <a:solidFill>
                <a:schemeClr val="tx1"/>
              </a:solidFill>
              <a:latin typeface="Arial" pitchFamily="34" charset="0"/>
              <a:cs typeface="Arial" pitchFamily="34" charset="0"/>
            </a:rPr>
            <a:t>Внутренний мир человека</a:t>
          </a:r>
          <a:endParaRPr lang="ru-RU" sz="2400" b="0" dirty="0">
            <a:solidFill>
              <a:schemeClr val="tx1"/>
            </a:solidFill>
            <a:latin typeface="Arial" pitchFamily="34" charset="0"/>
            <a:cs typeface="Arial" pitchFamily="34" charset="0"/>
          </a:endParaRPr>
        </a:p>
      </dgm:t>
    </dgm:pt>
    <dgm:pt modelId="{D4EDEB7A-28C5-4A4C-AE3F-7E86293DAACB}" type="parTrans" cxnId="{7996308D-C322-4067-BE46-161F66C7E5AA}">
      <dgm:prSet/>
      <dgm:spPr/>
      <dgm:t>
        <a:bodyPr/>
        <a:lstStyle/>
        <a:p>
          <a:endParaRPr lang="ru-RU"/>
        </a:p>
      </dgm:t>
    </dgm:pt>
    <dgm:pt modelId="{28A30393-218E-4251-97A2-83C425311BA9}" type="sibTrans" cxnId="{7996308D-C322-4067-BE46-161F66C7E5AA}">
      <dgm:prSet/>
      <dgm:spPr>
        <a:solidFill>
          <a:srgbClr val="FF0000"/>
        </a:solidFill>
      </dgm:spPr>
      <dgm:t>
        <a:bodyPr/>
        <a:lstStyle/>
        <a:p>
          <a:endParaRPr lang="ru-RU"/>
        </a:p>
      </dgm:t>
    </dgm:pt>
    <dgm:pt modelId="{C3C2414E-C222-4E1E-84A2-9646C10AEF10}" type="pres">
      <dgm:prSet presAssocID="{C01678B4-2CE4-407A-B114-D364B5ED31E6}" presName="linearFlow" presStyleCnt="0">
        <dgm:presLayoutVars>
          <dgm:resizeHandles val="exact"/>
        </dgm:presLayoutVars>
      </dgm:prSet>
      <dgm:spPr/>
    </dgm:pt>
    <dgm:pt modelId="{FEC40674-0859-448A-AB8F-C163FFAB1B0C}" type="pres">
      <dgm:prSet presAssocID="{76E04724-C499-4C86-A12A-967B1627A5D6}" presName="node" presStyleLbl="node1" presStyleIdx="0" presStyleCnt="3" custScaleX="163743">
        <dgm:presLayoutVars>
          <dgm:bulletEnabled val="1"/>
        </dgm:presLayoutVars>
      </dgm:prSet>
      <dgm:spPr/>
      <dgm:t>
        <a:bodyPr/>
        <a:lstStyle/>
        <a:p>
          <a:endParaRPr lang="ru-RU"/>
        </a:p>
      </dgm:t>
    </dgm:pt>
    <dgm:pt modelId="{D3C68DF0-8F63-4862-86C6-3EF994BE8F10}" type="pres">
      <dgm:prSet presAssocID="{DF65BC58-0EA6-4E98-9B08-6B12015729BE}" presName="sibTrans" presStyleLbl="sibTrans2D1" presStyleIdx="0" presStyleCnt="2" custScaleY="70175"/>
      <dgm:spPr/>
      <dgm:t>
        <a:bodyPr/>
        <a:lstStyle/>
        <a:p>
          <a:endParaRPr lang="ru-RU"/>
        </a:p>
      </dgm:t>
    </dgm:pt>
    <dgm:pt modelId="{FD7288C9-85AE-4F17-A1A6-ACC0E00DB7C4}" type="pres">
      <dgm:prSet presAssocID="{DF65BC58-0EA6-4E98-9B08-6B12015729BE}" presName="connectorText" presStyleLbl="sibTrans2D1" presStyleIdx="0" presStyleCnt="2"/>
      <dgm:spPr/>
      <dgm:t>
        <a:bodyPr/>
        <a:lstStyle/>
        <a:p>
          <a:endParaRPr lang="ru-RU"/>
        </a:p>
      </dgm:t>
    </dgm:pt>
    <dgm:pt modelId="{0989E6D7-8F9A-4D3E-BE78-165E238387FD}" type="pres">
      <dgm:prSet presAssocID="{4C64A726-1AC2-43EC-8335-2022DB9AC634}" presName="node" presStyleLbl="node1" presStyleIdx="1" presStyleCnt="3" custScaleX="157895" custScaleY="45564">
        <dgm:presLayoutVars>
          <dgm:bulletEnabled val="1"/>
        </dgm:presLayoutVars>
      </dgm:prSet>
      <dgm:spPr/>
      <dgm:t>
        <a:bodyPr/>
        <a:lstStyle/>
        <a:p>
          <a:endParaRPr lang="ru-RU"/>
        </a:p>
      </dgm:t>
    </dgm:pt>
    <dgm:pt modelId="{EAD1A10B-5C2A-4A89-8F0D-C3F3610013F9}" type="pres">
      <dgm:prSet presAssocID="{28A30393-218E-4251-97A2-83C425311BA9}" presName="sibTrans" presStyleLbl="sibTrans2D1" presStyleIdx="1" presStyleCnt="2" custScaleY="70244"/>
      <dgm:spPr/>
      <dgm:t>
        <a:bodyPr/>
        <a:lstStyle/>
        <a:p>
          <a:endParaRPr lang="ru-RU"/>
        </a:p>
      </dgm:t>
    </dgm:pt>
    <dgm:pt modelId="{141DABB7-2612-4E4F-AED1-15628457EA32}" type="pres">
      <dgm:prSet presAssocID="{28A30393-218E-4251-97A2-83C425311BA9}" presName="connectorText" presStyleLbl="sibTrans2D1" presStyleIdx="1" presStyleCnt="2"/>
      <dgm:spPr/>
      <dgm:t>
        <a:bodyPr/>
        <a:lstStyle/>
        <a:p>
          <a:endParaRPr lang="ru-RU"/>
        </a:p>
      </dgm:t>
    </dgm:pt>
    <dgm:pt modelId="{C0A44372-DF2A-45A1-AEE2-AF105F54A275}" type="pres">
      <dgm:prSet presAssocID="{B36729E9-9668-431F-8B35-0B0370BFEA91}" presName="node" presStyleLbl="node1" presStyleIdx="2" presStyleCnt="3" custScaleX="173312" custLinFactNeighborX="-3288" custLinFactNeighborY="137">
        <dgm:presLayoutVars>
          <dgm:bulletEnabled val="1"/>
        </dgm:presLayoutVars>
      </dgm:prSet>
      <dgm:spPr/>
      <dgm:t>
        <a:bodyPr/>
        <a:lstStyle/>
        <a:p>
          <a:endParaRPr lang="ru-RU"/>
        </a:p>
      </dgm:t>
    </dgm:pt>
  </dgm:ptLst>
  <dgm:cxnLst>
    <dgm:cxn modelId="{35E7B8F1-8B91-4917-B3A8-73949AA493B9}" type="presOf" srcId="{B36729E9-9668-431F-8B35-0B0370BFEA91}" destId="{C0A44372-DF2A-45A1-AEE2-AF105F54A275}" srcOrd="0" destOrd="0" presId="urn:microsoft.com/office/officeart/2005/8/layout/process2"/>
    <dgm:cxn modelId="{82BC2547-3933-4CDC-8032-B10550509FEE}" type="presOf" srcId="{4C64A726-1AC2-43EC-8335-2022DB9AC634}" destId="{0989E6D7-8F9A-4D3E-BE78-165E238387FD}" srcOrd="0" destOrd="0" presId="urn:microsoft.com/office/officeart/2005/8/layout/process2"/>
    <dgm:cxn modelId="{77CE1010-472A-443A-AC48-4F61590591DF}" type="presOf" srcId="{C01678B4-2CE4-407A-B114-D364B5ED31E6}" destId="{C3C2414E-C222-4E1E-84A2-9646C10AEF10}" srcOrd="0" destOrd="0" presId="urn:microsoft.com/office/officeart/2005/8/layout/process2"/>
    <dgm:cxn modelId="{775E4E67-EFEA-4FEF-835A-99DD42102F10}" type="presOf" srcId="{28A30393-218E-4251-97A2-83C425311BA9}" destId="{EAD1A10B-5C2A-4A89-8F0D-C3F3610013F9}" srcOrd="0" destOrd="0" presId="urn:microsoft.com/office/officeart/2005/8/layout/process2"/>
    <dgm:cxn modelId="{7996308D-C322-4067-BE46-161F66C7E5AA}" srcId="{C01678B4-2CE4-407A-B114-D364B5ED31E6}" destId="{4C64A726-1AC2-43EC-8335-2022DB9AC634}" srcOrd="1" destOrd="0" parTransId="{D4EDEB7A-28C5-4A4C-AE3F-7E86293DAACB}" sibTransId="{28A30393-218E-4251-97A2-83C425311BA9}"/>
    <dgm:cxn modelId="{AE73F7B7-7F4E-46FB-A60D-3E645F8D3962}" type="presOf" srcId="{DF65BC58-0EA6-4E98-9B08-6B12015729BE}" destId="{D3C68DF0-8F63-4862-86C6-3EF994BE8F10}" srcOrd="0" destOrd="0" presId="urn:microsoft.com/office/officeart/2005/8/layout/process2"/>
    <dgm:cxn modelId="{2F05F229-24A8-467B-A7E2-532917BF4589}" type="presOf" srcId="{28A30393-218E-4251-97A2-83C425311BA9}" destId="{141DABB7-2612-4E4F-AED1-15628457EA32}" srcOrd="1" destOrd="0" presId="urn:microsoft.com/office/officeart/2005/8/layout/process2"/>
    <dgm:cxn modelId="{5369F3D7-BDAA-42A4-899F-21E4FC9130AA}" type="presOf" srcId="{DF65BC58-0EA6-4E98-9B08-6B12015729BE}" destId="{FD7288C9-85AE-4F17-A1A6-ACC0E00DB7C4}" srcOrd="1" destOrd="0" presId="urn:microsoft.com/office/officeart/2005/8/layout/process2"/>
    <dgm:cxn modelId="{D74F19ED-3E78-411E-B798-25E736DA63B1}" type="presOf" srcId="{76E04724-C499-4C86-A12A-967B1627A5D6}" destId="{FEC40674-0859-448A-AB8F-C163FFAB1B0C}" srcOrd="0" destOrd="0" presId="urn:microsoft.com/office/officeart/2005/8/layout/process2"/>
    <dgm:cxn modelId="{E136DEB2-4FB1-484C-B647-EB8ABA6EF836}" srcId="{C01678B4-2CE4-407A-B114-D364B5ED31E6}" destId="{76E04724-C499-4C86-A12A-967B1627A5D6}" srcOrd="0" destOrd="0" parTransId="{FCEA929E-25B5-46B0-80C7-C01851E8E651}" sibTransId="{DF65BC58-0EA6-4E98-9B08-6B12015729BE}"/>
    <dgm:cxn modelId="{1609FC9B-DF1F-4AFB-A598-08C642C8E325}" srcId="{C01678B4-2CE4-407A-B114-D364B5ED31E6}" destId="{B36729E9-9668-431F-8B35-0B0370BFEA91}" srcOrd="2" destOrd="0" parTransId="{F8CBC4FF-3937-45B5-80BC-279B94D6E1C2}" sibTransId="{52892CD3-F185-4BFF-BF20-1F6A90152FCD}"/>
    <dgm:cxn modelId="{8BEA80D0-B2B3-4F0A-8C34-D2B087BD8317}" type="presParOf" srcId="{C3C2414E-C222-4E1E-84A2-9646C10AEF10}" destId="{FEC40674-0859-448A-AB8F-C163FFAB1B0C}" srcOrd="0" destOrd="0" presId="urn:microsoft.com/office/officeart/2005/8/layout/process2"/>
    <dgm:cxn modelId="{4B74DD48-1B52-4F4D-A52B-B755343C985E}" type="presParOf" srcId="{C3C2414E-C222-4E1E-84A2-9646C10AEF10}" destId="{D3C68DF0-8F63-4862-86C6-3EF994BE8F10}" srcOrd="1" destOrd="0" presId="urn:microsoft.com/office/officeart/2005/8/layout/process2"/>
    <dgm:cxn modelId="{E8002C53-B2F9-4ACD-B8E9-A6415B598121}" type="presParOf" srcId="{D3C68DF0-8F63-4862-86C6-3EF994BE8F10}" destId="{FD7288C9-85AE-4F17-A1A6-ACC0E00DB7C4}" srcOrd="0" destOrd="0" presId="urn:microsoft.com/office/officeart/2005/8/layout/process2"/>
    <dgm:cxn modelId="{C04D3CA9-9A90-4ED2-A09F-229CB26D9951}" type="presParOf" srcId="{C3C2414E-C222-4E1E-84A2-9646C10AEF10}" destId="{0989E6D7-8F9A-4D3E-BE78-165E238387FD}" srcOrd="2" destOrd="0" presId="urn:microsoft.com/office/officeart/2005/8/layout/process2"/>
    <dgm:cxn modelId="{0016C83D-4C17-4732-9E98-EF98228B13EA}" type="presParOf" srcId="{C3C2414E-C222-4E1E-84A2-9646C10AEF10}" destId="{EAD1A10B-5C2A-4A89-8F0D-C3F3610013F9}" srcOrd="3" destOrd="0" presId="urn:microsoft.com/office/officeart/2005/8/layout/process2"/>
    <dgm:cxn modelId="{7A32D461-3D73-425F-A820-A953ED4D75CD}" type="presParOf" srcId="{EAD1A10B-5C2A-4A89-8F0D-C3F3610013F9}" destId="{141DABB7-2612-4E4F-AED1-15628457EA32}" srcOrd="0" destOrd="0" presId="urn:microsoft.com/office/officeart/2005/8/layout/process2"/>
    <dgm:cxn modelId="{85145262-7AE3-4B95-AAD1-E399849D9877}" type="presParOf" srcId="{C3C2414E-C222-4E1E-84A2-9646C10AEF10}" destId="{C0A44372-DF2A-45A1-AEE2-AF105F54A275}" srcOrd="4" destOrd="0" presId="urn:microsoft.com/office/officeart/2005/8/layout/process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6AE51C-1568-415D-B1FF-003C0504806F}" type="doc">
      <dgm:prSet loTypeId="urn:microsoft.com/office/officeart/2005/8/layout/hierarchy3" loCatId="list" qsTypeId="urn:microsoft.com/office/officeart/2005/8/quickstyle/simple1#3" qsCatId="simple" csTypeId="urn:microsoft.com/office/officeart/2005/8/colors/accent1_2#2" csCatId="accent1" phldr="1"/>
      <dgm:spPr/>
      <dgm:t>
        <a:bodyPr/>
        <a:lstStyle/>
        <a:p>
          <a:endParaRPr lang="ru-RU"/>
        </a:p>
      </dgm:t>
    </dgm:pt>
    <dgm:pt modelId="{6F59583A-3D94-483B-8D78-8FAA8CCD6D46}">
      <dgm:prSet phldrT="[Текст]" custT="1"/>
      <dgm:spPr>
        <a:solidFill>
          <a:srgbClr val="00FFFF"/>
        </a:solidFill>
        <a:ln>
          <a:solidFill>
            <a:schemeClr val="tx1"/>
          </a:solidFill>
        </a:ln>
      </dgm:spPr>
      <dgm:t>
        <a:bodyPr/>
        <a:lstStyle/>
        <a:p>
          <a:pPr algn="ctr"/>
          <a:r>
            <a:rPr lang="ru-RU" sz="2400" b="1" dirty="0" smtClean="0">
              <a:solidFill>
                <a:schemeClr val="tx1"/>
              </a:solidFill>
            </a:rPr>
            <a:t>Охотник (фашистский снайпер)</a:t>
          </a:r>
        </a:p>
      </dgm:t>
    </dgm:pt>
    <dgm:pt modelId="{0C062C65-DEDD-451A-B780-82CB3521FBA7}" type="parTrans" cxnId="{6DD3D2E6-C1BB-4101-92A7-E96FE69DEC3C}">
      <dgm:prSet/>
      <dgm:spPr/>
      <dgm:t>
        <a:bodyPr/>
        <a:lstStyle/>
        <a:p>
          <a:endParaRPr lang="ru-RU"/>
        </a:p>
      </dgm:t>
    </dgm:pt>
    <dgm:pt modelId="{6821F81E-7233-4B03-BF3E-B43EA0801A7C}" type="sibTrans" cxnId="{6DD3D2E6-C1BB-4101-92A7-E96FE69DEC3C}">
      <dgm:prSet/>
      <dgm:spPr/>
      <dgm:t>
        <a:bodyPr/>
        <a:lstStyle/>
        <a:p>
          <a:endParaRPr lang="ru-RU"/>
        </a:p>
      </dgm:t>
    </dgm:pt>
    <dgm:pt modelId="{886B2746-ED4F-43C5-83DF-E81187DC0EFC}">
      <dgm:prSet phldrT="[Текст]" custT="1"/>
      <dgm:spPr>
        <a:solidFill>
          <a:srgbClr val="99FFCC">
            <a:alpha val="89804"/>
          </a:srgbClr>
        </a:solidFill>
        <a:ln>
          <a:solidFill>
            <a:schemeClr val="tx1"/>
          </a:solidFill>
        </a:ln>
      </dgm:spPr>
      <dgm:t>
        <a:bodyPr/>
        <a:lstStyle/>
        <a:p>
          <a:pPr algn="l"/>
          <a:r>
            <a:rPr lang="ru-RU" sz="1800" b="0" dirty="0" smtClean="0"/>
            <a:t>«</a:t>
          </a:r>
          <a:r>
            <a:rPr lang="ru-RU" sz="1800" b="0" dirty="0" smtClean="0">
              <a:latin typeface="Arial" pitchFamily="34" charset="0"/>
              <a:cs typeface="Arial" pitchFamily="34" charset="0"/>
            </a:rPr>
            <a:t>притаился за озером и стрелял издалека»</a:t>
          </a:r>
          <a:endParaRPr lang="ru-RU" sz="1800" b="0" dirty="0">
            <a:latin typeface="Arial" pitchFamily="34" charset="0"/>
            <a:cs typeface="Arial" pitchFamily="34" charset="0"/>
          </a:endParaRPr>
        </a:p>
      </dgm:t>
    </dgm:pt>
    <dgm:pt modelId="{937192F2-F580-4201-AE9C-90E34C683D0E}" type="parTrans" cxnId="{810D6DA0-4CC7-4C02-BE7A-72D3F56AB926}">
      <dgm:prSet/>
      <dgm:spPr>
        <a:ln>
          <a:solidFill>
            <a:schemeClr val="tx1"/>
          </a:solidFill>
        </a:ln>
      </dgm:spPr>
      <dgm:t>
        <a:bodyPr/>
        <a:lstStyle/>
        <a:p>
          <a:endParaRPr lang="ru-RU"/>
        </a:p>
      </dgm:t>
    </dgm:pt>
    <dgm:pt modelId="{DEF4B6BD-E2A7-4F9B-A65E-EBD1C6A21247}" type="sibTrans" cxnId="{810D6DA0-4CC7-4C02-BE7A-72D3F56AB926}">
      <dgm:prSet/>
      <dgm:spPr/>
      <dgm:t>
        <a:bodyPr/>
        <a:lstStyle/>
        <a:p>
          <a:endParaRPr lang="ru-RU"/>
        </a:p>
      </dgm:t>
    </dgm:pt>
    <dgm:pt modelId="{D10DA55B-A47C-4717-8125-EC3C45D47D83}">
      <dgm:prSet phldrT="[Текст]" custT="1"/>
      <dgm:spPr>
        <a:solidFill>
          <a:srgbClr val="99FFCC">
            <a:alpha val="90000"/>
          </a:srgbClr>
        </a:solidFill>
        <a:ln>
          <a:solidFill>
            <a:schemeClr val="tx1"/>
          </a:solidFill>
        </a:ln>
      </dgm:spPr>
      <dgm:t>
        <a:bodyPr/>
        <a:lstStyle/>
        <a:p>
          <a:pPr algn="l"/>
          <a:r>
            <a:rPr lang="ru-RU" sz="1800" dirty="0" smtClean="0">
              <a:latin typeface="Arial" charset="0"/>
            </a:rPr>
            <a:t>«взял в перекрестье темнеющий дверной проем, как раз середину, на уровне моей поясницы»</a:t>
          </a:r>
          <a:endParaRPr lang="ru-RU" sz="1800" b="1" dirty="0"/>
        </a:p>
      </dgm:t>
    </dgm:pt>
    <dgm:pt modelId="{D1B1DDF6-906A-412C-977A-648B72263F13}" type="parTrans" cxnId="{F447AC15-F725-439C-91A9-766753DDD084}">
      <dgm:prSet/>
      <dgm:spPr>
        <a:ln>
          <a:solidFill>
            <a:schemeClr val="tx1"/>
          </a:solidFill>
        </a:ln>
      </dgm:spPr>
      <dgm:t>
        <a:bodyPr/>
        <a:lstStyle/>
        <a:p>
          <a:endParaRPr lang="ru-RU"/>
        </a:p>
      </dgm:t>
    </dgm:pt>
    <dgm:pt modelId="{5D543B66-F3E1-4958-BFE0-CBBBCEABDD05}" type="sibTrans" cxnId="{F447AC15-F725-439C-91A9-766753DDD084}">
      <dgm:prSet/>
      <dgm:spPr/>
      <dgm:t>
        <a:bodyPr/>
        <a:lstStyle/>
        <a:p>
          <a:endParaRPr lang="ru-RU"/>
        </a:p>
      </dgm:t>
    </dgm:pt>
    <dgm:pt modelId="{D6AFC7A2-6970-4D73-9990-E4637A26B0F8}">
      <dgm:prSet phldrT="[Текст]" custT="1"/>
      <dgm:spPr>
        <a:solidFill>
          <a:srgbClr val="FFFF00"/>
        </a:solidFill>
        <a:ln>
          <a:solidFill>
            <a:schemeClr val="tx1"/>
          </a:solidFill>
        </a:ln>
      </dgm:spPr>
      <dgm:t>
        <a:bodyPr/>
        <a:lstStyle/>
        <a:p>
          <a:pPr algn="l"/>
          <a:r>
            <a:rPr lang="ru-RU" sz="2400" b="1" dirty="0" smtClean="0">
              <a:solidFill>
                <a:schemeClr val="tx1"/>
              </a:solidFill>
            </a:rPr>
            <a:t>Жертва (17-летний солдат)</a:t>
          </a:r>
          <a:endParaRPr lang="ru-RU" sz="2400" b="1" dirty="0">
            <a:solidFill>
              <a:schemeClr val="tx1"/>
            </a:solidFill>
          </a:endParaRPr>
        </a:p>
      </dgm:t>
    </dgm:pt>
    <dgm:pt modelId="{3072DDC4-1F93-4484-960F-267EBB444C4B}" type="parTrans" cxnId="{38A32DA4-1FB7-485D-82DD-3C00F3FCCFCC}">
      <dgm:prSet/>
      <dgm:spPr/>
      <dgm:t>
        <a:bodyPr/>
        <a:lstStyle/>
        <a:p>
          <a:endParaRPr lang="ru-RU"/>
        </a:p>
      </dgm:t>
    </dgm:pt>
    <dgm:pt modelId="{4BC37A67-AFF5-4128-92D5-BC0A62046D0B}" type="sibTrans" cxnId="{38A32DA4-1FB7-485D-82DD-3C00F3FCCFCC}">
      <dgm:prSet/>
      <dgm:spPr/>
      <dgm:t>
        <a:bodyPr/>
        <a:lstStyle/>
        <a:p>
          <a:endParaRPr lang="ru-RU"/>
        </a:p>
      </dgm:t>
    </dgm:pt>
    <dgm:pt modelId="{08C20C39-1B98-41DA-A790-362692D11CBC}">
      <dgm:prSet phldrT="[Текст]" custT="1"/>
      <dgm:spPr>
        <a:solidFill>
          <a:srgbClr val="FFFF99">
            <a:alpha val="89804"/>
          </a:srgbClr>
        </a:solidFill>
        <a:ln>
          <a:solidFill>
            <a:schemeClr val="tx1"/>
          </a:solidFill>
        </a:ln>
      </dgm:spPr>
      <dgm:t>
        <a:bodyPr/>
        <a:lstStyle/>
        <a:p>
          <a:pPr algn="l"/>
          <a:r>
            <a:rPr lang="ru-RU" sz="1600" dirty="0" smtClean="0">
              <a:latin typeface="Arial" charset="0"/>
            </a:rPr>
            <a:t>«</a:t>
          </a:r>
          <a:r>
            <a:rPr lang="ru-RU" sz="1600" b="1" dirty="0" smtClean="0">
              <a:latin typeface="Arial" charset="0"/>
            </a:rPr>
            <a:t>увидел себя глазами  снайпера в перекрестье оптического прицела </a:t>
          </a:r>
          <a:r>
            <a:rPr lang="ru-RU" sz="1600" dirty="0" smtClean="0">
              <a:latin typeface="Arial" charset="0"/>
            </a:rPr>
            <a:t>и почувствовал всю свою </a:t>
          </a:r>
          <a:r>
            <a:rPr lang="ru-RU" sz="1600" b="1" dirty="0" smtClean="0">
              <a:latin typeface="Arial" charset="0"/>
            </a:rPr>
            <a:t>беззащитность, беспомощность</a:t>
          </a:r>
          <a:r>
            <a:rPr lang="ru-RU" sz="1600" dirty="0" smtClean="0">
              <a:latin typeface="Arial" charset="0"/>
            </a:rPr>
            <a:t>», </a:t>
          </a:r>
          <a:endParaRPr lang="ru-RU" sz="1600" b="0" dirty="0"/>
        </a:p>
      </dgm:t>
    </dgm:pt>
    <dgm:pt modelId="{B310B68C-AFD3-4F9B-B751-E2CDF2D9BCD8}" type="parTrans" cxnId="{181DE968-13FD-4193-8037-478F73686DCC}">
      <dgm:prSet/>
      <dgm:spPr>
        <a:ln>
          <a:solidFill>
            <a:schemeClr val="tx1"/>
          </a:solidFill>
        </a:ln>
      </dgm:spPr>
      <dgm:t>
        <a:bodyPr/>
        <a:lstStyle/>
        <a:p>
          <a:endParaRPr lang="ru-RU"/>
        </a:p>
      </dgm:t>
    </dgm:pt>
    <dgm:pt modelId="{7C7BAC98-283C-4044-A309-0B18F0A6DEE1}" type="sibTrans" cxnId="{181DE968-13FD-4193-8037-478F73686DCC}">
      <dgm:prSet/>
      <dgm:spPr/>
      <dgm:t>
        <a:bodyPr/>
        <a:lstStyle/>
        <a:p>
          <a:endParaRPr lang="ru-RU"/>
        </a:p>
      </dgm:t>
    </dgm:pt>
    <dgm:pt modelId="{3220C72A-EF6F-4C0C-93ED-494D808251DF}">
      <dgm:prSet phldrT="[Текст]" custT="1"/>
      <dgm:spPr>
        <a:solidFill>
          <a:srgbClr val="FFFF99">
            <a:alpha val="90000"/>
          </a:srgbClr>
        </a:solidFill>
        <a:ln>
          <a:solidFill>
            <a:schemeClr val="tx1"/>
          </a:solidFill>
        </a:ln>
      </dgm:spPr>
      <dgm:t>
        <a:bodyPr/>
        <a:lstStyle/>
        <a:p>
          <a:pPr algn="l"/>
          <a:r>
            <a:rPr lang="ru-RU" sz="1600" dirty="0" smtClean="0">
              <a:latin typeface="Arial" charset="0"/>
            </a:rPr>
            <a:t>«Я побежал...Бежал.. Убегал от пули, но бежал под выстрел. Бежал, чувствуя себя </a:t>
          </a:r>
          <a:r>
            <a:rPr lang="ru-RU" sz="1600" b="1" dirty="0" smtClean="0">
              <a:latin typeface="Arial" charset="0"/>
            </a:rPr>
            <a:t>трепетной свечой на ветру, хрупким  сосудом, полным горячей крови, живой плотью, боящейся увечья, боли, смерти</a:t>
          </a:r>
          <a:r>
            <a:rPr lang="ru-RU" sz="1600" dirty="0" smtClean="0">
              <a:latin typeface="Arial" charset="0"/>
            </a:rPr>
            <a:t>».</a:t>
          </a:r>
          <a:endParaRPr lang="ru-RU" sz="1600" dirty="0"/>
        </a:p>
      </dgm:t>
    </dgm:pt>
    <dgm:pt modelId="{C4732D8E-3F8D-47C8-931C-462EA5F5F3EB}" type="parTrans" cxnId="{2B09DA4B-2336-4F73-A6A9-2BAA6CBDD70B}">
      <dgm:prSet/>
      <dgm:spPr>
        <a:ln>
          <a:solidFill>
            <a:schemeClr val="tx1"/>
          </a:solidFill>
        </a:ln>
      </dgm:spPr>
      <dgm:t>
        <a:bodyPr/>
        <a:lstStyle/>
        <a:p>
          <a:endParaRPr lang="ru-RU"/>
        </a:p>
      </dgm:t>
    </dgm:pt>
    <dgm:pt modelId="{0A78066B-D9B8-48BB-BC7B-B0C7282F7E7F}" type="sibTrans" cxnId="{2B09DA4B-2336-4F73-A6A9-2BAA6CBDD70B}">
      <dgm:prSet/>
      <dgm:spPr/>
      <dgm:t>
        <a:bodyPr/>
        <a:lstStyle/>
        <a:p>
          <a:endParaRPr lang="ru-RU"/>
        </a:p>
      </dgm:t>
    </dgm:pt>
    <dgm:pt modelId="{B49FFD4B-5F8A-48E5-A07C-8938654E4C7B}">
      <dgm:prSet custT="1"/>
      <dgm:spPr>
        <a:solidFill>
          <a:srgbClr val="99FFCC">
            <a:alpha val="89804"/>
          </a:srgbClr>
        </a:solidFill>
        <a:ln>
          <a:solidFill>
            <a:srgbClr val="000000"/>
          </a:solidFill>
        </a:ln>
      </dgm:spPr>
      <dgm:t>
        <a:bodyPr/>
        <a:lstStyle/>
        <a:p>
          <a:pPr algn="l"/>
          <a:r>
            <a:rPr lang="ru-RU" sz="1800" dirty="0" smtClean="0">
              <a:latin typeface="Arial" charset="0"/>
            </a:rPr>
            <a:t>«перемещал перекрестье оптического прицела, стараясь удержать его на моей спине, чуть пониже  левой лопатки»</a:t>
          </a:r>
          <a:endParaRPr lang="ru-RU" sz="1800" dirty="0"/>
        </a:p>
      </dgm:t>
    </dgm:pt>
    <dgm:pt modelId="{F04F1F88-9670-4E69-90DE-9CB7B2E3D80F}" type="parTrans" cxnId="{CFEFA372-D24D-4C96-911D-6B4AF2DC7DDE}">
      <dgm:prSet/>
      <dgm:spPr>
        <a:ln>
          <a:solidFill>
            <a:schemeClr val="tx1"/>
          </a:solidFill>
        </a:ln>
      </dgm:spPr>
      <dgm:t>
        <a:bodyPr/>
        <a:lstStyle/>
        <a:p>
          <a:endParaRPr lang="ru-RU"/>
        </a:p>
      </dgm:t>
    </dgm:pt>
    <dgm:pt modelId="{CFF62B35-1097-4A29-8349-20E45502937E}" type="sibTrans" cxnId="{CFEFA372-D24D-4C96-911D-6B4AF2DC7DDE}">
      <dgm:prSet/>
      <dgm:spPr/>
      <dgm:t>
        <a:bodyPr/>
        <a:lstStyle/>
        <a:p>
          <a:endParaRPr lang="ru-RU"/>
        </a:p>
      </dgm:t>
    </dgm:pt>
    <dgm:pt modelId="{A34D5367-B37E-4C42-BAF4-1CDA05D22799}">
      <dgm:prSet custT="1"/>
      <dgm:spPr>
        <a:solidFill>
          <a:srgbClr val="99FFCC">
            <a:alpha val="90000"/>
          </a:srgbClr>
        </a:solidFill>
        <a:ln>
          <a:solidFill>
            <a:schemeClr val="tx1"/>
          </a:solidFill>
        </a:ln>
      </dgm:spPr>
      <dgm:t>
        <a:bodyPr/>
        <a:lstStyle/>
        <a:p>
          <a:r>
            <a:rPr lang="ru-RU" sz="1800" dirty="0" smtClean="0">
              <a:latin typeface="Arial" charset="0"/>
            </a:rPr>
            <a:t>«раздался хлопок разрывной пули»</a:t>
          </a:r>
          <a:endParaRPr lang="ru-RU" sz="1800" dirty="0"/>
        </a:p>
      </dgm:t>
    </dgm:pt>
    <dgm:pt modelId="{EC9C870E-7FB6-4211-A0BE-85A94EF981FD}" type="parTrans" cxnId="{8F971EB5-F735-430C-B16C-42DE5707F847}">
      <dgm:prSet/>
      <dgm:spPr>
        <a:ln>
          <a:solidFill>
            <a:schemeClr val="tx1"/>
          </a:solidFill>
        </a:ln>
      </dgm:spPr>
      <dgm:t>
        <a:bodyPr/>
        <a:lstStyle/>
        <a:p>
          <a:endParaRPr lang="ru-RU"/>
        </a:p>
      </dgm:t>
    </dgm:pt>
    <dgm:pt modelId="{B4FFEB03-D3AC-4C31-905E-68C3846A31CD}" type="sibTrans" cxnId="{8F971EB5-F735-430C-B16C-42DE5707F847}">
      <dgm:prSet/>
      <dgm:spPr/>
      <dgm:t>
        <a:bodyPr/>
        <a:lstStyle/>
        <a:p>
          <a:endParaRPr lang="ru-RU"/>
        </a:p>
      </dgm:t>
    </dgm:pt>
    <dgm:pt modelId="{CAED754F-D751-427D-934F-71DDF2690380}">
      <dgm:prSet custT="1"/>
      <dgm:spPr>
        <a:solidFill>
          <a:srgbClr val="FFFF99">
            <a:alpha val="90000"/>
          </a:srgbClr>
        </a:solidFill>
        <a:ln>
          <a:solidFill>
            <a:schemeClr val="tx1"/>
          </a:solidFill>
        </a:ln>
      </dgm:spPr>
      <dgm:t>
        <a:bodyPr/>
        <a:lstStyle/>
        <a:p>
          <a:r>
            <a:rPr lang="ru-RU" sz="1600" dirty="0" smtClean="0">
              <a:latin typeface="Arial" charset="0"/>
            </a:rPr>
            <a:t>«всю жизнь </a:t>
          </a:r>
          <a:r>
            <a:rPr lang="ru-RU" sz="1600" b="1" dirty="0" smtClean="0">
              <a:latin typeface="Arial" charset="0"/>
            </a:rPr>
            <a:t>я снова и снова переживал момент выстрела, хлопка разрывной пули</a:t>
          </a:r>
          <a:r>
            <a:rPr lang="ru-RU" sz="1600" dirty="0" smtClean="0">
              <a:latin typeface="Arial" charset="0"/>
            </a:rPr>
            <a:t>»</a:t>
          </a:r>
          <a:endParaRPr lang="ru-RU" sz="1600" dirty="0">
            <a:latin typeface="Arial" pitchFamily="34" charset="0"/>
            <a:cs typeface="Arial" pitchFamily="34" charset="0"/>
          </a:endParaRPr>
        </a:p>
      </dgm:t>
    </dgm:pt>
    <dgm:pt modelId="{2858972A-011B-4B47-AB54-5F65ED882A52}" type="parTrans" cxnId="{BAF9874C-AE7B-4B9D-B2C8-1555004430AB}">
      <dgm:prSet/>
      <dgm:spPr>
        <a:ln>
          <a:solidFill>
            <a:schemeClr val="tx1"/>
          </a:solidFill>
        </a:ln>
      </dgm:spPr>
      <dgm:t>
        <a:bodyPr/>
        <a:lstStyle/>
        <a:p>
          <a:endParaRPr lang="ru-RU"/>
        </a:p>
      </dgm:t>
    </dgm:pt>
    <dgm:pt modelId="{73D966A4-18FE-4D65-9330-FE207FAFDF23}" type="sibTrans" cxnId="{BAF9874C-AE7B-4B9D-B2C8-1555004430AB}">
      <dgm:prSet/>
      <dgm:spPr/>
      <dgm:t>
        <a:bodyPr/>
        <a:lstStyle/>
        <a:p>
          <a:endParaRPr lang="ru-RU"/>
        </a:p>
      </dgm:t>
    </dgm:pt>
    <dgm:pt modelId="{113CB9B4-309D-4E60-9766-0F35B1E531DC}">
      <dgm:prSet custT="1"/>
      <dgm:spPr>
        <a:solidFill>
          <a:srgbClr val="FFFF99">
            <a:alpha val="89804"/>
          </a:srgbClr>
        </a:solidFill>
        <a:ln>
          <a:solidFill>
            <a:srgbClr val="000000"/>
          </a:solidFill>
        </a:ln>
      </dgm:spPr>
      <dgm:t>
        <a:bodyPr/>
        <a:lstStyle/>
        <a:p>
          <a:r>
            <a:rPr lang="ru-RU" sz="1600" dirty="0" smtClean="0">
              <a:latin typeface="Arial" charset="0"/>
            </a:rPr>
            <a:t>«</a:t>
          </a:r>
          <a:r>
            <a:rPr lang="ru-RU" sz="1600" b="1" dirty="0" smtClean="0">
              <a:latin typeface="Arial" charset="0"/>
            </a:rPr>
            <a:t>физически...</a:t>
          </a:r>
          <a:r>
            <a:rPr lang="ru-RU" sz="1600" dirty="0" smtClean="0">
              <a:latin typeface="Arial" charset="0"/>
            </a:rPr>
            <a:t>ощущал этот крестик на своей коже», «меня </a:t>
          </a:r>
          <a:r>
            <a:rPr lang="ru-RU" sz="1600" b="1" dirty="0" smtClean="0">
              <a:latin typeface="Arial" charset="0"/>
            </a:rPr>
            <a:t>убивали</a:t>
          </a:r>
          <a:r>
            <a:rPr lang="ru-RU" sz="1600" dirty="0" smtClean="0">
              <a:latin typeface="Arial" charset="0"/>
            </a:rPr>
            <a:t>» </a:t>
          </a:r>
          <a:endParaRPr lang="ru-RU" sz="1600" dirty="0">
            <a:latin typeface="Arial" pitchFamily="34" charset="0"/>
            <a:cs typeface="Arial" pitchFamily="34" charset="0"/>
          </a:endParaRPr>
        </a:p>
      </dgm:t>
    </dgm:pt>
    <dgm:pt modelId="{645F6683-6B3E-4255-B787-57BF72C8652A}" type="parTrans" cxnId="{ADD99BE8-ED1C-4DE1-B820-B189AC17F856}">
      <dgm:prSet/>
      <dgm:spPr/>
      <dgm:t>
        <a:bodyPr/>
        <a:lstStyle/>
        <a:p>
          <a:endParaRPr lang="ru-RU"/>
        </a:p>
      </dgm:t>
    </dgm:pt>
    <dgm:pt modelId="{2292D99A-C5CA-40F1-8FFE-A1934BC4D034}" type="sibTrans" cxnId="{ADD99BE8-ED1C-4DE1-B820-B189AC17F856}">
      <dgm:prSet/>
      <dgm:spPr/>
      <dgm:t>
        <a:bodyPr/>
        <a:lstStyle/>
        <a:p>
          <a:endParaRPr lang="ru-RU"/>
        </a:p>
      </dgm:t>
    </dgm:pt>
    <dgm:pt modelId="{D1A84986-5681-4F2C-9E1E-BE3A059435E6}" type="pres">
      <dgm:prSet presAssocID="{406AE51C-1568-415D-B1FF-003C0504806F}" presName="diagram" presStyleCnt="0">
        <dgm:presLayoutVars>
          <dgm:chPref val="1"/>
          <dgm:dir/>
          <dgm:animOne val="branch"/>
          <dgm:animLvl val="lvl"/>
          <dgm:resizeHandles/>
        </dgm:presLayoutVars>
      </dgm:prSet>
      <dgm:spPr/>
      <dgm:t>
        <a:bodyPr/>
        <a:lstStyle/>
        <a:p>
          <a:endParaRPr lang="ru-RU"/>
        </a:p>
      </dgm:t>
    </dgm:pt>
    <dgm:pt modelId="{6B7B12FA-D382-422D-951C-35FF4274C662}" type="pres">
      <dgm:prSet presAssocID="{6F59583A-3D94-483B-8D78-8FAA8CCD6D46}" presName="root" presStyleCnt="0"/>
      <dgm:spPr/>
    </dgm:pt>
    <dgm:pt modelId="{13A713B9-858B-4DC5-B9FC-5EBE64E46B46}" type="pres">
      <dgm:prSet presAssocID="{6F59583A-3D94-483B-8D78-8FAA8CCD6D46}" presName="rootComposite" presStyleCnt="0"/>
      <dgm:spPr/>
    </dgm:pt>
    <dgm:pt modelId="{7073C76B-207B-4F24-8311-43FDE48C3397}" type="pres">
      <dgm:prSet presAssocID="{6F59583A-3D94-483B-8D78-8FAA8CCD6D46}" presName="rootText" presStyleLbl="node1" presStyleIdx="0" presStyleCnt="2" custScaleX="201963" custScaleY="82925" custLinFactNeighborX="-136" custLinFactNeighborY="-13071"/>
      <dgm:spPr/>
      <dgm:t>
        <a:bodyPr/>
        <a:lstStyle/>
        <a:p>
          <a:endParaRPr lang="ru-RU"/>
        </a:p>
      </dgm:t>
    </dgm:pt>
    <dgm:pt modelId="{1570BBF4-7E6B-4547-BF48-90EB4EEDA61D}" type="pres">
      <dgm:prSet presAssocID="{6F59583A-3D94-483B-8D78-8FAA8CCD6D46}" presName="rootConnector" presStyleLbl="node1" presStyleIdx="0" presStyleCnt="2"/>
      <dgm:spPr/>
      <dgm:t>
        <a:bodyPr/>
        <a:lstStyle/>
        <a:p>
          <a:endParaRPr lang="ru-RU"/>
        </a:p>
      </dgm:t>
    </dgm:pt>
    <dgm:pt modelId="{EC3E101E-41FC-47B8-843D-9A1E97D1EB9B}" type="pres">
      <dgm:prSet presAssocID="{6F59583A-3D94-483B-8D78-8FAA8CCD6D46}" presName="childShape" presStyleCnt="0"/>
      <dgm:spPr/>
    </dgm:pt>
    <dgm:pt modelId="{E69A1CED-E0B4-4249-8E3D-2B5F021CF09A}" type="pres">
      <dgm:prSet presAssocID="{937192F2-F580-4201-AE9C-90E34C683D0E}" presName="Name13" presStyleLbl="parChTrans1D2" presStyleIdx="0" presStyleCnt="8"/>
      <dgm:spPr/>
      <dgm:t>
        <a:bodyPr/>
        <a:lstStyle/>
        <a:p>
          <a:endParaRPr lang="ru-RU"/>
        </a:p>
      </dgm:t>
    </dgm:pt>
    <dgm:pt modelId="{2DBE7C00-88A0-4837-8726-3D50B67C6F50}" type="pres">
      <dgm:prSet presAssocID="{886B2746-ED4F-43C5-83DF-E81187DC0EFC}" presName="childText" presStyleLbl="bgAcc1" presStyleIdx="0" presStyleCnt="8" custScaleX="200714" custScaleY="77006">
        <dgm:presLayoutVars>
          <dgm:bulletEnabled val="1"/>
        </dgm:presLayoutVars>
      </dgm:prSet>
      <dgm:spPr/>
      <dgm:t>
        <a:bodyPr/>
        <a:lstStyle/>
        <a:p>
          <a:endParaRPr lang="ru-RU"/>
        </a:p>
      </dgm:t>
    </dgm:pt>
    <dgm:pt modelId="{E33EFC92-6AF6-4D72-882B-174E8299B752}" type="pres">
      <dgm:prSet presAssocID="{F04F1F88-9670-4E69-90DE-9CB7B2E3D80F}" presName="Name13" presStyleLbl="parChTrans1D2" presStyleIdx="1" presStyleCnt="8"/>
      <dgm:spPr/>
      <dgm:t>
        <a:bodyPr/>
        <a:lstStyle/>
        <a:p>
          <a:endParaRPr lang="ru-RU"/>
        </a:p>
      </dgm:t>
    </dgm:pt>
    <dgm:pt modelId="{6D19D35F-8B31-4990-9F63-B467E20B4016}" type="pres">
      <dgm:prSet presAssocID="{B49FFD4B-5F8A-48E5-A07C-8938654E4C7B}" presName="childText" presStyleLbl="bgAcc1" presStyleIdx="1" presStyleCnt="8" custScaleX="224252" custScaleY="164048" custLinFactNeighborX="-178" custLinFactNeighborY="100">
        <dgm:presLayoutVars>
          <dgm:bulletEnabled val="1"/>
        </dgm:presLayoutVars>
      </dgm:prSet>
      <dgm:spPr/>
      <dgm:t>
        <a:bodyPr/>
        <a:lstStyle/>
        <a:p>
          <a:endParaRPr lang="ru-RU"/>
        </a:p>
      </dgm:t>
    </dgm:pt>
    <dgm:pt modelId="{ED59B7D4-D23E-484D-8875-3287A51CF02F}" type="pres">
      <dgm:prSet presAssocID="{D1B1DDF6-906A-412C-977A-648B72263F13}" presName="Name13" presStyleLbl="parChTrans1D2" presStyleIdx="2" presStyleCnt="8"/>
      <dgm:spPr/>
      <dgm:t>
        <a:bodyPr/>
        <a:lstStyle/>
        <a:p>
          <a:endParaRPr lang="ru-RU"/>
        </a:p>
      </dgm:t>
    </dgm:pt>
    <dgm:pt modelId="{47A69A90-1EA2-464C-8EBA-187A88EB25AC}" type="pres">
      <dgm:prSet presAssocID="{D10DA55B-A47C-4717-8125-EC3C45D47D83}" presName="childText" presStyleLbl="bgAcc1" presStyleIdx="2" presStyleCnt="8" custScaleX="224543" custScaleY="156463" custLinFactNeighborX="-178" custLinFactNeighborY="1303">
        <dgm:presLayoutVars>
          <dgm:bulletEnabled val="1"/>
        </dgm:presLayoutVars>
      </dgm:prSet>
      <dgm:spPr/>
      <dgm:t>
        <a:bodyPr/>
        <a:lstStyle/>
        <a:p>
          <a:endParaRPr lang="ru-RU"/>
        </a:p>
      </dgm:t>
    </dgm:pt>
    <dgm:pt modelId="{9C540D11-E19D-4B81-AC40-A0B69A242F0D}" type="pres">
      <dgm:prSet presAssocID="{EC9C870E-7FB6-4211-A0BE-85A94EF981FD}" presName="Name13" presStyleLbl="parChTrans1D2" presStyleIdx="3" presStyleCnt="8"/>
      <dgm:spPr/>
      <dgm:t>
        <a:bodyPr/>
        <a:lstStyle/>
        <a:p>
          <a:endParaRPr lang="ru-RU"/>
        </a:p>
      </dgm:t>
    </dgm:pt>
    <dgm:pt modelId="{3EB6D733-E608-4DA8-9F02-739752836F99}" type="pres">
      <dgm:prSet presAssocID="{A34D5367-B37E-4C42-BAF4-1CDA05D22799}" presName="childText" presStyleLbl="bgAcc1" presStyleIdx="3" presStyleCnt="8" custScaleX="225174" custScaleY="60566">
        <dgm:presLayoutVars>
          <dgm:bulletEnabled val="1"/>
        </dgm:presLayoutVars>
      </dgm:prSet>
      <dgm:spPr/>
      <dgm:t>
        <a:bodyPr/>
        <a:lstStyle/>
        <a:p>
          <a:endParaRPr lang="ru-RU"/>
        </a:p>
      </dgm:t>
    </dgm:pt>
    <dgm:pt modelId="{112F9787-6B05-477F-9C3E-B319F8D8C2D2}" type="pres">
      <dgm:prSet presAssocID="{D6AFC7A2-6970-4D73-9990-E4637A26B0F8}" presName="root" presStyleCnt="0"/>
      <dgm:spPr/>
    </dgm:pt>
    <dgm:pt modelId="{D9A5E0D9-DCEF-44CF-9D67-6713DAABA2EB}" type="pres">
      <dgm:prSet presAssocID="{D6AFC7A2-6970-4D73-9990-E4637A26B0F8}" presName="rootComposite" presStyleCnt="0"/>
      <dgm:spPr/>
    </dgm:pt>
    <dgm:pt modelId="{8D686F21-085D-4047-9AD4-AA1F9C651BCE}" type="pres">
      <dgm:prSet presAssocID="{D6AFC7A2-6970-4D73-9990-E4637A26B0F8}" presName="rootText" presStyleLbl="node1" presStyleIdx="1" presStyleCnt="2" custScaleX="200680" custScaleY="74071" custLinFactNeighborX="-414" custLinFactNeighborY="-1904"/>
      <dgm:spPr/>
      <dgm:t>
        <a:bodyPr/>
        <a:lstStyle/>
        <a:p>
          <a:endParaRPr lang="ru-RU"/>
        </a:p>
      </dgm:t>
    </dgm:pt>
    <dgm:pt modelId="{0F65863C-6CB2-47B9-A80F-91A5D378EC71}" type="pres">
      <dgm:prSet presAssocID="{D6AFC7A2-6970-4D73-9990-E4637A26B0F8}" presName="rootConnector" presStyleLbl="node1" presStyleIdx="1" presStyleCnt="2"/>
      <dgm:spPr/>
      <dgm:t>
        <a:bodyPr/>
        <a:lstStyle/>
        <a:p>
          <a:endParaRPr lang="ru-RU"/>
        </a:p>
      </dgm:t>
    </dgm:pt>
    <dgm:pt modelId="{7DADFD34-6FD8-4C70-8239-AEE9652F672A}" type="pres">
      <dgm:prSet presAssocID="{D6AFC7A2-6970-4D73-9990-E4637A26B0F8}" presName="childShape" presStyleCnt="0"/>
      <dgm:spPr/>
    </dgm:pt>
    <dgm:pt modelId="{C64B5755-E36F-455D-98D8-2D82AF4F0973}" type="pres">
      <dgm:prSet presAssocID="{B310B68C-AFD3-4F9B-B751-E2CDF2D9BCD8}" presName="Name13" presStyleLbl="parChTrans1D2" presStyleIdx="4" presStyleCnt="8"/>
      <dgm:spPr/>
      <dgm:t>
        <a:bodyPr/>
        <a:lstStyle/>
        <a:p>
          <a:endParaRPr lang="ru-RU"/>
        </a:p>
      </dgm:t>
    </dgm:pt>
    <dgm:pt modelId="{4B5B20DA-9F05-4435-8318-8263FF7C2DF3}" type="pres">
      <dgm:prSet presAssocID="{08C20C39-1B98-41DA-A790-362692D11CBC}" presName="childText" presStyleLbl="bgAcc1" presStyleIdx="4" presStyleCnt="8" custScaleX="269750" custScaleY="118219" custLinFactNeighborX="-2295" custLinFactNeighborY="4878">
        <dgm:presLayoutVars>
          <dgm:bulletEnabled val="1"/>
        </dgm:presLayoutVars>
      </dgm:prSet>
      <dgm:spPr/>
      <dgm:t>
        <a:bodyPr/>
        <a:lstStyle/>
        <a:p>
          <a:endParaRPr lang="ru-RU"/>
        </a:p>
      </dgm:t>
    </dgm:pt>
    <dgm:pt modelId="{E71A604A-E256-416C-BD06-66B8463A44F4}" type="pres">
      <dgm:prSet presAssocID="{645F6683-6B3E-4255-B787-57BF72C8652A}" presName="Name13" presStyleLbl="parChTrans1D2" presStyleIdx="5" presStyleCnt="8"/>
      <dgm:spPr/>
      <dgm:t>
        <a:bodyPr/>
        <a:lstStyle/>
        <a:p>
          <a:endParaRPr lang="ru-RU"/>
        </a:p>
      </dgm:t>
    </dgm:pt>
    <dgm:pt modelId="{B8BEA76F-BB87-49F8-8DF8-D4D43E03CB64}" type="pres">
      <dgm:prSet presAssocID="{113CB9B4-309D-4E60-9766-0F35B1E531DC}" presName="childText" presStyleLbl="bgAcc1" presStyleIdx="5" presStyleCnt="8" custScaleX="274260">
        <dgm:presLayoutVars>
          <dgm:bulletEnabled val="1"/>
        </dgm:presLayoutVars>
      </dgm:prSet>
      <dgm:spPr/>
      <dgm:t>
        <a:bodyPr/>
        <a:lstStyle/>
        <a:p>
          <a:endParaRPr lang="ru-RU"/>
        </a:p>
      </dgm:t>
    </dgm:pt>
    <dgm:pt modelId="{11EE1581-1258-45AF-895B-34E0E2763C75}" type="pres">
      <dgm:prSet presAssocID="{C4732D8E-3F8D-47C8-931C-462EA5F5F3EB}" presName="Name13" presStyleLbl="parChTrans1D2" presStyleIdx="6" presStyleCnt="8"/>
      <dgm:spPr/>
      <dgm:t>
        <a:bodyPr/>
        <a:lstStyle/>
        <a:p>
          <a:endParaRPr lang="ru-RU"/>
        </a:p>
      </dgm:t>
    </dgm:pt>
    <dgm:pt modelId="{6745D478-E348-4625-B410-BA88B2A99F4F}" type="pres">
      <dgm:prSet presAssocID="{3220C72A-EF6F-4C0C-93ED-494D808251DF}" presName="childText" presStyleLbl="bgAcc1" presStyleIdx="6" presStyleCnt="8" custScaleX="285420" custScaleY="198551" custLinFactNeighborX="6056" custLinFactNeighborY="-273">
        <dgm:presLayoutVars>
          <dgm:bulletEnabled val="1"/>
        </dgm:presLayoutVars>
      </dgm:prSet>
      <dgm:spPr/>
      <dgm:t>
        <a:bodyPr/>
        <a:lstStyle/>
        <a:p>
          <a:endParaRPr lang="ru-RU"/>
        </a:p>
      </dgm:t>
    </dgm:pt>
    <dgm:pt modelId="{360B1C15-296A-45C9-87A7-53A4E472EA91}" type="pres">
      <dgm:prSet presAssocID="{2858972A-011B-4B47-AB54-5F65ED882A52}" presName="Name13" presStyleLbl="parChTrans1D2" presStyleIdx="7" presStyleCnt="8"/>
      <dgm:spPr/>
      <dgm:t>
        <a:bodyPr/>
        <a:lstStyle/>
        <a:p>
          <a:endParaRPr lang="ru-RU"/>
        </a:p>
      </dgm:t>
    </dgm:pt>
    <dgm:pt modelId="{B82A8433-C90E-4A45-A94E-BC7F833495E4}" type="pres">
      <dgm:prSet presAssocID="{CAED754F-D751-427D-934F-71DDF2690380}" presName="childText" presStyleLbl="bgAcc1" presStyleIdx="7" presStyleCnt="8" custScaleX="238492" custScaleY="77351">
        <dgm:presLayoutVars>
          <dgm:bulletEnabled val="1"/>
        </dgm:presLayoutVars>
      </dgm:prSet>
      <dgm:spPr/>
      <dgm:t>
        <a:bodyPr/>
        <a:lstStyle/>
        <a:p>
          <a:endParaRPr lang="ru-RU"/>
        </a:p>
      </dgm:t>
    </dgm:pt>
  </dgm:ptLst>
  <dgm:cxnLst>
    <dgm:cxn modelId="{BA5BE4D2-DAC7-4B44-B25C-359A7A2D2A3C}" type="presOf" srcId="{CAED754F-D751-427D-934F-71DDF2690380}" destId="{B82A8433-C90E-4A45-A94E-BC7F833495E4}" srcOrd="0" destOrd="0" presId="urn:microsoft.com/office/officeart/2005/8/layout/hierarchy3"/>
    <dgm:cxn modelId="{FCD516B9-4E17-4A38-896A-BC25411CFBD2}" type="presOf" srcId="{3220C72A-EF6F-4C0C-93ED-494D808251DF}" destId="{6745D478-E348-4625-B410-BA88B2A99F4F}" srcOrd="0" destOrd="0" presId="urn:microsoft.com/office/officeart/2005/8/layout/hierarchy3"/>
    <dgm:cxn modelId="{CCCC6EA6-6C2D-4D46-87D3-6D15BF6B4809}" type="presOf" srcId="{A34D5367-B37E-4C42-BAF4-1CDA05D22799}" destId="{3EB6D733-E608-4DA8-9F02-739752836F99}" srcOrd="0" destOrd="0" presId="urn:microsoft.com/office/officeart/2005/8/layout/hierarchy3"/>
    <dgm:cxn modelId="{8282BB89-B037-47FC-B408-271ACDCC5AE7}" type="presOf" srcId="{B310B68C-AFD3-4F9B-B751-E2CDF2D9BCD8}" destId="{C64B5755-E36F-455D-98D8-2D82AF4F0973}" srcOrd="0" destOrd="0" presId="urn:microsoft.com/office/officeart/2005/8/layout/hierarchy3"/>
    <dgm:cxn modelId="{6DD3D2E6-C1BB-4101-92A7-E96FE69DEC3C}" srcId="{406AE51C-1568-415D-B1FF-003C0504806F}" destId="{6F59583A-3D94-483B-8D78-8FAA8CCD6D46}" srcOrd="0" destOrd="0" parTransId="{0C062C65-DEDD-451A-B780-82CB3521FBA7}" sibTransId="{6821F81E-7233-4B03-BF3E-B43EA0801A7C}"/>
    <dgm:cxn modelId="{FF591131-CB63-4348-BC82-C5B213838DD3}" type="presOf" srcId="{113CB9B4-309D-4E60-9766-0F35B1E531DC}" destId="{B8BEA76F-BB87-49F8-8DF8-D4D43E03CB64}" srcOrd="0" destOrd="0" presId="urn:microsoft.com/office/officeart/2005/8/layout/hierarchy3"/>
    <dgm:cxn modelId="{ADD99BE8-ED1C-4DE1-B820-B189AC17F856}" srcId="{D6AFC7A2-6970-4D73-9990-E4637A26B0F8}" destId="{113CB9B4-309D-4E60-9766-0F35B1E531DC}" srcOrd="1" destOrd="0" parTransId="{645F6683-6B3E-4255-B787-57BF72C8652A}" sibTransId="{2292D99A-C5CA-40F1-8FFE-A1934BC4D034}"/>
    <dgm:cxn modelId="{CFEFA372-D24D-4C96-911D-6B4AF2DC7DDE}" srcId="{6F59583A-3D94-483B-8D78-8FAA8CCD6D46}" destId="{B49FFD4B-5F8A-48E5-A07C-8938654E4C7B}" srcOrd="1" destOrd="0" parTransId="{F04F1F88-9670-4E69-90DE-9CB7B2E3D80F}" sibTransId="{CFF62B35-1097-4A29-8349-20E45502937E}"/>
    <dgm:cxn modelId="{810D6DA0-4CC7-4C02-BE7A-72D3F56AB926}" srcId="{6F59583A-3D94-483B-8D78-8FAA8CCD6D46}" destId="{886B2746-ED4F-43C5-83DF-E81187DC0EFC}" srcOrd="0" destOrd="0" parTransId="{937192F2-F580-4201-AE9C-90E34C683D0E}" sibTransId="{DEF4B6BD-E2A7-4F9B-A65E-EBD1C6A21247}"/>
    <dgm:cxn modelId="{38A32DA4-1FB7-485D-82DD-3C00F3FCCFCC}" srcId="{406AE51C-1568-415D-B1FF-003C0504806F}" destId="{D6AFC7A2-6970-4D73-9990-E4637A26B0F8}" srcOrd="1" destOrd="0" parTransId="{3072DDC4-1F93-4484-960F-267EBB444C4B}" sibTransId="{4BC37A67-AFF5-4128-92D5-BC0A62046D0B}"/>
    <dgm:cxn modelId="{15FF0D63-76BC-49B2-8FA4-499BE82E2245}" type="presOf" srcId="{D1B1DDF6-906A-412C-977A-648B72263F13}" destId="{ED59B7D4-D23E-484D-8875-3287A51CF02F}" srcOrd="0" destOrd="0" presId="urn:microsoft.com/office/officeart/2005/8/layout/hierarchy3"/>
    <dgm:cxn modelId="{DD17DB43-9A12-4DE1-8EAD-8FE3637E2A95}" type="presOf" srcId="{6F59583A-3D94-483B-8D78-8FAA8CCD6D46}" destId="{7073C76B-207B-4F24-8311-43FDE48C3397}" srcOrd="0" destOrd="0" presId="urn:microsoft.com/office/officeart/2005/8/layout/hierarchy3"/>
    <dgm:cxn modelId="{57F644EB-A5E3-4676-8AE8-36AF205D146C}" type="presOf" srcId="{D6AFC7A2-6970-4D73-9990-E4637A26B0F8}" destId="{8D686F21-085D-4047-9AD4-AA1F9C651BCE}" srcOrd="0" destOrd="0" presId="urn:microsoft.com/office/officeart/2005/8/layout/hierarchy3"/>
    <dgm:cxn modelId="{C8561101-54AD-4EA9-A9AB-E7EC88181C1B}" type="presOf" srcId="{C4732D8E-3F8D-47C8-931C-462EA5F5F3EB}" destId="{11EE1581-1258-45AF-895B-34E0E2763C75}" srcOrd="0" destOrd="0" presId="urn:microsoft.com/office/officeart/2005/8/layout/hierarchy3"/>
    <dgm:cxn modelId="{C53EB710-0201-464A-BBC8-93D2846A095B}" type="presOf" srcId="{D6AFC7A2-6970-4D73-9990-E4637A26B0F8}" destId="{0F65863C-6CB2-47B9-A80F-91A5D378EC71}" srcOrd="1" destOrd="0" presId="urn:microsoft.com/office/officeart/2005/8/layout/hierarchy3"/>
    <dgm:cxn modelId="{BAF9874C-AE7B-4B9D-B2C8-1555004430AB}" srcId="{D6AFC7A2-6970-4D73-9990-E4637A26B0F8}" destId="{CAED754F-D751-427D-934F-71DDF2690380}" srcOrd="3" destOrd="0" parTransId="{2858972A-011B-4B47-AB54-5F65ED882A52}" sibTransId="{73D966A4-18FE-4D65-9330-FE207FAFDF23}"/>
    <dgm:cxn modelId="{CE8D3E8F-25FA-49F6-99DC-8A36AAA91110}" type="presOf" srcId="{EC9C870E-7FB6-4211-A0BE-85A94EF981FD}" destId="{9C540D11-E19D-4B81-AC40-A0B69A242F0D}" srcOrd="0" destOrd="0" presId="urn:microsoft.com/office/officeart/2005/8/layout/hierarchy3"/>
    <dgm:cxn modelId="{181DE968-13FD-4193-8037-478F73686DCC}" srcId="{D6AFC7A2-6970-4D73-9990-E4637A26B0F8}" destId="{08C20C39-1B98-41DA-A790-362692D11CBC}" srcOrd="0" destOrd="0" parTransId="{B310B68C-AFD3-4F9B-B751-E2CDF2D9BCD8}" sibTransId="{7C7BAC98-283C-4044-A309-0B18F0A6DEE1}"/>
    <dgm:cxn modelId="{19C0DC1F-3586-4687-A4E9-7157CA7863C1}" type="presOf" srcId="{B49FFD4B-5F8A-48E5-A07C-8938654E4C7B}" destId="{6D19D35F-8B31-4990-9F63-B467E20B4016}" srcOrd="0" destOrd="0" presId="urn:microsoft.com/office/officeart/2005/8/layout/hierarchy3"/>
    <dgm:cxn modelId="{37D9E9A8-D752-4ED0-87CB-7A2DAD504D9F}" type="presOf" srcId="{F04F1F88-9670-4E69-90DE-9CB7B2E3D80F}" destId="{E33EFC92-6AF6-4D72-882B-174E8299B752}" srcOrd="0" destOrd="0" presId="urn:microsoft.com/office/officeart/2005/8/layout/hierarchy3"/>
    <dgm:cxn modelId="{AFCAF84E-078A-40B1-92FB-263C001229B1}" type="presOf" srcId="{406AE51C-1568-415D-B1FF-003C0504806F}" destId="{D1A84986-5681-4F2C-9E1E-BE3A059435E6}" srcOrd="0" destOrd="0" presId="urn:microsoft.com/office/officeart/2005/8/layout/hierarchy3"/>
    <dgm:cxn modelId="{2B09DA4B-2336-4F73-A6A9-2BAA6CBDD70B}" srcId="{D6AFC7A2-6970-4D73-9990-E4637A26B0F8}" destId="{3220C72A-EF6F-4C0C-93ED-494D808251DF}" srcOrd="2" destOrd="0" parTransId="{C4732D8E-3F8D-47C8-931C-462EA5F5F3EB}" sibTransId="{0A78066B-D9B8-48BB-BC7B-B0C7282F7E7F}"/>
    <dgm:cxn modelId="{CA50BB42-1B3D-47AB-A42A-513EB4B3F402}" type="presOf" srcId="{08C20C39-1B98-41DA-A790-362692D11CBC}" destId="{4B5B20DA-9F05-4435-8318-8263FF7C2DF3}" srcOrd="0" destOrd="0" presId="urn:microsoft.com/office/officeart/2005/8/layout/hierarchy3"/>
    <dgm:cxn modelId="{32A9D41A-B6EC-4BDF-B991-82C11E64827E}" type="presOf" srcId="{886B2746-ED4F-43C5-83DF-E81187DC0EFC}" destId="{2DBE7C00-88A0-4837-8726-3D50B67C6F50}" srcOrd="0" destOrd="0" presId="urn:microsoft.com/office/officeart/2005/8/layout/hierarchy3"/>
    <dgm:cxn modelId="{8EC0E9E2-EE53-46FF-8C61-DA9D4B0F4F7D}" type="presOf" srcId="{6F59583A-3D94-483B-8D78-8FAA8CCD6D46}" destId="{1570BBF4-7E6B-4547-BF48-90EB4EEDA61D}" srcOrd="1" destOrd="0" presId="urn:microsoft.com/office/officeart/2005/8/layout/hierarchy3"/>
    <dgm:cxn modelId="{3C355C62-25CC-4B24-8A96-C24311102AD9}" type="presOf" srcId="{645F6683-6B3E-4255-B787-57BF72C8652A}" destId="{E71A604A-E256-416C-BD06-66B8463A44F4}" srcOrd="0" destOrd="0" presId="urn:microsoft.com/office/officeart/2005/8/layout/hierarchy3"/>
    <dgm:cxn modelId="{F447AC15-F725-439C-91A9-766753DDD084}" srcId="{6F59583A-3D94-483B-8D78-8FAA8CCD6D46}" destId="{D10DA55B-A47C-4717-8125-EC3C45D47D83}" srcOrd="2" destOrd="0" parTransId="{D1B1DDF6-906A-412C-977A-648B72263F13}" sibTransId="{5D543B66-F3E1-4958-BFE0-CBBBCEABDD05}"/>
    <dgm:cxn modelId="{8F971EB5-F735-430C-B16C-42DE5707F847}" srcId="{6F59583A-3D94-483B-8D78-8FAA8CCD6D46}" destId="{A34D5367-B37E-4C42-BAF4-1CDA05D22799}" srcOrd="3" destOrd="0" parTransId="{EC9C870E-7FB6-4211-A0BE-85A94EF981FD}" sibTransId="{B4FFEB03-D3AC-4C31-905E-68C3846A31CD}"/>
    <dgm:cxn modelId="{3AE02DD1-6EDA-4683-B9AE-6E9BDA8F957F}" type="presOf" srcId="{937192F2-F580-4201-AE9C-90E34C683D0E}" destId="{E69A1CED-E0B4-4249-8E3D-2B5F021CF09A}" srcOrd="0" destOrd="0" presId="urn:microsoft.com/office/officeart/2005/8/layout/hierarchy3"/>
    <dgm:cxn modelId="{8765A4CA-0388-41A6-B17E-B445C14E5AED}" type="presOf" srcId="{D10DA55B-A47C-4717-8125-EC3C45D47D83}" destId="{47A69A90-1EA2-464C-8EBA-187A88EB25AC}" srcOrd="0" destOrd="0" presId="urn:microsoft.com/office/officeart/2005/8/layout/hierarchy3"/>
    <dgm:cxn modelId="{67FE4B8F-41BD-4875-9E8C-D3DFABE8E117}" type="presOf" srcId="{2858972A-011B-4B47-AB54-5F65ED882A52}" destId="{360B1C15-296A-45C9-87A7-53A4E472EA91}" srcOrd="0" destOrd="0" presId="urn:microsoft.com/office/officeart/2005/8/layout/hierarchy3"/>
    <dgm:cxn modelId="{47CDF1BA-F083-4F82-AAC0-0AB538D36C11}" type="presParOf" srcId="{D1A84986-5681-4F2C-9E1E-BE3A059435E6}" destId="{6B7B12FA-D382-422D-951C-35FF4274C662}" srcOrd="0" destOrd="0" presId="urn:microsoft.com/office/officeart/2005/8/layout/hierarchy3"/>
    <dgm:cxn modelId="{04318731-F707-4B0F-9C7E-1BFCC82EB336}" type="presParOf" srcId="{6B7B12FA-D382-422D-951C-35FF4274C662}" destId="{13A713B9-858B-4DC5-B9FC-5EBE64E46B46}" srcOrd="0" destOrd="0" presId="urn:microsoft.com/office/officeart/2005/8/layout/hierarchy3"/>
    <dgm:cxn modelId="{879A26C1-DDA3-4821-AD23-B90EEFE1DF6C}" type="presParOf" srcId="{13A713B9-858B-4DC5-B9FC-5EBE64E46B46}" destId="{7073C76B-207B-4F24-8311-43FDE48C3397}" srcOrd="0" destOrd="0" presId="urn:microsoft.com/office/officeart/2005/8/layout/hierarchy3"/>
    <dgm:cxn modelId="{E0284F74-430B-4649-8907-24C3A023B614}" type="presParOf" srcId="{13A713B9-858B-4DC5-B9FC-5EBE64E46B46}" destId="{1570BBF4-7E6B-4547-BF48-90EB4EEDA61D}" srcOrd="1" destOrd="0" presId="urn:microsoft.com/office/officeart/2005/8/layout/hierarchy3"/>
    <dgm:cxn modelId="{CE62D4DD-D2A4-4D51-9D11-01FECE0BAB43}" type="presParOf" srcId="{6B7B12FA-D382-422D-951C-35FF4274C662}" destId="{EC3E101E-41FC-47B8-843D-9A1E97D1EB9B}" srcOrd="1" destOrd="0" presId="urn:microsoft.com/office/officeart/2005/8/layout/hierarchy3"/>
    <dgm:cxn modelId="{FB34BA06-9157-40FC-9FF1-F43B338BC390}" type="presParOf" srcId="{EC3E101E-41FC-47B8-843D-9A1E97D1EB9B}" destId="{E69A1CED-E0B4-4249-8E3D-2B5F021CF09A}" srcOrd="0" destOrd="0" presId="urn:microsoft.com/office/officeart/2005/8/layout/hierarchy3"/>
    <dgm:cxn modelId="{6940ADD5-8AD4-4532-8FAF-5EEFEF31CEAB}" type="presParOf" srcId="{EC3E101E-41FC-47B8-843D-9A1E97D1EB9B}" destId="{2DBE7C00-88A0-4837-8726-3D50B67C6F50}" srcOrd="1" destOrd="0" presId="urn:microsoft.com/office/officeart/2005/8/layout/hierarchy3"/>
    <dgm:cxn modelId="{9D554B44-462A-4EA1-93D9-119B2A8DD31E}" type="presParOf" srcId="{EC3E101E-41FC-47B8-843D-9A1E97D1EB9B}" destId="{E33EFC92-6AF6-4D72-882B-174E8299B752}" srcOrd="2" destOrd="0" presId="urn:microsoft.com/office/officeart/2005/8/layout/hierarchy3"/>
    <dgm:cxn modelId="{148D01C0-3BE5-47EB-B13C-7EC1DE9FCE6F}" type="presParOf" srcId="{EC3E101E-41FC-47B8-843D-9A1E97D1EB9B}" destId="{6D19D35F-8B31-4990-9F63-B467E20B4016}" srcOrd="3" destOrd="0" presId="urn:microsoft.com/office/officeart/2005/8/layout/hierarchy3"/>
    <dgm:cxn modelId="{F376C90A-93A9-483F-8538-22058872E539}" type="presParOf" srcId="{EC3E101E-41FC-47B8-843D-9A1E97D1EB9B}" destId="{ED59B7D4-D23E-484D-8875-3287A51CF02F}" srcOrd="4" destOrd="0" presId="urn:microsoft.com/office/officeart/2005/8/layout/hierarchy3"/>
    <dgm:cxn modelId="{668F6464-07BE-4867-B510-A249599D225A}" type="presParOf" srcId="{EC3E101E-41FC-47B8-843D-9A1E97D1EB9B}" destId="{47A69A90-1EA2-464C-8EBA-187A88EB25AC}" srcOrd="5" destOrd="0" presId="urn:microsoft.com/office/officeart/2005/8/layout/hierarchy3"/>
    <dgm:cxn modelId="{2146693B-B717-40A0-A4FE-9077535A77C3}" type="presParOf" srcId="{EC3E101E-41FC-47B8-843D-9A1E97D1EB9B}" destId="{9C540D11-E19D-4B81-AC40-A0B69A242F0D}" srcOrd="6" destOrd="0" presId="urn:microsoft.com/office/officeart/2005/8/layout/hierarchy3"/>
    <dgm:cxn modelId="{7ED69562-AD1D-4C30-838B-8E5246ECA22E}" type="presParOf" srcId="{EC3E101E-41FC-47B8-843D-9A1E97D1EB9B}" destId="{3EB6D733-E608-4DA8-9F02-739752836F99}" srcOrd="7" destOrd="0" presId="urn:microsoft.com/office/officeart/2005/8/layout/hierarchy3"/>
    <dgm:cxn modelId="{66A54D75-C4B4-4F48-8F4C-7805A856C7B0}" type="presParOf" srcId="{D1A84986-5681-4F2C-9E1E-BE3A059435E6}" destId="{112F9787-6B05-477F-9C3E-B319F8D8C2D2}" srcOrd="1" destOrd="0" presId="urn:microsoft.com/office/officeart/2005/8/layout/hierarchy3"/>
    <dgm:cxn modelId="{7352AA67-427F-4A34-830D-6DDA96438031}" type="presParOf" srcId="{112F9787-6B05-477F-9C3E-B319F8D8C2D2}" destId="{D9A5E0D9-DCEF-44CF-9D67-6713DAABA2EB}" srcOrd="0" destOrd="0" presId="urn:microsoft.com/office/officeart/2005/8/layout/hierarchy3"/>
    <dgm:cxn modelId="{9C4BD511-E6F4-410F-8936-6E78EAE576F8}" type="presParOf" srcId="{D9A5E0D9-DCEF-44CF-9D67-6713DAABA2EB}" destId="{8D686F21-085D-4047-9AD4-AA1F9C651BCE}" srcOrd="0" destOrd="0" presId="urn:microsoft.com/office/officeart/2005/8/layout/hierarchy3"/>
    <dgm:cxn modelId="{A6CFBCA6-6AA1-4730-9AAC-A1D86ACEBB4B}" type="presParOf" srcId="{D9A5E0D9-DCEF-44CF-9D67-6713DAABA2EB}" destId="{0F65863C-6CB2-47B9-A80F-91A5D378EC71}" srcOrd="1" destOrd="0" presId="urn:microsoft.com/office/officeart/2005/8/layout/hierarchy3"/>
    <dgm:cxn modelId="{47A6E58C-73A8-44F2-A925-EB24CB37AB8F}" type="presParOf" srcId="{112F9787-6B05-477F-9C3E-B319F8D8C2D2}" destId="{7DADFD34-6FD8-4C70-8239-AEE9652F672A}" srcOrd="1" destOrd="0" presId="urn:microsoft.com/office/officeart/2005/8/layout/hierarchy3"/>
    <dgm:cxn modelId="{07C822FD-B6ED-45C5-B748-67E802B2A1CB}" type="presParOf" srcId="{7DADFD34-6FD8-4C70-8239-AEE9652F672A}" destId="{C64B5755-E36F-455D-98D8-2D82AF4F0973}" srcOrd="0" destOrd="0" presId="urn:microsoft.com/office/officeart/2005/8/layout/hierarchy3"/>
    <dgm:cxn modelId="{89219CEA-BCA2-4980-86BF-8100FC9454C3}" type="presParOf" srcId="{7DADFD34-6FD8-4C70-8239-AEE9652F672A}" destId="{4B5B20DA-9F05-4435-8318-8263FF7C2DF3}" srcOrd="1" destOrd="0" presId="urn:microsoft.com/office/officeart/2005/8/layout/hierarchy3"/>
    <dgm:cxn modelId="{6E293699-8FDD-4645-8057-4496DFE11ADE}" type="presParOf" srcId="{7DADFD34-6FD8-4C70-8239-AEE9652F672A}" destId="{E71A604A-E256-416C-BD06-66B8463A44F4}" srcOrd="2" destOrd="0" presId="urn:microsoft.com/office/officeart/2005/8/layout/hierarchy3"/>
    <dgm:cxn modelId="{D6AE1F5A-2857-4742-A9D8-CB27607DF714}" type="presParOf" srcId="{7DADFD34-6FD8-4C70-8239-AEE9652F672A}" destId="{B8BEA76F-BB87-49F8-8DF8-D4D43E03CB64}" srcOrd="3" destOrd="0" presId="urn:microsoft.com/office/officeart/2005/8/layout/hierarchy3"/>
    <dgm:cxn modelId="{D593EF4C-6F26-49B4-9104-A1580F926978}" type="presParOf" srcId="{7DADFD34-6FD8-4C70-8239-AEE9652F672A}" destId="{11EE1581-1258-45AF-895B-34E0E2763C75}" srcOrd="4" destOrd="0" presId="urn:microsoft.com/office/officeart/2005/8/layout/hierarchy3"/>
    <dgm:cxn modelId="{DAC1FD25-30EF-4721-9376-4947150CB247}" type="presParOf" srcId="{7DADFD34-6FD8-4C70-8239-AEE9652F672A}" destId="{6745D478-E348-4625-B410-BA88B2A99F4F}" srcOrd="5" destOrd="0" presId="urn:microsoft.com/office/officeart/2005/8/layout/hierarchy3"/>
    <dgm:cxn modelId="{6C2B2206-B9D8-4EA0-B864-9BA46282B861}" type="presParOf" srcId="{7DADFD34-6FD8-4C70-8239-AEE9652F672A}" destId="{360B1C15-296A-45C9-87A7-53A4E472EA91}" srcOrd="6" destOrd="0" presId="urn:microsoft.com/office/officeart/2005/8/layout/hierarchy3"/>
    <dgm:cxn modelId="{D8FEDD5F-F782-4F07-973A-E4AB283BF1A0}" type="presParOf" srcId="{7DADFD34-6FD8-4C70-8239-AEE9652F672A}" destId="{B82A8433-C90E-4A45-A94E-BC7F833495E4}" srcOrd="7" destOrd="0" presId="urn:microsoft.com/office/officeart/2005/8/layout/hierarchy3"/>
  </dgm:cxnLst>
  <dgm:bg/>
  <dgm:whole>
    <a:ln>
      <a:solidFill>
        <a:schemeClr val="tx1"/>
      </a:solid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074A87-4BC4-43F1-ABF1-92AC3419AFFA}">
      <dsp:nvSpPr>
        <dsp:cNvPr id="0" name=""/>
        <dsp:cNvSpPr/>
      </dsp:nvSpPr>
      <dsp:spPr>
        <a:xfrm>
          <a:off x="570638" y="465"/>
          <a:ext cx="2747154" cy="1526196"/>
        </a:xfrm>
        <a:prstGeom prst="roundRect">
          <a:avLst>
            <a:gd name="adj" fmla="val 10000"/>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solidFill>
                <a:schemeClr val="tx1"/>
              </a:solidFill>
            </a:rPr>
            <a:t>Публицистический</a:t>
          </a:r>
        </a:p>
        <a:p>
          <a:pPr lvl="0" algn="ctr" defTabSz="1066800">
            <a:lnSpc>
              <a:spcPct val="90000"/>
            </a:lnSpc>
            <a:spcBef>
              <a:spcPct val="0"/>
            </a:spcBef>
            <a:spcAft>
              <a:spcPct val="35000"/>
            </a:spcAft>
          </a:pPr>
          <a:r>
            <a:rPr lang="ru-RU" sz="2400" kern="1200" dirty="0" smtClean="0">
              <a:solidFill>
                <a:schemeClr val="tx1"/>
              </a:solidFill>
            </a:rPr>
            <a:t>стиль</a:t>
          </a:r>
          <a:endParaRPr lang="ru-RU" sz="2400" kern="1200" dirty="0">
            <a:solidFill>
              <a:schemeClr val="tx1"/>
            </a:solidFill>
          </a:endParaRPr>
        </a:p>
      </dsp:txBody>
      <dsp:txXfrm>
        <a:off x="570638" y="465"/>
        <a:ext cx="2747154" cy="1526196"/>
      </dsp:txXfrm>
    </dsp:sp>
    <dsp:sp modelId="{465D0C1F-9AC2-4E28-AA9F-3C9963BBD9B0}">
      <dsp:nvSpPr>
        <dsp:cNvPr id="0" name=""/>
        <dsp:cNvSpPr/>
      </dsp:nvSpPr>
      <dsp:spPr>
        <a:xfrm rot="5400000">
          <a:off x="1658054" y="1738681"/>
          <a:ext cx="572323" cy="339060"/>
        </a:xfrm>
        <a:prstGeom prst="rightArrow">
          <a:avLst>
            <a:gd name="adj1" fmla="val 60000"/>
            <a:gd name="adj2" fmla="val 50000"/>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ru-RU" sz="1900" kern="1200"/>
        </a:p>
      </dsp:txBody>
      <dsp:txXfrm rot="5400000">
        <a:off x="1658054" y="1738681"/>
        <a:ext cx="572323" cy="339060"/>
      </dsp:txXfrm>
    </dsp:sp>
    <dsp:sp modelId="{0CF577ED-FD07-4897-8B2E-B5406EC494EE}">
      <dsp:nvSpPr>
        <dsp:cNvPr id="0" name=""/>
        <dsp:cNvSpPr/>
      </dsp:nvSpPr>
      <dsp:spPr>
        <a:xfrm>
          <a:off x="570638" y="2289761"/>
          <a:ext cx="2747154" cy="1526196"/>
        </a:xfrm>
        <a:prstGeom prst="roundRect">
          <a:avLst>
            <a:gd name="adj" fmla="val 10000"/>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solidFill>
                <a:schemeClr val="tx1"/>
              </a:solidFill>
            </a:rPr>
            <a:t>Социально-нравственные проблемы</a:t>
          </a:r>
          <a:endParaRPr lang="ru-RU" sz="2400" kern="1200" dirty="0">
            <a:solidFill>
              <a:schemeClr val="tx1"/>
            </a:solidFill>
          </a:endParaRPr>
        </a:p>
      </dsp:txBody>
      <dsp:txXfrm>
        <a:off x="570638" y="2289761"/>
        <a:ext cx="2747154" cy="152619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C40674-0859-448A-AB8F-C163FFAB1B0C}">
      <dsp:nvSpPr>
        <dsp:cNvPr id="0" name=""/>
        <dsp:cNvSpPr/>
      </dsp:nvSpPr>
      <dsp:spPr>
        <a:xfrm>
          <a:off x="-88010" y="5690"/>
          <a:ext cx="4928548" cy="1580380"/>
        </a:xfrm>
        <a:prstGeom prst="roundRect">
          <a:avLst>
            <a:gd name="adj" fmla="val 10000"/>
          </a:avLst>
        </a:prstGeom>
        <a:solidFill>
          <a:srgbClr val="33CC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solidFill>
                <a:schemeClr val="tx1"/>
              </a:solidFill>
              <a:latin typeface="Arial" pitchFamily="34" charset="0"/>
              <a:cs typeface="Arial" pitchFamily="34" charset="0"/>
            </a:rPr>
            <a:t>Художественный стиль</a:t>
          </a:r>
          <a:endParaRPr lang="ru-RU" sz="2400" kern="1200" dirty="0">
            <a:solidFill>
              <a:schemeClr val="tx1"/>
            </a:solidFill>
            <a:latin typeface="Arial" pitchFamily="34" charset="0"/>
            <a:cs typeface="Arial" pitchFamily="34" charset="0"/>
          </a:endParaRPr>
        </a:p>
      </dsp:txBody>
      <dsp:txXfrm>
        <a:off x="-88010" y="5690"/>
        <a:ext cx="4928548" cy="1580380"/>
      </dsp:txXfrm>
    </dsp:sp>
    <dsp:sp modelId="{D3C68DF0-8F63-4862-86C6-3EF994BE8F10}">
      <dsp:nvSpPr>
        <dsp:cNvPr id="0" name=""/>
        <dsp:cNvSpPr/>
      </dsp:nvSpPr>
      <dsp:spPr>
        <a:xfrm rot="5400000">
          <a:off x="2079942" y="1731634"/>
          <a:ext cx="592642" cy="499064"/>
        </a:xfrm>
        <a:prstGeom prst="rightArrow">
          <a:avLst>
            <a:gd name="adj1" fmla="val 60000"/>
            <a:gd name="adj2" fmla="val 50000"/>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kern="1200"/>
        </a:p>
      </dsp:txBody>
      <dsp:txXfrm rot="5400000">
        <a:off x="2079942" y="1731634"/>
        <a:ext cx="592642" cy="499064"/>
      </dsp:txXfrm>
    </dsp:sp>
    <dsp:sp modelId="{0989E6D7-8F9A-4D3E-BE78-165E238387FD}">
      <dsp:nvSpPr>
        <dsp:cNvPr id="0" name=""/>
        <dsp:cNvSpPr/>
      </dsp:nvSpPr>
      <dsp:spPr>
        <a:xfrm>
          <a:off x="0" y="2376261"/>
          <a:ext cx="4752528" cy="720084"/>
        </a:xfrm>
        <a:prstGeom prst="roundRect">
          <a:avLst>
            <a:gd name="adj" fmla="val 10000"/>
          </a:avLst>
        </a:prstGeom>
        <a:solidFill>
          <a:srgbClr val="CCFF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0" kern="1200" dirty="0" smtClean="0">
              <a:solidFill>
                <a:schemeClr val="tx1"/>
              </a:solidFill>
              <a:latin typeface="Arial" pitchFamily="34" charset="0"/>
              <a:cs typeface="Arial" pitchFamily="34" charset="0"/>
            </a:rPr>
            <a:t>Внутренний мир человека</a:t>
          </a:r>
          <a:endParaRPr lang="ru-RU" sz="2400" b="0" kern="1200" dirty="0">
            <a:solidFill>
              <a:schemeClr val="tx1"/>
            </a:solidFill>
            <a:latin typeface="Arial" pitchFamily="34" charset="0"/>
            <a:cs typeface="Arial" pitchFamily="34" charset="0"/>
          </a:endParaRPr>
        </a:p>
      </dsp:txBody>
      <dsp:txXfrm>
        <a:off x="0" y="2376261"/>
        <a:ext cx="4752528" cy="720084"/>
      </dsp:txXfrm>
    </dsp:sp>
    <dsp:sp modelId="{EAD1A10B-5C2A-4A89-8F0D-C3F3610013F9}">
      <dsp:nvSpPr>
        <dsp:cNvPr id="0" name=""/>
        <dsp:cNvSpPr/>
      </dsp:nvSpPr>
      <dsp:spPr>
        <a:xfrm rot="5400000">
          <a:off x="2079364" y="3242434"/>
          <a:ext cx="593798" cy="499555"/>
        </a:xfrm>
        <a:prstGeom prst="rightArrow">
          <a:avLst>
            <a:gd name="adj1" fmla="val 60000"/>
            <a:gd name="adj2" fmla="val 50000"/>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kern="1200"/>
        </a:p>
      </dsp:txBody>
      <dsp:txXfrm rot="5400000">
        <a:off x="2079364" y="3242434"/>
        <a:ext cx="593798" cy="499555"/>
      </dsp:txXfrm>
    </dsp:sp>
    <dsp:sp modelId="{C0A44372-DF2A-45A1-AEE2-AF105F54A275}">
      <dsp:nvSpPr>
        <dsp:cNvPr id="0" name=""/>
        <dsp:cNvSpPr/>
      </dsp:nvSpPr>
      <dsp:spPr>
        <a:xfrm>
          <a:off x="-232020" y="3888077"/>
          <a:ext cx="5216568" cy="1580380"/>
        </a:xfrm>
        <a:prstGeom prst="roundRect">
          <a:avLst>
            <a:gd name="adj" fmla="val 10000"/>
          </a:avLst>
        </a:prstGeom>
        <a:solidFill>
          <a:srgbClr val="99FF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rPr>
            <a:t>Авторское понимание действительности выражается скрыто (имплицитно), всей совокупностью текстовых, композиционных и языковых средств</a:t>
          </a:r>
          <a:endParaRPr lang="ru-RU" sz="2000" b="1" kern="1200" dirty="0">
            <a:solidFill>
              <a:schemeClr val="tx1"/>
            </a:solidFill>
          </a:endParaRPr>
        </a:p>
      </dsp:txBody>
      <dsp:txXfrm>
        <a:off x="-232020" y="3888077"/>
        <a:ext cx="5216568" cy="158038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073C76B-207B-4F24-8311-43FDE48C3397}">
      <dsp:nvSpPr>
        <dsp:cNvPr id="0" name=""/>
        <dsp:cNvSpPr/>
      </dsp:nvSpPr>
      <dsp:spPr>
        <a:xfrm>
          <a:off x="281393" y="0"/>
          <a:ext cx="3393717" cy="696721"/>
        </a:xfrm>
        <a:prstGeom prst="roundRect">
          <a:avLst>
            <a:gd name="adj" fmla="val 10000"/>
          </a:avLst>
        </a:prstGeom>
        <a:solidFill>
          <a:srgbClr val="00FFF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ru-RU" sz="2400" b="1" kern="1200" dirty="0" smtClean="0">
              <a:solidFill>
                <a:schemeClr val="tx1"/>
              </a:solidFill>
            </a:rPr>
            <a:t>Охотник (фашистский снайпер)</a:t>
          </a:r>
        </a:p>
      </dsp:txBody>
      <dsp:txXfrm>
        <a:off x="281393" y="0"/>
        <a:ext cx="3393717" cy="696721"/>
      </dsp:txXfrm>
    </dsp:sp>
    <dsp:sp modelId="{E69A1CED-E0B4-4249-8E3D-2B5F021CF09A}">
      <dsp:nvSpPr>
        <dsp:cNvPr id="0" name=""/>
        <dsp:cNvSpPr/>
      </dsp:nvSpPr>
      <dsp:spPr>
        <a:xfrm>
          <a:off x="620765" y="696721"/>
          <a:ext cx="341657" cy="534835"/>
        </a:xfrm>
        <a:custGeom>
          <a:avLst/>
          <a:gdLst/>
          <a:ahLst/>
          <a:cxnLst/>
          <a:rect l="0" t="0" r="0" b="0"/>
          <a:pathLst>
            <a:path>
              <a:moveTo>
                <a:pt x="0" y="0"/>
              </a:moveTo>
              <a:lnTo>
                <a:pt x="0" y="534835"/>
              </a:lnTo>
              <a:lnTo>
                <a:pt x="341657" y="53483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2DBE7C00-88A0-4837-8726-3D50B67C6F50}">
      <dsp:nvSpPr>
        <dsp:cNvPr id="0" name=""/>
        <dsp:cNvSpPr/>
      </dsp:nvSpPr>
      <dsp:spPr>
        <a:xfrm>
          <a:off x="962422" y="908061"/>
          <a:ext cx="2698184" cy="646991"/>
        </a:xfrm>
        <a:prstGeom prst="roundRect">
          <a:avLst>
            <a:gd name="adj" fmla="val 10000"/>
          </a:avLst>
        </a:prstGeom>
        <a:solidFill>
          <a:srgbClr val="99FFCC">
            <a:alpha val="89804"/>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ru-RU" sz="1800" b="0" kern="1200" dirty="0" smtClean="0"/>
            <a:t>«</a:t>
          </a:r>
          <a:r>
            <a:rPr lang="ru-RU" sz="1800" b="0" kern="1200" dirty="0" smtClean="0">
              <a:latin typeface="Arial" pitchFamily="34" charset="0"/>
              <a:cs typeface="Arial" pitchFamily="34" charset="0"/>
            </a:rPr>
            <a:t>притаился за озером и стрелял издалека»</a:t>
          </a:r>
          <a:endParaRPr lang="ru-RU" sz="1800" b="0" kern="1200" dirty="0">
            <a:latin typeface="Arial" pitchFamily="34" charset="0"/>
            <a:cs typeface="Arial" pitchFamily="34" charset="0"/>
          </a:endParaRPr>
        </a:p>
      </dsp:txBody>
      <dsp:txXfrm>
        <a:off x="962422" y="908061"/>
        <a:ext cx="2698184" cy="646991"/>
      </dsp:txXfrm>
    </dsp:sp>
    <dsp:sp modelId="{E33EFC92-6AF6-4D72-882B-174E8299B752}">
      <dsp:nvSpPr>
        <dsp:cNvPr id="0" name=""/>
        <dsp:cNvSpPr/>
      </dsp:nvSpPr>
      <dsp:spPr>
        <a:xfrm>
          <a:off x="620765" y="696721"/>
          <a:ext cx="339264" cy="1758368"/>
        </a:xfrm>
        <a:custGeom>
          <a:avLst/>
          <a:gdLst/>
          <a:ahLst/>
          <a:cxnLst/>
          <a:rect l="0" t="0" r="0" b="0"/>
          <a:pathLst>
            <a:path>
              <a:moveTo>
                <a:pt x="0" y="0"/>
              </a:moveTo>
              <a:lnTo>
                <a:pt x="0" y="1758368"/>
              </a:lnTo>
              <a:lnTo>
                <a:pt x="339264" y="175836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6D19D35F-8B31-4990-9F63-B467E20B4016}">
      <dsp:nvSpPr>
        <dsp:cNvPr id="0" name=""/>
        <dsp:cNvSpPr/>
      </dsp:nvSpPr>
      <dsp:spPr>
        <a:xfrm>
          <a:off x="960029" y="1765938"/>
          <a:ext cx="3014603" cy="1378303"/>
        </a:xfrm>
        <a:prstGeom prst="roundRect">
          <a:avLst>
            <a:gd name="adj" fmla="val 10000"/>
          </a:avLst>
        </a:prstGeom>
        <a:solidFill>
          <a:srgbClr val="99FFCC">
            <a:alpha val="89804"/>
          </a:srgbClr>
        </a:solidFill>
        <a:ln w="25400" cap="flat" cmpd="sng" algn="ctr">
          <a:solidFill>
            <a:srgbClr val="0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ru-RU" sz="1800" kern="1200" dirty="0" smtClean="0">
              <a:latin typeface="Arial" charset="0"/>
            </a:rPr>
            <a:t>«перемещал перекрестье оптического прицела, стараясь удержать его на моей спине, чуть пониже  левой лопатки»</a:t>
          </a:r>
          <a:endParaRPr lang="ru-RU" sz="1800" kern="1200" dirty="0"/>
        </a:p>
      </dsp:txBody>
      <dsp:txXfrm>
        <a:off x="960029" y="1765938"/>
        <a:ext cx="3014603" cy="1378303"/>
      </dsp:txXfrm>
    </dsp:sp>
    <dsp:sp modelId="{ED59B7D4-D23E-484D-8875-3287A51CF02F}">
      <dsp:nvSpPr>
        <dsp:cNvPr id="0" name=""/>
        <dsp:cNvSpPr/>
      </dsp:nvSpPr>
      <dsp:spPr>
        <a:xfrm>
          <a:off x="620765" y="696721"/>
          <a:ext cx="339264" cy="3324961"/>
        </a:xfrm>
        <a:custGeom>
          <a:avLst/>
          <a:gdLst/>
          <a:ahLst/>
          <a:cxnLst/>
          <a:rect l="0" t="0" r="0" b="0"/>
          <a:pathLst>
            <a:path>
              <a:moveTo>
                <a:pt x="0" y="0"/>
              </a:moveTo>
              <a:lnTo>
                <a:pt x="0" y="3324961"/>
              </a:lnTo>
              <a:lnTo>
                <a:pt x="339264" y="3324961"/>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47A69A90-1EA2-464C-8EBA-187A88EB25AC}">
      <dsp:nvSpPr>
        <dsp:cNvPr id="0" name=""/>
        <dsp:cNvSpPr/>
      </dsp:nvSpPr>
      <dsp:spPr>
        <a:xfrm>
          <a:off x="960029" y="3364395"/>
          <a:ext cx="3018515" cy="1314575"/>
        </a:xfrm>
        <a:prstGeom prst="roundRect">
          <a:avLst>
            <a:gd name="adj" fmla="val 10000"/>
          </a:avLst>
        </a:prstGeom>
        <a:solidFill>
          <a:srgbClr val="99FFCC">
            <a:alpha val="9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ru-RU" sz="1800" kern="1200" dirty="0" smtClean="0">
              <a:latin typeface="Arial" charset="0"/>
            </a:rPr>
            <a:t>«взял в перекрестье темнеющий дверной проем, как раз середину, на уровне моей поясницы»</a:t>
          </a:r>
          <a:endParaRPr lang="ru-RU" sz="1800" b="1" kern="1200" dirty="0"/>
        </a:p>
      </dsp:txBody>
      <dsp:txXfrm>
        <a:off x="960029" y="3364395"/>
        <a:ext cx="3018515" cy="1314575"/>
      </dsp:txXfrm>
    </dsp:sp>
    <dsp:sp modelId="{9C540D11-E19D-4B81-AC40-A0B69A242F0D}">
      <dsp:nvSpPr>
        <dsp:cNvPr id="0" name=""/>
        <dsp:cNvSpPr/>
      </dsp:nvSpPr>
      <dsp:spPr>
        <a:xfrm>
          <a:off x="620765" y="696721"/>
          <a:ext cx="341657" cy="4435780"/>
        </a:xfrm>
        <a:custGeom>
          <a:avLst/>
          <a:gdLst/>
          <a:ahLst/>
          <a:cxnLst/>
          <a:rect l="0" t="0" r="0" b="0"/>
          <a:pathLst>
            <a:path>
              <a:moveTo>
                <a:pt x="0" y="0"/>
              </a:moveTo>
              <a:lnTo>
                <a:pt x="0" y="4435780"/>
              </a:lnTo>
              <a:lnTo>
                <a:pt x="341657" y="443578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EB6D733-E608-4DA8-9F02-739752836F99}">
      <dsp:nvSpPr>
        <dsp:cNvPr id="0" name=""/>
        <dsp:cNvSpPr/>
      </dsp:nvSpPr>
      <dsp:spPr>
        <a:xfrm>
          <a:off x="962422" y="4878069"/>
          <a:ext cx="3026998" cy="508865"/>
        </a:xfrm>
        <a:prstGeom prst="roundRect">
          <a:avLst>
            <a:gd name="adj" fmla="val 10000"/>
          </a:avLst>
        </a:prstGeom>
        <a:solidFill>
          <a:srgbClr val="99FFCC">
            <a:alpha val="9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ru-RU" sz="1800" kern="1200" dirty="0" smtClean="0">
              <a:latin typeface="Arial" charset="0"/>
            </a:rPr>
            <a:t>«раздался хлопок разрывной пули»</a:t>
          </a:r>
          <a:endParaRPr lang="ru-RU" sz="1800" kern="1200" dirty="0"/>
        </a:p>
      </dsp:txBody>
      <dsp:txXfrm>
        <a:off x="962422" y="4878069"/>
        <a:ext cx="3026998" cy="508865"/>
      </dsp:txXfrm>
    </dsp:sp>
    <dsp:sp modelId="{8D686F21-085D-4047-9AD4-AA1F9C651BCE}">
      <dsp:nvSpPr>
        <dsp:cNvPr id="0" name=""/>
        <dsp:cNvSpPr/>
      </dsp:nvSpPr>
      <dsp:spPr>
        <a:xfrm>
          <a:off x="4090531" y="0"/>
          <a:ext cx="3372158" cy="622331"/>
        </a:xfrm>
        <a:prstGeom prst="roundRect">
          <a:avLst>
            <a:gd name="adj" fmla="val 10000"/>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ru-RU" sz="2400" b="1" kern="1200" dirty="0" smtClean="0">
              <a:solidFill>
                <a:schemeClr val="tx1"/>
              </a:solidFill>
            </a:rPr>
            <a:t>Жертва (17-летний солдат)</a:t>
          </a:r>
          <a:endParaRPr lang="ru-RU" sz="2400" b="1" kern="1200" dirty="0">
            <a:solidFill>
              <a:schemeClr val="tx1"/>
            </a:solidFill>
          </a:endParaRPr>
        </a:p>
      </dsp:txBody>
      <dsp:txXfrm>
        <a:off x="4090531" y="0"/>
        <a:ext cx="3372158" cy="622331"/>
      </dsp:txXfrm>
    </dsp:sp>
    <dsp:sp modelId="{C64B5755-E36F-455D-98D8-2D82AF4F0973}">
      <dsp:nvSpPr>
        <dsp:cNvPr id="0" name=""/>
        <dsp:cNvSpPr/>
      </dsp:nvSpPr>
      <dsp:spPr>
        <a:xfrm>
          <a:off x="4427747" y="622331"/>
          <a:ext cx="313321" cy="748951"/>
        </a:xfrm>
        <a:custGeom>
          <a:avLst/>
          <a:gdLst/>
          <a:ahLst/>
          <a:cxnLst/>
          <a:rect l="0" t="0" r="0" b="0"/>
          <a:pathLst>
            <a:path>
              <a:moveTo>
                <a:pt x="0" y="0"/>
              </a:moveTo>
              <a:lnTo>
                <a:pt x="0" y="748951"/>
              </a:lnTo>
              <a:lnTo>
                <a:pt x="313321" y="748951"/>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4B5B20DA-9F05-4435-8318-8263FF7C2DF3}">
      <dsp:nvSpPr>
        <dsp:cNvPr id="0" name=""/>
        <dsp:cNvSpPr/>
      </dsp:nvSpPr>
      <dsp:spPr>
        <a:xfrm>
          <a:off x="4741068" y="874655"/>
          <a:ext cx="3626230" cy="993255"/>
        </a:xfrm>
        <a:prstGeom prst="roundRect">
          <a:avLst>
            <a:gd name="adj" fmla="val 10000"/>
          </a:avLst>
        </a:prstGeom>
        <a:solidFill>
          <a:srgbClr val="FFFF99">
            <a:alpha val="89804"/>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ru-RU" sz="1600" kern="1200" dirty="0" smtClean="0">
              <a:latin typeface="Arial" charset="0"/>
            </a:rPr>
            <a:t>«</a:t>
          </a:r>
          <a:r>
            <a:rPr lang="ru-RU" sz="1600" b="1" kern="1200" dirty="0" smtClean="0">
              <a:latin typeface="Arial" charset="0"/>
            </a:rPr>
            <a:t>увидел себя глазами  снайпера в перекрестье оптического прицела </a:t>
          </a:r>
          <a:r>
            <a:rPr lang="ru-RU" sz="1600" kern="1200" dirty="0" smtClean="0">
              <a:latin typeface="Arial" charset="0"/>
            </a:rPr>
            <a:t>и почувствовал всю свою </a:t>
          </a:r>
          <a:r>
            <a:rPr lang="ru-RU" sz="1600" b="1" kern="1200" dirty="0" smtClean="0">
              <a:latin typeface="Arial" charset="0"/>
            </a:rPr>
            <a:t>беззащитность, беспомощность</a:t>
          </a:r>
          <a:r>
            <a:rPr lang="ru-RU" sz="1600" kern="1200" dirty="0" smtClean="0">
              <a:latin typeface="Arial" charset="0"/>
            </a:rPr>
            <a:t>», </a:t>
          </a:r>
          <a:endParaRPr lang="ru-RU" sz="1600" b="0" kern="1200" dirty="0"/>
        </a:p>
      </dsp:txBody>
      <dsp:txXfrm>
        <a:off x="4741068" y="874655"/>
        <a:ext cx="3626230" cy="993255"/>
      </dsp:txXfrm>
    </dsp:sp>
    <dsp:sp modelId="{E71A604A-E256-416C-BD06-66B8463A44F4}">
      <dsp:nvSpPr>
        <dsp:cNvPr id="0" name=""/>
        <dsp:cNvSpPr/>
      </dsp:nvSpPr>
      <dsp:spPr>
        <a:xfrm>
          <a:off x="4427747" y="622331"/>
          <a:ext cx="344172" cy="1834733"/>
        </a:xfrm>
        <a:custGeom>
          <a:avLst/>
          <a:gdLst/>
          <a:ahLst/>
          <a:cxnLst/>
          <a:rect l="0" t="0" r="0" b="0"/>
          <a:pathLst>
            <a:path>
              <a:moveTo>
                <a:pt x="0" y="0"/>
              </a:moveTo>
              <a:lnTo>
                <a:pt x="0" y="1834733"/>
              </a:lnTo>
              <a:lnTo>
                <a:pt x="344172" y="18347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BEA76F-BB87-49F8-8DF8-D4D43E03CB64}">
      <dsp:nvSpPr>
        <dsp:cNvPr id="0" name=""/>
        <dsp:cNvSpPr/>
      </dsp:nvSpPr>
      <dsp:spPr>
        <a:xfrm>
          <a:off x="4771920" y="2036973"/>
          <a:ext cx="3686857" cy="840183"/>
        </a:xfrm>
        <a:prstGeom prst="roundRect">
          <a:avLst>
            <a:gd name="adj" fmla="val 10000"/>
          </a:avLst>
        </a:prstGeom>
        <a:solidFill>
          <a:srgbClr val="FFFF99">
            <a:alpha val="89804"/>
          </a:srgbClr>
        </a:solidFill>
        <a:ln w="25400" cap="flat" cmpd="sng" algn="ctr">
          <a:solidFill>
            <a:srgbClr val="0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ru-RU" sz="1600" kern="1200" dirty="0" smtClean="0">
              <a:latin typeface="Arial" charset="0"/>
            </a:rPr>
            <a:t>«</a:t>
          </a:r>
          <a:r>
            <a:rPr lang="ru-RU" sz="1600" b="1" kern="1200" dirty="0" smtClean="0">
              <a:latin typeface="Arial" charset="0"/>
            </a:rPr>
            <a:t>физически...</a:t>
          </a:r>
          <a:r>
            <a:rPr lang="ru-RU" sz="1600" kern="1200" dirty="0" smtClean="0">
              <a:latin typeface="Arial" charset="0"/>
            </a:rPr>
            <a:t>ощущал этот крестик на своей коже», «меня </a:t>
          </a:r>
          <a:r>
            <a:rPr lang="ru-RU" sz="1600" b="1" kern="1200" dirty="0" smtClean="0">
              <a:latin typeface="Arial" charset="0"/>
            </a:rPr>
            <a:t>убивали</a:t>
          </a:r>
          <a:r>
            <a:rPr lang="ru-RU" sz="1600" kern="1200" dirty="0" smtClean="0">
              <a:latin typeface="Arial" charset="0"/>
            </a:rPr>
            <a:t>» </a:t>
          </a:r>
          <a:endParaRPr lang="ru-RU" sz="1600" kern="1200" dirty="0">
            <a:latin typeface="Arial" pitchFamily="34" charset="0"/>
            <a:cs typeface="Arial" pitchFamily="34" charset="0"/>
          </a:endParaRPr>
        </a:p>
      </dsp:txBody>
      <dsp:txXfrm>
        <a:off x="4771920" y="2036973"/>
        <a:ext cx="3686857" cy="840183"/>
      </dsp:txXfrm>
    </dsp:sp>
    <dsp:sp modelId="{11EE1581-1258-45AF-895B-34E0E2763C75}">
      <dsp:nvSpPr>
        <dsp:cNvPr id="0" name=""/>
        <dsp:cNvSpPr/>
      </dsp:nvSpPr>
      <dsp:spPr>
        <a:xfrm>
          <a:off x="4427747" y="622331"/>
          <a:ext cx="425582" cy="3296672"/>
        </a:xfrm>
        <a:custGeom>
          <a:avLst/>
          <a:gdLst/>
          <a:ahLst/>
          <a:cxnLst/>
          <a:rect l="0" t="0" r="0" b="0"/>
          <a:pathLst>
            <a:path>
              <a:moveTo>
                <a:pt x="0" y="0"/>
              </a:moveTo>
              <a:lnTo>
                <a:pt x="0" y="3296672"/>
              </a:lnTo>
              <a:lnTo>
                <a:pt x="425582" y="329667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6745D478-E348-4625-B410-BA88B2A99F4F}">
      <dsp:nvSpPr>
        <dsp:cNvPr id="0" name=""/>
        <dsp:cNvSpPr/>
      </dsp:nvSpPr>
      <dsp:spPr>
        <a:xfrm>
          <a:off x="4853330" y="3084908"/>
          <a:ext cx="3836880" cy="1668191"/>
        </a:xfrm>
        <a:prstGeom prst="roundRect">
          <a:avLst>
            <a:gd name="adj" fmla="val 10000"/>
          </a:avLst>
        </a:prstGeom>
        <a:solidFill>
          <a:srgbClr val="FFFF99">
            <a:alpha val="9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ru-RU" sz="1600" kern="1200" dirty="0" smtClean="0">
              <a:latin typeface="Arial" charset="0"/>
            </a:rPr>
            <a:t>«Я побежал...Бежал.. Убегал от пули, но бежал под выстрел. Бежал, чувствуя себя </a:t>
          </a:r>
          <a:r>
            <a:rPr lang="ru-RU" sz="1600" b="1" kern="1200" dirty="0" smtClean="0">
              <a:latin typeface="Arial" charset="0"/>
            </a:rPr>
            <a:t>трепетной свечой на ветру, хрупким  сосудом, полным горячей крови, живой плотью, боящейся увечья, боли, смерти</a:t>
          </a:r>
          <a:r>
            <a:rPr lang="ru-RU" sz="1600" kern="1200" dirty="0" smtClean="0">
              <a:latin typeface="Arial" charset="0"/>
            </a:rPr>
            <a:t>».</a:t>
          </a:r>
          <a:endParaRPr lang="ru-RU" sz="1600" kern="1200" dirty="0"/>
        </a:p>
      </dsp:txBody>
      <dsp:txXfrm>
        <a:off x="4853330" y="3084908"/>
        <a:ext cx="3836880" cy="1668191"/>
      </dsp:txXfrm>
    </dsp:sp>
    <dsp:sp modelId="{360B1C15-296A-45C9-87A7-53A4E472EA91}">
      <dsp:nvSpPr>
        <dsp:cNvPr id="0" name=""/>
        <dsp:cNvSpPr/>
      </dsp:nvSpPr>
      <dsp:spPr>
        <a:xfrm>
          <a:off x="4427747" y="622331"/>
          <a:ext cx="344172" cy="4668052"/>
        </a:xfrm>
        <a:custGeom>
          <a:avLst/>
          <a:gdLst/>
          <a:ahLst/>
          <a:cxnLst/>
          <a:rect l="0" t="0" r="0" b="0"/>
          <a:pathLst>
            <a:path>
              <a:moveTo>
                <a:pt x="0" y="0"/>
              </a:moveTo>
              <a:lnTo>
                <a:pt x="0" y="4668052"/>
              </a:lnTo>
              <a:lnTo>
                <a:pt x="344172" y="466805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B82A8433-C90E-4A45-A94E-BC7F833495E4}">
      <dsp:nvSpPr>
        <dsp:cNvPr id="0" name=""/>
        <dsp:cNvSpPr/>
      </dsp:nvSpPr>
      <dsp:spPr>
        <a:xfrm>
          <a:off x="4771920" y="4965439"/>
          <a:ext cx="3206030" cy="649889"/>
        </a:xfrm>
        <a:prstGeom prst="roundRect">
          <a:avLst>
            <a:gd name="adj" fmla="val 10000"/>
          </a:avLst>
        </a:prstGeom>
        <a:solidFill>
          <a:srgbClr val="FFFF99">
            <a:alpha val="9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ru-RU" sz="1600" kern="1200" dirty="0" smtClean="0">
              <a:latin typeface="Arial" charset="0"/>
            </a:rPr>
            <a:t>«всю жизнь </a:t>
          </a:r>
          <a:r>
            <a:rPr lang="ru-RU" sz="1600" b="1" kern="1200" dirty="0" smtClean="0">
              <a:latin typeface="Arial" charset="0"/>
            </a:rPr>
            <a:t>я снова и снова переживал момент выстрела, хлопка разрывной пули</a:t>
          </a:r>
          <a:r>
            <a:rPr lang="ru-RU" sz="1600" kern="1200" dirty="0" smtClean="0">
              <a:latin typeface="Arial" charset="0"/>
            </a:rPr>
            <a:t>»</a:t>
          </a:r>
          <a:endParaRPr lang="ru-RU" sz="1600" kern="1200" dirty="0">
            <a:latin typeface="Arial" pitchFamily="34" charset="0"/>
            <a:cs typeface="Arial" pitchFamily="34" charset="0"/>
          </a:endParaRPr>
        </a:p>
      </dsp:txBody>
      <dsp:txXfrm>
        <a:off x="4771920" y="4965439"/>
        <a:ext cx="3206030" cy="649889"/>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microsoft.com/office/2006/relationships/legacyDiagramText" Target="legacyDiagramText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bwMode="auto">
          <a:xfrm>
            <a:off x="0" y="0"/>
            <a:ext cx="2976563" cy="500063"/>
          </a:xfrm>
          <a:prstGeom prst="rect">
            <a:avLst/>
          </a:prstGeom>
          <a:noFill/>
          <a:ln w="9525">
            <a:noFill/>
            <a:miter lim="800000"/>
            <a:headEnd/>
            <a:tailEnd/>
          </a:ln>
        </p:spPr>
        <p:txBody>
          <a:bodyPr vert="horz" wrap="square" lIns="96405" tIns="48203" rIns="96405" bIns="48203" numCol="1" anchor="t" anchorCtr="0" compatLnSpc="1">
            <a:prstTxWarp prst="textNoShape">
              <a:avLst/>
            </a:prstTxWarp>
          </a:bodyPr>
          <a:lstStyle>
            <a:lvl1pPr defTabSz="963613">
              <a:defRPr sz="1300">
                <a:latin typeface="Calibri" pitchFamily="34" charset="0"/>
                <a:cs typeface="+mn-cs"/>
              </a:defRPr>
            </a:lvl1pPr>
          </a:lstStyle>
          <a:p>
            <a:pPr>
              <a:defRPr/>
            </a:pPr>
            <a:endParaRPr lang="ru-RU"/>
          </a:p>
        </p:txBody>
      </p:sp>
      <p:sp>
        <p:nvSpPr>
          <p:cNvPr id="3" name="Дата 2"/>
          <p:cNvSpPr>
            <a:spLocks noGrp="1"/>
          </p:cNvSpPr>
          <p:nvPr>
            <p:ph type="dt" idx="1"/>
          </p:nvPr>
        </p:nvSpPr>
        <p:spPr bwMode="auto">
          <a:xfrm>
            <a:off x="3892550" y="0"/>
            <a:ext cx="2976563" cy="500063"/>
          </a:xfrm>
          <a:prstGeom prst="rect">
            <a:avLst/>
          </a:prstGeom>
          <a:noFill/>
          <a:ln w="9525">
            <a:noFill/>
            <a:miter lim="800000"/>
            <a:headEnd/>
            <a:tailEnd/>
          </a:ln>
        </p:spPr>
        <p:txBody>
          <a:bodyPr vert="horz" wrap="square" lIns="96405" tIns="48203" rIns="96405" bIns="48203" numCol="1" anchor="t" anchorCtr="0" compatLnSpc="1">
            <a:prstTxWarp prst="textNoShape">
              <a:avLst/>
            </a:prstTxWarp>
          </a:bodyPr>
          <a:lstStyle>
            <a:lvl1pPr algn="r" defTabSz="963613">
              <a:defRPr sz="1300">
                <a:latin typeface="Calibri" pitchFamily="34" charset="0"/>
                <a:cs typeface="+mn-cs"/>
              </a:defRPr>
            </a:lvl1pPr>
          </a:lstStyle>
          <a:p>
            <a:pPr>
              <a:defRPr/>
            </a:pPr>
            <a:fld id="{0D84D871-784E-4ABE-AE43-5CCFAD8EABA3}" type="datetimeFigureOut">
              <a:rPr lang="ru-RU"/>
              <a:pPr>
                <a:defRPr/>
              </a:pPr>
              <a:t>05.04.2017</a:t>
            </a:fld>
            <a:endParaRPr lang="ru-RU"/>
          </a:p>
        </p:txBody>
      </p:sp>
      <p:sp>
        <p:nvSpPr>
          <p:cNvPr id="4" name="Образ слайда 3"/>
          <p:cNvSpPr>
            <a:spLocks noGrp="1" noRot="1" noChangeAspect="1"/>
          </p:cNvSpPr>
          <p:nvPr>
            <p:ph type="sldImg" idx="2"/>
          </p:nvPr>
        </p:nvSpPr>
        <p:spPr>
          <a:xfrm>
            <a:off x="936625" y="750888"/>
            <a:ext cx="4999038" cy="3749675"/>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bwMode="auto">
          <a:xfrm>
            <a:off x="687388" y="4751388"/>
            <a:ext cx="5495925" cy="4500562"/>
          </a:xfrm>
          <a:prstGeom prst="rect">
            <a:avLst/>
          </a:prstGeom>
          <a:noFill/>
          <a:ln w="9525">
            <a:noFill/>
            <a:miter lim="800000"/>
            <a:headEnd/>
            <a:tailEnd/>
          </a:ln>
        </p:spPr>
        <p:txBody>
          <a:bodyPr vert="horz" wrap="square" lIns="96405" tIns="48203" rIns="96405" bIns="48203"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bwMode="auto">
          <a:xfrm>
            <a:off x="0" y="9499600"/>
            <a:ext cx="2976563" cy="500063"/>
          </a:xfrm>
          <a:prstGeom prst="rect">
            <a:avLst/>
          </a:prstGeom>
          <a:noFill/>
          <a:ln w="9525">
            <a:noFill/>
            <a:miter lim="800000"/>
            <a:headEnd/>
            <a:tailEnd/>
          </a:ln>
        </p:spPr>
        <p:txBody>
          <a:bodyPr vert="horz" wrap="square" lIns="96405" tIns="48203" rIns="96405" bIns="48203" numCol="1" anchor="b" anchorCtr="0" compatLnSpc="1">
            <a:prstTxWarp prst="textNoShape">
              <a:avLst/>
            </a:prstTxWarp>
          </a:bodyPr>
          <a:lstStyle>
            <a:lvl1pPr defTabSz="963613">
              <a:defRPr sz="1300">
                <a:latin typeface="Calibri" pitchFamily="34" charset="0"/>
                <a:cs typeface="+mn-cs"/>
              </a:defRPr>
            </a:lvl1pPr>
          </a:lstStyle>
          <a:p>
            <a:pPr>
              <a:defRPr/>
            </a:pPr>
            <a:endParaRPr lang="ru-RU"/>
          </a:p>
        </p:txBody>
      </p:sp>
      <p:sp>
        <p:nvSpPr>
          <p:cNvPr id="7" name="Номер слайда 6"/>
          <p:cNvSpPr>
            <a:spLocks noGrp="1"/>
          </p:cNvSpPr>
          <p:nvPr>
            <p:ph type="sldNum" sz="quarter" idx="5"/>
          </p:nvPr>
        </p:nvSpPr>
        <p:spPr bwMode="auto">
          <a:xfrm>
            <a:off x="3892550" y="9499600"/>
            <a:ext cx="2976563" cy="500063"/>
          </a:xfrm>
          <a:prstGeom prst="rect">
            <a:avLst/>
          </a:prstGeom>
          <a:noFill/>
          <a:ln w="9525">
            <a:noFill/>
            <a:miter lim="800000"/>
            <a:headEnd/>
            <a:tailEnd/>
          </a:ln>
        </p:spPr>
        <p:txBody>
          <a:bodyPr vert="horz" wrap="square" lIns="96405" tIns="48203" rIns="96405" bIns="48203" numCol="1" anchor="b" anchorCtr="0" compatLnSpc="1">
            <a:prstTxWarp prst="textNoShape">
              <a:avLst/>
            </a:prstTxWarp>
          </a:bodyPr>
          <a:lstStyle>
            <a:lvl1pPr algn="r" defTabSz="963613">
              <a:defRPr sz="1300">
                <a:latin typeface="Calibri" pitchFamily="34" charset="0"/>
                <a:cs typeface="+mn-cs"/>
              </a:defRPr>
            </a:lvl1pPr>
          </a:lstStyle>
          <a:p>
            <a:pPr>
              <a:defRPr/>
            </a:pPr>
            <a:fld id="{50DC155C-444F-494E-87A3-265C8B465AA6}"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Образ слайда 1"/>
          <p:cNvSpPr>
            <a:spLocks noGrp="1" noRot="1" noChangeAspect="1" noTextEdit="1"/>
          </p:cNvSpPr>
          <p:nvPr>
            <p:ph type="sldImg"/>
          </p:nvPr>
        </p:nvSpPr>
        <p:spPr bwMode="auto">
          <a:xfrm>
            <a:off x="1145117" y="750094"/>
            <a:ext cx="4580467" cy="3750469"/>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4211"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94212" name="Номер слайда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200">
                <a:solidFill>
                  <a:schemeClr val="tx1"/>
                </a:solidFill>
                <a:latin typeface="Calibri" pitchFamily="34" charset="0"/>
                <a:cs typeface="Arial" pitchFamily="34" charset="0"/>
              </a:defRPr>
            </a:lvl1pPr>
            <a:lvl2pPr marL="783292" indent="-301266">
              <a:defRPr sz="2200">
                <a:solidFill>
                  <a:schemeClr val="tx1"/>
                </a:solidFill>
                <a:latin typeface="Calibri" pitchFamily="34" charset="0"/>
                <a:cs typeface="Arial" pitchFamily="34" charset="0"/>
              </a:defRPr>
            </a:lvl2pPr>
            <a:lvl3pPr marL="1205065" indent="-241013">
              <a:defRPr sz="2200">
                <a:solidFill>
                  <a:schemeClr val="tx1"/>
                </a:solidFill>
                <a:latin typeface="Calibri" pitchFamily="34" charset="0"/>
                <a:cs typeface="Arial" pitchFamily="34" charset="0"/>
              </a:defRPr>
            </a:lvl3pPr>
            <a:lvl4pPr marL="1687091" indent="-241013">
              <a:defRPr sz="2200">
                <a:solidFill>
                  <a:schemeClr val="tx1"/>
                </a:solidFill>
                <a:latin typeface="Calibri" pitchFamily="34" charset="0"/>
                <a:cs typeface="Arial" pitchFamily="34" charset="0"/>
              </a:defRPr>
            </a:lvl4pPr>
            <a:lvl5pPr marL="2169117" indent="-241013">
              <a:defRPr sz="2200">
                <a:solidFill>
                  <a:schemeClr val="tx1"/>
                </a:solidFill>
                <a:latin typeface="Calibri" pitchFamily="34" charset="0"/>
                <a:cs typeface="Arial" pitchFamily="34" charset="0"/>
              </a:defRPr>
            </a:lvl5pPr>
            <a:lvl6pPr marL="2651143" indent="-241013" defTabSz="1097948" eaLnBrk="0" fontAlgn="base" hangingPunct="0">
              <a:spcBef>
                <a:spcPct val="0"/>
              </a:spcBef>
              <a:spcAft>
                <a:spcPct val="0"/>
              </a:spcAft>
              <a:defRPr sz="2200">
                <a:solidFill>
                  <a:schemeClr val="tx1"/>
                </a:solidFill>
                <a:latin typeface="Calibri" pitchFamily="34" charset="0"/>
                <a:cs typeface="Arial" pitchFamily="34" charset="0"/>
              </a:defRPr>
            </a:lvl6pPr>
            <a:lvl7pPr marL="3133169" indent="-241013" defTabSz="1097948" eaLnBrk="0" fontAlgn="base" hangingPunct="0">
              <a:spcBef>
                <a:spcPct val="0"/>
              </a:spcBef>
              <a:spcAft>
                <a:spcPct val="0"/>
              </a:spcAft>
              <a:defRPr sz="2200">
                <a:solidFill>
                  <a:schemeClr val="tx1"/>
                </a:solidFill>
                <a:latin typeface="Calibri" pitchFamily="34" charset="0"/>
                <a:cs typeface="Arial" pitchFamily="34" charset="0"/>
              </a:defRPr>
            </a:lvl7pPr>
            <a:lvl8pPr marL="3615195" indent="-241013" defTabSz="1097948" eaLnBrk="0" fontAlgn="base" hangingPunct="0">
              <a:spcBef>
                <a:spcPct val="0"/>
              </a:spcBef>
              <a:spcAft>
                <a:spcPct val="0"/>
              </a:spcAft>
              <a:defRPr sz="2200">
                <a:solidFill>
                  <a:schemeClr val="tx1"/>
                </a:solidFill>
                <a:latin typeface="Calibri" pitchFamily="34" charset="0"/>
                <a:cs typeface="Arial" pitchFamily="34" charset="0"/>
              </a:defRPr>
            </a:lvl8pPr>
            <a:lvl9pPr marL="4097221" indent="-241013" defTabSz="1097948" eaLnBrk="0" fontAlgn="base" hangingPunct="0">
              <a:spcBef>
                <a:spcPct val="0"/>
              </a:spcBef>
              <a:spcAft>
                <a:spcPct val="0"/>
              </a:spcAft>
              <a:defRPr sz="2200">
                <a:solidFill>
                  <a:schemeClr val="tx1"/>
                </a:solidFill>
                <a:latin typeface="Calibri" pitchFamily="34" charset="0"/>
                <a:cs typeface="Arial" pitchFamily="34" charset="0"/>
              </a:defRPr>
            </a:lvl9pPr>
          </a:lstStyle>
          <a:p>
            <a:fld id="{0644575E-910F-43EE-89CB-412718615093}" type="slidenum">
              <a:rPr lang="ru-RU" altLang="ru-RU" sz="1300"/>
              <a:pPr/>
              <a:t>2</a:t>
            </a:fld>
            <a:endParaRPr lang="ru-RU" altLang="ru-RU" sz="13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649123E-F77C-4CDB-A0F9-537ED9C70780}" type="datetimeFigureOut">
              <a:rPr lang="ru-RU"/>
              <a:pPr>
                <a:defRPr/>
              </a:pPr>
              <a:t>05.04.2017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1BE10C4-E56B-4003-B449-D4C71B88526F}"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D04A5E4-4FDB-48BD-8FF7-F6EFCA7D41E1}" type="datetimeFigureOut">
              <a:rPr lang="ru-RU"/>
              <a:pPr>
                <a:defRPr/>
              </a:pPr>
              <a:t>05.04.2017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E68B0B3-E283-4A94-A84B-6A1E379E4073}"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B47AA13-9955-499E-8AD4-857EAEA46784}" type="datetimeFigureOut">
              <a:rPr lang="ru-RU"/>
              <a:pPr>
                <a:defRPr/>
              </a:pPr>
              <a:t>05.04.2017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2630560-6AA4-4808-9402-EC2210B2920F}"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rtlCol="0">
            <a:normAutofit/>
          </a:bodyPr>
          <a:lstStyle/>
          <a:p>
            <a:pPr lvl="0"/>
            <a:endParaRPr lang="ru-RU" noProof="0" smtClean="0"/>
          </a:p>
        </p:txBody>
      </p:sp>
      <p:sp>
        <p:nvSpPr>
          <p:cNvPr id="4" name="Rectangle 4"/>
          <p:cNvSpPr>
            <a:spLocks noGrp="1" noChangeArrowheads="1"/>
          </p:cNvSpPr>
          <p:nvPr>
            <p:ph type="dt" sz="half" idx="10"/>
          </p:nvPr>
        </p:nvSpPr>
        <p:spPr/>
        <p:txBody>
          <a:bodyPr/>
          <a:lstStyle>
            <a:lvl1pPr>
              <a:defRPr/>
            </a:lvl1pPr>
          </a:lstStyle>
          <a:p>
            <a:pPr>
              <a:defRPr/>
            </a:pPr>
            <a:fld id="{8C2339C9-C64C-4871-9FEC-34D2B7B5825C}" type="datetime1">
              <a:rPr lang="ru-RU"/>
              <a:pPr>
                <a:defRPr/>
              </a:pPr>
              <a:t>05.04.2017</a:t>
            </a:fld>
            <a:endParaRPr lang="ru-RU"/>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A050C1C1-B628-4E0A-B390-12AC52E7F163}" type="slidenum">
              <a:rPr lang="ru-RU" altLang="ru-RU"/>
              <a:pPr>
                <a:defRPr/>
              </a:pPr>
              <a:t>‹#›</a:t>
            </a:fld>
            <a:endParaRPr lang="ru-RU" altLang="ru-RU"/>
          </a:p>
        </p:txBody>
      </p:sp>
    </p:spTree>
  </p:cSld>
  <p:clrMapOvr>
    <a:masterClrMapping/>
  </p:clrMapOvr>
  <p:transition>
    <p:cover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1_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en-US"/>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EE0D1495-5985-4E2B-8DA4-3D315E0FC6FD}" type="datetimeFigureOut">
              <a:rPr lang="ru-RU"/>
              <a:pPr>
                <a:defRPr/>
              </a:pPr>
              <a:t>05.04.2017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07541A3-2F32-46D7-9F4C-8574E0ACBEE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B1E8A5F-88EF-4A35-AC8D-0ABAE1317F4E}" type="datetimeFigureOut">
              <a:rPr lang="ru-RU"/>
              <a:pPr>
                <a:defRPr/>
              </a:pPr>
              <a:t>05.04.2017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0A38ADB-2C5E-478D-9785-E5CAFA6B8F1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E93D970-BF77-40B1-B382-0D5D7EF0210B}" type="datetimeFigureOut">
              <a:rPr lang="ru-RU"/>
              <a:pPr>
                <a:defRPr/>
              </a:pPr>
              <a:t>05.04.2017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33E3C92-69E2-42C3-985F-B400FB2EBC8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556DE598-7AE0-458D-821E-F795C648C3F7}" type="datetimeFigureOut">
              <a:rPr lang="ru-RU"/>
              <a:pPr>
                <a:defRPr/>
              </a:pPr>
              <a:t>05.04.2017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BAA962E-5CF5-4017-AA78-573B0D411CB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5E6C478-9DFA-4F09-9FEF-C2A0C4FA5909}" type="datetimeFigureOut">
              <a:rPr lang="ru-RU"/>
              <a:pPr>
                <a:defRPr/>
              </a:pPr>
              <a:t>05.04.2017</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ED1AA028-1C82-4186-9093-4563D85AEC2C}"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C4157A8-0CB3-4321-8424-C98BE0450775}" type="datetimeFigureOut">
              <a:rPr lang="ru-RU"/>
              <a:pPr>
                <a:defRPr/>
              </a:pPr>
              <a:t>05.04.2017</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AD7D38DF-6628-4302-B3EA-2500A025E64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E112433-890B-455D-801E-3C03C041105A}" type="datetimeFigureOut">
              <a:rPr lang="ru-RU"/>
              <a:pPr>
                <a:defRPr/>
              </a:pPr>
              <a:t>05.04.2017</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7EBE4DDD-6316-4A3B-AE21-22FD7F357E6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58D3B5D-AD66-4B53-9C3B-B896391CBAD4}" type="datetimeFigureOut">
              <a:rPr lang="ru-RU"/>
              <a:pPr>
                <a:defRPr/>
              </a:pPr>
              <a:t>05.04.2017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550BB0C-BACD-47B7-9839-A469A2700753}"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6367482-EF24-425A-A562-A5F2011ED7C8}" type="datetimeFigureOut">
              <a:rPr lang="ru-RU"/>
              <a:pPr>
                <a:defRPr/>
              </a:pPr>
              <a:t>05.04.2017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6EAA7A8-F407-45C1-90E2-75BF633D7E6A}"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A9164AA-5A81-488C-B382-E2E0CE3F1229}" type="datetimeFigureOut">
              <a:rPr lang="ru-RU"/>
              <a:pPr>
                <a:defRPr/>
              </a:pPr>
              <a:t>05.04.2017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C36B155-C212-41DF-A67D-0BB75F70088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2" r:id="rId12"/>
    <p:sldLayoutId id="2147483650"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jpeg"/></Relationships>
</file>

<file path=ppt/slides/_rels/slide8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7" descr="logo"/>
          <p:cNvPicPr>
            <a:picLocks noChangeAspect="1" noChangeArrowheads="1"/>
          </p:cNvPicPr>
          <p:nvPr/>
        </p:nvPicPr>
        <p:blipFill>
          <a:blip r:embed="rId2" cstate="print"/>
          <a:srcRect/>
          <a:stretch>
            <a:fillRect/>
          </a:stretch>
        </p:blipFill>
        <p:spPr bwMode="auto">
          <a:xfrm>
            <a:off x="0" y="0"/>
            <a:ext cx="1706563" cy="1428750"/>
          </a:xfrm>
          <a:prstGeom prst="rect">
            <a:avLst/>
          </a:prstGeom>
          <a:noFill/>
          <a:ln w="9525">
            <a:noFill/>
            <a:miter lim="800000"/>
            <a:headEnd/>
            <a:tailEnd/>
          </a:ln>
        </p:spPr>
      </p:pic>
      <p:sp>
        <p:nvSpPr>
          <p:cNvPr id="16386" name="WordArt 9"/>
          <p:cNvSpPr>
            <a:spLocks noChangeArrowheads="1" noChangeShapeType="1" noTextEdit="1"/>
          </p:cNvSpPr>
          <p:nvPr/>
        </p:nvSpPr>
        <p:spPr bwMode="auto">
          <a:xfrm>
            <a:off x="323850" y="692150"/>
            <a:ext cx="1352550" cy="533400"/>
          </a:xfrm>
          <a:prstGeom prst="rect">
            <a:avLst/>
          </a:prstGeom>
        </p:spPr>
        <p:txBody>
          <a:bodyPr wrap="none" fromWordArt="1">
            <a:prstTxWarp prst="textPlain">
              <a:avLst>
                <a:gd name="adj" fmla="val 50000"/>
              </a:avLst>
            </a:prstTxWarp>
          </a:bodyPr>
          <a:lstStyle/>
          <a:p>
            <a:pPr algn="ctr"/>
            <a:r>
              <a:rPr lang="ru-RU" sz="3600" b="1" kern="10">
                <a:ln w="9525">
                  <a:solidFill>
                    <a:srgbClr val="000000"/>
                  </a:solidFill>
                  <a:round/>
                  <a:headEnd/>
                  <a:tailEnd/>
                </a:ln>
                <a:latin typeface="Arial"/>
                <a:cs typeface="Arial"/>
              </a:rPr>
              <a:t>НЦИО</a:t>
            </a:r>
          </a:p>
        </p:txBody>
      </p:sp>
      <p:sp>
        <p:nvSpPr>
          <p:cNvPr id="6" name="WordArt 8"/>
          <p:cNvSpPr>
            <a:spLocks noChangeArrowheads="1" noChangeShapeType="1" noTextEdit="1"/>
          </p:cNvSpPr>
          <p:nvPr/>
        </p:nvSpPr>
        <p:spPr bwMode="auto">
          <a:xfrm>
            <a:off x="1763713" y="333375"/>
            <a:ext cx="6769100" cy="358775"/>
          </a:xfrm>
          <a:prstGeom prst="rect">
            <a:avLst/>
          </a:prstGeom>
        </p:spPr>
        <p:txBody>
          <a:bodyPr wrap="none" fromWordArt="1">
            <a:prstTxWarp prst="textPlain">
              <a:avLst>
                <a:gd name="adj" fmla="val 50000"/>
              </a:avLst>
            </a:prstTxWarp>
          </a:bodyPr>
          <a:lstStyle/>
          <a:p>
            <a:pPr algn="ctr"/>
            <a:r>
              <a:rPr lang="ru-RU" sz="2000" kern="10">
                <a:ln w="9525">
                  <a:solidFill>
                    <a:srgbClr val="000000"/>
                  </a:solidFill>
                  <a:round/>
                  <a:headEnd/>
                  <a:tailEnd/>
                </a:ln>
                <a:solidFill>
                  <a:srgbClr val="FFFFFF"/>
                </a:solidFill>
                <a:latin typeface="Arial"/>
                <a:cs typeface="Arial"/>
              </a:rPr>
              <a:t>Национальный  центр  инноваций  в образовании</a:t>
            </a:r>
          </a:p>
        </p:txBody>
      </p:sp>
      <p:sp>
        <p:nvSpPr>
          <p:cNvPr id="8" name="WordArt 10"/>
          <p:cNvSpPr>
            <a:spLocks noChangeArrowheads="1" noChangeShapeType="1" noTextEdit="1"/>
          </p:cNvSpPr>
          <p:nvPr/>
        </p:nvSpPr>
        <p:spPr bwMode="auto">
          <a:xfrm>
            <a:off x="755650" y="5013325"/>
            <a:ext cx="7993063" cy="1150938"/>
          </a:xfrm>
          <a:prstGeom prst="rect">
            <a:avLst/>
          </a:prstGeom>
        </p:spPr>
        <p:txBody>
          <a:bodyPr wrap="none" fromWordArt="1">
            <a:prstTxWarp prst="textPlain">
              <a:avLst>
                <a:gd name="adj" fmla="val 50000"/>
              </a:avLst>
            </a:prstTxWarp>
          </a:bodyPr>
          <a:lstStyle/>
          <a:p>
            <a:pPr algn="ctr"/>
            <a:r>
              <a:rPr lang="ru-RU" sz="2400" b="1" kern="10">
                <a:ln w="9525">
                  <a:solidFill>
                    <a:srgbClr val="000000"/>
                  </a:solidFill>
                  <a:round/>
                  <a:headEnd/>
                  <a:tailEnd/>
                </a:ln>
                <a:latin typeface="Arial"/>
                <a:cs typeface="Arial"/>
              </a:rPr>
              <a:t>ЕГЭ - 2017</a:t>
            </a:r>
          </a:p>
          <a:p>
            <a:pPr algn="ctr"/>
            <a:r>
              <a:rPr lang="ru-RU" sz="2400" b="1" kern="10">
                <a:ln w="9525">
                  <a:solidFill>
                    <a:srgbClr val="000000"/>
                  </a:solidFill>
                  <a:round/>
                  <a:headEnd/>
                  <a:tailEnd/>
                </a:ln>
                <a:latin typeface="Arial"/>
                <a:cs typeface="Arial"/>
              </a:rPr>
              <a:t>Комментируем сформулированную проблему текста</a:t>
            </a:r>
          </a:p>
        </p:txBody>
      </p:sp>
      <p:pic>
        <p:nvPicPr>
          <p:cNvPr id="16389" name="Picture 2" descr="C:\Users\User\Desktop\шаттерсток\shutterstock_390936409.jpg"/>
          <p:cNvPicPr>
            <a:picLocks noChangeAspect="1" noChangeArrowheads="1"/>
          </p:cNvPicPr>
          <p:nvPr/>
        </p:nvPicPr>
        <p:blipFill>
          <a:blip r:embed="rId3" cstate="print"/>
          <a:srcRect/>
          <a:stretch>
            <a:fillRect/>
          </a:stretch>
        </p:blipFill>
        <p:spPr bwMode="auto">
          <a:xfrm>
            <a:off x="4139952" y="1412776"/>
            <a:ext cx="4320480" cy="24482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537"/>
          </a:xfrm>
        </p:spPr>
        <p:txBody>
          <a:bodyPr/>
          <a:lstStyle/>
          <a:p>
            <a:r>
              <a:rPr lang="ru-RU" sz="3600" b="1" smtClean="0">
                <a:latin typeface="Arial" charset="0"/>
                <a:cs typeface="Arial" charset="0"/>
              </a:rPr>
              <a:t>Обратите внимание!</a:t>
            </a:r>
          </a:p>
        </p:txBody>
      </p:sp>
      <p:sp>
        <p:nvSpPr>
          <p:cNvPr id="5" name="Прямоугольник 4"/>
          <p:cNvSpPr>
            <a:spLocks noChangeArrowheads="1"/>
          </p:cNvSpPr>
          <p:nvPr/>
        </p:nvSpPr>
        <p:spPr bwMode="auto">
          <a:xfrm>
            <a:off x="2484438" y="908050"/>
            <a:ext cx="6245225" cy="5016500"/>
          </a:xfrm>
          <a:prstGeom prst="rect">
            <a:avLst/>
          </a:prstGeom>
          <a:noFill/>
          <a:ln w="9525">
            <a:noFill/>
            <a:miter lim="800000"/>
            <a:headEnd/>
            <a:tailEnd/>
          </a:ln>
        </p:spPr>
        <p:txBody>
          <a:bodyPr>
            <a:spAutoFit/>
          </a:bodyPr>
          <a:lstStyle/>
          <a:p>
            <a:r>
              <a:rPr lang="ru-RU"/>
              <a:t>     Комментарий должен осуществляться </a:t>
            </a:r>
            <a:r>
              <a:rPr lang="ru-RU" sz="3200" b="1" u="sng"/>
              <a:t>ТОЛЬКО</a:t>
            </a:r>
            <a:r>
              <a:rPr lang="ru-RU" sz="3200"/>
              <a:t> </a:t>
            </a:r>
            <a:r>
              <a:rPr lang="ru-RU" b="1">
                <a:solidFill>
                  <a:srgbClr val="FF0000"/>
                </a:solidFill>
              </a:rPr>
              <a:t>с опорой на прочитанный текст</a:t>
            </a:r>
            <a:r>
              <a:rPr lang="ru-RU"/>
              <a:t>. При этом </a:t>
            </a:r>
            <a:r>
              <a:rPr lang="ru-RU" b="1"/>
              <a:t>полнота опоры на исходный текст выражается в количественном отношении</a:t>
            </a:r>
            <a:r>
              <a:rPr lang="ru-RU"/>
              <a:t>. Чтобы получить </a:t>
            </a:r>
            <a:r>
              <a:rPr lang="ru-RU" b="1"/>
              <a:t>высший балл </a:t>
            </a:r>
            <a:r>
              <a:rPr lang="ru-RU"/>
              <a:t>по данному критерию, экзаменуемый должен привести </a:t>
            </a:r>
            <a:r>
              <a:rPr lang="ru-RU" b="1" u="sng"/>
              <a:t>два примера-иллюстрации </a:t>
            </a:r>
            <a:r>
              <a:rPr lang="ru-RU"/>
              <a:t>из прочитанного текста.</a:t>
            </a:r>
          </a:p>
          <a:p>
            <a:r>
              <a:rPr lang="ru-RU"/>
              <a:t>   </a:t>
            </a:r>
            <a:r>
              <a:rPr lang="ru-RU" b="1">
                <a:solidFill>
                  <a:srgbClr val="FF0000"/>
                </a:solidFill>
              </a:rPr>
              <a:t>Под иллюстрацией </a:t>
            </a:r>
            <a:r>
              <a:rPr lang="ru-RU">
                <a:solidFill>
                  <a:srgbClr val="FF0000"/>
                </a:solidFill>
              </a:rPr>
              <a:t>понимается </a:t>
            </a:r>
            <a:r>
              <a:rPr lang="ru-RU" b="1">
                <a:solidFill>
                  <a:srgbClr val="FF0000"/>
                </a:solidFill>
              </a:rPr>
              <a:t>отражение проблемы исходного текста на основе привлеченного текстового материала.  </a:t>
            </a:r>
          </a:p>
          <a:p>
            <a:r>
              <a:rPr lang="ru-RU"/>
              <a:t/>
            </a:r>
            <a:br>
              <a:rPr lang="ru-RU"/>
            </a:br>
            <a:r>
              <a:rPr lang="ru-RU"/>
              <a:t>...Проблема, содержащаяся в исходном тексте, может быть прокомментирована учеником </a:t>
            </a:r>
          </a:p>
          <a:p>
            <a:endParaRPr lang="ru-RU"/>
          </a:p>
          <a:p>
            <a:pPr>
              <a:buFont typeface="Arial" charset="0"/>
              <a:buChar char="•"/>
            </a:pPr>
            <a:r>
              <a:rPr lang="ru-RU"/>
              <a:t> при обозначении проблемы;</a:t>
            </a:r>
          </a:p>
          <a:p>
            <a:pPr>
              <a:buFont typeface="Arial" charset="0"/>
              <a:buChar char="•"/>
            </a:pPr>
            <a:r>
              <a:rPr lang="ru-RU"/>
              <a:t> свободно представлена в любой части сочинения.</a:t>
            </a:r>
            <a:br>
              <a:rPr lang="ru-RU"/>
            </a:br>
            <a:endParaRPr lang="ru-RU"/>
          </a:p>
        </p:txBody>
      </p:sp>
      <p:pic>
        <p:nvPicPr>
          <p:cNvPr id="20483" name="Picture 2" descr="C:\Users\User\Desktop\шаттерсток\shutterstock_362777849.jpg"/>
          <p:cNvPicPr>
            <a:picLocks noChangeAspect="1" noChangeArrowheads="1"/>
          </p:cNvPicPr>
          <p:nvPr/>
        </p:nvPicPr>
        <p:blipFill>
          <a:blip r:embed="rId2" cstate="print"/>
          <a:srcRect/>
          <a:stretch>
            <a:fillRect/>
          </a:stretch>
        </p:blipFill>
        <p:spPr bwMode="auto">
          <a:xfrm>
            <a:off x="0" y="2492375"/>
            <a:ext cx="2438400" cy="3048000"/>
          </a:xfrm>
          <a:prstGeom prst="rect">
            <a:avLst/>
          </a:prstGeom>
          <a:noFill/>
          <a:ln w="9525">
            <a:noFill/>
            <a:miter lim="800000"/>
            <a:headEnd/>
            <a:tailEnd/>
          </a:ln>
        </p:spPr>
      </p:pic>
      <p:sp>
        <p:nvSpPr>
          <p:cNvPr id="20485" name="Rectangle 5"/>
          <p:cNvSpPr>
            <a:spLocks noChangeArrowheads="1"/>
          </p:cNvSpPr>
          <p:nvPr/>
        </p:nvSpPr>
        <p:spPr bwMode="auto">
          <a:xfrm>
            <a:off x="2484438" y="5876925"/>
            <a:ext cx="6102350" cy="396875"/>
          </a:xfrm>
          <a:prstGeom prst="rect">
            <a:avLst/>
          </a:prstGeom>
          <a:noFill/>
          <a:ln w="9525">
            <a:noFill/>
            <a:miter lim="800000"/>
            <a:headEnd/>
            <a:tailEnd/>
          </a:ln>
        </p:spPr>
        <p:txBody>
          <a:bodyPr>
            <a:spAutoFit/>
          </a:bodyPr>
          <a:lstStyle/>
          <a:p>
            <a:r>
              <a:rPr lang="ru-RU" sz="1000" b="1" i="1"/>
              <a:t>«Учебно-методические материалы </a:t>
            </a:r>
            <a:r>
              <a:rPr lang="en-US" sz="1000" i="1"/>
              <a:t> </a:t>
            </a:r>
            <a:r>
              <a:rPr lang="ru-RU" sz="1000" b="1" i="1"/>
              <a:t>для подготовки экспертов  предметных комиссий по проверке заданий с развернутым ответом»</a:t>
            </a:r>
            <a:endParaRPr lang="ru-RU" sz="1000" i="1">
              <a:latin typeface="Calibri" pitchFamily="34"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3"/>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0485"/>
                                        </p:tgtEl>
                                        <p:attrNameLst>
                                          <p:attrName>style.visibility</p:attrName>
                                        </p:attrNameLst>
                                      </p:cBhvr>
                                      <p:to>
                                        <p:strVal val="visible"/>
                                      </p:to>
                                    </p:set>
                                    <p:animEffect transition="in" filter="fade">
                                      <p:cBhvr>
                                        <p:cTn id="20" dur="1000"/>
                                        <p:tgtEl>
                                          <p:spTgt spid="20485"/>
                                        </p:tgtEl>
                                      </p:cBhvr>
                                    </p:animEffect>
                                    <p:anim calcmode="lin" valueType="num">
                                      <p:cBhvr>
                                        <p:cTn id="21" dur="1000" fill="hold"/>
                                        <p:tgtEl>
                                          <p:spTgt spid="20485"/>
                                        </p:tgtEl>
                                        <p:attrNameLst>
                                          <p:attrName>ppt_x</p:attrName>
                                        </p:attrNameLst>
                                      </p:cBhvr>
                                      <p:tavLst>
                                        <p:tav tm="0">
                                          <p:val>
                                            <p:strVal val="#ppt_x"/>
                                          </p:val>
                                        </p:tav>
                                        <p:tav tm="100000">
                                          <p:val>
                                            <p:strVal val="#ppt_x"/>
                                          </p:val>
                                        </p:tav>
                                      </p:tavLst>
                                    </p:anim>
                                    <p:anim calcmode="lin" valueType="num">
                                      <p:cBhvr>
                                        <p:cTn id="22" dur="1000" fill="hold"/>
                                        <p:tgtEl>
                                          <p:spTgt spid="204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2048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913"/>
            <a:ext cx="8229600" cy="503237"/>
          </a:xfrm>
        </p:spPr>
        <p:txBody>
          <a:bodyPr/>
          <a:lstStyle/>
          <a:p>
            <a:r>
              <a:rPr lang="ru-RU" sz="3600" smtClean="0">
                <a:latin typeface="Arial" charset="0"/>
                <a:cs typeface="Arial" charset="0"/>
              </a:rPr>
              <a:t>Что такое комментарий?</a:t>
            </a:r>
          </a:p>
        </p:txBody>
      </p:sp>
      <p:sp>
        <p:nvSpPr>
          <p:cNvPr id="4" name="Содержимое 3"/>
          <p:cNvSpPr>
            <a:spLocks noGrp="1"/>
          </p:cNvSpPr>
          <p:nvPr>
            <p:ph sz="half" idx="2"/>
          </p:nvPr>
        </p:nvSpPr>
        <p:spPr>
          <a:xfrm>
            <a:off x="2051050" y="836613"/>
            <a:ext cx="6913563" cy="5289550"/>
          </a:xfrm>
        </p:spPr>
        <p:txBody>
          <a:bodyPr/>
          <a:lstStyle/>
          <a:p>
            <a:r>
              <a:rPr lang="ru-RU" sz="2000" b="1" i="1" smtClean="0">
                <a:latin typeface="Arial" charset="0"/>
                <a:cs typeface="Arial" charset="0"/>
              </a:rPr>
              <a:t>Комментарии – рассуждения, пояснительные замечания  по  поводу чего-либо.</a:t>
            </a:r>
            <a:endParaRPr lang="ru-RU" sz="2000" smtClean="0">
              <a:latin typeface="Arial" charset="0"/>
              <a:cs typeface="Arial" charset="0"/>
            </a:endParaRPr>
          </a:p>
          <a:p>
            <a:pPr>
              <a:buFont typeface="Arial" charset="0"/>
              <a:buNone/>
            </a:pPr>
            <a:r>
              <a:rPr lang="ru-RU" sz="1600" i="1" smtClean="0">
                <a:latin typeface="Arial" charset="0"/>
                <a:cs typeface="Arial" charset="0"/>
              </a:rPr>
              <a:t>Большой толковый словарь русского языка под ред. Д.Н. Ушакова.</a:t>
            </a:r>
            <a:endParaRPr lang="ru-RU" sz="1600" smtClean="0">
              <a:latin typeface="Arial" charset="0"/>
              <a:cs typeface="Arial" charset="0"/>
            </a:endParaRPr>
          </a:p>
          <a:p>
            <a:pPr>
              <a:buFont typeface="Arial" charset="0"/>
              <a:buNone/>
            </a:pPr>
            <a:r>
              <a:rPr lang="ru-RU" sz="1600" b="1" smtClean="0">
                <a:latin typeface="Arial" charset="0"/>
                <a:cs typeface="Arial" charset="0"/>
              </a:rPr>
              <a:t> </a:t>
            </a:r>
            <a:endParaRPr lang="ru-RU" sz="1600" smtClean="0">
              <a:latin typeface="Arial" charset="0"/>
              <a:cs typeface="Arial" charset="0"/>
            </a:endParaRPr>
          </a:p>
          <a:p>
            <a:r>
              <a:rPr lang="ru-RU" sz="2000" b="1" i="1" smtClean="0">
                <a:latin typeface="Arial" charset="0"/>
                <a:cs typeface="Arial" charset="0"/>
              </a:rPr>
              <a:t>Комментарий – 1. пояснения; 2. примечания; 3. толкование.</a:t>
            </a:r>
            <a:endParaRPr lang="ru-RU" sz="2000" smtClean="0">
              <a:latin typeface="Arial" charset="0"/>
              <a:cs typeface="Arial" charset="0"/>
            </a:endParaRPr>
          </a:p>
          <a:p>
            <a:pPr>
              <a:buFont typeface="Arial" charset="0"/>
              <a:buNone/>
            </a:pPr>
            <a:r>
              <a:rPr lang="ru-RU" sz="1600" i="1" smtClean="0">
                <a:latin typeface="Arial" charset="0"/>
                <a:cs typeface="Arial" charset="0"/>
              </a:rPr>
              <a:t>          Александрова З.Е. Словарь синонимов русского языка: практический справочник.</a:t>
            </a:r>
            <a:endParaRPr lang="ru-RU" sz="1600" smtClean="0">
              <a:latin typeface="Arial" charset="0"/>
              <a:cs typeface="Arial" charset="0"/>
            </a:endParaRPr>
          </a:p>
          <a:p>
            <a:pPr>
              <a:buFont typeface="Arial" charset="0"/>
              <a:buNone/>
            </a:pPr>
            <a:r>
              <a:rPr lang="ru-RU" sz="1600" b="1" smtClean="0">
                <a:latin typeface="Arial" charset="0"/>
                <a:cs typeface="Arial" charset="0"/>
              </a:rPr>
              <a:t>	</a:t>
            </a:r>
            <a:endParaRPr lang="ru-RU" sz="1600" smtClean="0">
              <a:latin typeface="Arial" charset="0"/>
              <a:cs typeface="Arial" charset="0"/>
            </a:endParaRPr>
          </a:p>
          <a:p>
            <a:r>
              <a:rPr lang="ru-RU" sz="2000" b="1" i="1" smtClean="0">
                <a:latin typeface="Arial" charset="0"/>
                <a:cs typeface="Arial" charset="0"/>
              </a:rPr>
              <a:t>Независимо от того, для какой читательской категории  комментарий предназначен, он не представляет собой чего-то автономного от текста… Комментарий – сателлит текста. </a:t>
            </a:r>
            <a:endParaRPr lang="ru-RU" sz="2000" smtClean="0">
              <a:latin typeface="Arial" charset="0"/>
              <a:cs typeface="Arial" charset="0"/>
            </a:endParaRPr>
          </a:p>
          <a:p>
            <a:pPr>
              <a:buFont typeface="Arial" charset="0"/>
              <a:buNone/>
            </a:pPr>
            <a:r>
              <a:rPr lang="ru-RU" sz="1600" i="1" smtClean="0">
                <a:latin typeface="Arial" charset="0"/>
                <a:cs typeface="Arial" charset="0"/>
              </a:rPr>
              <a:t>             Рейсер С.А. Палеография и текстология нового времени.</a:t>
            </a:r>
            <a:endParaRPr lang="ru-RU" sz="1600" smtClean="0">
              <a:latin typeface="Arial" charset="0"/>
              <a:cs typeface="Arial" charset="0"/>
            </a:endParaRPr>
          </a:p>
          <a:p>
            <a:pPr>
              <a:buFont typeface="Arial" charset="0"/>
              <a:buNone/>
            </a:pPr>
            <a:endParaRPr lang="ru-RU" sz="1600" smtClean="0">
              <a:latin typeface="Arial" charset="0"/>
              <a:cs typeface="Arial" charset="0"/>
            </a:endParaRPr>
          </a:p>
        </p:txBody>
      </p:sp>
      <p:pic>
        <p:nvPicPr>
          <p:cNvPr id="21507" name="Picture 2" descr="C:\Users\User\Desktop\шаттерсток\shutterstock_361658111.jpg"/>
          <p:cNvPicPr>
            <a:picLocks noChangeAspect="1" noChangeArrowheads="1"/>
          </p:cNvPicPr>
          <p:nvPr/>
        </p:nvPicPr>
        <p:blipFill>
          <a:blip r:embed="rId2" cstate="print"/>
          <a:srcRect/>
          <a:stretch>
            <a:fillRect/>
          </a:stretch>
        </p:blipFill>
        <p:spPr bwMode="auto">
          <a:xfrm>
            <a:off x="0" y="2565400"/>
            <a:ext cx="2033588" cy="3048000"/>
          </a:xfrm>
          <a:prstGeom prst="rect">
            <a:avLst/>
          </a:prstGeom>
          <a:noFill/>
          <a:ln w="9525">
            <a:noFill/>
            <a:miter lim="800000"/>
            <a:headEnd/>
            <a:tailEnd/>
          </a:ln>
        </p:spPr>
      </p:pic>
      <p:sp>
        <p:nvSpPr>
          <p:cNvPr id="6" name="Прямоугольник 5"/>
          <p:cNvSpPr/>
          <p:nvPr/>
        </p:nvSpPr>
        <p:spPr>
          <a:xfrm>
            <a:off x="1979613" y="908050"/>
            <a:ext cx="6769100" cy="496887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b="1" dirty="0">
                <a:solidFill>
                  <a:schemeClr val="tx1"/>
                </a:solidFill>
                <a:latin typeface="Arial" pitchFamily="34" charset="0"/>
                <a:cs typeface="Arial" pitchFamily="34" charset="0"/>
              </a:rPr>
              <a:t>Комментарий</a:t>
            </a:r>
            <a:r>
              <a:rPr lang="ru-RU" sz="2800" dirty="0">
                <a:solidFill>
                  <a:schemeClr val="tx1"/>
                </a:solidFill>
                <a:latin typeface="Arial" pitchFamily="34" charset="0"/>
                <a:cs typeface="Arial" pitchFamily="34" charset="0"/>
              </a:rPr>
              <a:t> к сформулированной проблеме – это необходимая часть </a:t>
            </a:r>
            <a:r>
              <a:rPr lang="ru-RU" sz="2800" b="1" dirty="0">
                <a:solidFill>
                  <a:schemeClr val="tx1"/>
                </a:solidFill>
                <a:latin typeface="Arial" pitchFamily="34" charset="0"/>
                <a:cs typeface="Arial" pitchFamily="34" charset="0"/>
              </a:rPr>
              <a:t>аналитико-синтетической </a:t>
            </a:r>
            <a:r>
              <a:rPr lang="ru-RU" sz="2800" dirty="0">
                <a:solidFill>
                  <a:schemeClr val="tx1"/>
                </a:solidFill>
                <a:latin typeface="Arial" pitchFamily="34" charset="0"/>
                <a:cs typeface="Arial" pitchFamily="34" charset="0"/>
              </a:rPr>
              <a:t>работы, которая демонстрирует умения экзаменуемого </a:t>
            </a:r>
            <a:r>
              <a:rPr lang="ru-RU" sz="2800" b="1" i="1" dirty="0">
                <a:solidFill>
                  <a:schemeClr val="tx1"/>
                </a:solidFill>
                <a:latin typeface="Arial" pitchFamily="34" charset="0"/>
                <a:cs typeface="Arial" pitchFamily="34" charset="0"/>
              </a:rPr>
              <a:t>находить и пояснять смысловые компоненты текста</a:t>
            </a:r>
            <a:r>
              <a:rPr lang="ru-RU" sz="2800" dirty="0">
                <a:solidFill>
                  <a:schemeClr val="tx1"/>
                </a:solidFill>
                <a:latin typeface="Arial" pitchFamily="34" charset="0"/>
                <a:cs typeface="Arial" pitchFamily="34" charset="0"/>
              </a:rPr>
              <a:t>. </a:t>
            </a:r>
          </a:p>
          <a:p>
            <a:pPr algn="ctr">
              <a:defRPr/>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1000"/>
                                        <p:tgtEl>
                                          <p:spTgt spid="4">
                                            <p:txEl>
                                              <p:pRg st="4" end="4"/>
                                            </p:txEl>
                                          </p:spTgt>
                                        </p:tgtEl>
                                      </p:cBhvr>
                                    </p:animEffect>
                                    <p:anim calcmode="lin" valueType="num">
                                      <p:cBhvr>
                                        <p:cTn id="4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1000"/>
                                        <p:tgtEl>
                                          <p:spTgt spid="4">
                                            <p:txEl>
                                              <p:pRg st="5" end="5"/>
                                            </p:txEl>
                                          </p:spTgt>
                                        </p:tgtEl>
                                      </p:cBhvr>
                                    </p:animEffect>
                                    <p:anim calcmode="lin" valueType="num">
                                      <p:cBhvr>
                                        <p:cTn id="5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Effect transition="in" filter="fade">
                                      <p:cBhvr>
                                        <p:cTn id="56" dur="1000"/>
                                        <p:tgtEl>
                                          <p:spTgt spid="4">
                                            <p:txEl>
                                              <p:pRg st="6" end="6"/>
                                            </p:txEl>
                                          </p:spTgt>
                                        </p:tgtEl>
                                      </p:cBhvr>
                                    </p:animEffect>
                                    <p:anim calcmode="lin" valueType="num">
                                      <p:cBhvr>
                                        <p:cTn id="5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animEffect transition="in" filter="fade">
                                      <p:cBhvr>
                                        <p:cTn id="63" dur="1000"/>
                                        <p:tgtEl>
                                          <p:spTgt spid="4">
                                            <p:txEl>
                                              <p:pRg st="7" end="7"/>
                                            </p:txEl>
                                          </p:spTgt>
                                        </p:tgtEl>
                                      </p:cBhvr>
                                    </p:animEffect>
                                    <p:anim calcmode="lin" valueType="num">
                                      <p:cBhvr>
                                        <p:cTn id="64"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0" presetClass="entr" presetSubtype="0" decel="100000" fill="hold" grpId="0" nodeType="click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1000" fill="hold"/>
                                        <p:tgtEl>
                                          <p:spTgt spid="6"/>
                                        </p:tgtEl>
                                        <p:attrNameLst>
                                          <p:attrName>ppt_w</p:attrName>
                                        </p:attrNameLst>
                                      </p:cBhvr>
                                      <p:tavLst>
                                        <p:tav tm="0">
                                          <p:val>
                                            <p:strVal val="#ppt_w+.3"/>
                                          </p:val>
                                        </p:tav>
                                        <p:tav tm="100000">
                                          <p:val>
                                            <p:strVal val="#ppt_w"/>
                                          </p:val>
                                        </p:tav>
                                      </p:tavLst>
                                    </p:anim>
                                    <p:anim calcmode="lin" valueType="num">
                                      <p:cBhvr>
                                        <p:cTn id="71" dur="1000" fill="hold"/>
                                        <p:tgtEl>
                                          <p:spTgt spid="6"/>
                                        </p:tgtEl>
                                        <p:attrNameLst>
                                          <p:attrName>ppt_h</p:attrName>
                                        </p:attrNameLst>
                                      </p:cBhvr>
                                      <p:tavLst>
                                        <p:tav tm="0">
                                          <p:val>
                                            <p:strVal val="#ppt_h"/>
                                          </p:val>
                                        </p:tav>
                                        <p:tav tm="100000">
                                          <p:val>
                                            <p:strVal val="#ppt_h"/>
                                          </p:val>
                                        </p:tav>
                                      </p:tavLst>
                                    </p:anim>
                                    <p:animEffect transition="in" filter="fade">
                                      <p:cBhvr>
                                        <p:cTn id="7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sz="quarter" idx="4294967295"/>
          </p:nvPr>
        </p:nvSpPr>
        <p:spPr/>
        <p:txBody>
          <a:bodyPr/>
          <a:lstStyle/>
          <a:p>
            <a:r>
              <a:rPr lang="ru-RU" sz="2800" smtClean="0">
                <a:latin typeface="Arial" charset="0"/>
              </a:rPr>
              <a:t>Приёмы логического мышления</a:t>
            </a:r>
          </a:p>
        </p:txBody>
      </p:sp>
      <p:sp>
        <p:nvSpPr>
          <p:cNvPr id="22530" name="Содержимое 2"/>
          <p:cNvSpPr>
            <a:spLocks noGrp="1"/>
          </p:cNvSpPr>
          <p:nvPr>
            <p:ph sz="quarter" idx="4294967295"/>
          </p:nvPr>
        </p:nvSpPr>
        <p:spPr>
          <a:xfrm>
            <a:off x="179388" y="1268413"/>
            <a:ext cx="3671887" cy="3240087"/>
          </a:xfrm>
          <a:solidFill>
            <a:srgbClr val="FFFF99"/>
          </a:solidFill>
        </p:spPr>
        <p:txBody>
          <a:bodyPr/>
          <a:lstStyle/>
          <a:p>
            <a:pPr>
              <a:buFont typeface="Arial" charset="0"/>
              <a:buNone/>
            </a:pPr>
            <a:r>
              <a:rPr lang="ru-RU" smtClean="0">
                <a:solidFill>
                  <a:srgbClr val="FF0066"/>
                </a:solidFill>
              </a:rPr>
              <a:t> </a:t>
            </a:r>
            <a:r>
              <a:rPr lang="ru-RU" sz="2000" b="1" smtClean="0">
                <a:solidFill>
                  <a:srgbClr val="FF0066"/>
                </a:solidFill>
              </a:rPr>
              <a:t>       </a:t>
            </a:r>
            <a:r>
              <a:rPr lang="ru-RU" sz="2400" b="1" smtClean="0">
                <a:solidFill>
                  <a:srgbClr val="FF0066"/>
                </a:solidFill>
                <a:latin typeface="Arial" charset="0"/>
                <a:cs typeface="Arial" charset="0"/>
              </a:rPr>
              <a:t>Анализ</a:t>
            </a:r>
            <a:r>
              <a:rPr lang="ru-RU" sz="2400" b="1" smtClean="0">
                <a:latin typeface="Arial" charset="0"/>
                <a:cs typeface="Arial" charset="0"/>
              </a:rPr>
              <a:t> - </a:t>
            </a:r>
            <a:r>
              <a:rPr lang="ru-RU" sz="2400" smtClean="0">
                <a:latin typeface="Arial" charset="0"/>
                <a:cs typeface="Arial" charset="0"/>
              </a:rPr>
              <a:t>это прием мышления, связанный с разложением изучаемого объекта на составные части, стороны.</a:t>
            </a:r>
          </a:p>
          <a:p>
            <a:endParaRPr lang="ru-RU" sz="2400" smtClean="0">
              <a:latin typeface="Arial" charset="0"/>
            </a:endParaRPr>
          </a:p>
        </p:txBody>
      </p:sp>
      <p:sp>
        <p:nvSpPr>
          <p:cNvPr id="22531" name="Содержимое 3"/>
          <p:cNvSpPr>
            <a:spLocks noGrp="1"/>
          </p:cNvSpPr>
          <p:nvPr>
            <p:ph sz="quarter" idx="4294967295"/>
          </p:nvPr>
        </p:nvSpPr>
        <p:spPr>
          <a:xfrm>
            <a:off x="4859338" y="1196975"/>
            <a:ext cx="4105275" cy="3384550"/>
          </a:xfrm>
          <a:solidFill>
            <a:srgbClr val="CCFFFF"/>
          </a:solidFill>
        </p:spPr>
        <p:txBody>
          <a:bodyPr/>
          <a:lstStyle/>
          <a:p>
            <a:pPr>
              <a:buFont typeface="Arial" charset="0"/>
              <a:buNone/>
            </a:pPr>
            <a:r>
              <a:rPr lang="ru-RU" sz="2400" b="1" smtClean="0">
                <a:solidFill>
                  <a:srgbClr val="FF0066"/>
                </a:solidFill>
                <a:latin typeface="Arial" charset="0"/>
                <a:cs typeface="Arial" charset="0"/>
              </a:rPr>
              <a:t>     Синтез </a:t>
            </a:r>
            <a:r>
              <a:rPr lang="ru-RU" sz="2400" smtClean="0">
                <a:latin typeface="Arial" charset="0"/>
                <a:cs typeface="Arial" charset="0"/>
              </a:rPr>
              <a:t>- соединение в единое целое частей предмета или его признаков, полученных в процессе анализа. На этой основе происходит дальнейшее изучение объекта как единого целого. </a:t>
            </a:r>
          </a:p>
        </p:txBody>
      </p:sp>
      <p:pic>
        <p:nvPicPr>
          <p:cNvPr id="22532" name="Picture 2" descr="C:\Users\User\Desktop\шаттерсток\shutterstock_390154702.jpg"/>
          <p:cNvPicPr>
            <a:picLocks noChangeAspect="1" noChangeArrowheads="1"/>
          </p:cNvPicPr>
          <p:nvPr/>
        </p:nvPicPr>
        <p:blipFill>
          <a:blip r:embed="rId2" cstate="print"/>
          <a:srcRect/>
          <a:stretch>
            <a:fillRect/>
          </a:stretch>
        </p:blipFill>
        <p:spPr bwMode="auto">
          <a:xfrm>
            <a:off x="395288" y="4797425"/>
            <a:ext cx="1795462" cy="1755775"/>
          </a:xfrm>
          <a:prstGeom prst="rect">
            <a:avLst/>
          </a:prstGeom>
          <a:noFill/>
          <a:ln w="9525">
            <a:noFill/>
            <a:miter lim="800000"/>
            <a:headEnd/>
            <a:tailEnd/>
          </a:ln>
        </p:spPr>
      </p:pic>
      <p:pic>
        <p:nvPicPr>
          <p:cNvPr id="22533" name="Picture 5" descr="C:\Users\User\Desktop\шаттерсток\shutterstock_334613789.jpg"/>
          <p:cNvPicPr>
            <a:picLocks noChangeAspect="1" noChangeArrowheads="1"/>
          </p:cNvPicPr>
          <p:nvPr/>
        </p:nvPicPr>
        <p:blipFill>
          <a:blip r:embed="rId3" cstate="print"/>
          <a:srcRect/>
          <a:stretch>
            <a:fillRect/>
          </a:stretch>
        </p:blipFill>
        <p:spPr bwMode="auto">
          <a:xfrm>
            <a:off x="6156325" y="4581525"/>
            <a:ext cx="2663825" cy="19970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350"/>
            <a:ext cx="8229600" cy="504825"/>
          </a:xfrm>
        </p:spPr>
        <p:txBody>
          <a:bodyPr/>
          <a:lstStyle/>
          <a:p>
            <a:r>
              <a:rPr lang="ru-RU" sz="2400" b="1" smtClean="0">
                <a:latin typeface="Arial" charset="0"/>
                <a:cs typeface="Arial" charset="0"/>
              </a:rPr>
              <a:t>Специфика сочинений-рассуждений с элементами толкования смысла</a:t>
            </a:r>
          </a:p>
        </p:txBody>
      </p:sp>
      <p:sp>
        <p:nvSpPr>
          <p:cNvPr id="3" name="Содержимое 2"/>
          <p:cNvSpPr>
            <a:spLocks noGrp="1"/>
          </p:cNvSpPr>
          <p:nvPr>
            <p:ph sz="half" idx="1"/>
          </p:nvPr>
        </p:nvSpPr>
        <p:spPr>
          <a:xfrm>
            <a:off x="3203575" y="981075"/>
            <a:ext cx="5761038" cy="5616575"/>
          </a:xfrm>
        </p:spPr>
        <p:txBody>
          <a:bodyPr/>
          <a:lstStyle/>
          <a:p>
            <a:r>
              <a:rPr lang="ru-RU" sz="2000" smtClean="0">
                <a:latin typeface="Arial" charset="0"/>
                <a:cs typeface="Arial" charset="0"/>
              </a:rPr>
              <a:t>Интерпретация исходного текста актуальна и как </a:t>
            </a:r>
            <a:r>
              <a:rPr lang="ru-RU" sz="2000" b="1" i="1" smtClean="0">
                <a:latin typeface="Arial" charset="0"/>
                <a:cs typeface="Arial" charset="0"/>
              </a:rPr>
              <a:t>процесс</a:t>
            </a:r>
            <a:r>
              <a:rPr lang="ru-RU" sz="2000" b="1" smtClean="0">
                <a:latin typeface="Arial" charset="0"/>
                <a:cs typeface="Arial" charset="0"/>
              </a:rPr>
              <a:t>,</a:t>
            </a:r>
            <a:r>
              <a:rPr lang="ru-RU" sz="2000" smtClean="0">
                <a:latin typeface="Arial" charset="0"/>
                <a:cs typeface="Arial" charset="0"/>
              </a:rPr>
              <a:t> позволяющий понять </a:t>
            </a:r>
            <a:r>
              <a:rPr lang="ru-RU" sz="2000" b="1" i="1" smtClean="0">
                <a:latin typeface="Arial" charset="0"/>
                <a:cs typeface="Arial" charset="0"/>
              </a:rPr>
              <a:t>замысел автора</a:t>
            </a:r>
            <a:r>
              <a:rPr lang="ru-RU" sz="2000" smtClean="0">
                <a:latin typeface="Arial" charset="0"/>
                <a:cs typeface="Arial" charset="0"/>
              </a:rPr>
              <a:t>, и как </a:t>
            </a:r>
            <a:r>
              <a:rPr lang="ru-RU" sz="2000" b="1" i="1" smtClean="0">
                <a:latin typeface="Arial" charset="0"/>
                <a:cs typeface="Arial" charset="0"/>
              </a:rPr>
              <a:t>результат</a:t>
            </a:r>
            <a:r>
              <a:rPr lang="ru-RU" sz="2000" smtClean="0">
                <a:latin typeface="Arial" charset="0"/>
                <a:cs typeface="Arial" charset="0"/>
              </a:rPr>
              <a:t>, отраженный в сочинении в виде </a:t>
            </a:r>
            <a:r>
              <a:rPr lang="ru-RU" sz="2000" b="1" smtClean="0">
                <a:solidFill>
                  <a:srgbClr val="FF0000"/>
                </a:solidFill>
                <a:latin typeface="Arial" charset="0"/>
                <a:cs typeface="Arial" charset="0"/>
              </a:rPr>
              <a:t>комментария проблемы исходного текста </a:t>
            </a:r>
            <a:r>
              <a:rPr lang="ru-RU" sz="2000" smtClean="0">
                <a:latin typeface="Arial" charset="0"/>
                <a:cs typeface="Arial" charset="0"/>
              </a:rPr>
              <a:t>и формулировки выраженной в нем авторской позиции.</a:t>
            </a:r>
          </a:p>
          <a:p>
            <a:r>
              <a:rPr lang="ru-RU" sz="2000" b="1" i="1" smtClean="0">
                <a:solidFill>
                  <a:srgbClr val="FF0000"/>
                </a:solidFill>
                <a:latin typeface="Arial" charset="0"/>
                <a:cs typeface="Arial" charset="0"/>
              </a:rPr>
              <a:t>Предмет речи</a:t>
            </a:r>
            <a:r>
              <a:rPr lang="ru-RU" sz="2000" b="1" i="1" smtClean="0">
                <a:latin typeface="Arial" charset="0"/>
                <a:cs typeface="Arial" charset="0"/>
              </a:rPr>
              <a:t> </a:t>
            </a:r>
            <a:r>
              <a:rPr lang="ru-RU" sz="2000" smtClean="0">
                <a:latin typeface="Arial" charset="0"/>
                <a:cs typeface="Arial" charset="0"/>
              </a:rPr>
              <a:t>в нём – </a:t>
            </a:r>
            <a:r>
              <a:rPr lang="ru-RU" sz="2000" smtClean="0">
                <a:solidFill>
                  <a:srgbClr val="FF0000"/>
                </a:solidFill>
                <a:latin typeface="Arial" charset="0"/>
                <a:cs typeface="Arial" charset="0"/>
              </a:rPr>
              <a:t>проблема</a:t>
            </a:r>
            <a:r>
              <a:rPr lang="ru-RU" sz="2000" smtClean="0">
                <a:latin typeface="Arial" charset="0"/>
                <a:cs typeface="Arial" charset="0"/>
              </a:rPr>
              <a:t>, над которой размышляет автор исходного текста. </a:t>
            </a:r>
          </a:p>
          <a:p>
            <a:r>
              <a:rPr lang="ru-RU" sz="2000" smtClean="0">
                <a:latin typeface="Arial" charset="0"/>
                <a:cs typeface="Arial" charset="0"/>
              </a:rPr>
              <a:t>Это текст, созданный на базе другого текста путем </a:t>
            </a:r>
            <a:r>
              <a:rPr lang="ru-RU" sz="2000" b="1" i="1" smtClean="0">
                <a:latin typeface="Arial" charset="0"/>
                <a:cs typeface="Arial" charset="0"/>
              </a:rPr>
              <a:t>преобразования его содержательной структуры.</a:t>
            </a:r>
          </a:p>
          <a:p>
            <a:r>
              <a:rPr lang="ru-RU" sz="2000" smtClean="0">
                <a:latin typeface="Arial" charset="0"/>
                <a:cs typeface="Arial" charset="0"/>
              </a:rPr>
              <a:t>Он обладает </a:t>
            </a:r>
            <a:r>
              <a:rPr lang="ru-RU" sz="2000" b="1" i="1" smtClean="0">
                <a:latin typeface="Arial" charset="0"/>
                <a:cs typeface="Arial" charset="0"/>
              </a:rPr>
              <a:t>особыми</a:t>
            </a:r>
            <a:r>
              <a:rPr lang="ru-RU" sz="2000" smtClean="0">
                <a:latin typeface="Arial" charset="0"/>
                <a:cs typeface="Arial" charset="0"/>
              </a:rPr>
              <a:t> функциональными характеристиками и решает </a:t>
            </a:r>
            <a:r>
              <a:rPr lang="ru-RU" sz="2000" b="1" i="1" smtClean="0">
                <a:latin typeface="Arial" charset="0"/>
                <a:cs typeface="Arial" charset="0"/>
              </a:rPr>
              <a:t>специфическую</a:t>
            </a:r>
            <a:r>
              <a:rPr lang="ru-RU" sz="2000" b="1" smtClean="0">
                <a:latin typeface="Arial" charset="0"/>
                <a:cs typeface="Arial" charset="0"/>
              </a:rPr>
              <a:t> </a:t>
            </a:r>
            <a:r>
              <a:rPr lang="ru-RU" sz="2000" smtClean="0">
                <a:latin typeface="Arial" charset="0"/>
                <a:cs typeface="Arial" charset="0"/>
              </a:rPr>
              <a:t>коммуникативную задачу.</a:t>
            </a:r>
          </a:p>
        </p:txBody>
      </p:sp>
      <p:pic>
        <p:nvPicPr>
          <p:cNvPr id="23555" name="Picture 2" descr="C:\Users\User\Desktop\шаттерсток\shutterstock_338628785.jpg"/>
          <p:cNvPicPr>
            <a:picLocks noChangeAspect="1" noChangeArrowheads="1"/>
          </p:cNvPicPr>
          <p:nvPr/>
        </p:nvPicPr>
        <p:blipFill>
          <a:blip r:embed="rId2" cstate="print"/>
          <a:srcRect/>
          <a:stretch>
            <a:fillRect/>
          </a:stretch>
        </p:blipFill>
        <p:spPr bwMode="auto">
          <a:xfrm>
            <a:off x="323850" y="2781300"/>
            <a:ext cx="2735263" cy="2735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437"/>
          </a:xfrm>
        </p:spPr>
        <p:txBody>
          <a:bodyPr/>
          <a:lstStyle/>
          <a:p>
            <a:r>
              <a:rPr lang="ru-RU" sz="2800" b="1" smtClean="0">
                <a:latin typeface="Arial" charset="0"/>
                <a:cs typeface="Arial" charset="0"/>
              </a:rPr>
              <a:t>Опора на коммуникативные умения в работе над комментарием к проблеме</a:t>
            </a:r>
            <a:endParaRPr lang="ru-RU" sz="2800" smtClean="0">
              <a:latin typeface="Arial" charset="0"/>
              <a:cs typeface="Arial" charset="0"/>
            </a:endParaRPr>
          </a:p>
        </p:txBody>
      </p:sp>
      <p:graphicFrame>
        <p:nvGraphicFramePr>
          <p:cNvPr id="5" name="Содержимое 4"/>
          <p:cNvGraphicFramePr>
            <a:graphicFrameLocks noGrp="1"/>
          </p:cNvGraphicFramePr>
          <p:nvPr>
            <p:ph idx="1"/>
          </p:nvPr>
        </p:nvGraphicFramePr>
        <p:xfrm>
          <a:off x="395288" y="1412875"/>
          <a:ext cx="2841546" cy="4009559"/>
        </p:xfrm>
        <a:graphic>
          <a:graphicData uri="http://schemas.openxmlformats.org/drawingml/2006/table">
            <a:tbl>
              <a:tblPr/>
              <a:tblGrid>
                <a:gridCol w="2841546"/>
              </a:tblGrid>
              <a:tr h="648072">
                <a:tc>
                  <a:txBody>
                    <a:bodyPr/>
                    <a:lstStyle/>
                    <a:p>
                      <a:pPr algn="ctr"/>
                      <a:r>
                        <a:rPr lang="ru-RU" sz="2400" b="0" dirty="0" smtClean="0">
                          <a:latin typeface="Arial" pitchFamily="34" charset="0"/>
                          <a:cs typeface="Arial" pitchFamily="34" charset="0"/>
                        </a:rPr>
                        <a:t>Вид работы</a:t>
                      </a:r>
                      <a:endParaRPr lang="ru-RU" sz="2400" b="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0080">
                <a:tc>
                  <a:txBody>
                    <a:bodyPr/>
                    <a:lstStyle/>
                    <a:p>
                      <a:r>
                        <a:rPr lang="ru-RU" b="1" dirty="0" smtClean="0">
                          <a:solidFill>
                            <a:srgbClr val="FF0000"/>
                          </a:solidFill>
                          <a:latin typeface="Arial" pitchFamily="34" charset="0"/>
                          <a:cs typeface="Arial" pitchFamily="34" charset="0"/>
                        </a:rPr>
                        <a:t>Обучение конспектированию</a:t>
                      </a:r>
                      <a:endParaRPr lang="ru-RU" b="1"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6104">
                <a:tc>
                  <a:txBody>
                    <a:bodyPr/>
                    <a:lstStyle/>
                    <a:p>
                      <a:r>
                        <a:rPr lang="ru-RU" b="1" dirty="0" smtClean="0">
                          <a:solidFill>
                            <a:srgbClr val="FF0000"/>
                          </a:solidFill>
                          <a:latin typeface="Arial" pitchFamily="34" charset="0"/>
                          <a:cs typeface="Arial" pitchFamily="34" charset="0"/>
                        </a:rPr>
                        <a:t>Обучение реферированию</a:t>
                      </a:r>
                      <a:endParaRPr lang="ru-RU" b="1"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5303">
                <a:tc>
                  <a:txBody>
                    <a:bodyPr/>
                    <a:lstStyle/>
                    <a:p>
                      <a:r>
                        <a:rPr lang="ru-RU" b="1" dirty="0" smtClean="0">
                          <a:solidFill>
                            <a:srgbClr val="FF0000"/>
                          </a:solidFill>
                          <a:latin typeface="Arial" pitchFamily="34" charset="0"/>
                          <a:cs typeface="Arial" pitchFamily="34" charset="0"/>
                        </a:rPr>
                        <a:t>Составление аннотации</a:t>
                      </a:r>
                      <a:endParaRPr lang="ru-RU" b="1"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Таблица 5"/>
          <p:cNvGraphicFramePr>
            <a:graphicFrameLocks noGrp="1"/>
          </p:cNvGraphicFramePr>
          <p:nvPr/>
        </p:nvGraphicFramePr>
        <p:xfrm>
          <a:off x="3276600" y="1412875"/>
          <a:ext cx="5112568" cy="4032448"/>
        </p:xfrm>
        <a:graphic>
          <a:graphicData uri="http://schemas.openxmlformats.org/drawingml/2006/table">
            <a:tbl>
              <a:tblPr/>
              <a:tblGrid>
                <a:gridCol w="5112568"/>
              </a:tblGrid>
              <a:tr h="648072">
                <a:tc>
                  <a:txBody>
                    <a:bodyPr/>
                    <a:lstStyle/>
                    <a:p>
                      <a:pPr algn="ctr"/>
                      <a:r>
                        <a:rPr lang="ru-RU" sz="2400" b="0" dirty="0" smtClean="0">
                          <a:latin typeface="Arial" pitchFamily="34" charset="0"/>
                          <a:cs typeface="Arial" pitchFamily="34" charset="0"/>
                        </a:rPr>
                        <a:t>Сформированные</a:t>
                      </a:r>
                      <a:r>
                        <a:rPr lang="ru-RU" sz="2400" b="0" baseline="0" dirty="0" smtClean="0">
                          <a:latin typeface="Arial" pitchFamily="34" charset="0"/>
                          <a:cs typeface="Arial" pitchFamily="34" charset="0"/>
                        </a:rPr>
                        <a:t> умения</a:t>
                      </a:r>
                      <a:endParaRPr lang="ru-RU" sz="2400" b="0" dirty="0">
                        <a:latin typeface="Arial" pitchFamily="34" charset="0"/>
                        <a:cs typeface="Arial" pitchFamily="34" charset="0"/>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r>
              <a:tr h="720080">
                <a:tc>
                  <a:txBody>
                    <a:bodyPr/>
                    <a:lstStyle/>
                    <a:p>
                      <a:r>
                        <a:rPr lang="ru-RU" dirty="0" smtClean="0">
                          <a:latin typeface="Arial" pitchFamily="34" charset="0"/>
                          <a:cs typeface="Arial" pitchFamily="34" charset="0"/>
                        </a:rPr>
                        <a:t>Умение </a:t>
                      </a:r>
                      <a:r>
                        <a:rPr lang="ru-RU" b="1" i="1" dirty="0" smtClean="0">
                          <a:latin typeface="Arial" pitchFamily="34" charset="0"/>
                          <a:cs typeface="Arial" pitchFamily="34" charset="0"/>
                        </a:rPr>
                        <a:t>фиксировать основные положения текста</a:t>
                      </a:r>
                      <a:endParaRPr lang="ru-RU" b="1" i="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2439">
                <a:tc>
                  <a:txBody>
                    <a:bodyPr/>
                    <a:lstStyle/>
                    <a:p>
                      <a:r>
                        <a:rPr lang="ru-RU" dirty="0" smtClean="0">
                          <a:latin typeface="Arial" pitchFamily="34" charset="0"/>
                          <a:cs typeface="Arial" pitchFamily="34" charset="0"/>
                        </a:rPr>
                        <a:t>Умение </a:t>
                      </a:r>
                      <a:r>
                        <a:rPr lang="ru-RU" b="1" i="1" dirty="0" smtClean="0">
                          <a:latin typeface="Arial" pitchFamily="34" charset="0"/>
                          <a:cs typeface="Arial" pitchFamily="34" charset="0"/>
                        </a:rPr>
                        <a:t>кратко передавать содержание текста, находить его ключевые фрагменты</a:t>
                      </a:r>
                      <a:endParaRPr lang="ru-RU" b="1" i="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9896">
                <a:tc>
                  <a:txBody>
                    <a:bodyPr/>
                    <a:lstStyle/>
                    <a:p>
                      <a:r>
                        <a:rPr lang="ru-RU" dirty="0" smtClean="0">
                          <a:latin typeface="Arial" pitchFamily="34" charset="0"/>
                          <a:cs typeface="Arial" pitchFamily="34" charset="0"/>
                        </a:rPr>
                        <a:t>Умение </a:t>
                      </a:r>
                      <a:r>
                        <a:rPr lang="ru-RU" b="1" i="1" dirty="0" smtClean="0">
                          <a:latin typeface="Arial" pitchFamily="34" charset="0"/>
                          <a:cs typeface="Arial" pitchFamily="34" charset="0"/>
                        </a:rPr>
                        <a:t>обобщать содержание первоисточника</a:t>
                      </a:r>
                      <a:endParaRPr lang="ru-RU" b="1" i="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r>
            </a:tbl>
          </a:graphicData>
        </a:graphic>
      </p:graphicFrame>
      <p:pic>
        <p:nvPicPr>
          <p:cNvPr id="24604" name="Picture 2" descr="C:\Users\User\Desktop\шаттерсток\shutterstock_179752970.jpg"/>
          <p:cNvPicPr>
            <a:picLocks noChangeAspect="1" noChangeArrowheads="1"/>
          </p:cNvPicPr>
          <p:nvPr/>
        </p:nvPicPr>
        <p:blipFill>
          <a:blip r:embed="rId2" cstate="print"/>
          <a:srcRect/>
          <a:stretch>
            <a:fillRect/>
          </a:stretch>
        </p:blipFill>
        <p:spPr bwMode="auto">
          <a:xfrm>
            <a:off x="5508625" y="4076700"/>
            <a:ext cx="3419475" cy="2592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amond(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3"/>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p:nvPr>
        </p:nvSpPr>
        <p:spPr>
          <a:xfrm>
            <a:off x="457200" y="274638"/>
            <a:ext cx="8229600" cy="633412"/>
          </a:xfrm>
        </p:spPr>
        <p:txBody>
          <a:bodyPr/>
          <a:lstStyle/>
          <a:p>
            <a:r>
              <a:rPr lang="ru-RU" sz="2800" b="1" smtClean="0">
                <a:latin typeface="Arial" charset="0"/>
                <a:cs typeface="Arial" charset="0"/>
              </a:rPr>
              <a:t>Примеры-иллюстрации как аргументы фактологического типа</a:t>
            </a:r>
          </a:p>
        </p:txBody>
      </p:sp>
      <p:sp>
        <p:nvSpPr>
          <p:cNvPr id="25602" name="Rectangle 3"/>
          <p:cNvSpPr>
            <a:spLocks noGrp="1"/>
          </p:cNvSpPr>
          <p:nvPr>
            <p:ph type="body" idx="1"/>
          </p:nvPr>
        </p:nvSpPr>
        <p:spPr>
          <a:xfrm>
            <a:off x="3563938" y="1268413"/>
            <a:ext cx="5400675" cy="5329237"/>
          </a:xfrm>
        </p:spPr>
        <p:txBody>
          <a:bodyPr/>
          <a:lstStyle/>
          <a:p>
            <a:pPr>
              <a:lnSpc>
                <a:spcPct val="80000"/>
              </a:lnSpc>
            </a:pPr>
            <a:r>
              <a:rPr lang="ru-RU" sz="2000" smtClean="0">
                <a:latin typeface="Arial" charset="0"/>
                <a:cs typeface="Arial" charset="0"/>
              </a:rPr>
              <a:t>     Обращение к </a:t>
            </a:r>
            <a:r>
              <a:rPr lang="ru-RU" sz="2000" b="1" smtClean="0">
                <a:latin typeface="Arial" charset="0"/>
                <a:cs typeface="Arial" charset="0"/>
              </a:rPr>
              <a:t>аргументации как логико-коммуникативному процессу</a:t>
            </a:r>
            <a:r>
              <a:rPr lang="ru-RU" sz="2000" smtClean="0">
                <a:latin typeface="Arial" charset="0"/>
                <a:cs typeface="Arial" charset="0"/>
              </a:rPr>
              <a:t>, служащему </a:t>
            </a:r>
            <a:r>
              <a:rPr lang="ru-RU" sz="2000" b="1" i="1" smtClean="0">
                <a:solidFill>
                  <a:srgbClr val="FF0000"/>
                </a:solidFill>
                <a:latin typeface="Arial" charset="0"/>
                <a:cs typeface="Arial" charset="0"/>
              </a:rPr>
              <a:t>обоснованию определенной точки зрения </a:t>
            </a:r>
            <a:r>
              <a:rPr lang="ru-RU" sz="2000" smtClean="0">
                <a:latin typeface="Arial" charset="0"/>
                <a:cs typeface="Arial" charset="0"/>
              </a:rPr>
              <a:t>является </a:t>
            </a:r>
            <a:r>
              <a:rPr lang="ru-RU" sz="2000" b="1" smtClean="0">
                <a:latin typeface="Arial" charset="0"/>
                <a:cs typeface="Arial" charset="0"/>
              </a:rPr>
              <a:t>необходимым условием </a:t>
            </a:r>
            <a:r>
              <a:rPr lang="ru-RU" sz="2000" smtClean="0">
                <a:latin typeface="Arial" charset="0"/>
                <a:cs typeface="Arial" charset="0"/>
              </a:rPr>
              <a:t>подготовки ученика к написанию сочинения-рассуждения. </a:t>
            </a:r>
          </a:p>
          <a:p>
            <a:pPr>
              <a:lnSpc>
                <a:spcPct val="80000"/>
              </a:lnSpc>
              <a:buFont typeface="Arial" charset="0"/>
              <a:buNone/>
            </a:pPr>
            <a:endParaRPr lang="ru-RU" sz="2000" b="1" smtClean="0">
              <a:latin typeface="Arial" charset="0"/>
              <a:cs typeface="Arial" charset="0"/>
            </a:endParaRPr>
          </a:p>
          <a:p>
            <a:pPr>
              <a:lnSpc>
                <a:spcPct val="80000"/>
              </a:lnSpc>
              <a:buFont typeface="Arial" charset="0"/>
              <a:buNone/>
            </a:pPr>
            <a:endParaRPr lang="ru-RU" sz="2000" b="1" smtClean="0">
              <a:latin typeface="Arial" charset="0"/>
              <a:cs typeface="Arial" charset="0"/>
            </a:endParaRPr>
          </a:p>
          <a:p>
            <a:pPr>
              <a:lnSpc>
                <a:spcPct val="80000"/>
              </a:lnSpc>
            </a:pPr>
            <a:r>
              <a:rPr lang="ru-RU" sz="2000" b="1" smtClean="0">
                <a:latin typeface="Arial" charset="0"/>
                <a:cs typeface="Arial" charset="0"/>
              </a:rPr>
              <a:t> </a:t>
            </a:r>
            <a:r>
              <a:rPr lang="ru-RU" sz="2000" smtClean="0">
                <a:latin typeface="Arial" charset="0"/>
                <a:cs typeface="Arial" charset="0"/>
              </a:rPr>
              <a:t>Аргументы </a:t>
            </a:r>
            <a:r>
              <a:rPr lang="ru-RU" sz="2000" b="1" smtClean="0">
                <a:solidFill>
                  <a:srgbClr val="FF0000"/>
                </a:solidFill>
                <a:latin typeface="Arial" charset="0"/>
                <a:cs typeface="Arial" charset="0"/>
              </a:rPr>
              <a:t>фактологического типа </a:t>
            </a:r>
            <a:r>
              <a:rPr lang="ru-RU" sz="2000" b="1" smtClean="0">
                <a:latin typeface="Arial" charset="0"/>
                <a:cs typeface="Arial" charset="0"/>
              </a:rPr>
              <a:t>– извлечения из интерпретируемого текста</a:t>
            </a:r>
            <a:r>
              <a:rPr lang="ru-RU" sz="2000" smtClean="0">
                <a:latin typeface="Arial" charset="0"/>
                <a:cs typeface="Arial" charset="0"/>
              </a:rPr>
              <a:t>. </a:t>
            </a:r>
          </a:p>
          <a:p>
            <a:pPr>
              <a:lnSpc>
                <a:spcPct val="80000"/>
              </a:lnSpc>
              <a:buFont typeface="Arial" charset="0"/>
              <a:buNone/>
            </a:pPr>
            <a:endParaRPr lang="ru-RU" sz="2000" b="1" smtClean="0">
              <a:latin typeface="Arial" charset="0"/>
              <a:cs typeface="Arial" charset="0"/>
            </a:endParaRPr>
          </a:p>
          <a:p>
            <a:pPr>
              <a:lnSpc>
                <a:spcPct val="80000"/>
              </a:lnSpc>
            </a:pPr>
            <a:endParaRPr lang="ru-RU" sz="2000" b="1" smtClean="0">
              <a:latin typeface="Arial" charset="0"/>
              <a:cs typeface="Arial" charset="0"/>
            </a:endParaRPr>
          </a:p>
          <a:p>
            <a:pPr>
              <a:lnSpc>
                <a:spcPct val="80000"/>
              </a:lnSpc>
            </a:pPr>
            <a:r>
              <a:rPr lang="ru-RU" sz="2000" smtClean="0">
                <a:latin typeface="Arial" charset="0"/>
                <a:cs typeface="Arial" charset="0"/>
              </a:rPr>
              <a:t>        В процессе интерпретации текста </a:t>
            </a:r>
            <a:r>
              <a:rPr lang="ru-RU" sz="2000" b="1" smtClean="0">
                <a:latin typeface="Arial" charset="0"/>
                <a:cs typeface="Arial" charset="0"/>
              </a:rPr>
              <a:t>важна именно фактологическая аргументация</a:t>
            </a:r>
            <a:r>
              <a:rPr lang="ru-RU" sz="2000" smtClean="0">
                <a:latin typeface="Arial" charset="0"/>
                <a:cs typeface="Arial" charset="0"/>
              </a:rPr>
              <a:t>, так как экзаменуемому необходимо показать, </a:t>
            </a:r>
            <a:r>
              <a:rPr lang="ru-RU" sz="2000" b="1" smtClean="0">
                <a:solidFill>
                  <a:srgbClr val="FF0000"/>
                </a:solidFill>
                <a:latin typeface="Arial" charset="0"/>
                <a:cs typeface="Arial" charset="0"/>
              </a:rPr>
              <a:t>что его осмысление исходного текста основано на конкретных фактах. </a:t>
            </a:r>
          </a:p>
          <a:p>
            <a:pPr>
              <a:lnSpc>
                <a:spcPct val="80000"/>
              </a:lnSpc>
              <a:buFont typeface="Arial" charset="0"/>
              <a:buNone/>
            </a:pPr>
            <a:endParaRPr lang="ru-RU" sz="2000" b="1" smtClean="0">
              <a:solidFill>
                <a:srgbClr val="FF0000"/>
              </a:solidFill>
            </a:endParaRPr>
          </a:p>
        </p:txBody>
      </p:sp>
      <p:pic>
        <p:nvPicPr>
          <p:cNvPr id="25603" name="Picture 2" descr="C:\Users\User\Desktop\шаттерсток\shutterstock_365006861.jpg"/>
          <p:cNvPicPr>
            <a:picLocks noChangeAspect="1" noChangeArrowheads="1"/>
          </p:cNvPicPr>
          <p:nvPr/>
        </p:nvPicPr>
        <p:blipFill>
          <a:blip r:embed="rId2" cstate="print"/>
          <a:srcRect/>
          <a:stretch>
            <a:fillRect/>
          </a:stretch>
        </p:blipFill>
        <p:spPr bwMode="auto">
          <a:xfrm>
            <a:off x="179388" y="2205038"/>
            <a:ext cx="3048000" cy="3048000"/>
          </a:xfrm>
          <a:prstGeom prst="rect">
            <a:avLst/>
          </a:prstGeom>
          <a:noFill/>
          <a:ln w="9525">
            <a:noFill/>
            <a:miter lim="800000"/>
            <a:headEnd/>
            <a:tailEnd/>
          </a:ln>
        </p:spPr>
      </p:pic>
      <p:sp>
        <p:nvSpPr>
          <p:cNvPr id="5" name="Прямоугольник 4"/>
          <p:cNvSpPr/>
          <p:nvPr/>
        </p:nvSpPr>
        <p:spPr>
          <a:xfrm>
            <a:off x="468313" y="3284538"/>
            <a:ext cx="2519362" cy="576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rgbClr val="FFFF00"/>
                </a:solidFill>
              </a:rPr>
              <a:t>Обратите внимание!</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395288" y="404813"/>
            <a:ext cx="8291512" cy="503237"/>
          </a:xfrm>
        </p:spPr>
        <p:txBody>
          <a:bodyPr/>
          <a:lstStyle/>
          <a:p>
            <a:pPr algn="l" eaLnBrk="1" hangingPunct="1"/>
            <a:r>
              <a:rPr lang="ru-RU" altLang="ru-RU" sz="2400" b="1" smtClean="0">
                <a:latin typeface="Arial" charset="0"/>
              </a:rPr>
              <a:t>Аргументы в сочинениях ОГЭ по русскому языку</a:t>
            </a:r>
            <a:br>
              <a:rPr lang="ru-RU" altLang="ru-RU" sz="2400" b="1" smtClean="0">
                <a:latin typeface="Arial" charset="0"/>
              </a:rPr>
            </a:br>
            <a:endParaRPr lang="ru-RU" altLang="ru-RU" sz="2400" b="1" smtClean="0">
              <a:latin typeface="Arial" charset="0"/>
            </a:endParaRPr>
          </a:p>
        </p:txBody>
      </p:sp>
      <p:graphicFrame>
        <p:nvGraphicFramePr>
          <p:cNvPr id="99355" name="Group 27"/>
          <p:cNvGraphicFramePr>
            <a:graphicFrameLocks noGrp="1"/>
          </p:cNvGraphicFramePr>
          <p:nvPr>
            <p:ph idx="4294967295"/>
          </p:nvPr>
        </p:nvGraphicFramePr>
        <p:xfrm>
          <a:off x="179388" y="981075"/>
          <a:ext cx="6264275" cy="3024188"/>
        </p:xfrm>
        <a:graphic>
          <a:graphicData uri="http://schemas.openxmlformats.org/drawingml/2006/table">
            <a:tbl>
              <a:tblPr/>
              <a:tblGrid>
                <a:gridCol w="1871662"/>
                <a:gridCol w="4392613"/>
              </a:tblGrid>
              <a:tr h="77787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altLang="ru-RU" sz="2000" b="1" i="0" u="none" strike="noStrike" cap="none" normalizeH="0" baseline="0" smtClean="0">
                          <a:ln>
                            <a:noFill/>
                          </a:ln>
                          <a:solidFill>
                            <a:schemeClr val="tx1"/>
                          </a:solidFill>
                          <a:effectLst/>
                          <a:latin typeface="Calibri" pitchFamily="34" charset="0"/>
                          <a:cs typeface="Arial" charset="0"/>
                        </a:rPr>
                        <a:t>Задание 15.1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altLang="ru-RU" sz="2000" b="0" i="0" u="none" strike="noStrike" cap="none" normalizeH="0" baseline="0" smtClean="0">
                          <a:ln>
                            <a:noFill/>
                          </a:ln>
                          <a:solidFill>
                            <a:srgbClr val="FF0000"/>
                          </a:solidFill>
                          <a:effectLst/>
                          <a:latin typeface="Calibri" pitchFamily="34" charset="0"/>
                          <a:cs typeface="Arial" charset="0"/>
                        </a:rPr>
                        <a:t>2 аргумента из ТЕКСТА</a:t>
                      </a:r>
                      <a:r>
                        <a:rPr kumimoji="0" lang="ru-RU" altLang="ru-RU" sz="2000" b="0" i="0" u="none" strike="noStrike" cap="none" normalizeH="0" baseline="0" smtClean="0">
                          <a:ln>
                            <a:noFill/>
                          </a:ln>
                          <a:solidFill>
                            <a:schemeClr val="tx1"/>
                          </a:solidFill>
                          <a:effectLst/>
                          <a:latin typeface="Calibri" pitchFamily="34" charset="0"/>
                          <a:cs typeface="Arial" charset="0"/>
                        </a:rPr>
                        <a:t> с номерами предложений или цитатами.</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628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altLang="ru-RU" sz="2000" b="1" i="0" u="none" strike="noStrike" cap="none" normalizeH="0" baseline="0" smtClean="0">
                          <a:ln>
                            <a:noFill/>
                          </a:ln>
                          <a:solidFill>
                            <a:schemeClr val="tx1"/>
                          </a:solidFill>
                          <a:effectLst/>
                          <a:latin typeface="Calibri" pitchFamily="34" charset="0"/>
                          <a:cs typeface="Arial" charset="0"/>
                        </a:rPr>
                        <a:t>Задание 15.2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altLang="ru-RU" sz="2000" b="0" i="0" u="none" strike="noStrike" cap="none" normalizeH="0" baseline="0" smtClean="0">
                          <a:ln>
                            <a:noFill/>
                          </a:ln>
                          <a:solidFill>
                            <a:srgbClr val="FF0000"/>
                          </a:solidFill>
                          <a:effectLst/>
                          <a:latin typeface="Calibri" pitchFamily="34" charset="0"/>
                          <a:cs typeface="Arial" charset="0"/>
                        </a:rPr>
                        <a:t>2 аргумента из ТЕКСТА:</a:t>
                      </a:r>
                      <a:r>
                        <a:rPr kumimoji="0" lang="ru-RU" altLang="ru-RU" sz="2000" b="0" i="0" u="none" strike="noStrike" cap="none" normalizeH="0" baseline="0" smtClean="0">
                          <a:ln>
                            <a:noFill/>
                          </a:ln>
                          <a:solidFill>
                            <a:schemeClr val="tx1"/>
                          </a:solidFill>
                          <a:effectLst/>
                          <a:latin typeface="Calibri" pitchFamily="34" charset="0"/>
                          <a:cs typeface="Arial" charset="0"/>
                        </a:rPr>
                        <a:t>  номера предложений или цитирование.</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002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altLang="ru-RU" sz="2000" b="1" i="0" u="none" strike="noStrike" cap="none" normalizeH="0" baseline="0" smtClean="0">
                          <a:ln>
                            <a:noFill/>
                          </a:ln>
                          <a:solidFill>
                            <a:schemeClr val="tx1"/>
                          </a:solidFill>
                          <a:effectLst/>
                          <a:latin typeface="Calibri" pitchFamily="34" charset="0"/>
                          <a:cs typeface="Arial" charset="0"/>
                        </a:rPr>
                        <a:t>Задание 15.3</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 typeface="Arial" charset="0"/>
                        <a:buNone/>
                        <a:tabLst/>
                      </a:pPr>
                      <a:r>
                        <a:rPr kumimoji="0" lang="ru-RU" altLang="ru-RU" sz="2000" b="1" i="0" u="sng" strike="noStrike" cap="none" normalizeH="0" baseline="0" smtClean="0">
                          <a:ln>
                            <a:noFill/>
                          </a:ln>
                          <a:solidFill>
                            <a:srgbClr val="000099"/>
                          </a:solidFill>
                          <a:effectLst/>
                          <a:latin typeface="Calibri" pitchFamily="34" charset="0"/>
                          <a:cs typeface="Arial" charset="0"/>
                        </a:rPr>
                        <a:t>2 варианта аргументов</a:t>
                      </a:r>
                      <a:r>
                        <a:rPr kumimoji="0" lang="ru-RU" altLang="ru-RU" sz="2000" b="1" i="0" u="sng" strike="noStrike" cap="none" normalizeH="0" baseline="0" smtClean="0">
                          <a:ln>
                            <a:noFill/>
                          </a:ln>
                          <a:solidFill>
                            <a:schemeClr val="tx1"/>
                          </a:solidFill>
                          <a:effectLst/>
                          <a:latin typeface="Calibri" pitchFamily="34" charset="0"/>
                          <a:cs typeface="Arial" charset="0"/>
                        </a:rPr>
                        <a:t>:</a:t>
                      </a:r>
                      <a:r>
                        <a:rPr kumimoji="0" lang="ru-RU" altLang="ru-RU" sz="2000" b="0" i="0" u="none" strike="noStrike" cap="none" normalizeH="0" baseline="0" smtClean="0">
                          <a:ln>
                            <a:noFill/>
                          </a:ln>
                          <a:solidFill>
                            <a:schemeClr val="tx1"/>
                          </a:solidFill>
                          <a:effectLst/>
                          <a:latin typeface="Calibri" pitchFamily="34" charset="0"/>
                          <a:cs typeface="Arial" charset="0"/>
                        </a:rPr>
                        <a:t> </a:t>
                      </a:r>
                    </a:p>
                    <a:p>
                      <a:pPr marL="533400" marR="0" lvl="0" indent="-533400" algn="l" defTabSz="914400" rtl="0" eaLnBrk="1" fontAlgn="base" latinLnBrk="0" hangingPunct="1">
                        <a:lnSpc>
                          <a:spcPct val="100000"/>
                        </a:lnSpc>
                        <a:spcBef>
                          <a:spcPct val="20000"/>
                        </a:spcBef>
                        <a:spcAft>
                          <a:spcPct val="0"/>
                        </a:spcAft>
                        <a:buClrTx/>
                        <a:buSzTx/>
                        <a:buFont typeface="Arial" charset="0"/>
                        <a:buAutoNum type="arabicPeriod"/>
                        <a:tabLst/>
                      </a:pPr>
                      <a:r>
                        <a:rPr kumimoji="0" lang="ru-RU" altLang="ru-RU" sz="2000" b="0" i="0" u="none" strike="noStrike" cap="none" normalizeH="0" baseline="0" smtClean="0">
                          <a:ln>
                            <a:noFill/>
                          </a:ln>
                          <a:solidFill>
                            <a:schemeClr val="tx1"/>
                          </a:solidFill>
                          <a:effectLst/>
                          <a:latin typeface="Calibri" pitchFamily="34" charset="0"/>
                          <a:cs typeface="Arial" charset="0"/>
                        </a:rPr>
                        <a:t>Один – из </a:t>
                      </a:r>
                      <a:r>
                        <a:rPr kumimoji="0" lang="ru-RU" altLang="ru-RU" sz="2000" b="0" i="0" u="none" strike="noStrike" cap="none" normalizeH="0" baseline="0" smtClean="0">
                          <a:ln>
                            <a:noFill/>
                          </a:ln>
                          <a:solidFill>
                            <a:srgbClr val="FF0000"/>
                          </a:solidFill>
                          <a:effectLst/>
                          <a:latin typeface="Calibri" pitchFamily="34" charset="0"/>
                          <a:cs typeface="Arial" charset="0"/>
                        </a:rPr>
                        <a:t>ТЕКСТА,</a:t>
                      </a:r>
                      <a:r>
                        <a:rPr kumimoji="0" lang="ru-RU" altLang="ru-RU" sz="2000" b="0" i="0" u="none" strike="noStrike" cap="none" normalizeH="0" baseline="0" smtClean="0">
                          <a:ln>
                            <a:noFill/>
                          </a:ln>
                          <a:solidFill>
                            <a:schemeClr val="tx1"/>
                          </a:solidFill>
                          <a:effectLst/>
                          <a:latin typeface="Calibri" pitchFamily="34" charset="0"/>
                          <a:cs typeface="Arial" charset="0"/>
                        </a:rPr>
                        <a:t> а второй – из </a:t>
                      </a:r>
                      <a:r>
                        <a:rPr kumimoji="0" lang="ru-RU" altLang="ru-RU" sz="2000" b="0" i="0" u="none" strike="noStrike" cap="none" normalizeH="0" baseline="0" smtClean="0">
                          <a:ln>
                            <a:noFill/>
                          </a:ln>
                          <a:solidFill>
                            <a:srgbClr val="FF0000"/>
                          </a:solidFill>
                          <a:effectLst/>
                          <a:latin typeface="Calibri" pitchFamily="34" charset="0"/>
                          <a:cs typeface="Arial" charset="0"/>
                        </a:rPr>
                        <a:t>ЖИЗНЕННОГО ОПЫТА.</a:t>
                      </a:r>
                    </a:p>
                    <a:p>
                      <a:pPr marL="533400" marR="0" lvl="0" indent="-533400" algn="l" defTabSz="914400" rtl="0" eaLnBrk="1" fontAlgn="base" latinLnBrk="0" hangingPunct="1">
                        <a:lnSpc>
                          <a:spcPct val="100000"/>
                        </a:lnSpc>
                        <a:spcBef>
                          <a:spcPct val="20000"/>
                        </a:spcBef>
                        <a:spcAft>
                          <a:spcPct val="0"/>
                        </a:spcAft>
                        <a:buClrTx/>
                        <a:buSzTx/>
                        <a:buFont typeface="Arial" charset="0"/>
                        <a:buAutoNum type="arabicPeriod"/>
                        <a:tabLst/>
                      </a:pPr>
                      <a:r>
                        <a:rPr kumimoji="0" lang="ru-RU" altLang="ru-RU" sz="2000" b="0" i="0" u="none" strike="noStrike" cap="none" normalizeH="0" baseline="0" smtClean="0">
                          <a:ln>
                            <a:noFill/>
                          </a:ln>
                          <a:solidFill>
                            <a:srgbClr val="FF0000"/>
                          </a:solidFill>
                          <a:effectLst/>
                          <a:latin typeface="Calibri" pitchFamily="34" charset="0"/>
                          <a:cs typeface="Arial" charset="0"/>
                        </a:rPr>
                        <a:t>Два</a:t>
                      </a:r>
                      <a:r>
                        <a:rPr kumimoji="0" lang="ru-RU" altLang="ru-RU" sz="2000" b="0" i="0" u="none" strike="noStrike" cap="none" normalizeH="0" baseline="0" smtClean="0">
                          <a:ln>
                            <a:noFill/>
                          </a:ln>
                          <a:solidFill>
                            <a:schemeClr val="tx1"/>
                          </a:solidFill>
                          <a:effectLst/>
                          <a:latin typeface="Calibri" pitchFamily="34" charset="0"/>
                          <a:cs typeface="Arial" charset="0"/>
                        </a:rPr>
                        <a:t> аргумента </a:t>
                      </a:r>
                      <a:r>
                        <a:rPr kumimoji="0" lang="ru-RU" altLang="ru-RU" sz="2000" b="0" i="0" u="none" strike="noStrike" cap="none" normalizeH="0" baseline="0" smtClean="0">
                          <a:ln>
                            <a:noFill/>
                          </a:ln>
                          <a:solidFill>
                            <a:srgbClr val="FF0000"/>
                          </a:solidFill>
                          <a:effectLst/>
                          <a:latin typeface="Calibri" pitchFamily="34" charset="0"/>
                          <a:cs typeface="Arial" charset="0"/>
                        </a:rPr>
                        <a:t>из текста</a:t>
                      </a:r>
                      <a:r>
                        <a:rPr kumimoji="0" lang="ru-RU" altLang="ru-RU" sz="2000" b="0" i="0" u="none" strike="noStrike" cap="none" normalizeH="0" baseline="0" smtClean="0">
                          <a:ln>
                            <a:noFill/>
                          </a:ln>
                          <a:solidFill>
                            <a:schemeClr val="tx1"/>
                          </a:solidFill>
                          <a:effectLst/>
                          <a:latin typeface="Calibri" pitchFamily="34" charset="0"/>
                          <a:cs typeface="Arial" charset="0"/>
                        </a:rPr>
                        <a:t>.</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6640" name="Picture 36" descr="shutterstock_129414266"/>
          <p:cNvPicPr>
            <a:picLocks noChangeAspect="1" noChangeArrowheads="1"/>
          </p:cNvPicPr>
          <p:nvPr/>
        </p:nvPicPr>
        <p:blipFill>
          <a:blip r:embed="rId2" cstate="print"/>
          <a:srcRect/>
          <a:stretch>
            <a:fillRect/>
          </a:stretch>
        </p:blipFill>
        <p:spPr bwMode="auto">
          <a:xfrm>
            <a:off x="6588125" y="981075"/>
            <a:ext cx="2400300" cy="3048000"/>
          </a:xfrm>
          <a:prstGeom prst="rect">
            <a:avLst/>
          </a:prstGeom>
          <a:noFill/>
          <a:ln w="9525">
            <a:noFill/>
            <a:miter lim="800000"/>
            <a:headEnd/>
            <a:tailEnd/>
          </a:ln>
        </p:spPr>
      </p:pic>
      <p:sp>
        <p:nvSpPr>
          <p:cNvPr id="26641" name="WordArt 39"/>
          <p:cNvSpPr>
            <a:spLocks noChangeArrowheads="1" noChangeShapeType="1" noTextEdit="1"/>
          </p:cNvSpPr>
          <p:nvPr/>
        </p:nvSpPr>
        <p:spPr bwMode="auto">
          <a:xfrm rot="-880215">
            <a:off x="7164388" y="1484313"/>
            <a:ext cx="600075" cy="361950"/>
          </a:xfrm>
          <a:prstGeom prst="rect">
            <a:avLst/>
          </a:prstGeom>
        </p:spPr>
        <p:txBody>
          <a:bodyPr wrap="none" fromWordArt="1">
            <a:prstTxWarp prst="textPlain">
              <a:avLst>
                <a:gd name="adj" fmla="val 50000"/>
              </a:avLst>
            </a:prstTxWarp>
          </a:bodyPr>
          <a:lstStyle/>
          <a:p>
            <a:pPr algn="ctr"/>
            <a:r>
              <a:rPr lang="ru-RU" sz="2000" i="1" kern="10">
                <a:ln w="9525">
                  <a:solidFill>
                    <a:srgbClr val="000000"/>
                  </a:solidFill>
                  <a:round/>
                  <a:headEnd/>
                  <a:tailEnd/>
                </a:ln>
                <a:solidFill>
                  <a:srgbClr val="FFFFFF"/>
                </a:solidFill>
                <a:latin typeface="Arial Black"/>
              </a:rPr>
              <a:t>15.1</a:t>
            </a:r>
          </a:p>
        </p:txBody>
      </p:sp>
      <p:sp>
        <p:nvSpPr>
          <p:cNvPr id="26642" name="WordArt 40"/>
          <p:cNvSpPr>
            <a:spLocks noChangeArrowheads="1" noChangeShapeType="1" noTextEdit="1"/>
          </p:cNvSpPr>
          <p:nvPr/>
        </p:nvSpPr>
        <p:spPr bwMode="auto">
          <a:xfrm rot="-520043">
            <a:off x="7885113" y="2205038"/>
            <a:ext cx="600075" cy="361950"/>
          </a:xfrm>
          <a:prstGeom prst="rect">
            <a:avLst/>
          </a:prstGeom>
        </p:spPr>
        <p:txBody>
          <a:bodyPr wrap="none" fromWordArt="1">
            <a:prstTxWarp prst="textPlain">
              <a:avLst>
                <a:gd name="adj" fmla="val 50000"/>
              </a:avLst>
            </a:prstTxWarp>
          </a:bodyPr>
          <a:lstStyle/>
          <a:p>
            <a:pPr algn="ctr"/>
            <a:r>
              <a:rPr lang="ru-RU" sz="2000" i="1" kern="10">
                <a:ln w="9525">
                  <a:solidFill>
                    <a:srgbClr val="000000"/>
                  </a:solidFill>
                  <a:round/>
                  <a:headEnd/>
                  <a:tailEnd/>
                </a:ln>
                <a:solidFill>
                  <a:srgbClr val="FFFFFF"/>
                </a:solidFill>
                <a:latin typeface="Arial Black"/>
              </a:rPr>
              <a:t>15.2</a:t>
            </a:r>
          </a:p>
        </p:txBody>
      </p:sp>
      <p:sp>
        <p:nvSpPr>
          <p:cNvPr id="26643" name="WordArt 41"/>
          <p:cNvSpPr>
            <a:spLocks noChangeArrowheads="1" noChangeShapeType="1" noTextEdit="1"/>
          </p:cNvSpPr>
          <p:nvPr/>
        </p:nvSpPr>
        <p:spPr bwMode="auto">
          <a:xfrm>
            <a:off x="7812088" y="3068638"/>
            <a:ext cx="600075" cy="361950"/>
          </a:xfrm>
          <a:prstGeom prst="rect">
            <a:avLst/>
          </a:prstGeom>
        </p:spPr>
        <p:txBody>
          <a:bodyPr wrap="none" fromWordArt="1">
            <a:prstTxWarp prst="textPlain">
              <a:avLst>
                <a:gd name="adj" fmla="val 50000"/>
              </a:avLst>
            </a:prstTxWarp>
          </a:bodyPr>
          <a:lstStyle/>
          <a:p>
            <a:pPr algn="ctr"/>
            <a:r>
              <a:rPr lang="ru-RU" sz="2000" i="1" kern="10">
                <a:ln w="9525">
                  <a:solidFill>
                    <a:srgbClr val="000000"/>
                  </a:solidFill>
                  <a:round/>
                  <a:headEnd/>
                  <a:tailEnd/>
                </a:ln>
                <a:solidFill>
                  <a:srgbClr val="FFFFFF"/>
                </a:solidFill>
                <a:latin typeface="Arial Black"/>
              </a:rPr>
              <a:t>15.3</a:t>
            </a:r>
          </a:p>
        </p:txBody>
      </p:sp>
      <p:pic>
        <p:nvPicPr>
          <p:cNvPr id="26644" name="Picture 29" descr="shutterstock_222771016"/>
          <p:cNvPicPr>
            <a:picLocks noChangeAspect="1" noChangeArrowheads="1"/>
          </p:cNvPicPr>
          <p:nvPr/>
        </p:nvPicPr>
        <p:blipFill>
          <a:blip r:embed="rId3" cstate="print"/>
          <a:srcRect/>
          <a:stretch>
            <a:fillRect/>
          </a:stretch>
        </p:blipFill>
        <p:spPr bwMode="auto">
          <a:xfrm>
            <a:off x="0" y="4972050"/>
            <a:ext cx="2771775" cy="1885950"/>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2000" fill="hold"/>
                                        <p:tgtEl>
                                          <p:spTgt spid="7170"/>
                                        </p:tgtEl>
                                        <p:attrNameLst>
                                          <p:attrName>ppt_w</p:attrName>
                                        </p:attrNameLst>
                                      </p:cBhvr>
                                      <p:tavLst>
                                        <p:tav tm="0">
                                          <p:val>
                                            <p:strVal val="#ppt_w*2.5"/>
                                          </p:val>
                                        </p:tav>
                                        <p:tav tm="100000">
                                          <p:val>
                                            <p:strVal val="#ppt_w"/>
                                          </p:val>
                                        </p:tav>
                                      </p:tavLst>
                                    </p:anim>
                                    <p:anim calcmode="lin" valueType="num">
                                      <p:cBhvr>
                                        <p:cTn id="8" dur="2000" fill="hold"/>
                                        <p:tgtEl>
                                          <p:spTgt spid="7170"/>
                                        </p:tgtEl>
                                        <p:attrNameLst>
                                          <p:attrName>ppt_h</p:attrName>
                                        </p:attrNameLst>
                                      </p:cBhvr>
                                      <p:tavLst>
                                        <p:tav tm="0">
                                          <p:val>
                                            <p:strVal val="#ppt_h"/>
                                          </p:val>
                                        </p:tav>
                                        <p:tav tm="100000">
                                          <p:val>
                                            <p:strVal val="#ppt_h"/>
                                          </p:val>
                                        </p:tav>
                                      </p:tavLst>
                                    </p:anim>
                                    <p:anim calcmode="lin" valueType="num">
                                      <p:cBhvr>
                                        <p:cTn id="9" dur="2000" fill="hold"/>
                                        <p:tgtEl>
                                          <p:spTgt spid="7170"/>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7170"/>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539750" y="188913"/>
            <a:ext cx="8353425" cy="431800"/>
          </a:xfrm>
        </p:spPr>
        <p:txBody>
          <a:bodyPr/>
          <a:lstStyle/>
          <a:p>
            <a:pPr algn="l"/>
            <a:r>
              <a:rPr lang="ru-RU" sz="2400" b="1" smtClean="0"/>
              <a:t>От задания 15.3 ОГЭ – к комментарию проблемы на ЕГЭ</a:t>
            </a:r>
          </a:p>
        </p:txBody>
      </p:sp>
      <p:sp>
        <p:nvSpPr>
          <p:cNvPr id="4099" name="Содержимое 2"/>
          <p:cNvSpPr>
            <a:spLocks noGrp="1"/>
          </p:cNvSpPr>
          <p:nvPr>
            <p:ph sz="half" idx="1"/>
          </p:nvPr>
        </p:nvSpPr>
        <p:spPr>
          <a:xfrm>
            <a:off x="0" y="692150"/>
            <a:ext cx="3348038" cy="5832475"/>
          </a:xfrm>
        </p:spPr>
        <p:txBody>
          <a:bodyPr/>
          <a:lstStyle/>
          <a:p>
            <a:pPr>
              <a:buFontTx/>
              <a:buNone/>
            </a:pPr>
            <a:r>
              <a:rPr lang="ru-RU" i="1" smtClean="0"/>
              <a:t>    </a:t>
            </a:r>
            <a:r>
              <a:rPr lang="ru-RU" sz="2000" b="1" i="1" smtClean="0"/>
              <a:t>Задача экзаменуемого – показать, что он </a:t>
            </a:r>
            <a:r>
              <a:rPr lang="ru-RU" sz="2000" b="1" i="1" smtClean="0">
                <a:solidFill>
                  <a:srgbClr val="FF0000"/>
                </a:solidFill>
              </a:rPr>
              <a:t>понимает </a:t>
            </a:r>
            <a:r>
              <a:rPr lang="ru-RU" sz="2000" b="1" i="1" smtClean="0"/>
              <a:t>значение предложенного для анализа понятия, </a:t>
            </a:r>
            <a:r>
              <a:rPr lang="ru-RU" sz="2000" b="1" i="1" smtClean="0">
                <a:solidFill>
                  <a:srgbClr val="FF0000"/>
                </a:solidFill>
              </a:rPr>
              <a:t>раскрывает</a:t>
            </a:r>
            <a:r>
              <a:rPr lang="ru-RU" sz="2000" b="1" i="1" smtClean="0"/>
              <a:t> его ценностный смысл, </a:t>
            </a:r>
            <a:r>
              <a:rPr lang="ru-RU" sz="2000" b="1" i="1" smtClean="0">
                <a:solidFill>
                  <a:srgbClr val="FF0000"/>
                </a:solidFill>
              </a:rPr>
              <a:t>выявляет </a:t>
            </a:r>
            <a:r>
              <a:rPr lang="ru-RU" sz="2000" b="1" i="1" smtClean="0"/>
              <a:t>те </a:t>
            </a:r>
            <a:r>
              <a:rPr lang="ru-RU" sz="2000" b="1" i="1" smtClean="0">
                <a:solidFill>
                  <a:srgbClr val="FF0000"/>
                </a:solidFill>
              </a:rPr>
              <a:t>семантические оттенки, </a:t>
            </a:r>
            <a:r>
              <a:rPr lang="ru-RU" sz="2000" b="1" i="1" smtClean="0"/>
              <a:t>которые актуализированы в предложенном тексте.</a:t>
            </a:r>
          </a:p>
          <a:p>
            <a:pPr>
              <a:buFontTx/>
              <a:buNone/>
            </a:pPr>
            <a:endParaRPr lang="ru-RU" sz="2000" b="1" i="1" smtClean="0"/>
          </a:p>
          <a:p>
            <a:pPr algn="ctr">
              <a:buFontTx/>
              <a:buNone/>
            </a:pPr>
            <a:r>
              <a:rPr lang="ru-RU" sz="1200" b="1" i="1" smtClean="0"/>
              <a:t>«</a:t>
            </a:r>
            <a:r>
              <a:rPr lang="ru-RU" sz="1200" b="1" smtClean="0"/>
              <a:t>Учебно-методические материалы </a:t>
            </a:r>
            <a:endParaRPr lang="ru-RU" sz="1200" smtClean="0"/>
          </a:p>
          <a:p>
            <a:pPr algn="ctr">
              <a:buFontTx/>
              <a:buNone/>
            </a:pPr>
            <a:r>
              <a:rPr lang="ru-RU" sz="1200" b="1" smtClean="0"/>
              <a:t>для подготовки экспертов предметных комиссий по проверке заданий с развернутым ответом</a:t>
            </a:r>
            <a:r>
              <a:rPr lang="ru-RU" sz="1200" b="1" i="1" smtClean="0"/>
              <a:t>»</a:t>
            </a:r>
          </a:p>
          <a:p>
            <a:pPr>
              <a:buFontTx/>
              <a:buNone/>
            </a:pPr>
            <a:endParaRPr lang="ru-RU" sz="2400" smtClean="0"/>
          </a:p>
        </p:txBody>
      </p:sp>
      <p:sp>
        <p:nvSpPr>
          <p:cNvPr id="4100" name="Содержимое 3"/>
          <p:cNvSpPr>
            <a:spLocks noGrp="1"/>
          </p:cNvSpPr>
          <p:nvPr>
            <p:ph sz="half" idx="2"/>
          </p:nvPr>
        </p:nvSpPr>
        <p:spPr>
          <a:xfrm>
            <a:off x="3203575" y="692150"/>
            <a:ext cx="5761038" cy="5832475"/>
          </a:xfrm>
        </p:spPr>
        <p:txBody>
          <a:bodyPr/>
          <a:lstStyle/>
          <a:p>
            <a:pPr>
              <a:buFontTx/>
              <a:buNone/>
            </a:pPr>
            <a:r>
              <a:rPr lang="ru-RU" sz="1800" b="1" smtClean="0"/>
              <a:t>         </a:t>
            </a:r>
            <a:r>
              <a:rPr lang="ru-RU" sz="2000" smtClean="0"/>
              <a:t>Распространённой ошибкой в комментировании является поверхностное прочтение исходного текста: экзаменуемый связывает лексико-грамматической связью ключевые слова исходного текста, </a:t>
            </a:r>
            <a:r>
              <a:rPr lang="ru-RU" sz="2000" b="1" i="1" smtClean="0">
                <a:solidFill>
                  <a:srgbClr val="FF0000"/>
                </a:solidFill>
              </a:rPr>
              <a:t>оставив в стороне нравственную суть проблемы, ее противоречивый характер, драматическую остроту. </a:t>
            </a:r>
            <a:r>
              <a:rPr lang="ru-RU" sz="2000" b="1" i="1" smtClean="0"/>
              <a:t>Бедность комментария в данном случае обусловлена … </a:t>
            </a:r>
            <a:r>
              <a:rPr lang="ru-RU" sz="2000" b="1" i="1" smtClean="0">
                <a:solidFill>
                  <a:srgbClr val="FF0000"/>
                </a:solidFill>
              </a:rPr>
              <a:t>недостаточностью общекультурных знаний о данной проблеме, </a:t>
            </a:r>
            <a:r>
              <a:rPr lang="ru-RU" sz="2000" b="1" i="1" smtClean="0"/>
              <a:t>что не позволяет увидеть эту проблему в всей ее широте. </a:t>
            </a:r>
            <a:r>
              <a:rPr lang="ru-RU" sz="1800" b="1" i="1" smtClean="0">
                <a:cs typeface="Arial" charset="0"/>
              </a:rPr>
              <a:t>Отсутствие нужных знаний приводит </a:t>
            </a:r>
            <a:r>
              <a:rPr lang="ru-RU" sz="1800" i="1" smtClean="0">
                <a:cs typeface="Arial" charset="0"/>
              </a:rPr>
              <a:t>к </a:t>
            </a:r>
            <a:r>
              <a:rPr lang="ru-RU" sz="1800" b="1" i="1" smtClean="0">
                <a:cs typeface="Arial" charset="0"/>
              </a:rPr>
              <a:t>еще одной ошибке по критерию К2 </a:t>
            </a:r>
            <a:r>
              <a:rPr lang="ru-RU" sz="1800" b="1" i="1" smtClean="0">
                <a:solidFill>
                  <a:srgbClr val="C00000"/>
                </a:solidFill>
                <a:cs typeface="Arial" charset="0"/>
              </a:rPr>
              <a:t>– </a:t>
            </a:r>
            <a:r>
              <a:rPr lang="ru-RU" sz="1800" b="1" i="1" smtClean="0">
                <a:solidFill>
                  <a:srgbClr val="FF0000"/>
                </a:solidFill>
                <a:cs typeface="Arial" charset="0"/>
              </a:rPr>
              <a:t>неосознанному отступлению от темы: ученик пишет не о том, о чем говорится в тексте, а о том, о чем он может написать…</a:t>
            </a:r>
            <a:endParaRPr lang="ru-RU" sz="1800" b="1" i="1" smtClean="0"/>
          </a:p>
          <a:p>
            <a:pPr>
              <a:buFontTx/>
              <a:buNone/>
            </a:pPr>
            <a:r>
              <a:rPr lang="ru-RU" sz="1200" b="1" smtClean="0"/>
              <a:t>       «МЕТОДИЧЕСКИЕ РЕКОМЕНДАЦИИ для учителей, подготовленные на основе анализа типичных ошибок участников ЕГЭ 2015 года»</a:t>
            </a:r>
            <a:endParaRPr lang="ru-RU" sz="1200" b="1" i="1" smtClean="0"/>
          </a:p>
          <a:p>
            <a:pPr>
              <a:buFontTx/>
              <a:buNone/>
            </a:pPr>
            <a:r>
              <a:rPr lang="ru-RU" sz="1200" i="1" smtClean="0"/>
              <a:t>          </a:t>
            </a:r>
          </a:p>
          <a:p>
            <a:pPr>
              <a:buFontTx/>
              <a:buNone/>
            </a:pPr>
            <a:endParaRPr lang="ru-RU" sz="2400" i="1"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strVal val="#ppt_w+.3"/>
                                          </p:val>
                                        </p:tav>
                                        <p:tav tm="100000">
                                          <p:val>
                                            <p:strVal val="#ppt_w"/>
                                          </p:val>
                                        </p:tav>
                                      </p:tavLst>
                                    </p:anim>
                                    <p:anim calcmode="lin" valueType="num">
                                      <p:cBhvr>
                                        <p:cTn id="8" dur="1000" fill="hold"/>
                                        <p:tgtEl>
                                          <p:spTgt spid="4098"/>
                                        </p:tgtEl>
                                        <p:attrNameLst>
                                          <p:attrName>ppt_h</p:attrName>
                                        </p:attrNameLst>
                                      </p:cBhvr>
                                      <p:tavLst>
                                        <p:tav tm="0">
                                          <p:val>
                                            <p:strVal val="#ppt_h"/>
                                          </p:val>
                                        </p:tav>
                                        <p:tav tm="100000">
                                          <p:val>
                                            <p:strVal val="#ppt_h"/>
                                          </p:val>
                                        </p:tav>
                                      </p:tavLst>
                                    </p:anim>
                                    <p:animEffect transition="in" filter="fade">
                                      <p:cBhvr>
                                        <p:cTn id="9" dur="10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099">
                                            <p:txEl>
                                              <p:pRg st="0" end="0"/>
                                            </p:txEl>
                                          </p:spTgt>
                                        </p:tgtEl>
                                        <p:attrNameLst>
                                          <p:attrName>style.visibility</p:attrName>
                                        </p:attrNameLst>
                                      </p:cBhvr>
                                      <p:to>
                                        <p:strVal val="visible"/>
                                      </p:to>
                                    </p:set>
                                    <p:animEffect transition="in" filter="fade">
                                      <p:cBhvr>
                                        <p:cTn id="14" dur="1000"/>
                                        <p:tgtEl>
                                          <p:spTgt spid="4099">
                                            <p:txEl>
                                              <p:pRg st="0" end="0"/>
                                            </p:txEl>
                                          </p:spTgt>
                                        </p:tgtEl>
                                      </p:cBhvr>
                                    </p:animEffect>
                                    <p:anim calcmode="lin" valueType="num">
                                      <p:cBhvr>
                                        <p:cTn id="15"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0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099">
                                            <p:txEl>
                                              <p:pRg st="2" end="2"/>
                                            </p:txEl>
                                          </p:spTgt>
                                        </p:tgtEl>
                                        <p:attrNameLst>
                                          <p:attrName>style.visibility</p:attrName>
                                        </p:attrNameLst>
                                      </p:cBhvr>
                                      <p:to>
                                        <p:strVal val="visible"/>
                                      </p:to>
                                    </p:set>
                                    <p:animEffect transition="in" filter="fade">
                                      <p:cBhvr>
                                        <p:cTn id="21" dur="1000"/>
                                        <p:tgtEl>
                                          <p:spTgt spid="4099">
                                            <p:txEl>
                                              <p:pRg st="2" end="2"/>
                                            </p:txEl>
                                          </p:spTgt>
                                        </p:tgtEl>
                                      </p:cBhvr>
                                    </p:animEffect>
                                    <p:anim calcmode="lin" valueType="num">
                                      <p:cBhvr>
                                        <p:cTn id="22" dur="1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0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099">
                                            <p:txEl>
                                              <p:pRg st="3" end="3"/>
                                            </p:txEl>
                                          </p:spTgt>
                                        </p:tgtEl>
                                        <p:attrNameLst>
                                          <p:attrName>style.visibility</p:attrName>
                                        </p:attrNameLst>
                                      </p:cBhvr>
                                      <p:to>
                                        <p:strVal val="visible"/>
                                      </p:to>
                                    </p:set>
                                    <p:animEffect transition="in" filter="fade">
                                      <p:cBhvr>
                                        <p:cTn id="28" dur="1000"/>
                                        <p:tgtEl>
                                          <p:spTgt spid="4099">
                                            <p:txEl>
                                              <p:pRg st="3" end="3"/>
                                            </p:txEl>
                                          </p:spTgt>
                                        </p:tgtEl>
                                      </p:cBhvr>
                                    </p:animEffect>
                                    <p:anim calcmode="lin" valueType="num">
                                      <p:cBhvr>
                                        <p:cTn id="29" dur="1000" fill="hold"/>
                                        <p:tgtEl>
                                          <p:spTgt spid="409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0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4100">
                                            <p:txEl>
                                              <p:pRg st="0" end="0"/>
                                            </p:txEl>
                                          </p:spTgt>
                                        </p:tgtEl>
                                        <p:attrNameLst>
                                          <p:attrName>style.visibility</p:attrName>
                                        </p:attrNameLst>
                                      </p:cBhvr>
                                      <p:to>
                                        <p:strVal val="visible"/>
                                      </p:to>
                                    </p:set>
                                    <p:anim calcmode="lin" valueType="num">
                                      <p:cBhvr>
                                        <p:cTn id="35" dur="1000" fill="hold"/>
                                        <p:tgtEl>
                                          <p:spTgt spid="4100">
                                            <p:txEl>
                                              <p:pRg st="0" end="0"/>
                                            </p:txEl>
                                          </p:spTgt>
                                        </p:tgtEl>
                                        <p:attrNameLst>
                                          <p:attrName>ppt_w</p:attrName>
                                        </p:attrNameLst>
                                      </p:cBhvr>
                                      <p:tavLst>
                                        <p:tav tm="0">
                                          <p:val>
                                            <p:strVal val="#ppt_w+.3"/>
                                          </p:val>
                                        </p:tav>
                                        <p:tav tm="100000">
                                          <p:val>
                                            <p:strVal val="#ppt_w"/>
                                          </p:val>
                                        </p:tav>
                                      </p:tavLst>
                                    </p:anim>
                                    <p:anim calcmode="lin" valueType="num">
                                      <p:cBhvr>
                                        <p:cTn id="36" dur="1000" fill="hold"/>
                                        <p:tgtEl>
                                          <p:spTgt spid="4100">
                                            <p:txEl>
                                              <p:pRg st="0" end="0"/>
                                            </p:txEl>
                                          </p:spTgt>
                                        </p:tgtEl>
                                        <p:attrNameLst>
                                          <p:attrName>ppt_h</p:attrName>
                                        </p:attrNameLst>
                                      </p:cBhvr>
                                      <p:tavLst>
                                        <p:tav tm="0">
                                          <p:val>
                                            <p:strVal val="#ppt_h"/>
                                          </p:val>
                                        </p:tav>
                                        <p:tav tm="100000">
                                          <p:val>
                                            <p:strVal val="#ppt_h"/>
                                          </p:val>
                                        </p:tav>
                                      </p:tavLst>
                                    </p:anim>
                                    <p:animEffect transition="in" filter="fade">
                                      <p:cBhvr>
                                        <p:cTn id="37" dur="1000"/>
                                        <p:tgtEl>
                                          <p:spTgt spid="410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4100">
                                            <p:txEl>
                                              <p:pRg st="1" end="1"/>
                                            </p:txEl>
                                          </p:spTgt>
                                        </p:tgtEl>
                                        <p:attrNameLst>
                                          <p:attrName>style.visibility</p:attrName>
                                        </p:attrNameLst>
                                      </p:cBhvr>
                                      <p:to>
                                        <p:strVal val="visible"/>
                                      </p:to>
                                    </p:set>
                                    <p:anim calcmode="lin" valueType="num">
                                      <p:cBhvr>
                                        <p:cTn id="42" dur="1000" fill="hold"/>
                                        <p:tgtEl>
                                          <p:spTgt spid="4100">
                                            <p:txEl>
                                              <p:pRg st="1" end="1"/>
                                            </p:txEl>
                                          </p:spTgt>
                                        </p:tgtEl>
                                        <p:attrNameLst>
                                          <p:attrName>ppt_w</p:attrName>
                                        </p:attrNameLst>
                                      </p:cBhvr>
                                      <p:tavLst>
                                        <p:tav tm="0">
                                          <p:val>
                                            <p:strVal val="#ppt_w+.3"/>
                                          </p:val>
                                        </p:tav>
                                        <p:tav tm="100000">
                                          <p:val>
                                            <p:strVal val="#ppt_w"/>
                                          </p:val>
                                        </p:tav>
                                      </p:tavLst>
                                    </p:anim>
                                    <p:anim calcmode="lin" valueType="num">
                                      <p:cBhvr>
                                        <p:cTn id="43" dur="1000" fill="hold"/>
                                        <p:tgtEl>
                                          <p:spTgt spid="4100">
                                            <p:txEl>
                                              <p:pRg st="1" end="1"/>
                                            </p:txEl>
                                          </p:spTgt>
                                        </p:tgtEl>
                                        <p:attrNameLst>
                                          <p:attrName>ppt_h</p:attrName>
                                        </p:attrNameLst>
                                      </p:cBhvr>
                                      <p:tavLst>
                                        <p:tav tm="0">
                                          <p:val>
                                            <p:strVal val="#ppt_h"/>
                                          </p:val>
                                        </p:tav>
                                        <p:tav tm="100000">
                                          <p:val>
                                            <p:strVal val="#ppt_h"/>
                                          </p:val>
                                        </p:tav>
                                      </p:tavLst>
                                    </p:anim>
                                    <p:animEffect transition="in" filter="fade">
                                      <p:cBhvr>
                                        <p:cTn id="44" dur="1000"/>
                                        <p:tgtEl>
                                          <p:spTgt spid="4100">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4100">
                                            <p:txEl>
                                              <p:pRg st="2" end="2"/>
                                            </p:txEl>
                                          </p:spTgt>
                                        </p:tgtEl>
                                        <p:attrNameLst>
                                          <p:attrName>style.visibility</p:attrName>
                                        </p:attrNameLst>
                                      </p:cBhvr>
                                      <p:to>
                                        <p:strVal val="visible"/>
                                      </p:to>
                                    </p:set>
                                    <p:anim calcmode="lin" valueType="num">
                                      <p:cBhvr>
                                        <p:cTn id="49" dur="1000" fill="hold"/>
                                        <p:tgtEl>
                                          <p:spTgt spid="4100">
                                            <p:txEl>
                                              <p:pRg st="2" end="2"/>
                                            </p:txEl>
                                          </p:spTgt>
                                        </p:tgtEl>
                                        <p:attrNameLst>
                                          <p:attrName>ppt_w</p:attrName>
                                        </p:attrNameLst>
                                      </p:cBhvr>
                                      <p:tavLst>
                                        <p:tav tm="0">
                                          <p:val>
                                            <p:strVal val="#ppt_w+.3"/>
                                          </p:val>
                                        </p:tav>
                                        <p:tav tm="100000">
                                          <p:val>
                                            <p:strVal val="#ppt_w"/>
                                          </p:val>
                                        </p:tav>
                                      </p:tavLst>
                                    </p:anim>
                                    <p:anim calcmode="lin" valueType="num">
                                      <p:cBhvr>
                                        <p:cTn id="50" dur="1000" fill="hold"/>
                                        <p:tgtEl>
                                          <p:spTgt spid="4100">
                                            <p:txEl>
                                              <p:pRg st="2" end="2"/>
                                            </p:txEl>
                                          </p:spTgt>
                                        </p:tgtEl>
                                        <p:attrNameLst>
                                          <p:attrName>ppt_h</p:attrName>
                                        </p:attrNameLst>
                                      </p:cBhvr>
                                      <p:tavLst>
                                        <p:tav tm="0">
                                          <p:val>
                                            <p:strVal val="#ppt_h"/>
                                          </p:val>
                                        </p:tav>
                                        <p:tav tm="100000">
                                          <p:val>
                                            <p:strVal val="#ppt_h"/>
                                          </p:val>
                                        </p:tav>
                                      </p:tavLst>
                                    </p:anim>
                                    <p:animEffect transition="in" filter="fade">
                                      <p:cBhvr>
                                        <p:cTn id="51" dur="1000"/>
                                        <p:tgtEl>
                                          <p:spTgt spid="41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P spid="410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0" y="274638"/>
            <a:ext cx="8893175" cy="706437"/>
          </a:xfrm>
        </p:spPr>
        <p:txBody>
          <a:bodyPr/>
          <a:lstStyle/>
          <a:p>
            <a:r>
              <a:rPr lang="ru-RU" sz="2800" b="1" smtClean="0"/>
              <a:t>От задания 15.3 ОГЭ – к итоговому сочинению</a:t>
            </a:r>
          </a:p>
        </p:txBody>
      </p:sp>
      <p:sp>
        <p:nvSpPr>
          <p:cNvPr id="112644" name="Rectangle 4"/>
          <p:cNvSpPr>
            <a:spLocks noChangeArrowheads="1"/>
          </p:cNvSpPr>
          <p:nvPr/>
        </p:nvSpPr>
        <p:spPr bwMode="auto">
          <a:xfrm>
            <a:off x="395288" y="1125538"/>
            <a:ext cx="2592387" cy="1296987"/>
          </a:xfrm>
          <a:prstGeom prst="rect">
            <a:avLst/>
          </a:prstGeom>
          <a:solidFill>
            <a:srgbClr val="FFFF99"/>
          </a:solidFill>
          <a:ln w="9525">
            <a:solidFill>
              <a:schemeClr val="tx1"/>
            </a:solidFill>
            <a:miter lim="800000"/>
            <a:headEnd/>
            <a:tailEnd/>
          </a:ln>
        </p:spPr>
        <p:txBody>
          <a:bodyPr wrap="none" anchor="ctr"/>
          <a:lstStyle/>
          <a:p>
            <a:pPr algn="ctr"/>
            <a:r>
              <a:rPr lang="ru-RU" sz="2000" b="1"/>
              <a:t>ОГЭ</a:t>
            </a:r>
          </a:p>
          <a:p>
            <a:pPr algn="ctr"/>
            <a:r>
              <a:rPr lang="ru-RU" sz="2000" b="1"/>
              <a:t>Задание 15.3</a:t>
            </a:r>
          </a:p>
        </p:txBody>
      </p:sp>
      <p:sp>
        <p:nvSpPr>
          <p:cNvPr id="112646" name="Rectangle 6"/>
          <p:cNvSpPr>
            <a:spLocks noChangeArrowheads="1"/>
          </p:cNvSpPr>
          <p:nvPr/>
        </p:nvSpPr>
        <p:spPr bwMode="auto">
          <a:xfrm>
            <a:off x="3419475" y="1125538"/>
            <a:ext cx="2665413" cy="1293812"/>
          </a:xfrm>
          <a:prstGeom prst="rect">
            <a:avLst/>
          </a:prstGeom>
          <a:solidFill>
            <a:srgbClr val="99FFCC"/>
          </a:solidFill>
          <a:ln w="9525">
            <a:solidFill>
              <a:schemeClr val="tx1"/>
            </a:solidFill>
            <a:miter lim="800000"/>
            <a:headEnd/>
            <a:tailEnd/>
          </a:ln>
        </p:spPr>
        <p:txBody>
          <a:bodyPr wrap="none" anchor="ctr"/>
          <a:lstStyle/>
          <a:p>
            <a:pPr algn="ctr"/>
            <a:r>
              <a:rPr lang="ru-RU" sz="2000" b="1"/>
              <a:t>ЕГЭ</a:t>
            </a:r>
          </a:p>
          <a:p>
            <a:pPr algn="ctr"/>
            <a:r>
              <a:rPr lang="ru-RU" sz="2000" b="1"/>
              <a:t>Комментарий к </a:t>
            </a:r>
          </a:p>
          <a:p>
            <a:pPr algn="ctr"/>
            <a:r>
              <a:rPr lang="ru-RU" sz="2000" b="1"/>
              <a:t>проблеме</a:t>
            </a:r>
          </a:p>
        </p:txBody>
      </p:sp>
      <p:sp>
        <p:nvSpPr>
          <p:cNvPr id="112647" name="Rectangle 7"/>
          <p:cNvSpPr>
            <a:spLocks noChangeArrowheads="1"/>
          </p:cNvSpPr>
          <p:nvPr/>
        </p:nvSpPr>
        <p:spPr bwMode="auto">
          <a:xfrm>
            <a:off x="6443663" y="1125538"/>
            <a:ext cx="2376487" cy="1293812"/>
          </a:xfrm>
          <a:prstGeom prst="rect">
            <a:avLst/>
          </a:prstGeom>
          <a:solidFill>
            <a:srgbClr val="FFCCCC"/>
          </a:solidFill>
          <a:ln w="9525">
            <a:solidFill>
              <a:schemeClr val="tx1"/>
            </a:solidFill>
            <a:miter lim="800000"/>
            <a:headEnd/>
            <a:tailEnd/>
          </a:ln>
        </p:spPr>
        <p:txBody>
          <a:bodyPr wrap="none" anchor="ctr"/>
          <a:lstStyle/>
          <a:p>
            <a:pPr algn="ctr"/>
            <a:r>
              <a:rPr lang="ru-RU" sz="2000" b="1"/>
              <a:t>ЕГЭ</a:t>
            </a:r>
          </a:p>
          <a:p>
            <a:pPr algn="ctr"/>
            <a:r>
              <a:rPr lang="ru-RU" sz="2000" b="1"/>
              <a:t>Итоговое</a:t>
            </a:r>
          </a:p>
          <a:p>
            <a:pPr algn="ctr"/>
            <a:r>
              <a:rPr lang="ru-RU" sz="2000" b="1"/>
              <a:t>сочинение</a:t>
            </a:r>
          </a:p>
        </p:txBody>
      </p:sp>
      <p:sp>
        <p:nvSpPr>
          <p:cNvPr id="112650" name="Rectangle 10"/>
          <p:cNvSpPr>
            <a:spLocks noChangeArrowheads="1"/>
          </p:cNvSpPr>
          <p:nvPr/>
        </p:nvSpPr>
        <p:spPr bwMode="auto">
          <a:xfrm>
            <a:off x="179388" y="2708275"/>
            <a:ext cx="2879725" cy="3860800"/>
          </a:xfrm>
          <a:prstGeom prst="rect">
            <a:avLst/>
          </a:prstGeom>
          <a:solidFill>
            <a:srgbClr val="FFFF99"/>
          </a:solidFill>
          <a:ln w="9525">
            <a:solidFill>
              <a:schemeClr val="tx1"/>
            </a:solidFill>
            <a:miter lim="800000"/>
            <a:headEnd/>
            <a:tailEnd/>
          </a:ln>
        </p:spPr>
        <p:txBody>
          <a:bodyPr wrap="none" anchor="ctr"/>
          <a:lstStyle/>
          <a:p>
            <a:r>
              <a:rPr lang="ru-RU" b="1"/>
              <a:t>Построение целостной </a:t>
            </a:r>
          </a:p>
          <a:p>
            <a:r>
              <a:rPr lang="ru-RU" b="1"/>
              <a:t>ценностной картины </a:t>
            </a:r>
          </a:p>
          <a:p>
            <a:r>
              <a:rPr lang="ru-RU" b="1"/>
              <a:t>мира ученика на основе </a:t>
            </a:r>
          </a:p>
          <a:p>
            <a:r>
              <a:rPr lang="ru-RU" b="1"/>
              <a:t>освоения</a:t>
            </a:r>
          </a:p>
          <a:p>
            <a:r>
              <a:rPr lang="ru-RU" b="1"/>
              <a:t>нравственных понятий  </a:t>
            </a:r>
          </a:p>
          <a:p>
            <a:r>
              <a:rPr lang="ru-RU" b="1"/>
              <a:t>(концептов)</a:t>
            </a:r>
          </a:p>
          <a:p>
            <a:endParaRPr lang="ru-RU" b="1"/>
          </a:p>
          <a:p>
            <a:endParaRPr lang="ru-RU" b="1"/>
          </a:p>
          <a:p>
            <a:endParaRPr lang="ru-RU" b="1"/>
          </a:p>
          <a:p>
            <a:endParaRPr lang="ru-RU" b="1"/>
          </a:p>
          <a:p>
            <a:endParaRPr lang="ru-RU" b="1"/>
          </a:p>
          <a:p>
            <a:endParaRPr lang="ru-RU" b="1"/>
          </a:p>
          <a:p>
            <a:endParaRPr lang="ru-RU" b="1"/>
          </a:p>
        </p:txBody>
      </p:sp>
      <p:sp>
        <p:nvSpPr>
          <p:cNvPr id="112651" name="Rectangle 11"/>
          <p:cNvSpPr>
            <a:spLocks noChangeArrowheads="1"/>
          </p:cNvSpPr>
          <p:nvPr/>
        </p:nvSpPr>
        <p:spPr bwMode="auto">
          <a:xfrm>
            <a:off x="3276600" y="2852738"/>
            <a:ext cx="3024188" cy="3744912"/>
          </a:xfrm>
          <a:prstGeom prst="rect">
            <a:avLst/>
          </a:prstGeom>
          <a:solidFill>
            <a:srgbClr val="99FFCC"/>
          </a:solidFill>
          <a:ln w="9525">
            <a:solidFill>
              <a:schemeClr val="tx1"/>
            </a:solidFill>
            <a:miter lim="800000"/>
            <a:headEnd/>
            <a:tailEnd/>
          </a:ln>
        </p:spPr>
        <p:txBody>
          <a:bodyPr wrap="none" anchor="ctr"/>
          <a:lstStyle/>
          <a:p>
            <a:endParaRPr lang="ru-RU" sz="1600"/>
          </a:p>
          <a:p>
            <a:r>
              <a:rPr lang="ru-RU" sz="1600"/>
              <a:t> </a:t>
            </a:r>
            <a:r>
              <a:rPr lang="ru-RU" sz="1600" b="1"/>
              <a:t>«Авторскую картину</a:t>
            </a:r>
          </a:p>
          <a:p>
            <a:r>
              <a:rPr lang="ru-RU" sz="1600" b="1"/>
              <a:t> мира, в рамках которой</a:t>
            </a:r>
          </a:p>
          <a:p>
            <a:r>
              <a:rPr lang="ru-RU" sz="1600" b="1"/>
              <a:t> реализуется </a:t>
            </a:r>
          </a:p>
          <a:p>
            <a:r>
              <a:rPr lang="ru-RU" sz="1600" b="1"/>
              <a:t>оригинальный авторский </a:t>
            </a:r>
          </a:p>
          <a:p>
            <a:r>
              <a:rPr lang="ru-RU" sz="1600" b="1"/>
              <a:t>замысел, можно представить</a:t>
            </a:r>
          </a:p>
          <a:p>
            <a:r>
              <a:rPr lang="ru-RU" sz="1600" b="1"/>
              <a:t>в виде структурированной</a:t>
            </a:r>
          </a:p>
          <a:p>
            <a:r>
              <a:rPr lang="ru-RU" sz="1600" b="1"/>
              <a:t> совокупности концептов». </a:t>
            </a:r>
            <a:r>
              <a:rPr lang="ru-RU" sz="1600"/>
              <a:t> </a:t>
            </a:r>
          </a:p>
          <a:p>
            <a:r>
              <a:rPr lang="ru-RU" sz="1400" i="1"/>
              <a:t>Щирова И.А., Гончарова Е.А</a:t>
            </a:r>
          </a:p>
          <a:p>
            <a:r>
              <a:rPr lang="ru-RU" sz="1400" i="1"/>
              <a:t>«Многомерность текста:</a:t>
            </a:r>
          </a:p>
          <a:p>
            <a:r>
              <a:rPr lang="ru-RU" sz="1400" i="1"/>
              <a:t> понимание и интерпретация»</a:t>
            </a:r>
            <a:r>
              <a:rPr lang="ru-RU" sz="1600"/>
              <a:t> </a:t>
            </a:r>
          </a:p>
          <a:p>
            <a:r>
              <a:rPr lang="ru-RU" sz="1600" b="1" i="1">
                <a:solidFill>
                  <a:srgbClr val="FF0000"/>
                </a:solidFill>
              </a:rPr>
              <a:t>Каким предстает</a:t>
            </a:r>
          </a:p>
          <a:p>
            <a:r>
              <a:rPr lang="ru-RU" sz="1600" b="1" i="1">
                <a:solidFill>
                  <a:srgbClr val="FF0000"/>
                </a:solidFill>
              </a:rPr>
              <a:t> данный концепт в </a:t>
            </a:r>
          </a:p>
          <a:p>
            <a:r>
              <a:rPr lang="ru-RU" sz="1600" b="1" i="1">
                <a:solidFill>
                  <a:srgbClr val="FF0000"/>
                </a:solidFill>
              </a:rPr>
              <a:t>художественной </a:t>
            </a:r>
          </a:p>
          <a:p>
            <a:r>
              <a:rPr lang="ru-RU" sz="1600" b="1" i="1">
                <a:solidFill>
                  <a:srgbClr val="FF0000"/>
                </a:solidFill>
              </a:rPr>
              <a:t>картине  мира </a:t>
            </a:r>
          </a:p>
          <a:p>
            <a:r>
              <a:rPr lang="ru-RU" sz="1600" b="1" i="1">
                <a:solidFill>
                  <a:srgbClr val="FF0000"/>
                </a:solidFill>
              </a:rPr>
              <a:t>писателя? </a:t>
            </a:r>
          </a:p>
          <a:p>
            <a:endParaRPr lang="ru-RU" sz="2000" b="1">
              <a:solidFill>
                <a:srgbClr val="C00000"/>
              </a:solidFill>
            </a:endParaRPr>
          </a:p>
        </p:txBody>
      </p:sp>
      <p:sp>
        <p:nvSpPr>
          <p:cNvPr id="112652" name="Rectangle 12"/>
          <p:cNvSpPr>
            <a:spLocks noChangeArrowheads="1"/>
          </p:cNvSpPr>
          <p:nvPr/>
        </p:nvSpPr>
        <p:spPr bwMode="auto">
          <a:xfrm>
            <a:off x="6372225" y="2852738"/>
            <a:ext cx="2771775" cy="3744912"/>
          </a:xfrm>
          <a:prstGeom prst="rect">
            <a:avLst/>
          </a:prstGeom>
          <a:solidFill>
            <a:srgbClr val="FFCCCC"/>
          </a:solidFill>
          <a:ln w="9525">
            <a:solidFill>
              <a:schemeClr val="tx1"/>
            </a:solidFill>
            <a:miter lim="800000"/>
            <a:headEnd/>
            <a:tailEnd/>
          </a:ln>
        </p:spPr>
        <p:txBody>
          <a:bodyPr wrap="none" anchor="ctr"/>
          <a:lstStyle/>
          <a:p>
            <a:r>
              <a:rPr lang="ru-RU" sz="1600" b="1"/>
              <a:t>Концепт - «свёрнутый</a:t>
            </a:r>
          </a:p>
          <a:p>
            <a:r>
              <a:rPr lang="ru-RU" sz="1600" b="1"/>
              <a:t> текст» (Л.Н. Мурзин); </a:t>
            </a:r>
          </a:p>
          <a:p>
            <a:r>
              <a:rPr lang="ru-RU" sz="1600" b="1"/>
              <a:t>задача ученика – творчес-</a:t>
            </a:r>
          </a:p>
          <a:p>
            <a:r>
              <a:rPr lang="ru-RU" sz="1600" b="1"/>
              <a:t>кое  «развертывание» </a:t>
            </a:r>
          </a:p>
          <a:p>
            <a:r>
              <a:rPr lang="ru-RU" sz="1600" b="1"/>
              <a:t>этого текста в сочинении-</a:t>
            </a:r>
          </a:p>
          <a:p>
            <a:r>
              <a:rPr lang="ru-RU" sz="1600" b="1"/>
              <a:t>рассуждении</a:t>
            </a:r>
            <a:r>
              <a:rPr lang="ru-RU" sz="1600"/>
              <a:t>.</a:t>
            </a:r>
          </a:p>
          <a:p>
            <a:endParaRPr lang="ru-RU" sz="1400"/>
          </a:p>
          <a:p>
            <a:r>
              <a:rPr lang="ru-RU" sz="1400"/>
              <a:t>Понятие «художественный </a:t>
            </a:r>
          </a:p>
          <a:p>
            <a:r>
              <a:rPr lang="ru-RU" sz="1400"/>
              <a:t>концепт» позволяет</a:t>
            </a:r>
          </a:p>
          <a:p>
            <a:r>
              <a:rPr lang="ru-RU" sz="1400"/>
              <a:t>рассмотреть в единстве </a:t>
            </a:r>
          </a:p>
          <a:p>
            <a:r>
              <a:rPr lang="ru-RU" sz="1400"/>
              <a:t>художественную картину мира </a:t>
            </a:r>
          </a:p>
          <a:p>
            <a:r>
              <a:rPr lang="ru-RU" sz="1400"/>
              <a:t>писателя в рамках</a:t>
            </a:r>
          </a:p>
          <a:p>
            <a:r>
              <a:rPr lang="ru-RU" sz="1400"/>
              <a:t> анализируемого контекста и</a:t>
            </a:r>
          </a:p>
          <a:p>
            <a:r>
              <a:rPr lang="ru-RU" sz="1400"/>
              <a:t> ценностный мир </a:t>
            </a:r>
          </a:p>
          <a:p>
            <a:r>
              <a:rPr lang="ru-RU" sz="1400"/>
              <a:t>личности читателя-школьника.</a:t>
            </a:r>
          </a:p>
          <a:p>
            <a:endParaRPr lang="ru-RU" sz="1400"/>
          </a:p>
        </p:txBody>
      </p:sp>
      <p:sp>
        <p:nvSpPr>
          <p:cNvPr id="112653" name="AutoShape 13"/>
          <p:cNvSpPr>
            <a:spLocks noChangeArrowheads="1"/>
          </p:cNvSpPr>
          <p:nvPr/>
        </p:nvSpPr>
        <p:spPr bwMode="auto">
          <a:xfrm>
            <a:off x="4643438" y="2420938"/>
            <a:ext cx="215900" cy="504825"/>
          </a:xfrm>
          <a:prstGeom prst="downArrow">
            <a:avLst>
              <a:gd name="adj1" fmla="val 50000"/>
              <a:gd name="adj2" fmla="val 58456"/>
            </a:avLst>
          </a:prstGeom>
          <a:solidFill>
            <a:srgbClr val="000099"/>
          </a:solidFill>
          <a:ln w="9525">
            <a:noFill/>
            <a:miter lim="800000"/>
            <a:headEnd/>
            <a:tailEnd/>
          </a:ln>
        </p:spPr>
        <p:txBody>
          <a:bodyPr wrap="none" anchor="ctr"/>
          <a:lstStyle/>
          <a:p>
            <a:endParaRPr lang="ru-RU"/>
          </a:p>
        </p:txBody>
      </p:sp>
      <p:sp>
        <p:nvSpPr>
          <p:cNvPr id="112654" name="AutoShape 14"/>
          <p:cNvSpPr>
            <a:spLocks noChangeArrowheads="1"/>
          </p:cNvSpPr>
          <p:nvPr/>
        </p:nvSpPr>
        <p:spPr bwMode="auto">
          <a:xfrm>
            <a:off x="7451725" y="2420938"/>
            <a:ext cx="215900" cy="431800"/>
          </a:xfrm>
          <a:prstGeom prst="downArrow">
            <a:avLst>
              <a:gd name="adj1" fmla="val 50000"/>
              <a:gd name="adj2" fmla="val 50000"/>
            </a:avLst>
          </a:prstGeom>
          <a:solidFill>
            <a:srgbClr val="000099"/>
          </a:solidFill>
          <a:ln w="9525">
            <a:noFill/>
            <a:miter lim="800000"/>
            <a:headEnd/>
            <a:tailEnd/>
          </a:ln>
        </p:spPr>
        <p:txBody>
          <a:bodyPr wrap="none" anchor="ctr"/>
          <a:lstStyle/>
          <a:p>
            <a:endParaRPr lang="ru-RU"/>
          </a:p>
        </p:txBody>
      </p:sp>
      <p:sp>
        <p:nvSpPr>
          <p:cNvPr id="112655" name="AutoShape 15"/>
          <p:cNvSpPr>
            <a:spLocks noChangeArrowheads="1"/>
          </p:cNvSpPr>
          <p:nvPr/>
        </p:nvSpPr>
        <p:spPr bwMode="auto">
          <a:xfrm>
            <a:off x="2916238" y="1916113"/>
            <a:ext cx="503237" cy="144462"/>
          </a:xfrm>
          <a:prstGeom prst="rightArrow">
            <a:avLst>
              <a:gd name="adj1" fmla="val 50000"/>
              <a:gd name="adj2" fmla="val 87088"/>
            </a:avLst>
          </a:prstGeom>
          <a:solidFill>
            <a:srgbClr val="990000"/>
          </a:solidFill>
          <a:ln w="9525">
            <a:noFill/>
            <a:miter lim="800000"/>
            <a:headEnd/>
            <a:tailEnd/>
          </a:ln>
        </p:spPr>
        <p:txBody>
          <a:bodyPr wrap="none" anchor="ctr"/>
          <a:lstStyle/>
          <a:p>
            <a:endParaRPr lang="ru-RU"/>
          </a:p>
        </p:txBody>
      </p:sp>
      <p:sp>
        <p:nvSpPr>
          <p:cNvPr id="112656" name="AutoShape 16"/>
          <p:cNvSpPr>
            <a:spLocks noChangeArrowheads="1"/>
          </p:cNvSpPr>
          <p:nvPr/>
        </p:nvSpPr>
        <p:spPr bwMode="auto">
          <a:xfrm>
            <a:off x="6084888" y="1844675"/>
            <a:ext cx="503237" cy="144463"/>
          </a:xfrm>
          <a:prstGeom prst="rightArrow">
            <a:avLst>
              <a:gd name="adj1" fmla="val 50000"/>
              <a:gd name="adj2" fmla="val 87088"/>
            </a:avLst>
          </a:prstGeom>
          <a:solidFill>
            <a:srgbClr val="990000"/>
          </a:solidFill>
          <a:ln w="9525">
            <a:noFill/>
            <a:miter lim="800000"/>
            <a:headEnd/>
            <a:tailEnd/>
          </a:ln>
        </p:spPr>
        <p:txBody>
          <a:bodyPr wrap="none" anchor="ctr"/>
          <a:lstStyle/>
          <a:p>
            <a:endParaRPr lang="ru-RU"/>
          </a:p>
        </p:txBody>
      </p:sp>
      <p:sp>
        <p:nvSpPr>
          <p:cNvPr id="112657" name="AutoShape 17"/>
          <p:cNvSpPr>
            <a:spLocks noChangeArrowheads="1"/>
          </p:cNvSpPr>
          <p:nvPr/>
        </p:nvSpPr>
        <p:spPr bwMode="auto">
          <a:xfrm>
            <a:off x="1476375" y="2349500"/>
            <a:ext cx="215900" cy="503238"/>
          </a:xfrm>
          <a:prstGeom prst="downArrow">
            <a:avLst>
              <a:gd name="adj1" fmla="val 50000"/>
              <a:gd name="adj2" fmla="val 58272"/>
            </a:avLst>
          </a:prstGeom>
          <a:solidFill>
            <a:srgbClr val="000099"/>
          </a:solidFill>
          <a:ln w="9525">
            <a:noFill/>
            <a:miter lim="800000"/>
            <a:headEnd/>
            <a:tailEnd/>
          </a:ln>
        </p:spPr>
        <p:txBody>
          <a:bodyPr wrap="none" anchor="ctr"/>
          <a:lstStyle/>
          <a:p>
            <a:endParaRPr lang="ru-RU"/>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12642"/>
                                        </p:tgtEl>
                                        <p:attrNameLst>
                                          <p:attrName>style.visibility</p:attrName>
                                        </p:attrNameLst>
                                      </p:cBhvr>
                                      <p:to>
                                        <p:strVal val="visible"/>
                                      </p:to>
                                    </p:set>
                                    <p:anim calcmode="lin" valueType="num">
                                      <p:cBhvr>
                                        <p:cTn id="7" dur="500" decel="50000" fill="hold">
                                          <p:stCondLst>
                                            <p:cond delay="0"/>
                                          </p:stCondLst>
                                        </p:cTn>
                                        <p:tgtEl>
                                          <p:spTgt spid="11264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264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2642"/>
                                        </p:tgtEl>
                                        <p:attrNameLst>
                                          <p:attrName>ppt_w</p:attrName>
                                        </p:attrNameLst>
                                      </p:cBhvr>
                                      <p:tavLst>
                                        <p:tav tm="0">
                                          <p:val>
                                            <p:strVal val="#ppt_w*.05"/>
                                          </p:val>
                                        </p:tav>
                                        <p:tav tm="100000">
                                          <p:val>
                                            <p:strVal val="#ppt_w"/>
                                          </p:val>
                                        </p:tav>
                                      </p:tavLst>
                                    </p:anim>
                                    <p:anim calcmode="lin" valueType="num">
                                      <p:cBhvr>
                                        <p:cTn id="10" dur="1000" fill="hold"/>
                                        <p:tgtEl>
                                          <p:spTgt spid="11264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264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264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264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2642"/>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112644"/>
                                        </p:tgtEl>
                                        <p:attrNameLst>
                                          <p:attrName>style.visibility</p:attrName>
                                        </p:attrNameLst>
                                      </p:cBhvr>
                                      <p:to>
                                        <p:strVal val="visible"/>
                                      </p:to>
                                    </p:set>
                                    <p:anim calcmode="lin" valueType="num">
                                      <p:cBhvr>
                                        <p:cTn id="19" dur="1000" fill="hold"/>
                                        <p:tgtEl>
                                          <p:spTgt spid="112644"/>
                                        </p:tgtEl>
                                        <p:attrNameLst>
                                          <p:attrName>ppt_w</p:attrName>
                                        </p:attrNameLst>
                                      </p:cBhvr>
                                      <p:tavLst>
                                        <p:tav tm="0">
                                          <p:val>
                                            <p:strVal val="#ppt_w+.3"/>
                                          </p:val>
                                        </p:tav>
                                        <p:tav tm="100000">
                                          <p:val>
                                            <p:strVal val="#ppt_w"/>
                                          </p:val>
                                        </p:tav>
                                      </p:tavLst>
                                    </p:anim>
                                    <p:anim calcmode="lin" valueType="num">
                                      <p:cBhvr>
                                        <p:cTn id="20" dur="1000" fill="hold"/>
                                        <p:tgtEl>
                                          <p:spTgt spid="112644"/>
                                        </p:tgtEl>
                                        <p:attrNameLst>
                                          <p:attrName>ppt_h</p:attrName>
                                        </p:attrNameLst>
                                      </p:cBhvr>
                                      <p:tavLst>
                                        <p:tav tm="0">
                                          <p:val>
                                            <p:strVal val="#ppt_h"/>
                                          </p:val>
                                        </p:tav>
                                        <p:tav tm="100000">
                                          <p:val>
                                            <p:strVal val="#ppt_h"/>
                                          </p:val>
                                        </p:tav>
                                      </p:tavLst>
                                    </p:anim>
                                    <p:animEffect transition="in" filter="fade">
                                      <p:cBhvr>
                                        <p:cTn id="21" dur="1000"/>
                                        <p:tgtEl>
                                          <p:spTgt spid="112644"/>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112657"/>
                                        </p:tgtEl>
                                        <p:attrNameLst>
                                          <p:attrName>style.visibility</p:attrName>
                                        </p:attrNameLst>
                                      </p:cBhvr>
                                      <p:to>
                                        <p:strVal val="visible"/>
                                      </p:to>
                                    </p:set>
                                    <p:anim calcmode="lin" valueType="num">
                                      <p:cBhvr>
                                        <p:cTn id="26" dur="1000" fill="hold"/>
                                        <p:tgtEl>
                                          <p:spTgt spid="112657"/>
                                        </p:tgtEl>
                                        <p:attrNameLst>
                                          <p:attrName>ppt_w</p:attrName>
                                        </p:attrNameLst>
                                      </p:cBhvr>
                                      <p:tavLst>
                                        <p:tav tm="0">
                                          <p:val>
                                            <p:strVal val="#ppt_w+.3"/>
                                          </p:val>
                                        </p:tav>
                                        <p:tav tm="100000">
                                          <p:val>
                                            <p:strVal val="#ppt_w"/>
                                          </p:val>
                                        </p:tav>
                                      </p:tavLst>
                                    </p:anim>
                                    <p:anim calcmode="lin" valueType="num">
                                      <p:cBhvr>
                                        <p:cTn id="27" dur="1000" fill="hold"/>
                                        <p:tgtEl>
                                          <p:spTgt spid="112657"/>
                                        </p:tgtEl>
                                        <p:attrNameLst>
                                          <p:attrName>ppt_h</p:attrName>
                                        </p:attrNameLst>
                                      </p:cBhvr>
                                      <p:tavLst>
                                        <p:tav tm="0">
                                          <p:val>
                                            <p:strVal val="#ppt_h"/>
                                          </p:val>
                                        </p:tav>
                                        <p:tav tm="100000">
                                          <p:val>
                                            <p:strVal val="#ppt_h"/>
                                          </p:val>
                                        </p:tav>
                                      </p:tavLst>
                                    </p:anim>
                                    <p:animEffect transition="in" filter="fade">
                                      <p:cBhvr>
                                        <p:cTn id="28" dur="1000"/>
                                        <p:tgtEl>
                                          <p:spTgt spid="11265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2650"/>
                                        </p:tgtEl>
                                        <p:attrNameLst>
                                          <p:attrName>style.visibility</p:attrName>
                                        </p:attrNameLst>
                                      </p:cBhvr>
                                      <p:to>
                                        <p:strVal val="visible"/>
                                      </p:to>
                                    </p:set>
                                    <p:animEffect transition="in" filter="fade">
                                      <p:cBhvr>
                                        <p:cTn id="33" dur="1000"/>
                                        <p:tgtEl>
                                          <p:spTgt spid="112650"/>
                                        </p:tgtEl>
                                      </p:cBhvr>
                                    </p:animEffect>
                                    <p:anim calcmode="lin" valueType="num">
                                      <p:cBhvr>
                                        <p:cTn id="34" dur="1000" fill="hold"/>
                                        <p:tgtEl>
                                          <p:spTgt spid="112650"/>
                                        </p:tgtEl>
                                        <p:attrNameLst>
                                          <p:attrName>ppt_x</p:attrName>
                                        </p:attrNameLst>
                                      </p:cBhvr>
                                      <p:tavLst>
                                        <p:tav tm="0">
                                          <p:val>
                                            <p:strVal val="#ppt_x"/>
                                          </p:val>
                                        </p:tav>
                                        <p:tav tm="100000">
                                          <p:val>
                                            <p:strVal val="#ppt_x"/>
                                          </p:val>
                                        </p:tav>
                                      </p:tavLst>
                                    </p:anim>
                                    <p:anim calcmode="lin" valueType="num">
                                      <p:cBhvr>
                                        <p:cTn id="35" dur="1000" fill="hold"/>
                                        <p:tgtEl>
                                          <p:spTgt spid="11265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112655"/>
                                        </p:tgtEl>
                                        <p:attrNameLst>
                                          <p:attrName>style.visibility</p:attrName>
                                        </p:attrNameLst>
                                      </p:cBhvr>
                                      <p:to>
                                        <p:strVal val="visible"/>
                                      </p:to>
                                    </p:set>
                                    <p:anim calcmode="lin" valueType="num">
                                      <p:cBhvr>
                                        <p:cTn id="40" dur="1000" fill="hold"/>
                                        <p:tgtEl>
                                          <p:spTgt spid="112655"/>
                                        </p:tgtEl>
                                        <p:attrNameLst>
                                          <p:attrName>ppt_w</p:attrName>
                                        </p:attrNameLst>
                                      </p:cBhvr>
                                      <p:tavLst>
                                        <p:tav tm="0">
                                          <p:val>
                                            <p:strVal val="#ppt_w+.3"/>
                                          </p:val>
                                        </p:tav>
                                        <p:tav tm="100000">
                                          <p:val>
                                            <p:strVal val="#ppt_w"/>
                                          </p:val>
                                        </p:tav>
                                      </p:tavLst>
                                    </p:anim>
                                    <p:anim calcmode="lin" valueType="num">
                                      <p:cBhvr>
                                        <p:cTn id="41" dur="1000" fill="hold"/>
                                        <p:tgtEl>
                                          <p:spTgt spid="112655"/>
                                        </p:tgtEl>
                                        <p:attrNameLst>
                                          <p:attrName>ppt_h</p:attrName>
                                        </p:attrNameLst>
                                      </p:cBhvr>
                                      <p:tavLst>
                                        <p:tav tm="0">
                                          <p:val>
                                            <p:strVal val="#ppt_h"/>
                                          </p:val>
                                        </p:tav>
                                        <p:tav tm="100000">
                                          <p:val>
                                            <p:strVal val="#ppt_h"/>
                                          </p:val>
                                        </p:tav>
                                      </p:tavLst>
                                    </p:anim>
                                    <p:animEffect transition="in" filter="fade">
                                      <p:cBhvr>
                                        <p:cTn id="42" dur="1000"/>
                                        <p:tgtEl>
                                          <p:spTgt spid="112655"/>
                                        </p:tgtEl>
                                      </p:cBhvr>
                                    </p:animEffect>
                                  </p:childTnLst>
                                </p:cTn>
                              </p:par>
                            </p:childTnLst>
                          </p:cTn>
                        </p:par>
                      </p:childTnLst>
                    </p:cTn>
                  </p:par>
                  <p:par>
                    <p:cTn id="43" fill="hold">
                      <p:stCondLst>
                        <p:cond delay="indefinite"/>
                      </p:stCondLst>
                      <p:childTnLst>
                        <p:par>
                          <p:cTn id="44" fill="hold">
                            <p:stCondLst>
                              <p:cond delay="0"/>
                            </p:stCondLst>
                            <p:childTnLst>
                              <p:par>
                                <p:cTn id="45" presetID="25" presetClass="entr" presetSubtype="0" fill="hold" grpId="0" nodeType="clickEffect">
                                  <p:stCondLst>
                                    <p:cond delay="0"/>
                                  </p:stCondLst>
                                  <p:childTnLst>
                                    <p:set>
                                      <p:cBhvr>
                                        <p:cTn id="46" dur="1" fill="hold">
                                          <p:stCondLst>
                                            <p:cond delay="0"/>
                                          </p:stCondLst>
                                        </p:cTn>
                                        <p:tgtEl>
                                          <p:spTgt spid="112646"/>
                                        </p:tgtEl>
                                        <p:attrNameLst>
                                          <p:attrName>style.visibility</p:attrName>
                                        </p:attrNameLst>
                                      </p:cBhvr>
                                      <p:to>
                                        <p:strVal val="visible"/>
                                      </p:to>
                                    </p:set>
                                    <p:anim calcmode="lin" valueType="num">
                                      <p:cBhvr>
                                        <p:cTn id="47" dur="500" decel="50000" fill="hold">
                                          <p:stCondLst>
                                            <p:cond delay="0"/>
                                          </p:stCondLst>
                                        </p:cTn>
                                        <p:tgtEl>
                                          <p:spTgt spid="112646"/>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12646"/>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12646"/>
                                        </p:tgtEl>
                                        <p:attrNameLst>
                                          <p:attrName>ppt_w</p:attrName>
                                        </p:attrNameLst>
                                      </p:cBhvr>
                                      <p:tavLst>
                                        <p:tav tm="0">
                                          <p:val>
                                            <p:strVal val="#ppt_w*.05"/>
                                          </p:val>
                                        </p:tav>
                                        <p:tav tm="100000">
                                          <p:val>
                                            <p:strVal val="#ppt_w"/>
                                          </p:val>
                                        </p:tav>
                                      </p:tavLst>
                                    </p:anim>
                                    <p:anim calcmode="lin" valueType="num">
                                      <p:cBhvr>
                                        <p:cTn id="50" dur="1000" fill="hold"/>
                                        <p:tgtEl>
                                          <p:spTgt spid="112646"/>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12646"/>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12646"/>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12646"/>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12646"/>
                                        </p:tgtEl>
                                      </p:cBhvr>
                                    </p:animEffect>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grpId="0" nodeType="clickEffect">
                                  <p:stCondLst>
                                    <p:cond delay="0"/>
                                  </p:stCondLst>
                                  <p:childTnLst>
                                    <p:set>
                                      <p:cBhvr>
                                        <p:cTn id="58" dur="1" fill="hold">
                                          <p:stCondLst>
                                            <p:cond delay="0"/>
                                          </p:stCondLst>
                                        </p:cTn>
                                        <p:tgtEl>
                                          <p:spTgt spid="112653"/>
                                        </p:tgtEl>
                                        <p:attrNameLst>
                                          <p:attrName>style.visibility</p:attrName>
                                        </p:attrNameLst>
                                      </p:cBhvr>
                                      <p:to>
                                        <p:strVal val="visible"/>
                                      </p:to>
                                    </p:set>
                                    <p:anim calcmode="lin" valueType="num">
                                      <p:cBhvr>
                                        <p:cTn id="59" dur="1000" fill="hold"/>
                                        <p:tgtEl>
                                          <p:spTgt spid="112653"/>
                                        </p:tgtEl>
                                        <p:attrNameLst>
                                          <p:attrName>ppt_w</p:attrName>
                                        </p:attrNameLst>
                                      </p:cBhvr>
                                      <p:tavLst>
                                        <p:tav tm="0">
                                          <p:val>
                                            <p:strVal val="#ppt_w+.3"/>
                                          </p:val>
                                        </p:tav>
                                        <p:tav tm="100000">
                                          <p:val>
                                            <p:strVal val="#ppt_w"/>
                                          </p:val>
                                        </p:tav>
                                      </p:tavLst>
                                    </p:anim>
                                    <p:anim calcmode="lin" valueType="num">
                                      <p:cBhvr>
                                        <p:cTn id="60" dur="1000" fill="hold"/>
                                        <p:tgtEl>
                                          <p:spTgt spid="112653"/>
                                        </p:tgtEl>
                                        <p:attrNameLst>
                                          <p:attrName>ppt_h</p:attrName>
                                        </p:attrNameLst>
                                      </p:cBhvr>
                                      <p:tavLst>
                                        <p:tav tm="0">
                                          <p:val>
                                            <p:strVal val="#ppt_h"/>
                                          </p:val>
                                        </p:tav>
                                        <p:tav tm="100000">
                                          <p:val>
                                            <p:strVal val="#ppt_h"/>
                                          </p:val>
                                        </p:tav>
                                      </p:tavLst>
                                    </p:anim>
                                    <p:animEffect transition="in" filter="fade">
                                      <p:cBhvr>
                                        <p:cTn id="61" dur="1000"/>
                                        <p:tgtEl>
                                          <p:spTgt spid="112653"/>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12651"/>
                                        </p:tgtEl>
                                        <p:attrNameLst>
                                          <p:attrName>style.visibility</p:attrName>
                                        </p:attrNameLst>
                                      </p:cBhvr>
                                      <p:to>
                                        <p:strVal val="visible"/>
                                      </p:to>
                                    </p:set>
                                    <p:animEffect transition="in" filter="fade">
                                      <p:cBhvr>
                                        <p:cTn id="66" dur="1000"/>
                                        <p:tgtEl>
                                          <p:spTgt spid="112651"/>
                                        </p:tgtEl>
                                      </p:cBhvr>
                                    </p:animEffect>
                                    <p:anim calcmode="lin" valueType="num">
                                      <p:cBhvr>
                                        <p:cTn id="67" dur="1000" fill="hold"/>
                                        <p:tgtEl>
                                          <p:spTgt spid="112651"/>
                                        </p:tgtEl>
                                        <p:attrNameLst>
                                          <p:attrName>ppt_x</p:attrName>
                                        </p:attrNameLst>
                                      </p:cBhvr>
                                      <p:tavLst>
                                        <p:tav tm="0">
                                          <p:val>
                                            <p:strVal val="#ppt_x"/>
                                          </p:val>
                                        </p:tav>
                                        <p:tav tm="100000">
                                          <p:val>
                                            <p:strVal val="#ppt_x"/>
                                          </p:val>
                                        </p:tav>
                                      </p:tavLst>
                                    </p:anim>
                                    <p:anim calcmode="lin" valueType="num">
                                      <p:cBhvr>
                                        <p:cTn id="68" dur="1000" fill="hold"/>
                                        <p:tgtEl>
                                          <p:spTgt spid="112651"/>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50" presetClass="entr" presetSubtype="0" decel="100000" fill="hold" grpId="0" nodeType="clickEffect">
                                  <p:stCondLst>
                                    <p:cond delay="0"/>
                                  </p:stCondLst>
                                  <p:childTnLst>
                                    <p:set>
                                      <p:cBhvr>
                                        <p:cTn id="72" dur="1" fill="hold">
                                          <p:stCondLst>
                                            <p:cond delay="0"/>
                                          </p:stCondLst>
                                        </p:cTn>
                                        <p:tgtEl>
                                          <p:spTgt spid="112656"/>
                                        </p:tgtEl>
                                        <p:attrNameLst>
                                          <p:attrName>style.visibility</p:attrName>
                                        </p:attrNameLst>
                                      </p:cBhvr>
                                      <p:to>
                                        <p:strVal val="visible"/>
                                      </p:to>
                                    </p:set>
                                    <p:anim calcmode="lin" valueType="num">
                                      <p:cBhvr>
                                        <p:cTn id="73" dur="1000" fill="hold"/>
                                        <p:tgtEl>
                                          <p:spTgt spid="112656"/>
                                        </p:tgtEl>
                                        <p:attrNameLst>
                                          <p:attrName>ppt_w</p:attrName>
                                        </p:attrNameLst>
                                      </p:cBhvr>
                                      <p:tavLst>
                                        <p:tav tm="0">
                                          <p:val>
                                            <p:strVal val="#ppt_w+.3"/>
                                          </p:val>
                                        </p:tav>
                                        <p:tav tm="100000">
                                          <p:val>
                                            <p:strVal val="#ppt_w"/>
                                          </p:val>
                                        </p:tav>
                                      </p:tavLst>
                                    </p:anim>
                                    <p:anim calcmode="lin" valueType="num">
                                      <p:cBhvr>
                                        <p:cTn id="74" dur="1000" fill="hold"/>
                                        <p:tgtEl>
                                          <p:spTgt spid="112656"/>
                                        </p:tgtEl>
                                        <p:attrNameLst>
                                          <p:attrName>ppt_h</p:attrName>
                                        </p:attrNameLst>
                                      </p:cBhvr>
                                      <p:tavLst>
                                        <p:tav tm="0">
                                          <p:val>
                                            <p:strVal val="#ppt_h"/>
                                          </p:val>
                                        </p:tav>
                                        <p:tav tm="100000">
                                          <p:val>
                                            <p:strVal val="#ppt_h"/>
                                          </p:val>
                                        </p:tav>
                                      </p:tavLst>
                                    </p:anim>
                                    <p:animEffect transition="in" filter="fade">
                                      <p:cBhvr>
                                        <p:cTn id="75" dur="1000"/>
                                        <p:tgtEl>
                                          <p:spTgt spid="112656"/>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grpId="0" nodeType="clickEffect">
                                  <p:stCondLst>
                                    <p:cond delay="0"/>
                                  </p:stCondLst>
                                  <p:childTnLst>
                                    <p:set>
                                      <p:cBhvr>
                                        <p:cTn id="79" dur="1" fill="hold">
                                          <p:stCondLst>
                                            <p:cond delay="0"/>
                                          </p:stCondLst>
                                        </p:cTn>
                                        <p:tgtEl>
                                          <p:spTgt spid="112647"/>
                                        </p:tgtEl>
                                        <p:attrNameLst>
                                          <p:attrName>style.visibility</p:attrName>
                                        </p:attrNameLst>
                                      </p:cBhvr>
                                      <p:to>
                                        <p:strVal val="visible"/>
                                      </p:to>
                                    </p:set>
                                    <p:anim calcmode="lin" valueType="num">
                                      <p:cBhvr>
                                        <p:cTn id="80" dur="1000" fill="hold"/>
                                        <p:tgtEl>
                                          <p:spTgt spid="112647"/>
                                        </p:tgtEl>
                                        <p:attrNameLst>
                                          <p:attrName>ppt_w</p:attrName>
                                        </p:attrNameLst>
                                      </p:cBhvr>
                                      <p:tavLst>
                                        <p:tav tm="0">
                                          <p:val>
                                            <p:strVal val="#ppt_w+.3"/>
                                          </p:val>
                                        </p:tav>
                                        <p:tav tm="100000">
                                          <p:val>
                                            <p:strVal val="#ppt_w"/>
                                          </p:val>
                                        </p:tav>
                                      </p:tavLst>
                                    </p:anim>
                                    <p:anim calcmode="lin" valueType="num">
                                      <p:cBhvr>
                                        <p:cTn id="81" dur="1000" fill="hold"/>
                                        <p:tgtEl>
                                          <p:spTgt spid="112647"/>
                                        </p:tgtEl>
                                        <p:attrNameLst>
                                          <p:attrName>ppt_h</p:attrName>
                                        </p:attrNameLst>
                                      </p:cBhvr>
                                      <p:tavLst>
                                        <p:tav tm="0">
                                          <p:val>
                                            <p:strVal val="#ppt_h"/>
                                          </p:val>
                                        </p:tav>
                                        <p:tav tm="100000">
                                          <p:val>
                                            <p:strVal val="#ppt_h"/>
                                          </p:val>
                                        </p:tav>
                                      </p:tavLst>
                                    </p:anim>
                                    <p:animEffect transition="in" filter="fade">
                                      <p:cBhvr>
                                        <p:cTn id="82" dur="1000"/>
                                        <p:tgtEl>
                                          <p:spTgt spid="112647"/>
                                        </p:tgtEl>
                                      </p:cBhvr>
                                    </p:animEffect>
                                  </p:childTnLst>
                                </p:cTn>
                              </p:par>
                            </p:childTnLst>
                          </p:cTn>
                        </p:par>
                      </p:childTnLst>
                    </p:cTn>
                  </p:par>
                  <p:par>
                    <p:cTn id="83" fill="hold">
                      <p:stCondLst>
                        <p:cond delay="indefinite"/>
                      </p:stCondLst>
                      <p:childTnLst>
                        <p:par>
                          <p:cTn id="84" fill="hold">
                            <p:stCondLst>
                              <p:cond delay="0"/>
                            </p:stCondLst>
                            <p:childTnLst>
                              <p:par>
                                <p:cTn id="85" presetID="50" presetClass="entr" presetSubtype="0" decel="100000" fill="hold" grpId="0" nodeType="clickEffect">
                                  <p:stCondLst>
                                    <p:cond delay="0"/>
                                  </p:stCondLst>
                                  <p:childTnLst>
                                    <p:set>
                                      <p:cBhvr>
                                        <p:cTn id="86" dur="1" fill="hold">
                                          <p:stCondLst>
                                            <p:cond delay="0"/>
                                          </p:stCondLst>
                                        </p:cTn>
                                        <p:tgtEl>
                                          <p:spTgt spid="112654"/>
                                        </p:tgtEl>
                                        <p:attrNameLst>
                                          <p:attrName>style.visibility</p:attrName>
                                        </p:attrNameLst>
                                      </p:cBhvr>
                                      <p:to>
                                        <p:strVal val="visible"/>
                                      </p:to>
                                    </p:set>
                                    <p:anim calcmode="lin" valueType="num">
                                      <p:cBhvr>
                                        <p:cTn id="87" dur="1000" fill="hold"/>
                                        <p:tgtEl>
                                          <p:spTgt spid="112654"/>
                                        </p:tgtEl>
                                        <p:attrNameLst>
                                          <p:attrName>ppt_w</p:attrName>
                                        </p:attrNameLst>
                                      </p:cBhvr>
                                      <p:tavLst>
                                        <p:tav tm="0">
                                          <p:val>
                                            <p:strVal val="#ppt_w+.3"/>
                                          </p:val>
                                        </p:tav>
                                        <p:tav tm="100000">
                                          <p:val>
                                            <p:strVal val="#ppt_w"/>
                                          </p:val>
                                        </p:tav>
                                      </p:tavLst>
                                    </p:anim>
                                    <p:anim calcmode="lin" valueType="num">
                                      <p:cBhvr>
                                        <p:cTn id="88" dur="1000" fill="hold"/>
                                        <p:tgtEl>
                                          <p:spTgt spid="112654"/>
                                        </p:tgtEl>
                                        <p:attrNameLst>
                                          <p:attrName>ppt_h</p:attrName>
                                        </p:attrNameLst>
                                      </p:cBhvr>
                                      <p:tavLst>
                                        <p:tav tm="0">
                                          <p:val>
                                            <p:strVal val="#ppt_h"/>
                                          </p:val>
                                        </p:tav>
                                        <p:tav tm="100000">
                                          <p:val>
                                            <p:strVal val="#ppt_h"/>
                                          </p:val>
                                        </p:tav>
                                      </p:tavLst>
                                    </p:anim>
                                    <p:animEffect transition="in" filter="fade">
                                      <p:cBhvr>
                                        <p:cTn id="89" dur="1000"/>
                                        <p:tgtEl>
                                          <p:spTgt spid="112654"/>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112652"/>
                                        </p:tgtEl>
                                        <p:attrNameLst>
                                          <p:attrName>style.visibility</p:attrName>
                                        </p:attrNameLst>
                                      </p:cBhvr>
                                      <p:to>
                                        <p:strVal val="visible"/>
                                      </p:to>
                                    </p:set>
                                    <p:animEffect transition="in" filter="fade">
                                      <p:cBhvr>
                                        <p:cTn id="94" dur="1000"/>
                                        <p:tgtEl>
                                          <p:spTgt spid="112652"/>
                                        </p:tgtEl>
                                      </p:cBhvr>
                                    </p:animEffect>
                                    <p:anim calcmode="lin" valueType="num">
                                      <p:cBhvr>
                                        <p:cTn id="95" dur="1000" fill="hold"/>
                                        <p:tgtEl>
                                          <p:spTgt spid="112652"/>
                                        </p:tgtEl>
                                        <p:attrNameLst>
                                          <p:attrName>ppt_x</p:attrName>
                                        </p:attrNameLst>
                                      </p:cBhvr>
                                      <p:tavLst>
                                        <p:tav tm="0">
                                          <p:val>
                                            <p:strVal val="#ppt_x"/>
                                          </p:val>
                                        </p:tav>
                                        <p:tav tm="100000">
                                          <p:val>
                                            <p:strVal val="#ppt_x"/>
                                          </p:val>
                                        </p:tav>
                                      </p:tavLst>
                                    </p:anim>
                                    <p:anim calcmode="lin" valueType="num">
                                      <p:cBhvr>
                                        <p:cTn id="96" dur="1000" fill="hold"/>
                                        <p:tgtEl>
                                          <p:spTgt spid="1126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p:bldP spid="112644" grpId="0" animBg="1"/>
      <p:bldP spid="112646" grpId="0" animBg="1"/>
      <p:bldP spid="112647" grpId="0" animBg="1"/>
      <p:bldP spid="112650" grpId="0" animBg="1"/>
      <p:bldP spid="112651" grpId="0" animBg="1"/>
      <p:bldP spid="112652" grpId="0" animBg="1"/>
      <p:bldP spid="112653" grpId="0" animBg="1"/>
      <p:bldP spid="112654" grpId="0" animBg="1"/>
      <p:bldP spid="112655" grpId="0" animBg="1"/>
      <p:bldP spid="112656" grpId="0" animBg="1"/>
      <p:bldP spid="11265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388" y="0"/>
            <a:ext cx="8785225" cy="6597650"/>
          </a:xfrm>
        </p:spPr>
        <p:txBody>
          <a:bodyPr/>
          <a:lstStyle/>
          <a:p>
            <a:pPr marL="34925" eaLnBrk="1" hangingPunct="1">
              <a:spcBef>
                <a:spcPct val="0"/>
              </a:spcBef>
              <a:buFont typeface="Arial" charset="0"/>
              <a:buNone/>
            </a:pPr>
            <a:r>
              <a:rPr lang="ru-RU" sz="1500" smtClean="0">
                <a:latin typeface="Arial" charset="0"/>
                <a:cs typeface="Arial" charset="0"/>
              </a:rPr>
              <a:t>      (1)</a:t>
            </a:r>
            <a:r>
              <a:rPr lang="ru-RU" sz="1400" smtClean="0">
                <a:latin typeface="Arial" charset="0"/>
                <a:cs typeface="Arial" charset="0"/>
              </a:rPr>
              <a:t>Даже самые развитые люди, я заметил, глубоко убеждены в том, что жить духовной жизнью — значит ходить в театры, читать книги, спорить о смысле жизни. (2) Но вот в «Пророке»:</a:t>
            </a:r>
          </a:p>
          <a:p>
            <a:pPr marL="34925" eaLnBrk="1" hangingPunct="1">
              <a:spcBef>
                <a:spcPct val="0"/>
              </a:spcBef>
              <a:buFont typeface="Arial" charset="0"/>
              <a:buNone/>
            </a:pPr>
            <a:r>
              <a:rPr lang="ru-RU" sz="1400" smtClean="0">
                <a:latin typeface="Arial" charset="0"/>
                <a:cs typeface="Arial" charset="0"/>
              </a:rPr>
              <a:t>                                Духовной жаждою томим,</a:t>
            </a:r>
          </a:p>
          <a:p>
            <a:pPr marL="34925" eaLnBrk="1" hangingPunct="1">
              <a:spcBef>
                <a:spcPct val="0"/>
              </a:spcBef>
              <a:buFont typeface="Arial" charset="0"/>
              <a:buNone/>
            </a:pPr>
            <a:r>
              <a:rPr lang="ru-RU" sz="1400" smtClean="0">
                <a:latin typeface="Arial" charset="0"/>
                <a:cs typeface="Arial" charset="0"/>
              </a:rPr>
              <a:t>                               В пустыне мрачной я влачился…</a:t>
            </a:r>
          </a:p>
          <a:p>
            <a:pPr marL="34925" eaLnBrk="1" hangingPunct="1">
              <a:spcBef>
                <a:spcPct val="0"/>
              </a:spcBef>
              <a:buFont typeface="Arial" charset="0"/>
              <a:buNone/>
            </a:pPr>
            <a:r>
              <a:rPr lang="ru-RU" sz="1400" smtClean="0">
                <a:latin typeface="Arial" charset="0"/>
                <a:cs typeface="Arial" charset="0"/>
              </a:rPr>
              <a:t>      (3) Чего же не хватало пушкинскому герою — споров, театров и выставок? (4) Что это значит — духовная жажда?</a:t>
            </a:r>
            <a:br>
              <a:rPr lang="ru-RU" sz="1400" smtClean="0">
                <a:latin typeface="Arial" charset="0"/>
                <a:cs typeface="Arial" charset="0"/>
              </a:rPr>
            </a:br>
            <a:r>
              <a:rPr lang="ru-RU" sz="1400" smtClean="0">
                <a:latin typeface="Arial" charset="0"/>
                <a:cs typeface="Arial" charset="0"/>
              </a:rPr>
              <a:t>      (5) Духовность не то, что культура поведения или образованность. (6) Огромное количество людей, не имея образования, обладает высочайшей силой духа. (7) Интеллигентность — не образованность, а духовность. (8) Отчего самые тонкие ценители искусства бывают порой негодными людьми? (9) Да потому, что само по себе чтение книг, посещение театров и музеев не есть духовная жизнь. (10) Духовная жизнь человека — это его собственное стремление к высокому, и тогда книги или театр волнуют его, потому что отвечают его стремлениям. (11) В произведениях искусства духовный человек ищет собеседника, союзника — ему искусство нужно для поддержания собственного духа, для укрепления собственной веры в добро, правду, красоту. (12) Когда же дух человека низок, то в театре и кино он лишь развлекается, убивает время, даже если он является ценителем искусства. (13) Точно так же может быть бездуховным само искусство — все признаки таланта налицо, но нет стремления к правде и добру и, значит, нет искусства, потому что искусство всегда духоподъемно, в этом его назначение.</a:t>
            </a:r>
            <a:br>
              <a:rPr lang="ru-RU" sz="1400" smtClean="0">
                <a:latin typeface="Arial" charset="0"/>
                <a:cs typeface="Arial" charset="0"/>
              </a:rPr>
            </a:br>
            <a:r>
              <a:rPr lang="ru-RU" sz="1400" smtClean="0">
                <a:latin typeface="Arial" charset="0"/>
                <a:cs typeface="Arial" charset="0"/>
              </a:rPr>
              <a:t>      (14) Бывает и обратное: есть добрые, способные любить и надеяться люди, которые не знали в детстве и в юности высших духовных стремлений, не встречались с ними. (15) Такие люди не нарушают моральных законов, но бездуховность их сразу видна. (16) Добрый и работящий человек, но не мучается его душа, не может, не хочет он выйти за круг бытовых забот.</a:t>
            </a:r>
            <a:br>
              <a:rPr lang="ru-RU" sz="1400" smtClean="0">
                <a:latin typeface="Arial" charset="0"/>
                <a:cs typeface="Arial" charset="0"/>
              </a:rPr>
            </a:br>
            <a:r>
              <a:rPr lang="ru-RU" sz="1400" smtClean="0">
                <a:latin typeface="Arial" charset="0"/>
                <a:cs typeface="Arial" charset="0"/>
              </a:rPr>
              <a:t>      (17) Чего жаждет человек, когда у него духовное томление? (18) Обычно желания делят на высокие и низкие, добрые и дурные. (19) Но разделим их по иному принципу: на конечные и бесконечные. (20) Конечные желания могут быть осуществлены к такому-то числу; это желания приобрести, получить, достичь, стать... (21) Но никогда не исполнятся полностью, не исчерпают себя желания бесконечные — назовем их стремлениями: «священный сердца жар, к высокому стремленье» (Пушкин). (22) Бесконечно стремление к добру, неутолима жажда правды, ненасытен голод по красоте... </a:t>
            </a:r>
            <a:r>
              <a:rPr lang="en-US" sz="1400" smtClean="0">
                <a:latin typeface="Arial" charset="0"/>
                <a:cs typeface="Arial" charset="0"/>
              </a:rPr>
              <a:t>                                                                                      </a:t>
            </a:r>
            <a:r>
              <a:rPr lang="ru-RU" sz="1400" smtClean="0">
                <a:latin typeface="Arial" charset="0"/>
                <a:cs typeface="Arial" charset="0"/>
              </a:rPr>
              <a:t>(С. Соловейчик)</a:t>
            </a:r>
          </a:p>
          <a:p>
            <a:pPr marL="34925" eaLnBrk="1" hangingPunct="1">
              <a:spcBef>
                <a:spcPct val="0"/>
              </a:spcBef>
              <a:buFont typeface="Arial" charset="0"/>
              <a:buNone/>
            </a:pPr>
            <a:r>
              <a:rPr lang="ru-RU" sz="1600" b="1" smtClean="0">
                <a:solidFill>
                  <a:srgbClr val="FF0000"/>
                </a:solidFill>
              </a:rPr>
              <a:t>         Симон Львович Соловейчик</a:t>
            </a:r>
            <a:r>
              <a:rPr lang="ru-RU" sz="1400" smtClean="0">
                <a:solidFill>
                  <a:srgbClr val="FF0000"/>
                </a:solidFill>
              </a:rPr>
              <a:t> — выдающийся российский теоретик педагогики, журналист, писатель, общественный деятель.</a:t>
            </a:r>
            <a:endParaRPr lang="ru-RU" sz="1400" smtClean="0">
              <a:solidFill>
                <a:srgbClr val="FF0000"/>
              </a:solidFill>
              <a:latin typeface="Arial" charset="0"/>
              <a:cs typeface="Arial" charset="0"/>
            </a:endParaRPr>
          </a:p>
          <a:p>
            <a:pPr marL="34925" eaLnBrk="1" hangingPunct="1">
              <a:spcBef>
                <a:spcPct val="0"/>
              </a:spcBef>
              <a:buFont typeface="Arial" charset="0"/>
              <a:buNone/>
            </a:pPr>
            <a:endParaRPr lang="ru-RU" sz="1400" smtClean="0">
              <a:solidFill>
                <a:srgbClr val="FF00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l="28433" t="16371" r="25111" b="6390"/>
          <a:stretch>
            <a:fillRect/>
          </a:stretch>
        </p:blipFill>
        <p:spPr bwMode="auto">
          <a:xfrm>
            <a:off x="323081" y="908720"/>
            <a:ext cx="3744863" cy="5544616"/>
          </a:xfrm>
          <a:prstGeom prst="rect">
            <a:avLst/>
          </a:prstGeom>
          <a:solidFill>
            <a:srgbClr val="FFFF00"/>
          </a:solid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
        <p:nvSpPr>
          <p:cNvPr id="14340" name="TextBox 1"/>
          <p:cNvSpPr txBox="1">
            <a:spLocks noChangeArrowheads="1"/>
          </p:cNvSpPr>
          <p:nvPr/>
        </p:nvSpPr>
        <p:spPr bwMode="auto">
          <a:xfrm>
            <a:off x="4355976" y="1403853"/>
            <a:ext cx="4340055" cy="3635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0147" tIns="40074" rIns="80147" bIns="40074">
            <a:spAutoFit/>
          </a:bodyPr>
          <a:lstStyle>
            <a:lvl1pPr marL="342900" indent="-342900">
              <a:defRPr sz="2100">
                <a:solidFill>
                  <a:schemeClr val="tx1"/>
                </a:solidFill>
                <a:latin typeface="Calibri" pitchFamily="34" charset="0"/>
                <a:cs typeface="Arial" pitchFamily="34" charset="0"/>
              </a:defRPr>
            </a:lvl1pPr>
            <a:lvl2pPr marL="742950" indent="-285750">
              <a:defRPr sz="2100">
                <a:solidFill>
                  <a:schemeClr val="tx1"/>
                </a:solidFill>
                <a:latin typeface="Calibri" pitchFamily="34" charset="0"/>
                <a:cs typeface="Arial" pitchFamily="34" charset="0"/>
              </a:defRPr>
            </a:lvl2pPr>
            <a:lvl3pPr marL="1143000" indent="-228600">
              <a:defRPr sz="2100">
                <a:solidFill>
                  <a:schemeClr val="tx1"/>
                </a:solidFill>
                <a:latin typeface="Calibri" pitchFamily="34" charset="0"/>
                <a:cs typeface="Arial" pitchFamily="34" charset="0"/>
              </a:defRPr>
            </a:lvl3pPr>
            <a:lvl4pPr marL="1600200" indent="-228600">
              <a:defRPr sz="2100">
                <a:solidFill>
                  <a:schemeClr val="tx1"/>
                </a:solidFill>
                <a:latin typeface="Calibri" pitchFamily="34" charset="0"/>
                <a:cs typeface="Arial" pitchFamily="34" charset="0"/>
              </a:defRPr>
            </a:lvl4pPr>
            <a:lvl5pPr marL="2057400" indent="-228600">
              <a:defRPr sz="2100">
                <a:solidFill>
                  <a:schemeClr val="tx1"/>
                </a:solidFill>
                <a:latin typeface="Calibri" pitchFamily="34" charset="0"/>
                <a:cs typeface="Arial" pitchFamily="34" charset="0"/>
              </a:defRPr>
            </a:lvl5pPr>
            <a:lvl6pPr marL="2514600" indent="-228600" defTabSz="1041400" eaLnBrk="0" fontAlgn="base" hangingPunct="0">
              <a:spcBef>
                <a:spcPct val="0"/>
              </a:spcBef>
              <a:spcAft>
                <a:spcPct val="0"/>
              </a:spcAft>
              <a:defRPr sz="2100">
                <a:solidFill>
                  <a:schemeClr val="tx1"/>
                </a:solidFill>
                <a:latin typeface="Calibri" pitchFamily="34" charset="0"/>
                <a:cs typeface="Arial" pitchFamily="34" charset="0"/>
              </a:defRPr>
            </a:lvl6pPr>
            <a:lvl7pPr marL="2971800" indent="-228600" defTabSz="1041400" eaLnBrk="0" fontAlgn="base" hangingPunct="0">
              <a:spcBef>
                <a:spcPct val="0"/>
              </a:spcBef>
              <a:spcAft>
                <a:spcPct val="0"/>
              </a:spcAft>
              <a:defRPr sz="2100">
                <a:solidFill>
                  <a:schemeClr val="tx1"/>
                </a:solidFill>
                <a:latin typeface="Calibri" pitchFamily="34" charset="0"/>
                <a:cs typeface="Arial" pitchFamily="34" charset="0"/>
              </a:defRPr>
            </a:lvl7pPr>
            <a:lvl8pPr marL="3429000" indent="-228600" defTabSz="1041400" eaLnBrk="0" fontAlgn="base" hangingPunct="0">
              <a:spcBef>
                <a:spcPct val="0"/>
              </a:spcBef>
              <a:spcAft>
                <a:spcPct val="0"/>
              </a:spcAft>
              <a:defRPr sz="2100">
                <a:solidFill>
                  <a:schemeClr val="tx1"/>
                </a:solidFill>
                <a:latin typeface="Calibri" pitchFamily="34" charset="0"/>
                <a:cs typeface="Arial" pitchFamily="34" charset="0"/>
              </a:defRPr>
            </a:lvl8pPr>
            <a:lvl9pPr marL="3886200" indent="-228600" defTabSz="1041400" eaLnBrk="0" fontAlgn="base" hangingPunct="0">
              <a:spcBef>
                <a:spcPct val="0"/>
              </a:spcBef>
              <a:spcAft>
                <a:spcPct val="0"/>
              </a:spcAft>
              <a:defRPr sz="2100">
                <a:solidFill>
                  <a:schemeClr val="tx1"/>
                </a:solidFill>
                <a:latin typeface="Calibri" pitchFamily="34" charset="0"/>
                <a:cs typeface="Arial" pitchFamily="34" charset="0"/>
              </a:defRPr>
            </a:lvl9pPr>
          </a:lstStyle>
          <a:p>
            <a:pPr eaLnBrk="1" hangingPunct="1">
              <a:buFont typeface="Arial" pitchFamily="34" charset="0"/>
              <a:buChar char="•"/>
            </a:pPr>
            <a:r>
              <a:rPr lang="ru-RU" altLang="ru-RU" dirty="0">
                <a:latin typeface="+mn-lt"/>
              </a:rPr>
              <a:t>М</a:t>
            </a:r>
            <a:r>
              <a:rPr lang="ru-RU" altLang="ru-RU" dirty="0" smtClean="0">
                <a:latin typeface="+mn-lt"/>
              </a:rPr>
              <a:t>етодические </a:t>
            </a:r>
            <a:r>
              <a:rPr lang="ru-RU" altLang="ru-RU" dirty="0">
                <a:latin typeface="+mn-lt"/>
              </a:rPr>
              <a:t>рекомендации по оцениванию </a:t>
            </a:r>
            <a:r>
              <a:rPr lang="ru-RU" altLang="ru-RU" dirty="0" smtClean="0">
                <a:latin typeface="+mn-lt"/>
              </a:rPr>
              <a:t>сочинений по всем критериям;</a:t>
            </a:r>
          </a:p>
          <a:p>
            <a:pPr eaLnBrk="1" hangingPunct="1">
              <a:buFont typeface="Arial" pitchFamily="34" charset="0"/>
              <a:buChar char="•"/>
            </a:pPr>
            <a:endParaRPr lang="ru-RU" altLang="ru-RU" dirty="0">
              <a:latin typeface="+mn-lt"/>
            </a:endParaRPr>
          </a:p>
          <a:p>
            <a:pPr eaLnBrk="1" hangingPunct="1">
              <a:buFont typeface="Arial" pitchFamily="34" charset="0"/>
              <a:buChar char="•"/>
            </a:pPr>
            <a:r>
              <a:rPr lang="ru-RU" altLang="ru-RU" dirty="0">
                <a:latin typeface="+mn-lt"/>
              </a:rPr>
              <a:t>примеры текстов</a:t>
            </a:r>
            <a:r>
              <a:rPr lang="ru-RU" altLang="ru-RU" dirty="0" smtClean="0">
                <a:latin typeface="+mn-lt"/>
              </a:rPr>
              <a:t>;</a:t>
            </a:r>
          </a:p>
          <a:p>
            <a:pPr eaLnBrk="1" hangingPunct="1">
              <a:buFont typeface="Arial" pitchFamily="34" charset="0"/>
              <a:buChar char="•"/>
            </a:pPr>
            <a:endParaRPr lang="ru-RU" altLang="ru-RU" dirty="0">
              <a:latin typeface="+mn-lt"/>
            </a:endParaRPr>
          </a:p>
          <a:p>
            <a:pPr eaLnBrk="1" hangingPunct="1">
              <a:buFont typeface="Arial" pitchFamily="34" charset="0"/>
              <a:buChar char="•"/>
            </a:pPr>
            <a:r>
              <a:rPr lang="ru-RU" altLang="ru-RU" dirty="0">
                <a:latin typeface="+mn-lt"/>
              </a:rPr>
              <a:t>примеры сочинений</a:t>
            </a:r>
            <a:r>
              <a:rPr lang="ru-RU" altLang="ru-RU" dirty="0" smtClean="0">
                <a:latin typeface="+mn-lt"/>
              </a:rPr>
              <a:t>;</a:t>
            </a:r>
          </a:p>
          <a:p>
            <a:pPr eaLnBrk="1" hangingPunct="1">
              <a:buFont typeface="Arial" pitchFamily="34" charset="0"/>
              <a:buChar char="•"/>
            </a:pPr>
            <a:endParaRPr lang="ru-RU" altLang="ru-RU" dirty="0">
              <a:latin typeface="+mn-lt"/>
            </a:endParaRPr>
          </a:p>
          <a:p>
            <a:pPr eaLnBrk="1" hangingPunct="1">
              <a:buFont typeface="Arial" pitchFamily="34" charset="0"/>
              <a:buChar char="•"/>
            </a:pPr>
            <a:r>
              <a:rPr lang="ru-RU" altLang="ru-RU" dirty="0" smtClean="0">
                <a:latin typeface="+mn-lt"/>
              </a:rPr>
              <a:t>подробные комментарии </a:t>
            </a:r>
            <a:r>
              <a:rPr lang="ru-RU" altLang="ru-RU" dirty="0">
                <a:latin typeface="+mn-lt"/>
              </a:rPr>
              <a:t>к </a:t>
            </a:r>
            <a:r>
              <a:rPr lang="ru-RU" altLang="ru-RU" dirty="0" smtClean="0">
                <a:latin typeface="+mn-lt"/>
              </a:rPr>
              <a:t>фрагментам экзаменационных сочинений.</a:t>
            </a:r>
            <a:endParaRPr lang="ru-RU" altLang="ru-RU" dirty="0">
              <a:latin typeface="+mn-lt"/>
            </a:endParaRPr>
          </a:p>
        </p:txBody>
      </p:sp>
      <p:sp>
        <p:nvSpPr>
          <p:cNvPr id="14341" name="Прямоугольник 2"/>
          <p:cNvSpPr>
            <a:spLocks noChangeArrowheads="1"/>
          </p:cNvSpPr>
          <p:nvPr/>
        </p:nvSpPr>
        <p:spPr bwMode="auto">
          <a:xfrm>
            <a:off x="1054764" y="228937"/>
            <a:ext cx="7026328" cy="6349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0147" tIns="40074" rIns="80147" bIns="40074">
            <a:spAutoFit/>
          </a:bodyPr>
          <a:lstStyle>
            <a:lvl1pPr>
              <a:defRPr sz="2100">
                <a:solidFill>
                  <a:schemeClr val="tx1"/>
                </a:solidFill>
                <a:latin typeface="Calibri" pitchFamily="34" charset="0"/>
                <a:cs typeface="Arial" pitchFamily="34" charset="0"/>
              </a:defRPr>
            </a:lvl1pPr>
            <a:lvl2pPr marL="742950" indent="-285750">
              <a:defRPr sz="2100">
                <a:solidFill>
                  <a:schemeClr val="tx1"/>
                </a:solidFill>
                <a:latin typeface="Calibri" pitchFamily="34" charset="0"/>
                <a:cs typeface="Arial" pitchFamily="34" charset="0"/>
              </a:defRPr>
            </a:lvl2pPr>
            <a:lvl3pPr marL="1143000" indent="-228600">
              <a:defRPr sz="2100">
                <a:solidFill>
                  <a:schemeClr val="tx1"/>
                </a:solidFill>
                <a:latin typeface="Calibri" pitchFamily="34" charset="0"/>
                <a:cs typeface="Arial" pitchFamily="34" charset="0"/>
              </a:defRPr>
            </a:lvl3pPr>
            <a:lvl4pPr marL="1600200" indent="-228600">
              <a:defRPr sz="2100">
                <a:solidFill>
                  <a:schemeClr val="tx1"/>
                </a:solidFill>
                <a:latin typeface="Calibri" pitchFamily="34" charset="0"/>
                <a:cs typeface="Arial" pitchFamily="34" charset="0"/>
              </a:defRPr>
            </a:lvl4pPr>
            <a:lvl5pPr marL="2057400" indent="-228600">
              <a:defRPr sz="2100">
                <a:solidFill>
                  <a:schemeClr val="tx1"/>
                </a:solidFill>
                <a:latin typeface="Calibri" pitchFamily="34" charset="0"/>
                <a:cs typeface="Arial" pitchFamily="34" charset="0"/>
              </a:defRPr>
            </a:lvl5pPr>
            <a:lvl6pPr marL="2514600" indent="-228600" defTabSz="1041400" eaLnBrk="0" fontAlgn="base" hangingPunct="0">
              <a:spcBef>
                <a:spcPct val="0"/>
              </a:spcBef>
              <a:spcAft>
                <a:spcPct val="0"/>
              </a:spcAft>
              <a:defRPr sz="2100">
                <a:solidFill>
                  <a:schemeClr val="tx1"/>
                </a:solidFill>
                <a:latin typeface="Calibri" pitchFamily="34" charset="0"/>
                <a:cs typeface="Arial" pitchFamily="34" charset="0"/>
              </a:defRPr>
            </a:lvl6pPr>
            <a:lvl7pPr marL="2971800" indent="-228600" defTabSz="1041400" eaLnBrk="0" fontAlgn="base" hangingPunct="0">
              <a:spcBef>
                <a:spcPct val="0"/>
              </a:spcBef>
              <a:spcAft>
                <a:spcPct val="0"/>
              </a:spcAft>
              <a:defRPr sz="2100">
                <a:solidFill>
                  <a:schemeClr val="tx1"/>
                </a:solidFill>
                <a:latin typeface="Calibri" pitchFamily="34" charset="0"/>
                <a:cs typeface="Arial" pitchFamily="34" charset="0"/>
              </a:defRPr>
            </a:lvl7pPr>
            <a:lvl8pPr marL="3429000" indent="-228600" defTabSz="1041400" eaLnBrk="0" fontAlgn="base" hangingPunct="0">
              <a:spcBef>
                <a:spcPct val="0"/>
              </a:spcBef>
              <a:spcAft>
                <a:spcPct val="0"/>
              </a:spcAft>
              <a:defRPr sz="2100">
                <a:solidFill>
                  <a:schemeClr val="tx1"/>
                </a:solidFill>
                <a:latin typeface="Calibri" pitchFamily="34" charset="0"/>
                <a:cs typeface="Arial" pitchFamily="34" charset="0"/>
              </a:defRPr>
            </a:lvl8pPr>
            <a:lvl9pPr marL="3886200" indent="-228600" defTabSz="1041400" eaLnBrk="0" fontAlgn="base" hangingPunct="0">
              <a:spcBef>
                <a:spcPct val="0"/>
              </a:spcBef>
              <a:spcAft>
                <a:spcPct val="0"/>
              </a:spcAft>
              <a:defRPr sz="2100">
                <a:solidFill>
                  <a:schemeClr val="tx1"/>
                </a:solidFill>
                <a:latin typeface="Calibri" pitchFamily="34" charset="0"/>
                <a:cs typeface="Arial" pitchFamily="34" charset="0"/>
              </a:defRPr>
            </a:lvl9pPr>
          </a:lstStyle>
          <a:p>
            <a:pPr algn="ctr" eaLnBrk="1" hangingPunct="1"/>
            <a:r>
              <a:rPr lang="ru-RU" altLang="ru-RU" sz="3600" b="1" dirty="0" smtClean="0">
                <a:solidFill>
                  <a:srgbClr val="FF0000"/>
                </a:solidFill>
                <a:latin typeface="+mn-lt"/>
              </a:rPr>
              <a:t>В помощь учителю</a:t>
            </a:r>
            <a:endParaRPr lang="ru-RU" altLang="ru-RU" sz="3600" b="1" dirty="0">
              <a:solidFill>
                <a:srgbClr val="FF0000"/>
              </a:solidFill>
              <a:latin typeface="+mn-lt"/>
            </a:endParaRPr>
          </a:p>
        </p:txBody>
      </p:sp>
    </p:spTree>
    <p:extLst>
      <p:ext uri="{BB962C8B-B14F-4D97-AF65-F5344CB8AC3E}">
        <p14:creationId xmlns="" xmlns:p14="http://schemas.microsoft.com/office/powerpoint/2010/main" val="1849015647"/>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73" name="Group 25"/>
          <p:cNvGraphicFramePr>
            <a:graphicFrameLocks noGrp="1"/>
          </p:cNvGraphicFramePr>
          <p:nvPr>
            <p:ph idx="4294967295"/>
          </p:nvPr>
        </p:nvGraphicFramePr>
        <p:xfrm>
          <a:off x="76200" y="115888"/>
          <a:ext cx="6872288" cy="6506528"/>
        </p:xfrm>
        <a:graphic>
          <a:graphicData uri="http://schemas.openxmlformats.org/drawingml/2006/table">
            <a:tbl>
              <a:tblPr/>
              <a:tblGrid>
                <a:gridCol w="3975100"/>
                <a:gridCol w="2897188"/>
              </a:tblGrid>
              <a:tr h="650875">
                <a:tc>
                  <a:txBody>
                    <a:bodyPr/>
                    <a:lstStyle/>
                    <a:p>
                      <a:pPr marL="0" marR="0" lvl="0" indent="0" algn="ctr"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ru-RU" sz="2000" b="1" i="0" u="none" strike="noStrike" cap="none" normalizeH="0" baseline="0" dirty="0" smtClean="0">
                          <a:ln>
                            <a:noFill/>
                          </a:ln>
                          <a:solidFill>
                            <a:schemeClr val="tx1"/>
                          </a:solidFill>
                          <a:effectLst/>
                          <a:latin typeface="Calibri" pitchFamily="34" charset="0"/>
                          <a:cs typeface="Arial" charset="0"/>
                        </a:rPr>
                        <a:t>Ключевые предложения абзацев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ru-RU" sz="1800" b="1" i="0" u="none" strike="noStrike" cap="none" normalizeH="0" baseline="0" dirty="0" smtClean="0">
                          <a:ln>
                            <a:noFill/>
                          </a:ln>
                          <a:solidFill>
                            <a:schemeClr val="tx1"/>
                          </a:solidFill>
                          <a:effectLst/>
                          <a:latin typeface="Calibri" pitchFamily="34" charset="0"/>
                          <a:cs typeface="Arial" charset="0"/>
                        </a:rPr>
                        <a:t>Проблемы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1301750">
                <a:tc>
                  <a:txBody>
                    <a:bodyPr/>
                    <a:lstStyle/>
                    <a:p>
                      <a:pPr marL="34925"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Calibri" pitchFamily="34" charset="0"/>
                          <a:cs typeface="Arial" charset="0"/>
                        </a:rPr>
                        <a:t>1)Даже самые развитые люди…глубоко убеждены в том, что </a:t>
                      </a:r>
                      <a:r>
                        <a:rPr kumimoji="0" lang="ru-RU" sz="1400" b="0" i="0" u="none" strike="noStrike" cap="none" normalizeH="0" baseline="0" smtClean="0">
                          <a:ln>
                            <a:noFill/>
                          </a:ln>
                          <a:solidFill>
                            <a:srgbClr val="FF0000"/>
                          </a:solidFill>
                          <a:effectLst/>
                          <a:latin typeface="Calibri" pitchFamily="34" charset="0"/>
                          <a:cs typeface="Arial" charset="0"/>
                        </a:rPr>
                        <a:t>жить духовной жизнью </a:t>
                      </a:r>
                      <a:r>
                        <a:rPr kumimoji="0" lang="ru-RU" sz="1400" b="0" i="0" u="none" strike="noStrike" cap="none" normalizeH="0" baseline="0" smtClean="0">
                          <a:ln>
                            <a:noFill/>
                          </a:ln>
                          <a:solidFill>
                            <a:schemeClr val="tx1"/>
                          </a:solidFill>
                          <a:effectLst/>
                          <a:latin typeface="Calibri" pitchFamily="34" charset="0"/>
                          <a:cs typeface="Arial" charset="0"/>
                        </a:rPr>
                        <a:t>— значит ходить в театры, читать книги, спорить о смысле жизни. (2) Но вот в «Пророке»: </a:t>
                      </a:r>
                    </a:p>
                    <a:p>
                      <a:pPr marL="34925"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0000"/>
                          </a:solidFill>
                          <a:effectLst/>
                          <a:latin typeface="Calibri" pitchFamily="34" charset="0"/>
                          <a:cs typeface="Arial" charset="0"/>
                        </a:rPr>
                        <a:t> Духовной жаждою томим</a:t>
                      </a:r>
                      <a:r>
                        <a:rPr kumimoji="0" lang="ru-RU" sz="1400" b="0" i="0" u="none" strike="noStrike" cap="none" normalizeH="0" baseline="0" smtClean="0">
                          <a:ln>
                            <a:noFill/>
                          </a:ln>
                          <a:solidFill>
                            <a:schemeClr val="tx1"/>
                          </a:solidFill>
                          <a:effectLst/>
                          <a:latin typeface="Calibri" pitchFamily="34" charset="0"/>
                          <a:cs typeface="Arial" charset="0"/>
                        </a:rPr>
                        <a:t>…</a:t>
                      </a:r>
                    </a:p>
                    <a:p>
                      <a:pPr marL="34925"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Calibri" pitchFamily="34" charset="0"/>
                          <a:cs typeface="Arial" charset="0"/>
                        </a:rPr>
                        <a:t>(4) Что это значит </a:t>
                      </a:r>
                      <a:r>
                        <a:rPr kumimoji="0" lang="ru-RU" sz="1400" b="1" i="0" u="none" strike="noStrike" cap="none" normalizeH="0" baseline="0" smtClean="0">
                          <a:ln>
                            <a:noFill/>
                          </a:ln>
                          <a:solidFill>
                            <a:srgbClr val="FF0000"/>
                          </a:solidFill>
                          <a:effectLst/>
                          <a:latin typeface="Calibri" pitchFamily="34" charset="0"/>
                          <a:cs typeface="Arial" charset="0"/>
                        </a:rPr>
                        <a:t>— духовная жажда?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ru-RU" sz="1400" b="0" i="0" u="none" strike="noStrike" cap="none" normalizeH="0" baseline="0" dirty="0" smtClean="0">
                          <a:ln>
                            <a:noFill/>
                          </a:ln>
                          <a:solidFill>
                            <a:schemeClr val="tx1"/>
                          </a:solidFill>
                          <a:effectLst/>
                          <a:latin typeface="Arial" charset="0"/>
                          <a:cs typeface="Arial" charset="0"/>
                        </a:rPr>
                        <a:t>Проблема духовности</a:t>
                      </a:r>
                      <a:endParaRPr kumimoji="0" lang="ru-RU" sz="14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1552575">
                <a:tc>
                  <a:txBody>
                    <a:bodyPr/>
                    <a:lstStyle/>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ru-RU" sz="1400" b="1" i="0" u="none" strike="noStrike" cap="none" normalizeH="0" baseline="0" dirty="0" smtClean="0">
                          <a:ln>
                            <a:noFill/>
                          </a:ln>
                          <a:solidFill>
                            <a:schemeClr val="tx1"/>
                          </a:solidFill>
                          <a:effectLst/>
                          <a:latin typeface="Calibri" pitchFamily="34" charset="0"/>
                          <a:cs typeface="Arial" charset="0"/>
                        </a:rPr>
                        <a:t> </a:t>
                      </a:r>
                      <a:r>
                        <a:rPr kumimoji="0" lang="ru-RU" sz="1400" b="0" i="0" u="none" strike="noStrike" cap="none" normalizeH="0" baseline="0" dirty="0" smtClean="0">
                          <a:ln>
                            <a:noFill/>
                          </a:ln>
                          <a:solidFill>
                            <a:schemeClr val="tx1"/>
                          </a:solidFill>
                          <a:effectLst/>
                          <a:latin typeface="Calibri" pitchFamily="34" charset="0"/>
                        </a:rPr>
                        <a:t> </a:t>
                      </a:r>
                      <a:r>
                        <a:rPr kumimoji="0" lang="ru-RU" sz="1400" b="0" i="0" u="none" strike="noStrike" cap="none" normalizeH="0" baseline="0" dirty="0" smtClean="0">
                          <a:ln>
                            <a:noFill/>
                          </a:ln>
                          <a:solidFill>
                            <a:schemeClr val="tx1"/>
                          </a:solidFill>
                          <a:effectLst/>
                          <a:latin typeface="Calibri" pitchFamily="34" charset="0"/>
                          <a:cs typeface="Arial" charset="0"/>
                        </a:rPr>
                        <a:t>(5) </a:t>
                      </a:r>
                      <a:r>
                        <a:rPr kumimoji="0" lang="ru-RU" sz="1400" b="1" i="0" u="none" strike="noStrike" cap="none" normalizeH="0" baseline="0" dirty="0" smtClean="0">
                          <a:ln>
                            <a:noFill/>
                          </a:ln>
                          <a:solidFill>
                            <a:srgbClr val="FF0000"/>
                          </a:solidFill>
                          <a:effectLst/>
                          <a:latin typeface="Calibri" pitchFamily="34" charset="0"/>
                          <a:cs typeface="Arial" charset="0"/>
                        </a:rPr>
                        <a:t>Духовность не то, что культура поведения или образованность</a:t>
                      </a:r>
                      <a:r>
                        <a:rPr kumimoji="0" lang="ru-RU" sz="1400" b="0" i="0" u="none" strike="noStrike" cap="none" normalizeH="0" baseline="0" dirty="0" smtClean="0">
                          <a:ln>
                            <a:noFill/>
                          </a:ln>
                          <a:solidFill>
                            <a:schemeClr val="tx1"/>
                          </a:solidFill>
                          <a:effectLst/>
                          <a:latin typeface="Calibri" pitchFamily="34" charset="0"/>
                          <a:cs typeface="Arial" charset="0"/>
                        </a:rPr>
                        <a:t>. (7)</a:t>
                      </a:r>
                      <a:r>
                        <a:rPr kumimoji="0" lang="ru-RU" sz="1400" b="0" i="0" u="none" strike="noStrike" cap="none" normalizeH="0" baseline="0" dirty="0" smtClean="0">
                          <a:ln>
                            <a:noFill/>
                          </a:ln>
                          <a:solidFill>
                            <a:srgbClr val="FF0000"/>
                          </a:solidFill>
                          <a:effectLst/>
                          <a:latin typeface="Calibri" pitchFamily="34" charset="0"/>
                          <a:cs typeface="Arial" charset="0"/>
                        </a:rPr>
                        <a:t> </a:t>
                      </a:r>
                      <a:r>
                        <a:rPr kumimoji="0" lang="ru-RU" sz="1400" b="1" i="0" u="none" strike="noStrike" cap="none" normalizeH="0" baseline="0" dirty="0" smtClean="0">
                          <a:ln>
                            <a:noFill/>
                          </a:ln>
                          <a:solidFill>
                            <a:srgbClr val="FF0000"/>
                          </a:solidFill>
                          <a:effectLst/>
                          <a:latin typeface="Calibri" pitchFamily="34" charset="0"/>
                          <a:cs typeface="Arial" charset="0"/>
                        </a:rPr>
                        <a:t>Интеллигентность — не образованность, а духовность</a:t>
                      </a:r>
                      <a:r>
                        <a:rPr kumimoji="0" lang="ru-RU" sz="1400" b="0" i="0" u="none" strike="noStrike" cap="none" normalizeH="0" baseline="0" dirty="0" smtClean="0">
                          <a:ln>
                            <a:noFill/>
                          </a:ln>
                          <a:solidFill>
                            <a:srgbClr val="FF0000"/>
                          </a:solidFill>
                          <a:effectLst/>
                          <a:latin typeface="Calibri" pitchFamily="34" charset="0"/>
                          <a:cs typeface="Arial" charset="0"/>
                        </a:rPr>
                        <a:t>.</a:t>
                      </a:r>
                      <a:r>
                        <a:rPr kumimoji="0" lang="ru-RU" sz="1400" b="0" i="0" u="none" strike="noStrike" cap="none" normalizeH="0" baseline="0" dirty="0" smtClean="0">
                          <a:ln>
                            <a:noFill/>
                          </a:ln>
                          <a:solidFill>
                            <a:schemeClr val="tx1"/>
                          </a:solidFill>
                          <a:effectLst/>
                          <a:latin typeface="Calibri" pitchFamily="34" charset="0"/>
                          <a:cs typeface="Arial" charset="0"/>
                        </a:rPr>
                        <a:t> 10) Духовная жизнь человека — это </a:t>
                      </a:r>
                      <a:r>
                        <a:rPr kumimoji="0" lang="ru-RU" sz="1400" b="1" i="0" u="none" strike="noStrike" cap="none" normalizeH="0" baseline="0" dirty="0" smtClean="0">
                          <a:ln>
                            <a:noFill/>
                          </a:ln>
                          <a:solidFill>
                            <a:srgbClr val="FF0000"/>
                          </a:solidFill>
                          <a:effectLst/>
                          <a:latin typeface="Calibri" pitchFamily="34" charset="0"/>
                          <a:cs typeface="Arial" charset="0"/>
                        </a:rPr>
                        <a:t>его собственное стремление к высокому</a:t>
                      </a:r>
                      <a:r>
                        <a:rPr kumimoji="0" lang="ru-RU" sz="1400" b="0" i="0" u="none" strike="noStrike" cap="none" normalizeH="0" baseline="0" dirty="0" smtClean="0">
                          <a:ln>
                            <a:noFill/>
                          </a:ln>
                          <a:solidFill>
                            <a:srgbClr val="FF0000"/>
                          </a:solidFill>
                          <a:effectLst/>
                          <a:latin typeface="Calibri" pitchFamily="34"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cs typeface="Arial" charset="0"/>
                        </a:rPr>
                        <a:t> Проблема подлинного содержания духовности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7425">
                <a:tc>
                  <a:txBody>
                    <a:bodyPr/>
                    <a:lstStyle/>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ru-RU" sz="1400" b="0" i="0" u="none" strike="noStrike" cap="none" normalizeH="0" baseline="0" smtClean="0">
                          <a:ln>
                            <a:noFill/>
                          </a:ln>
                          <a:solidFill>
                            <a:schemeClr val="tx1"/>
                          </a:solidFill>
                          <a:effectLst/>
                          <a:latin typeface="Calibri" pitchFamily="34" charset="0"/>
                          <a:cs typeface="Arial" charset="0"/>
                        </a:rPr>
                        <a:t>(13)…Может быть </a:t>
                      </a:r>
                      <a:r>
                        <a:rPr kumimoji="0" lang="ru-RU" sz="1400" b="0" i="0" u="none" strike="noStrike" cap="none" normalizeH="0" baseline="0" smtClean="0">
                          <a:ln>
                            <a:noFill/>
                          </a:ln>
                          <a:solidFill>
                            <a:srgbClr val="FF0000"/>
                          </a:solidFill>
                          <a:effectLst/>
                          <a:latin typeface="Calibri" pitchFamily="34" charset="0"/>
                          <a:cs typeface="Arial" charset="0"/>
                        </a:rPr>
                        <a:t>бездуховным само искусство</a:t>
                      </a:r>
                      <a:r>
                        <a:rPr kumimoji="0" lang="ru-RU" sz="1400" b="0" i="0" u="none" strike="noStrike" cap="none" normalizeH="0" baseline="0" smtClean="0">
                          <a:ln>
                            <a:noFill/>
                          </a:ln>
                          <a:solidFill>
                            <a:schemeClr val="tx1"/>
                          </a:solidFill>
                          <a:effectLst/>
                          <a:latin typeface="Calibri" pitchFamily="34" charset="0"/>
                          <a:cs typeface="Arial" charset="0"/>
                        </a:rPr>
                        <a:t> — все признаки таланта налицо, но </a:t>
                      </a:r>
                      <a:r>
                        <a:rPr kumimoji="0" lang="ru-RU" sz="1400" b="1" i="0" u="none" strike="noStrike" cap="none" normalizeH="0" baseline="0" smtClean="0">
                          <a:ln>
                            <a:noFill/>
                          </a:ln>
                          <a:solidFill>
                            <a:srgbClr val="FF0000"/>
                          </a:solidFill>
                          <a:effectLst/>
                          <a:latin typeface="Calibri" pitchFamily="34" charset="0"/>
                          <a:cs typeface="Arial" charset="0"/>
                        </a:rPr>
                        <a:t>нет стремления к правде и добру </a:t>
                      </a:r>
                      <a:r>
                        <a:rPr kumimoji="0" lang="ru-RU" sz="1400" b="0" i="0" u="none" strike="noStrike" cap="none" normalizeH="0" baseline="0" smtClean="0">
                          <a:ln>
                            <a:noFill/>
                          </a:ln>
                          <a:solidFill>
                            <a:schemeClr val="tx1"/>
                          </a:solidFill>
                          <a:effectLst/>
                          <a:latin typeface="Calibri" pitchFamily="34" charset="0"/>
                          <a:cs typeface="Arial" charset="0"/>
                        </a:rPr>
                        <a:t>и, значит, нет искусства, потому что </a:t>
                      </a:r>
                      <a:r>
                        <a:rPr kumimoji="0" lang="ru-RU" sz="1400" b="1" i="0" u="none" strike="noStrike" cap="none" normalizeH="0" baseline="0" smtClean="0">
                          <a:ln>
                            <a:noFill/>
                          </a:ln>
                          <a:solidFill>
                            <a:srgbClr val="FF0000"/>
                          </a:solidFill>
                          <a:effectLst/>
                          <a:latin typeface="Calibri" pitchFamily="34" charset="0"/>
                          <a:cs typeface="Arial" charset="0"/>
                        </a:rPr>
                        <a:t>искусство всегда духоподъемно, в этом его назначение.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ru-RU" sz="1400" b="0" i="0" u="none" strike="noStrike" cap="none" normalizeH="0" baseline="0" dirty="0" smtClean="0">
                          <a:ln>
                            <a:noFill/>
                          </a:ln>
                          <a:solidFill>
                            <a:schemeClr val="tx1"/>
                          </a:solidFill>
                          <a:effectLst/>
                          <a:latin typeface="Arial" charset="0"/>
                          <a:cs typeface="Arial" charset="0"/>
                        </a:rPr>
                        <a:t>Проблема духовности и бездуховности в искусстве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1773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Calibri" pitchFamily="34" charset="0"/>
                        </a:rPr>
                        <a:t>(21) Но никогда не исполнятся полностью, не исчерпают себя </a:t>
                      </a:r>
                      <a:r>
                        <a:rPr kumimoji="0" lang="ru-RU" sz="1400" b="1" i="0" u="none" strike="noStrike" cap="none" normalizeH="0" baseline="0" smtClean="0">
                          <a:ln>
                            <a:noFill/>
                          </a:ln>
                          <a:solidFill>
                            <a:srgbClr val="FF0000"/>
                          </a:solidFill>
                          <a:effectLst/>
                          <a:latin typeface="Calibri" pitchFamily="34" charset="0"/>
                        </a:rPr>
                        <a:t>желания бесконечные …</a:t>
                      </a:r>
                      <a:r>
                        <a:rPr kumimoji="0" lang="ru-RU" sz="1400" b="0" i="0" u="none" strike="noStrike" cap="none" normalizeH="0" baseline="0" smtClean="0">
                          <a:ln>
                            <a:noFill/>
                          </a:ln>
                          <a:solidFill>
                            <a:schemeClr val="tx1"/>
                          </a:solidFill>
                          <a:effectLst/>
                          <a:latin typeface="Calibri" pitchFamily="34" charset="0"/>
                        </a:rPr>
                        <a:t> (22) </a:t>
                      </a:r>
                      <a:r>
                        <a:rPr kumimoji="0" lang="ru-RU" sz="1400" b="1" i="0" u="none" strike="noStrike" cap="none" normalizeH="0" baseline="0" smtClean="0">
                          <a:ln>
                            <a:noFill/>
                          </a:ln>
                          <a:solidFill>
                            <a:srgbClr val="FF0000"/>
                          </a:solidFill>
                          <a:effectLst/>
                          <a:latin typeface="Calibri" pitchFamily="34" charset="0"/>
                        </a:rPr>
                        <a:t>Бесконечно стремление к добру, неутолима жажда правды, ненасытен голод по красоте…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Calibri" pitchFamily="34" charset="0"/>
                        </a:rPr>
                        <a:t> </a:t>
                      </a:r>
                    </a:p>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endParaRPr kumimoji="0" lang="ru-RU" sz="1400" b="1" i="0" u="none" strike="noStrike" cap="none" normalizeH="0" baseline="0" smtClean="0">
                        <a:ln>
                          <a:noFill/>
                        </a:ln>
                        <a:solidFill>
                          <a:srgbClr val="FF0000"/>
                        </a:solidFill>
                        <a:effectLst/>
                        <a:latin typeface="Calibri"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ru-RU" sz="1400" b="0" i="0" u="none" strike="noStrike" cap="none" normalizeH="0" baseline="0" dirty="0" smtClean="0">
                          <a:ln>
                            <a:noFill/>
                          </a:ln>
                          <a:solidFill>
                            <a:schemeClr val="tx1"/>
                          </a:solidFill>
                          <a:effectLst/>
                          <a:latin typeface="Arial" charset="0"/>
                          <a:cs typeface="Arial" charset="0"/>
                        </a:rPr>
                        <a:t>Проблема духовного совершенствования</a:t>
                      </a:r>
                    </a:p>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endParaRPr kumimoji="0" lang="ru-RU" sz="14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pic>
        <p:nvPicPr>
          <p:cNvPr id="30741" name="Picture 1" descr="C:\Users\User\Desktop\шаттерсток\shutterstock_62788480.jpg"/>
          <p:cNvPicPr>
            <a:picLocks noChangeAspect="1" noChangeArrowheads="1"/>
          </p:cNvPicPr>
          <p:nvPr/>
        </p:nvPicPr>
        <p:blipFill>
          <a:blip r:embed="rId2" cstate="print"/>
          <a:srcRect/>
          <a:stretch>
            <a:fillRect/>
          </a:stretch>
        </p:blipFill>
        <p:spPr bwMode="auto">
          <a:xfrm>
            <a:off x="7164388" y="4581525"/>
            <a:ext cx="1979612" cy="2078038"/>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7673"/>
                                        </p:tgtEl>
                                        <p:attrNameLst>
                                          <p:attrName>style.visibility</p:attrName>
                                        </p:attrNameLst>
                                      </p:cBhvr>
                                      <p:to>
                                        <p:strVal val="visible"/>
                                      </p:to>
                                    </p:set>
                                    <p:animEffect transition="in" filter="wheel(4)">
                                      <p:cBhvr>
                                        <p:cTn id="7" dur="2000"/>
                                        <p:tgtEl>
                                          <p:spTgt spid="27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19" name="Group 19"/>
          <p:cNvGraphicFramePr>
            <a:graphicFrameLocks noGrp="1"/>
          </p:cNvGraphicFramePr>
          <p:nvPr>
            <p:ph idx="4294967295"/>
          </p:nvPr>
        </p:nvGraphicFramePr>
        <p:xfrm>
          <a:off x="76200" y="115888"/>
          <a:ext cx="7016750" cy="6569075"/>
        </p:xfrm>
        <a:graphic>
          <a:graphicData uri="http://schemas.openxmlformats.org/drawingml/2006/table">
            <a:tbl>
              <a:tblPr/>
              <a:tblGrid>
                <a:gridCol w="2335213"/>
                <a:gridCol w="4681537"/>
              </a:tblGrid>
              <a:tr h="806450">
                <a:tc gridSpan="2">
                  <a:txBody>
                    <a:bodyPr/>
                    <a:lstStyle/>
                    <a:p>
                      <a:pPr marL="0" marR="0" lvl="0" indent="0" algn="ctr"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ru-RU" sz="3200" b="1" i="0" u="none" strike="noStrike" cap="none" normalizeH="0" baseline="0" smtClean="0">
                          <a:ln>
                            <a:noFill/>
                          </a:ln>
                          <a:solidFill>
                            <a:schemeClr val="tx1"/>
                          </a:solidFill>
                          <a:effectLst/>
                          <a:latin typeface="Arial" charset="0"/>
                          <a:cs typeface="Arial" charset="0"/>
                        </a:rPr>
                        <a:t>Формулируем проблему</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ru-RU"/>
                    </a:p>
                  </a:txBody>
                  <a:tcPr/>
                </a:tc>
              </a:tr>
              <a:tr h="979488">
                <a:tc>
                  <a:txBody>
                    <a:bodyPr/>
                    <a:lstStyle/>
                    <a:p>
                      <a:pPr marL="377825" marR="0" lvl="0" indent="-342900" algn="l" defTabSz="914400" rtl="0" eaLnBrk="1" fontAlgn="base" latinLnBrk="0" hangingPunct="1">
                        <a:lnSpc>
                          <a:spcPct val="100000"/>
                        </a:lnSpc>
                        <a:spcBef>
                          <a:spcPct val="0"/>
                        </a:spcBef>
                        <a:spcAft>
                          <a:spcPct val="0"/>
                        </a:spcAft>
                        <a:buClrTx/>
                        <a:buSzTx/>
                        <a:buFont typeface="Calibri" pitchFamily="34" charset="0"/>
                        <a:buAutoNum type="arabicPeriod"/>
                        <a:tabLst/>
                      </a:pPr>
                      <a:r>
                        <a:rPr kumimoji="0" lang="ru-RU" sz="1600" b="0" i="0" u="none" strike="noStrike" cap="none" normalizeH="0" baseline="0" smtClean="0">
                          <a:ln>
                            <a:noFill/>
                          </a:ln>
                          <a:solidFill>
                            <a:schemeClr val="tx1"/>
                          </a:solidFill>
                          <a:effectLst/>
                          <a:latin typeface="Arial" charset="0"/>
                          <a:cs typeface="Times New Roman" pitchFamily="18" charset="0"/>
                        </a:rPr>
                        <a:t>В виде предложения-тезиса</a:t>
                      </a:r>
                      <a:endParaRPr kumimoji="0" lang="ru-RU" sz="1600" b="0" i="0" u="none" strike="noStrike" cap="none" normalizeH="0" baseline="0" smtClean="0">
                        <a:ln>
                          <a:noFill/>
                        </a:ln>
                        <a:solidFill>
                          <a:schemeClr val="tx1"/>
                        </a:solidFill>
                        <a:effectLst/>
                        <a:latin typeface="Arial" charset="0"/>
                        <a:cs typeface="Arial" charset="0"/>
                      </a:endParaRPr>
                    </a:p>
                    <a:p>
                      <a:pPr marL="377825" marR="0" lvl="0" indent="-342900" algn="l" defTabSz="914400" rtl="0" eaLnBrk="1" fontAlgn="base" latinLnBrk="0" hangingPunct="1">
                        <a:lnSpc>
                          <a:spcPct val="100000"/>
                        </a:lnSpc>
                        <a:spcBef>
                          <a:spcPct val="0"/>
                        </a:spcBef>
                        <a:spcAft>
                          <a:spcPct val="0"/>
                        </a:spcAft>
                        <a:buClrTx/>
                        <a:buSzTx/>
                        <a:buFont typeface="Calibri" pitchFamily="34" charset="0"/>
                        <a:buAutoNum type="arabicPeriod"/>
                        <a:tabLst/>
                      </a:pPr>
                      <a:endParaRPr kumimoji="0" lang="ru-RU" sz="1600" b="1" i="0" u="none" strike="noStrike" cap="none" normalizeH="0" baseline="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ru-RU" sz="1600" b="0" i="1" u="none" strike="noStrike" cap="none" normalizeH="0" baseline="0" smtClean="0">
                          <a:ln>
                            <a:noFill/>
                          </a:ln>
                          <a:solidFill>
                            <a:schemeClr val="tx1"/>
                          </a:solidFill>
                          <a:effectLst/>
                          <a:latin typeface="Arial" charset="0"/>
                          <a:cs typeface="Times New Roman" pitchFamily="18" charset="0"/>
                        </a:rPr>
                        <a:t>Симон Соловейчик, известный писатель и педагог, размышляет над </a:t>
                      </a:r>
                      <a:r>
                        <a:rPr kumimoji="0" lang="ru-RU" sz="1600" b="1" i="1" u="none" strike="noStrike" cap="none" normalizeH="0" baseline="0" smtClean="0">
                          <a:ln>
                            <a:noFill/>
                          </a:ln>
                          <a:solidFill>
                            <a:schemeClr val="tx1"/>
                          </a:solidFill>
                          <a:effectLst/>
                          <a:latin typeface="Arial" charset="0"/>
                          <a:cs typeface="Times New Roman" pitchFamily="18" charset="0"/>
                        </a:rPr>
                        <a:t>проблемой духовности и бездуховности. </a:t>
                      </a:r>
                      <a:endParaRPr kumimoji="0" lang="ru-RU" sz="1600" b="1" i="1"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2495550">
                <a:tc>
                  <a:txBody>
                    <a:bodyPr/>
                    <a:lstStyle/>
                    <a:p>
                      <a:pPr marL="342900" marR="0" lvl="0" indent="-342900" algn="l" defTabSz="914400" rtl="0" eaLnBrk="1" fontAlgn="base" latinLnBrk="0" hangingPunct="1">
                        <a:lnSpc>
                          <a:spcPct val="100000"/>
                        </a:lnSpc>
                        <a:spcBef>
                          <a:spcPts val="600"/>
                        </a:spcBef>
                        <a:spcAft>
                          <a:spcPct val="0"/>
                        </a:spcAft>
                        <a:buClr>
                          <a:schemeClr val="accent1"/>
                        </a:buClr>
                        <a:buSzPct val="76000"/>
                        <a:buFont typeface="+mj-lt"/>
                        <a:buNone/>
                        <a:tabLst/>
                      </a:pPr>
                      <a:r>
                        <a:rPr kumimoji="0" lang="ru-RU" sz="1600" b="0" i="0" u="none" strike="noStrike" cap="none" normalizeH="0" baseline="0" smtClean="0">
                          <a:ln>
                            <a:noFill/>
                          </a:ln>
                          <a:solidFill>
                            <a:schemeClr val="tx1"/>
                          </a:solidFill>
                          <a:effectLst/>
                          <a:latin typeface="Arial" charset="0"/>
                          <a:cs typeface="Arial" charset="0"/>
                        </a:rPr>
                        <a:t> 2. В  виде вопросительного  предложения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smtClean="0">
                          <a:ln>
                            <a:noFill/>
                          </a:ln>
                          <a:solidFill>
                            <a:schemeClr val="tx1"/>
                          </a:solidFill>
                          <a:effectLst/>
                          <a:latin typeface="Arial" charset="0"/>
                          <a:cs typeface="Arial" charset="0"/>
                        </a:rPr>
                        <a:t>В чём заключается истинная духовность человека? Может ли быть духовным искусство? Эти вопросы, </a:t>
                      </a:r>
                      <a:r>
                        <a:rPr kumimoji="0" lang="ru-RU" sz="1600" b="1" i="1" u="none" strike="noStrike" cap="none" normalizeH="0" baseline="0" smtClean="0">
                          <a:ln>
                            <a:noFill/>
                          </a:ln>
                          <a:solidFill>
                            <a:schemeClr val="tx1"/>
                          </a:solidFill>
                          <a:effectLst/>
                          <a:latin typeface="Arial" charset="0"/>
                          <a:cs typeface="Arial" charset="0"/>
                        </a:rPr>
                        <a:t>поставленные </a:t>
                      </a:r>
                      <a:r>
                        <a:rPr kumimoji="0" lang="ru-RU" sz="1600" b="0" i="1" u="none" strike="noStrike" cap="none" normalizeH="0" baseline="0" smtClean="0">
                          <a:ln>
                            <a:noFill/>
                          </a:ln>
                          <a:solidFill>
                            <a:schemeClr val="tx1"/>
                          </a:solidFill>
                          <a:effectLst/>
                          <a:latin typeface="Arial" charset="0"/>
                          <a:cs typeface="Arial" charset="0"/>
                        </a:rPr>
                        <a:t>выдающимся российским теоретиком педагогики, раскрывают суть главной проблемы текста: </a:t>
                      </a:r>
                      <a:r>
                        <a:rPr kumimoji="0" lang="ru-RU" sz="1600" b="1" i="1" u="none" strike="noStrike" cap="none" normalizeH="0" baseline="0" smtClean="0">
                          <a:ln>
                            <a:noFill/>
                          </a:ln>
                          <a:solidFill>
                            <a:schemeClr val="tx1"/>
                          </a:solidFill>
                          <a:effectLst/>
                          <a:latin typeface="Arial" charset="0"/>
                          <a:cs typeface="Arial" charset="0"/>
                        </a:rPr>
                        <a:t>чего жаждет человек, испытывающий духовное томление?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2200275">
                <a:tc>
                  <a:txBody>
                    <a:bodyPr/>
                    <a:lstStyle/>
                    <a:p>
                      <a:pPr marL="342900" marR="0" lvl="0" indent="-342900" algn="l" defTabSz="914400" rtl="0" eaLnBrk="1" fontAlgn="base" latinLnBrk="0" hangingPunct="1">
                        <a:lnSpc>
                          <a:spcPct val="100000"/>
                        </a:lnSpc>
                        <a:spcBef>
                          <a:spcPct val="0"/>
                        </a:spcBef>
                        <a:spcAft>
                          <a:spcPct val="0"/>
                        </a:spcAft>
                        <a:buClrTx/>
                        <a:buSzTx/>
                        <a:buFont typeface="+mj-lt"/>
                        <a:buNone/>
                        <a:tabLst/>
                      </a:pPr>
                      <a:r>
                        <a:rPr kumimoji="0" lang="ru-RU" sz="1600" b="0" i="0" u="none" strike="noStrike" cap="none" normalizeH="0" baseline="0" smtClean="0">
                          <a:ln>
                            <a:noFill/>
                          </a:ln>
                          <a:solidFill>
                            <a:schemeClr val="tx1"/>
                          </a:solidFill>
                          <a:effectLst/>
                          <a:latin typeface="Arial" charset="0"/>
                          <a:cs typeface="Arial" charset="0"/>
                        </a:rPr>
                        <a:t>3.  В виде предложения-цитаты, отражающего основную мысль текста.  </a:t>
                      </a:r>
                    </a:p>
                    <a:p>
                      <a:pPr marL="342900" marR="0" lvl="0" indent="-342900" algn="l" defTabSz="914400" rtl="0" eaLnBrk="1" fontAlgn="base" latinLnBrk="0" hangingPunct="1">
                        <a:lnSpc>
                          <a:spcPct val="100000"/>
                        </a:lnSpc>
                        <a:spcBef>
                          <a:spcPts val="600"/>
                        </a:spcBef>
                        <a:spcAft>
                          <a:spcPct val="0"/>
                        </a:spcAft>
                        <a:buClr>
                          <a:schemeClr val="accent1"/>
                        </a:buClr>
                        <a:buSzPct val="76000"/>
                        <a:buFont typeface="Calibri" pitchFamily="34" charset="0"/>
                        <a:buAutoNum type="arabicPeriod"/>
                        <a:tabLst/>
                      </a:pPr>
                      <a:endParaRPr kumimoji="0" lang="ru-RU" sz="1600" b="1" i="0" u="none" strike="noStrike" cap="none" normalizeH="0" baseline="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ru-RU" sz="1600" b="0" i="1" u="none" strike="noStrike" cap="none" normalizeH="0" baseline="0" smtClean="0">
                          <a:ln>
                            <a:noFill/>
                          </a:ln>
                          <a:solidFill>
                            <a:schemeClr val="tx1"/>
                          </a:solidFill>
                          <a:effectLst/>
                          <a:latin typeface="Arial" charset="0"/>
                          <a:cs typeface="Arial" charset="0"/>
                        </a:rPr>
                        <a:t>“Бесконечно стремление к добру, неутолима жажда правды, ненасытен голод по красоте”, — пишет С.Соловейчик в своей статье</a:t>
                      </a:r>
                      <a:r>
                        <a:rPr kumimoji="0" lang="ru-RU" sz="1600" b="1" i="1" u="none" strike="noStrike" cap="none" normalizeH="0" baseline="0" smtClean="0">
                          <a:ln>
                            <a:noFill/>
                          </a:ln>
                          <a:solidFill>
                            <a:schemeClr val="tx1"/>
                          </a:solidFill>
                          <a:effectLst/>
                          <a:latin typeface="Arial" charset="0"/>
                          <a:cs typeface="Arial" charset="0"/>
                        </a:rPr>
                        <a:t>,  раскрывая проблему духовности и бездуховности</a:t>
                      </a:r>
                      <a:r>
                        <a:rPr kumimoji="0" lang="ru-RU" sz="1600" b="0" i="1" u="none" strike="noStrike" cap="none" normalizeH="0" baseline="0" smtClean="0">
                          <a:ln>
                            <a:noFill/>
                          </a:ln>
                          <a:solidFill>
                            <a:schemeClr val="tx1"/>
                          </a:solidFill>
                          <a:effectLst/>
                          <a:latin typeface="Arial" charset="0"/>
                          <a:cs typeface="Arial" charset="0"/>
                        </a:rPr>
                        <a:t>. </a:t>
                      </a:r>
                      <a:endParaRPr kumimoji="0" lang="ru-RU"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pic>
        <p:nvPicPr>
          <p:cNvPr id="31761" name="Picture 2" descr="C:\Users\User\Desktop\шаттерсток\shutterstock_163595255.jpg"/>
          <p:cNvPicPr>
            <a:picLocks noChangeAspect="1" noChangeArrowheads="1"/>
          </p:cNvPicPr>
          <p:nvPr/>
        </p:nvPicPr>
        <p:blipFill>
          <a:blip r:embed="rId2" cstate="print"/>
          <a:srcRect/>
          <a:stretch>
            <a:fillRect/>
          </a:stretch>
        </p:blipFill>
        <p:spPr bwMode="auto">
          <a:xfrm>
            <a:off x="7319963" y="1700213"/>
            <a:ext cx="1824037" cy="2665412"/>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2419"/>
                                        </p:tgtEl>
                                        <p:attrNameLst>
                                          <p:attrName>style.visibility</p:attrName>
                                        </p:attrNameLst>
                                      </p:cBhvr>
                                      <p:to>
                                        <p:strVal val="visible"/>
                                      </p:to>
                                    </p:set>
                                    <p:animEffect transition="in" filter="wheel(4)">
                                      <p:cBhvr>
                                        <p:cTn id="7" dur="2000"/>
                                        <p:tgtEl>
                                          <p:spTgt spid="102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83" name="Rectangle 31"/>
          <p:cNvSpPr>
            <a:spLocks noGrp="1"/>
          </p:cNvSpPr>
          <p:nvPr>
            <p:ph type="title"/>
          </p:nvPr>
        </p:nvSpPr>
        <p:spPr>
          <a:xfrm>
            <a:off x="179388" y="274638"/>
            <a:ext cx="8713787" cy="490537"/>
          </a:xfrm>
        </p:spPr>
        <p:txBody>
          <a:bodyPr/>
          <a:lstStyle/>
          <a:p>
            <a:pPr algn="r"/>
            <a:r>
              <a:rPr lang="ru-RU" sz="2800" b="1" smtClean="0">
                <a:latin typeface="Arial" charset="0"/>
                <a:cs typeface="Arial" charset="0"/>
              </a:rPr>
              <a:t>Работаем с текстом публицистического стиля</a:t>
            </a:r>
          </a:p>
        </p:txBody>
      </p:sp>
      <p:graphicFrame>
        <p:nvGraphicFramePr>
          <p:cNvPr id="100406" name="Group 54"/>
          <p:cNvGraphicFramePr>
            <a:graphicFrameLocks noGrp="1"/>
          </p:cNvGraphicFramePr>
          <p:nvPr>
            <p:ph idx="1"/>
          </p:nvPr>
        </p:nvGraphicFramePr>
        <p:xfrm>
          <a:off x="250825" y="1052513"/>
          <a:ext cx="8713787" cy="5569903"/>
        </p:xfrm>
        <a:graphic>
          <a:graphicData uri="http://schemas.openxmlformats.org/drawingml/2006/table">
            <a:tbl>
              <a:tblPr/>
              <a:tblGrid>
                <a:gridCol w="5616575"/>
                <a:gridCol w="3097212"/>
              </a:tblGrid>
              <a:tr h="498475">
                <a:tc>
                  <a:txBody>
                    <a:bodyPr/>
                    <a:lstStyle/>
                    <a:p>
                      <a:pPr marL="0" marR="0" lvl="0" indent="0" algn="l" defTabSz="914400" rtl="0" eaLnBrk="1" fontAlgn="base" latinLnBrk="0" hangingPunct="1">
                        <a:lnSpc>
                          <a:spcPct val="80000"/>
                        </a:lnSpc>
                        <a:spcBef>
                          <a:spcPct val="20000"/>
                        </a:spcBef>
                        <a:spcAft>
                          <a:spcPct val="0"/>
                        </a:spcAft>
                        <a:buClrTx/>
                        <a:buSzTx/>
                        <a:buFont typeface="Arial" charset="0"/>
                        <a:buNone/>
                        <a:tabLst/>
                      </a:pPr>
                      <a:r>
                        <a:rPr kumimoji="0" lang="ru-RU" sz="2000" b="0" i="0" u="none" strike="noStrike" cap="none" normalizeH="0" baseline="0" dirty="0" smtClean="0">
                          <a:ln>
                            <a:noFill/>
                          </a:ln>
                          <a:solidFill>
                            <a:schemeClr val="tx1"/>
                          </a:solidFill>
                          <a:effectLst/>
                          <a:latin typeface="Arial" charset="0"/>
                          <a:cs typeface="Arial" charset="0"/>
                        </a:rPr>
                        <a:t>О чём </a:t>
                      </a:r>
                      <a:r>
                        <a:rPr kumimoji="0" lang="ru-RU" sz="2000" b="0" i="0" u="none" strike="noStrike" cap="none" normalizeH="0" baseline="0" dirty="0" smtClean="0">
                          <a:ln>
                            <a:noFill/>
                          </a:ln>
                          <a:solidFill>
                            <a:srgbClr val="FF0000"/>
                          </a:solidFill>
                          <a:effectLst/>
                          <a:latin typeface="Arial" charset="0"/>
                          <a:cs typeface="Arial" charset="0"/>
                        </a:rPr>
                        <a:t>размышляет </a:t>
                      </a:r>
                      <a:r>
                        <a:rPr kumimoji="0" lang="ru-RU" sz="2000" b="0" i="0" u="none" strike="noStrike" cap="none" normalizeH="0" baseline="0" dirty="0" smtClean="0">
                          <a:ln>
                            <a:noFill/>
                          </a:ln>
                          <a:solidFill>
                            <a:schemeClr val="tx1"/>
                          </a:solidFill>
                          <a:effectLst/>
                          <a:latin typeface="Arial" charset="0"/>
                          <a:cs typeface="Arial" charset="0"/>
                        </a:rPr>
                        <a:t>автор?</a:t>
                      </a:r>
                      <a:endParaRPr kumimoji="0" lang="ru-RU" sz="28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888">
                <a:tc>
                  <a:txBody>
                    <a:bodyPr/>
                    <a:lstStyle/>
                    <a:p>
                      <a:pPr marL="0" marR="0" lvl="0" indent="0" algn="l" defTabSz="914400" rtl="0" eaLnBrk="1" fontAlgn="base" latinLnBrk="0" hangingPunct="1">
                        <a:lnSpc>
                          <a:spcPct val="80000"/>
                        </a:lnSpc>
                        <a:spcBef>
                          <a:spcPct val="20000"/>
                        </a:spcBef>
                        <a:spcAft>
                          <a:spcPct val="0"/>
                        </a:spcAft>
                        <a:buClrTx/>
                        <a:buSzTx/>
                        <a:buFont typeface="Arial" charset="0"/>
                        <a:buNone/>
                        <a:tabLst/>
                      </a:pPr>
                      <a:r>
                        <a:rPr kumimoji="0" lang="ru-RU" sz="2000" b="0" i="0" u="none" strike="noStrike" cap="none" normalizeH="0" baseline="0" dirty="0" smtClean="0">
                          <a:ln>
                            <a:noFill/>
                          </a:ln>
                          <a:solidFill>
                            <a:schemeClr val="tx1"/>
                          </a:solidFill>
                          <a:effectLst/>
                          <a:latin typeface="Arial" charset="0"/>
                          <a:cs typeface="Arial" charset="0"/>
                        </a:rPr>
                        <a:t>Какова </a:t>
                      </a:r>
                      <a:r>
                        <a:rPr kumimoji="0" lang="ru-RU" sz="2000" b="0" i="0" u="none" strike="noStrike" cap="none" normalizeH="0" baseline="0" dirty="0" smtClean="0">
                          <a:ln>
                            <a:noFill/>
                          </a:ln>
                          <a:solidFill>
                            <a:srgbClr val="FF0000"/>
                          </a:solidFill>
                          <a:effectLst/>
                          <a:latin typeface="Arial" charset="0"/>
                          <a:cs typeface="Arial" charset="0"/>
                        </a:rPr>
                        <a:t>цель</a:t>
                      </a:r>
                      <a:r>
                        <a:rPr kumimoji="0" lang="ru-RU" sz="2000" b="0" i="0" u="none" strike="noStrike" cap="none" normalizeH="0" baseline="0" dirty="0" smtClean="0">
                          <a:ln>
                            <a:noFill/>
                          </a:ln>
                          <a:solidFill>
                            <a:schemeClr val="tx1"/>
                          </a:solidFill>
                          <a:effectLst/>
                          <a:latin typeface="Arial" charset="0"/>
                          <a:cs typeface="Arial" charset="0"/>
                        </a:rPr>
                        <a:t> его размышлений?</a:t>
                      </a:r>
                      <a:endParaRPr kumimoji="0" lang="ru-RU" sz="28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2163">
                <a:tc>
                  <a:txBody>
                    <a:bodyPr/>
                    <a:lstStyle/>
                    <a:p>
                      <a:pPr marL="0" marR="0" lvl="0" indent="0" algn="l" defTabSz="914400" rtl="0" eaLnBrk="1" fontAlgn="base" latinLnBrk="0" hangingPunct="1">
                        <a:lnSpc>
                          <a:spcPct val="80000"/>
                        </a:lnSpc>
                        <a:spcBef>
                          <a:spcPct val="20000"/>
                        </a:spcBef>
                        <a:spcAft>
                          <a:spcPct val="0"/>
                        </a:spcAft>
                        <a:buClrTx/>
                        <a:buSzTx/>
                        <a:buFont typeface="Arial" charset="0"/>
                        <a:buNone/>
                        <a:tabLst/>
                      </a:pPr>
                      <a:r>
                        <a:rPr kumimoji="0" lang="ru-RU" sz="2000" b="0" i="0" u="none" strike="noStrike" cap="none" normalizeH="0" baseline="0" dirty="0" smtClean="0">
                          <a:ln>
                            <a:noFill/>
                          </a:ln>
                          <a:solidFill>
                            <a:srgbClr val="FF0000"/>
                          </a:solidFill>
                          <a:effectLst/>
                          <a:latin typeface="Arial" charset="0"/>
                          <a:cs typeface="Arial" charset="0"/>
                        </a:rPr>
                        <a:t>Какими понятиями </a:t>
                      </a:r>
                      <a:r>
                        <a:rPr kumimoji="0" lang="ru-RU" sz="2000" b="0" i="0" u="none" strike="noStrike" cap="none" normalizeH="0" baseline="0" dirty="0" smtClean="0">
                          <a:ln>
                            <a:noFill/>
                          </a:ln>
                          <a:solidFill>
                            <a:schemeClr val="tx1"/>
                          </a:solidFill>
                          <a:effectLst/>
                          <a:latin typeface="Arial" charset="0"/>
                          <a:cs typeface="Arial" charset="0"/>
                        </a:rPr>
                        <a:t>(явлениями, фактами) </a:t>
                      </a:r>
                      <a:r>
                        <a:rPr kumimoji="0" lang="ru-RU" sz="2000" b="0" i="0" u="none" strike="noStrike" cap="none" normalizeH="0" baseline="0" dirty="0" smtClean="0">
                          <a:ln>
                            <a:noFill/>
                          </a:ln>
                          <a:solidFill>
                            <a:srgbClr val="FF0000"/>
                          </a:solidFill>
                          <a:effectLst/>
                          <a:latin typeface="Arial" charset="0"/>
                          <a:cs typeface="Arial" charset="0"/>
                        </a:rPr>
                        <a:t>пользуется </a:t>
                      </a:r>
                      <a:r>
                        <a:rPr kumimoji="0" lang="ru-RU" sz="2000" b="0" i="0" u="none" strike="noStrike" cap="none" normalizeH="0" baseline="0" dirty="0" smtClean="0">
                          <a:ln>
                            <a:noFill/>
                          </a:ln>
                          <a:solidFill>
                            <a:schemeClr val="tx1"/>
                          </a:solidFill>
                          <a:effectLst/>
                          <a:latin typeface="Arial" charset="0"/>
                          <a:cs typeface="Arial" charset="0"/>
                        </a:rPr>
                        <a:t>автор в ходе рассуждения?</a:t>
                      </a:r>
                      <a:endParaRPr kumimoji="0" lang="ru-RU" sz="28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80000"/>
                        </a:lnSpc>
                        <a:spcBef>
                          <a:spcPct val="20000"/>
                        </a:spcBef>
                        <a:spcAft>
                          <a:spcPct val="0"/>
                        </a:spcAft>
                        <a:buClrTx/>
                        <a:buSzTx/>
                        <a:buFont typeface="Arial" charset="0"/>
                        <a:buNone/>
                        <a:tabLst/>
                      </a:pPr>
                      <a:r>
                        <a:rPr kumimoji="0" lang="ru-RU" sz="2000" b="0" i="0" u="none" strike="noStrike" cap="none" normalizeH="0" baseline="0" dirty="0" smtClean="0">
                          <a:ln>
                            <a:noFill/>
                          </a:ln>
                          <a:solidFill>
                            <a:schemeClr val="tx1"/>
                          </a:solidFill>
                          <a:effectLst/>
                          <a:latin typeface="Arial" charset="0"/>
                          <a:cs typeface="Arial" charset="0"/>
                        </a:rPr>
                        <a:t>На </a:t>
                      </a:r>
                      <a:r>
                        <a:rPr kumimoji="0" lang="ru-RU" sz="2000" b="0" i="0" u="none" strike="noStrike" cap="none" normalizeH="0" baseline="0" dirty="0" smtClean="0">
                          <a:ln>
                            <a:noFill/>
                          </a:ln>
                          <a:solidFill>
                            <a:srgbClr val="FF0000"/>
                          </a:solidFill>
                          <a:effectLst/>
                          <a:latin typeface="Arial" charset="0"/>
                          <a:cs typeface="Arial" charset="0"/>
                        </a:rPr>
                        <a:t>какие предложения, </a:t>
                      </a:r>
                      <a:r>
                        <a:rPr kumimoji="0" lang="ru-RU" sz="2000" b="0" i="0" u="none" strike="noStrike" cap="none" normalizeH="0" baseline="0" dirty="0" smtClean="0">
                          <a:ln>
                            <a:noFill/>
                          </a:ln>
                          <a:solidFill>
                            <a:schemeClr val="tx1"/>
                          </a:solidFill>
                          <a:effectLst/>
                          <a:latin typeface="Arial" charset="0"/>
                          <a:cs typeface="Arial" charset="0"/>
                        </a:rPr>
                        <a:t>значимые для раскрытия заявленной проблемы, следует обратить внимание?</a:t>
                      </a:r>
                      <a:endParaRPr kumimoji="0" lang="ru-RU" sz="28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75">
                <a:tc>
                  <a:txBody>
                    <a:bodyPr/>
                    <a:lstStyle/>
                    <a:p>
                      <a:pPr marL="0" marR="0" lvl="0" indent="0" algn="l" defTabSz="914400" rtl="0" eaLnBrk="1" fontAlgn="base" latinLnBrk="0" hangingPunct="1">
                        <a:lnSpc>
                          <a:spcPct val="80000"/>
                        </a:lnSpc>
                        <a:spcBef>
                          <a:spcPct val="20000"/>
                        </a:spcBef>
                        <a:spcAft>
                          <a:spcPct val="0"/>
                        </a:spcAft>
                        <a:buClrTx/>
                        <a:buSzTx/>
                        <a:buFont typeface="Arial" charset="0"/>
                        <a:buNone/>
                        <a:tabLst/>
                      </a:pPr>
                      <a:r>
                        <a:rPr kumimoji="0" lang="ru-RU" sz="2000" b="0" i="0" u="none" strike="noStrike" cap="none" normalizeH="0" baseline="0" smtClean="0">
                          <a:ln>
                            <a:noFill/>
                          </a:ln>
                          <a:solidFill>
                            <a:schemeClr val="tx1"/>
                          </a:solidFill>
                          <a:effectLst/>
                          <a:latin typeface="Arial" charset="0"/>
                          <a:cs typeface="Arial" charset="0"/>
                        </a:rPr>
                        <a:t>Какие явления, понятия, факты </a:t>
                      </a:r>
                      <a:r>
                        <a:rPr kumimoji="0" lang="ru-RU" sz="2000" b="0" i="0" u="none" strike="noStrike" cap="none" normalizeH="0" baseline="0" smtClean="0">
                          <a:ln>
                            <a:noFill/>
                          </a:ln>
                          <a:solidFill>
                            <a:srgbClr val="FF0000"/>
                          </a:solidFill>
                          <a:effectLst/>
                          <a:latin typeface="Arial" charset="0"/>
                          <a:cs typeface="Arial" charset="0"/>
                        </a:rPr>
                        <a:t>сопоставляет (противопоставляет, поясняет, детализирует, выделяет и т.д)</a:t>
                      </a:r>
                      <a:r>
                        <a:rPr kumimoji="0" lang="ru-RU" sz="2000" b="0" i="0" u="none" strike="noStrike" cap="none" normalizeH="0" baseline="0" smtClean="0">
                          <a:ln>
                            <a:noFill/>
                          </a:ln>
                          <a:solidFill>
                            <a:schemeClr val="tx1"/>
                          </a:solidFill>
                          <a:effectLst/>
                          <a:latin typeface="Arial" charset="0"/>
                          <a:cs typeface="Arial" charset="0"/>
                        </a:rPr>
                        <a:t> автор? Какова роль  этих приёмов в раскрытии аспектов сформулированной Вами проблемы?</a:t>
                      </a:r>
                      <a:endParaRPr kumimoji="0" lang="ru-RU"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9275">
                <a:tc>
                  <a:txBody>
                    <a:bodyPr/>
                    <a:lstStyle/>
                    <a:p>
                      <a:pPr marL="0" marR="0" lvl="0" indent="0" algn="l" defTabSz="914400" rtl="0" eaLnBrk="1" fontAlgn="base" latinLnBrk="0" hangingPunct="1">
                        <a:lnSpc>
                          <a:spcPct val="80000"/>
                        </a:lnSpc>
                        <a:spcBef>
                          <a:spcPct val="20000"/>
                        </a:spcBef>
                        <a:spcAft>
                          <a:spcPct val="0"/>
                        </a:spcAft>
                        <a:buClrTx/>
                        <a:buSzTx/>
                        <a:buFont typeface="Arial" charset="0"/>
                        <a:buNone/>
                        <a:tabLst/>
                      </a:pPr>
                      <a:r>
                        <a:rPr kumimoji="0" lang="ru-RU" sz="2000" b="0" i="0" u="none" strike="noStrike" cap="none" normalizeH="0" baseline="0" smtClean="0">
                          <a:ln>
                            <a:noFill/>
                          </a:ln>
                          <a:solidFill>
                            <a:schemeClr val="tx1"/>
                          </a:solidFill>
                          <a:effectLst/>
                          <a:latin typeface="Arial" charset="0"/>
                          <a:cs typeface="Arial" charset="0"/>
                        </a:rPr>
                        <a:t>Какие </a:t>
                      </a:r>
                      <a:r>
                        <a:rPr kumimoji="0" lang="ru-RU" sz="2000" b="0" i="0" u="none" strike="noStrike" cap="none" normalizeH="0" baseline="0" smtClean="0">
                          <a:ln>
                            <a:noFill/>
                          </a:ln>
                          <a:solidFill>
                            <a:srgbClr val="FF0000"/>
                          </a:solidFill>
                          <a:effectLst/>
                          <a:latin typeface="Arial" charset="0"/>
                          <a:cs typeface="Arial" charset="0"/>
                        </a:rPr>
                        <a:t>тезисы</a:t>
                      </a:r>
                      <a:r>
                        <a:rPr kumimoji="0" lang="ru-RU" sz="2000" b="0" i="0" u="none" strike="noStrike" cap="none" normalizeH="0" baseline="0" smtClean="0">
                          <a:ln>
                            <a:noFill/>
                          </a:ln>
                          <a:solidFill>
                            <a:schemeClr val="tx1"/>
                          </a:solidFill>
                          <a:effectLst/>
                          <a:latin typeface="Arial" charset="0"/>
                          <a:cs typeface="Arial" charset="0"/>
                        </a:rPr>
                        <a:t> (суждения) автор </a:t>
                      </a:r>
                      <a:r>
                        <a:rPr kumimoji="0" lang="ru-RU" sz="2000" b="0" i="0" u="none" strike="noStrike" cap="none" normalizeH="0" baseline="0" smtClean="0">
                          <a:ln>
                            <a:noFill/>
                          </a:ln>
                          <a:solidFill>
                            <a:srgbClr val="FF0000"/>
                          </a:solidFill>
                          <a:effectLst/>
                          <a:latin typeface="Arial" charset="0"/>
                          <a:cs typeface="Arial" charset="0"/>
                        </a:rPr>
                        <a:t>выдвигает и аргументирует</a:t>
                      </a:r>
                      <a:r>
                        <a:rPr kumimoji="0" lang="ru-RU" sz="2000" b="0" i="0" u="none" strike="noStrike" cap="none" normalizeH="0" baseline="0" smtClean="0">
                          <a:ln>
                            <a:noFill/>
                          </a:ln>
                          <a:solidFill>
                            <a:schemeClr val="tx1"/>
                          </a:solidFill>
                          <a:effectLst/>
                          <a:latin typeface="Arial" charset="0"/>
                          <a:cs typeface="Arial" charset="0"/>
                        </a:rPr>
                        <a:t>?</a:t>
                      </a:r>
                      <a:endParaRPr kumimoji="0" lang="ru-RU"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7563">
                <a:tc>
                  <a:txBody>
                    <a:bodyPr/>
                    <a:lstStyle/>
                    <a:p>
                      <a:pPr marL="0" marR="0" lvl="0" indent="0" algn="l" defTabSz="914400" rtl="0" eaLnBrk="1" fontAlgn="base" latinLnBrk="0" hangingPunct="1">
                        <a:lnSpc>
                          <a:spcPct val="80000"/>
                        </a:lnSpc>
                        <a:spcBef>
                          <a:spcPct val="20000"/>
                        </a:spcBef>
                        <a:spcAft>
                          <a:spcPct val="0"/>
                        </a:spcAft>
                        <a:buClrTx/>
                        <a:buSzTx/>
                        <a:buFont typeface="Arial" charset="0"/>
                        <a:buNone/>
                        <a:tabLst/>
                      </a:pPr>
                      <a:r>
                        <a:rPr kumimoji="0" lang="ru-RU" sz="2000" b="0" i="0" u="none" strike="noStrike" cap="none" normalizeH="0" baseline="0" dirty="0" smtClean="0">
                          <a:ln>
                            <a:noFill/>
                          </a:ln>
                          <a:solidFill>
                            <a:schemeClr val="tx1"/>
                          </a:solidFill>
                          <a:effectLst/>
                          <a:latin typeface="Arial" charset="0"/>
                          <a:cs typeface="Arial" charset="0"/>
                        </a:rPr>
                        <a:t>Какими примерами-иллюстрациями </a:t>
                      </a:r>
                      <a:r>
                        <a:rPr kumimoji="0" lang="ru-RU" sz="2000" b="0" i="0" u="none" strike="noStrike" cap="none" normalizeH="0" baseline="0" dirty="0" smtClean="0">
                          <a:ln>
                            <a:noFill/>
                          </a:ln>
                          <a:solidFill>
                            <a:srgbClr val="FF0000"/>
                          </a:solidFill>
                          <a:effectLst/>
                          <a:latin typeface="Arial" charset="0"/>
                          <a:cs typeface="Arial" charset="0"/>
                        </a:rPr>
                        <a:t>из текста  </a:t>
                      </a:r>
                      <a:r>
                        <a:rPr kumimoji="0" lang="ru-RU" sz="2000" b="0" i="0" u="none" strike="noStrike" cap="none" normalizeH="0" baseline="0" dirty="0" smtClean="0">
                          <a:ln>
                            <a:noFill/>
                          </a:ln>
                          <a:solidFill>
                            <a:schemeClr val="tx1"/>
                          </a:solidFill>
                          <a:effectLst/>
                          <a:latin typeface="Arial" charset="0"/>
                          <a:cs typeface="Arial" charset="0"/>
                        </a:rPr>
                        <a:t>можно  подтвердить наличие сформулированной Вами проблемы?</a:t>
                      </a:r>
                      <a:endParaRPr kumimoji="0" lang="ru-RU" sz="28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2796" name="Picture 2" descr="C:\Users\User\Desktop\шаттерсток\shutterstock_285159872.jpg"/>
          <p:cNvPicPr>
            <a:picLocks noChangeAspect="1" noChangeArrowheads="1"/>
          </p:cNvPicPr>
          <p:nvPr/>
        </p:nvPicPr>
        <p:blipFill>
          <a:blip r:embed="rId2" cstate="print"/>
          <a:srcRect/>
          <a:stretch>
            <a:fillRect/>
          </a:stretch>
        </p:blipFill>
        <p:spPr bwMode="auto">
          <a:xfrm>
            <a:off x="6084888" y="3716338"/>
            <a:ext cx="2674937" cy="2676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0383"/>
                                        </p:tgtEl>
                                        <p:attrNameLst>
                                          <p:attrName>style.visibility</p:attrName>
                                        </p:attrNameLst>
                                      </p:cBhvr>
                                      <p:to>
                                        <p:strVal val="visible"/>
                                      </p:to>
                                    </p:set>
                                    <p:anim calcmode="lin" valueType="num">
                                      <p:cBhvr>
                                        <p:cTn id="7" dur="500" decel="50000" fill="hold">
                                          <p:stCondLst>
                                            <p:cond delay="0"/>
                                          </p:stCondLst>
                                        </p:cTn>
                                        <p:tgtEl>
                                          <p:spTgt spid="10038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038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0383"/>
                                        </p:tgtEl>
                                        <p:attrNameLst>
                                          <p:attrName>ppt_w</p:attrName>
                                        </p:attrNameLst>
                                      </p:cBhvr>
                                      <p:tavLst>
                                        <p:tav tm="0">
                                          <p:val>
                                            <p:strVal val="#ppt_w*.05"/>
                                          </p:val>
                                        </p:tav>
                                        <p:tav tm="100000">
                                          <p:val>
                                            <p:strVal val="#ppt_w"/>
                                          </p:val>
                                        </p:tav>
                                      </p:tavLst>
                                    </p:anim>
                                    <p:anim calcmode="lin" valueType="num">
                                      <p:cBhvr>
                                        <p:cTn id="10" dur="1000" fill="hold"/>
                                        <p:tgtEl>
                                          <p:spTgt spid="10038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038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038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038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0383"/>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100406"/>
                                        </p:tgtEl>
                                        <p:attrNameLst>
                                          <p:attrName>style.visibility</p:attrName>
                                        </p:attrNameLst>
                                      </p:cBhvr>
                                      <p:to>
                                        <p:strVal val="visible"/>
                                      </p:to>
                                    </p:set>
                                    <p:anim calcmode="lin" valueType="num">
                                      <p:cBhvr>
                                        <p:cTn id="19" dur="1000" fill="hold"/>
                                        <p:tgtEl>
                                          <p:spTgt spid="100406"/>
                                        </p:tgtEl>
                                        <p:attrNameLst>
                                          <p:attrName>ppt_w</p:attrName>
                                        </p:attrNameLst>
                                      </p:cBhvr>
                                      <p:tavLst>
                                        <p:tav tm="0">
                                          <p:val>
                                            <p:strVal val="#ppt_w+.3"/>
                                          </p:val>
                                        </p:tav>
                                        <p:tav tm="100000">
                                          <p:val>
                                            <p:strVal val="#ppt_w"/>
                                          </p:val>
                                        </p:tav>
                                      </p:tavLst>
                                    </p:anim>
                                    <p:anim calcmode="lin" valueType="num">
                                      <p:cBhvr>
                                        <p:cTn id="20" dur="1000" fill="hold"/>
                                        <p:tgtEl>
                                          <p:spTgt spid="100406"/>
                                        </p:tgtEl>
                                        <p:attrNameLst>
                                          <p:attrName>ppt_h</p:attrName>
                                        </p:attrNameLst>
                                      </p:cBhvr>
                                      <p:tavLst>
                                        <p:tav tm="0">
                                          <p:val>
                                            <p:strVal val="#ppt_h"/>
                                          </p:val>
                                        </p:tav>
                                        <p:tav tm="100000">
                                          <p:val>
                                            <p:strVal val="#ppt_h"/>
                                          </p:val>
                                        </p:tav>
                                      </p:tavLst>
                                    </p:anim>
                                    <p:animEffect transition="in" filter="fade">
                                      <p:cBhvr>
                                        <p:cTn id="21" dur="1000"/>
                                        <p:tgtEl>
                                          <p:spTgt spid="100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8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388" y="2492375"/>
            <a:ext cx="3313112" cy="1800225"/>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4000" dirty="0">
                <a:solidFill>
                  <a:schemeClr val="tx1"/>
                </a:solidFill>
                <a:latin typeface="Arial" pitchFamily="34" charset="0"/>
                <a:cs typeface="Arial" pitchFamily="34" charset="0"/>
              </a:rPr>
              <a:t>Духовность</a:t>
            </a:r>
          </a:p>
        </p:txBody>
      </p:sp>
      <p:sp>
        <p:nvSpPr>
          <p:cNvPr id="12" name="Прямоугольник 11"/>
          <p:cNvSpPr/>
          <p:nvPr/>
        </p:nvSpPr>
        <p:spPr>
          <a:xfrm>
            <a:off x="4859338" y="2565400"/>
            <a:ext cx="4105275" cy="3959225"/>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sz="2800" dirty="0">
              <a:latin typeface="Arial" pitchFamily="34" charset="0"/>
              <a:cs typeface="Arial" pitchFamily="34" charset="0"/>
            </a:endParaRPr>
          </a:p>
          <a:p>
            <a:pPr fontAlgn="auto">
              <a:spcBef>
                <a:spcPts val="0"/>
              </a:spcBef>
              <a:spcAft>
                <a:spcPts val="0"/>
              </a:spcAft>
              <a:defRPr/>
            </a:pPr>
            <a:endParaRPr lang="ru-RU" sz="2800" dirty="0">
              <a:latin typeface="Arial" pitchFamily="34" charset="0"/>
              <a:cs typeface="Arial" pitchFamily="34" charset="0"/>
            </a:endParaRPr>
          </a:p>
          <a:p>
            <a:pPr fontAlgn="auto">
              <a:spcBef>
                <a:spcPts val="0"/>
              </a:spcBef>
              <a:spcAft>
                <a:spcPts val="0"/>
              </a:spcAft>
              <a:buFont typeface="Wingdings" pitchFamily="2" charset="2"/>
              <a:buChar char="ü"/>
              <a:defRPr/>
            </a:pPr>
            <a:r>
              <a:rPr lang="ru-RU" sz="2800" dirty="0">
                <a:latin typeface="Arial" pitchFamily="34" charset="0"/>
                <a:cs typeface="Arial" pitchFamily="34" charset="0"/>
              </a:rPr>
              <a:t>образованность,</a:t>
            </a:r>
          </a:p>
          <a:p>
            <a:pPr fontAlgn="auto">
              <a:spcBef>
                <a:spcPts val="0"/>
              </a:spcBef>
              <a:spcAft>
                <a:spcPts val="0"/>
              </a:spcAft>
              <a:buFont typeface="Wingdings" pitchFamily="2" charset="2"/>
              <a:buChar char="ü"/>
              <a:defRPr/>
            </a:pPr>
            <a:r>
              <a:rPr lang="ru-RU" sz="2800" dirty="0">
                <a:latin typeface="Arial" pitchFamily="34" charset="0"/>
                <a:cs typeface="Arial" pitchFamily="34" charset="0"/>
              </a:rPr>
              <a:t> культура  поведения,</a:t>
            </a:r>
          </a:p>
          <a:p>
            <a:pPr fontAlgn="auto">
              <a:spcBef>
                <a:spcPts val="0"/>
              </a:spcBef>
              <a:spcAft>
                <a:spcPts val="0"/>
              </a:spcAft>
              <a:buFont typeface="Wingdings" pitchFamily="2" charset="2"/>
              <a:buChar char="ü"/>
              <a:defRPr/>
            </a:pPr>
            <a:r>
              <a:rPr lang="ru-RU" sz="2800" dirty="0">
                <a:latin typeface="Arial" pitchFamily="34" charset="0"/>
                <a:cs typeface="Arial" pitchFamily="34" charset="0"/>
              </a:rPr>
              <a:t> работоспособность,</a:t>
            </a:r>
          </a:p>
          <a:p>
            <a:pPr fontAlgn="auto">
              <a:spcBef>
                <a:spcPts val="0"/>
              </a:spcBef>
              <a:spcAft>
                <a:spcPts val="0"/>
              </a:spcAft>
              <a:buFont typeface="Wingdings" pitchFamily="2" charset="2"/>
              <a:buChar char="ü"/>
              <a:defRPr/>
            </a:pPr>
            <a:r>
              <a:rPr lang="ru-RU" sz="2800" dirty="0">
                <a:latin typeface="Arial" pitchFamily="34" charset="0"/>
                <a:cs typeface="Arial" pitchFamily="34" charset="0"/>
              </a:rPr>
              <a:t> доброта,</a:t>
            </a:r>
          </a:p>
          <a:p>
            <a:pPr fontAlgn="auto">
              <a:spcBef>
                <a:spcPts val="0"/>
              </a:spcBef>
              <a:spcAft>
                <a:spcPts val="0"/>
              </a:spcAft>
              <a:buFont typeface="Wingdings" pitchFamily="2" charset="2"/>
              <a:buChar char="ü"/>
              <a:defRPr/>
            </a:pPr>
            <a:r>
              <a:rPr lang="ru-RU" sz="2800" dirty="0">
                <a:latin typeface="Arial" pitchFamily="34" charset="0"/>
                <a:cs typeface="Arial" pitchFamily="34" charset="0"/>
              </a:rPr>
              <a:t> соблюдение моральных законов,</a:t>
            </a:r>
          </a:p>
          <a:p>
            <a:pPr fontAlgn="auto">
              <a:spcBef>
                <a:spcPts val="0"/>
              </a:spcBef>
              <a:spcAft>
                <a:spcPts val="0"/>
              </a:spcAft>
              <a:buFont typeface="Wingdings" pitchFamily="2" charset="2"/>
              <a:buChar char="ü"/>
              <a:defRPr/>
            </a:pPr>
            <a:r>
              <a:rPr lang="ru-RU" sz="2800" dirty="0">
                <a:latin typeface="Arial" pitchFamily="34" charset="0"/>
                <a:cs typeface="Arial" pitchFamily="34" charset="0"/>
              </a:rPr>
              <a:t> способность любить и надеяться</a:t>
            </a:r>
          </a:p>
          <a:p>
            <a:pPr fontAlgn="auto">
              <a:spcBef>
                <a:spcPts val="0"/>
              </a:spcBef>
              <a:spcAft>
                <a:spcPts val="0"/>
              </a:spcAft>
              <a:defRPr/>
            </a:pPr>
            <a:endParaRPr lang="ru-RU" sz="2800" dirty="0">
              <a:latin typeface="Arial" pitchFamily="34" charset="0"/>
              <a:cs typeface="Arial" pitchFamily="34" charset="0"/>
            </a:endParaRPr>
          </a:p>
          <a:p>
            <a:pPr fontAlgn="auto">
              <a:spcBef>
                <a:spcPts val="0"/>
              </a:spcBef>
              <a:spcAft>
                <a:spcPts val="0"/>
              </a:spcAft>
              <a:defRPr/>
            </a:pPr>
            <a:endParaRPr lang="ru-RU" sz="2800" dirty="0">
              <a:latin typeface="Arial" pitchFamily="34" charset="0"/>
              <a:cs typeface="Arial" pitchFamily="34" charset="0"/>
            </a:endParaRPr>
          </a:p>
        </p:txBody>
      </p:sp>
      <p:sp>
        <p:nvSpPr>
          <p:cNvPr id="14" name="Прямоугольник 13"/>
          <p:cNvSpPr/>
          <p:nvPr/>
        </p:nvSpPr>
        <p:spPr>
          <a:xfrm>
            <a:off x="2555875" y="5084763"/>
            <a:ext cx="1152525" cy="1439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4400" dirty="0">
                <a:solidFill>
                  <a:schemeClr val="tx1"/>
                </a:solidFill>
                <a:latin typeface="Arial Black" pitchFamily="34" charset="0"/>
              </a:rPr>
              <a:t>?</a:t>
            </a:r>
          </a:p>
        </p:txBody>
      </p:sp>
      <p:sp>
        <p:nvSpPr>
          <p:cNvPr id="15" name="Стрелка влево 14"/>
          <p:cNvSpPr/>
          <p:nvPr/>
        </p:nvSpPr>
        <p:spPr>
          <a:xfrm>
            <a:off x="3708400" y="5516563"/>
            <a:ext cx="935038" cy="217487"/>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Прямоугольник 15"/>
          <p:cNvSpPr/>
          <p:nvPr/>
        </p:nvSpPr>
        <p:spPr>
          <a:xfrm>
            <a:off x="0" y="5229225"/>
            <a:ext cx="2627313" cy="1079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a:solidFill>
                  <a:srgbClr val="FF0000"/>
                </a:solidFill>
                <a:latin typeface="Arial Black" pitchFamily="34" charset="0"/>
              </a:rPr>
              <a:t>«не мучается душа»</a:t>
            </a:r>
          </a:p>
        </p:txBody>
      </p:sp>
      <p:sp>
        <p:nvSpPr>
          <p:cNvPr id="17" name="Прямоугольник 16"/>
          <p:cNvSpPr/>
          <p:nvPr/>
        </p:nvSpPr>
        <p:spPr>
          <a:xfrm>
            <a:off x="3635375" y="2924175"/>
            <a:ext cx="936625" cy="1081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200" dirty="0">
                <a:solidFill>
                  <a:schemeClr val="tx1"/>
                </a:solidFill>
                <a:latin typeface="Arial Black" pitchFamily="34" charset="0"/>
              </a:rPr>
              <a:t>не</a:t>
            </a:r>
          </a:p>
        </p:txBody>
      </p:sp>
      <p:graphicFrame>
        <p:nvGraphicFramePr>
          <p:cNvPr id="8" name="Таблица 7"/>
          <p:cNvGraphicFramePr>
            <a:graphicFrameLocks noGrp="1"/>
          </p:cNvGraphicFramePr>
          <p:nvPr/>
        </p:nvGraphicFramePr>
        <p:xfrm>
          <a:off x="250825" y="188913"/>
          <a:ext cx="8352928" cy="1878034"/>
        </p:xfrm>
        <a:graphic>
          <a:graphicData uri="http://schemas.openxmlformats.org/drawingml/2006/table">
            <a:tbl>
              <a:tblPr/>
              <a:tblGrid>
                <a:gridCol w="8352928"/>
              </a:tblGrid>
              <a:tr h="3719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altLang="ru-RU" sz="2400" b="1" i="0" u="none" strike="noStrike" cap="none" normalizeH="0" baseline="0" dirty="0" smtClean="0">
                          <a:ln>
                            <a:noFill/>
                          </a:ln>
                          <a:solidFill>
                            <a:schemeClr val="tx1"/>
                          </a:solidFill>
                          <a:effectLst/>
                          <a:latin typeface="Arial" panose="020B0604020202020204" pitchFamily="34" charset="0"/>
                        </a:rPr>
                        <a:t>Работа с опорным конспектом</a:t>
                      </a:r>
                    </a:p>
                  </a:txBody>
                  <a:tcPr marT="45733" marB="457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752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altLang="ru-RU" sz="1800" b="1" i="0" u="none" strike="noStrike" cap="none" normalizeH="0" baseline="0" dirty="0" smtClean="0">
                          <a:ln>
                            <a:noFill/>
                          </a:ln>
                          <a:solidFill>
                            <a:srgbClr val="FF0000"/>
                          </a:solidFill>
                          <a:effectLst/>
                          <a:latin typeface="Arial" panose="020B0604020202020204" pitchFamily="34" charset="0"/>
                        </a:rPr>
                        <a:t>Вопросы</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752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ru-RU" altLang="ru-RU" sz="1800" b="1" i="0" u="none" strike="noStrike" cap="none" normalizeH="0" baseline="0" dirty="0" smtClean="0">
                          <a:ln>
                            <a:noFill/>
                          </a:ln>
                          <a:solidFill>
                            <a:srgbClr val="002060"/>
                          </a:solidFill>
                          <a:effectLst/>
                          <a:latin typeface="Arial" panose="020B0604020202020204" pitchFamily="34" charset="0"/>
                        </a:rPr>
                        <a:t>1-2 абзацы</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68923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lang="ru-RU" sz="2800" kern="1200" dirty="0" smtClean="0">
                          <a:solidFill>
                            <a:schemeClr val="tx1"/>
                          </a:solidFill>
                          <a:latin typeface="Arial" panose="020B0604020202020204" pitchFamily="34" charset="0"/>
                          <a:ea typeface="+mn-ea"/>
                          <a:cs typeface="+mn-cs"/>
                        </a:rPr>
                        <a:t>“Что это значит — духовная жажда?”</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693" name="AutoShape 21"/>
          <p:cNvSpPr>
            <a:spLocks noChangeArrowheads="1"/>
          </p:cNvSpPr>
          <p:nvPr/>
        </p:nvSpPr>
        <p:spPr bwMode="auto">
          <a:xfrm>
            <a:off x="1116013" y="4365625"/>
            <a:ext cx="142875" cy="647700"/>
          </a:xfrm>
          <a:prstGeom prst="upDownArrow">
            <a:avLst>
              <a:gd name="adj1" fmla="val 50000"/>
              <a:gd name="adj2" fmla="val 90667"/>
            </a:avLst>
          </a:prstGeom>
          <a:solidFill>
            <a:srgbClr val="FF0000"/>
          </a:solidFill>
          <a:ln w="9525">
            <a:noFill/>
            <a:miter lim="800000"/>
            <a:headEnd/>
            <a:tailEnd/>
          </a:ln>
        </p:spPr>
        <p:txBody>
          <a:bodyPr wrap="none" anchor="ct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1000" fill="hold"/>
                                        <p:tgtEl>
                                          <p:spTgt spid="17"/>
                                        </p:tgtEl>
                                        <p:attrNameLst>
                                          <p:attrName>ppt_w</p:attrName>
                                        </p:attrNameLst>
                                      </p:cBhvr>
                                      <p:tavLst>
                                        <p:tav tm="0">
                                          <p:val>
                                            <p:strVal val="#ppt_w+.3"/>
                                          </p:val>
                                        </p:tav>
                                        <p:tav tm="100000">
                                          <p:val>
                                            <p:strVal val="#ppt_w"/>
                                          </p:val>
                                        </p:tav>
                                      </p:tavLst>
                                    </p:anim>
                                    <p:anim calcmode="lin" valueType="num">
                                      <p:cBhvr>
                                        <p:cTn id="15" dur="1000" fill="hold"/>
                                        <p:tgtEl>
                                          <p:spTgt spid="17"/>
                                        </p:tgtEl>
                                        <p:attrNameLst>
                                          <p:attrName>ppt_h</p:attrName>
                                        </p:attrNameLst>
                                      </p:cBhvr>
                                      <p:tavLst>
                                        <p:tav tm="0">
                                          <p:val>
                                            <p:strVal val="#ppt_h"/>
                                          </p:val>
                                        </p:tav>
                                        <p:tav tm="100000">
                                          <p:val>
                                            <p:strVal val="#ppt_h"/>
                                          </p:val>
                                        </p:tav>
                                      </p:tavLst>
                                    </p:anim>
                                    <p:animEffect transition="in" filter="fade">
                                      <p:cBhvr>
                                        <p:cTn id="16" dur="10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1000" fill="hold"/>
                                        <p:tgtEl>
                                          <p:spTgt spid="15"/>
                                        </p:tgtEl>
                                        <p:attrNameLst>
                                          <p:attrName>ppt_w</p:attrName>
                                        </p:attrNameLst>
                                      </p:cBhvr>
                                      <p:tavLst>
                                        <p:tav tm="0">
                                          <p:val>
                                            <p:strVal val="#ppt_w+.3"/>
                                          </p:val>
                                        </p:tav>
                                        <p:tav tm="100000">
                                          <p:val>
                                            <p:strVal val="#ppt_w"/>
                                          </p:val>
                                        </p:tav>
                                      </p:tavLst>
                                    </p:anim>
                                    <p:anim calcmode="lin" valueType="num">
                                      <p:cBhvr>
                                        <p:cTn id="29" dur="1000" fill="hold"/>
                                        <p:tgtEl>
                                          <p:spTgt spid="15"/>
                                        </p:tgtEl>
                                        <p:attrNameLst>
                                          <p:attrName>ppt_h</p:attrName>
                                        </p:attrNameLst>
                                      </p:cBhvr>
                                      <p:tavLst>
                                        <p:tav tm="0">
                                          <p:val>
                                            <p:strVal val="#ppt_h"/>
                                          </p:val>
                                        </p:tav>
                                        <p:tav tm="100000">
                                          <p:val>
                                            <p:strVal val="#ppt_h"/>
                                          </p:val>
                                        </p:tav>
                                      </p:tavLst>
                                    </p:anim>
                                    <p:animEffect transition="in" filter="fade">
                                      <p:cBhvr>
                                        <p:cTn id="30" dur="10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28693"/>
                                        </p:tgtEl>
                                        <p:attrNameLst>
                                          <p:attrName>style.visibility</p:attrName>
                                        </p:attrNameLst>
                                      </p:cBhvr>
                                      <p:to>
                                        <p:strVal val="visible"/>
                                      </p:to>
                                    </p:set>
                                    <p:anim calcmode="lin" valueType="num">
                                      <p:cBhvr>
                                        <p:cTn id="49" dur="1000" fill="hold"/>
                                        <p:tgtEl>
                                          <p:spTgt spid="28693"/>
                                        </p:tgtEl>
                                        <p:attrNameLst>
                                          <p:attrName>ppt_w</p:attrName>
                                        </p:attrNameLst>
                                      </p:cBhvr>
                                      <p:tavLst>
                                        <p:tav tm="0">
                                          <p:val>
                                            <p:strVal val="#ppt_w+.3"/>
                                          </p:val>
                                        </p:tav>
                                        <p:tav tm="100000">
                                          <p:val>
                                            <p:strVal val="#ppt_w"/>
                                          </p:val>
                                        </p:tav>
                                      </p:tavLst>
                                    </p:anim>
                                    <p:anim calcmode="lin" valueType="num">
                                      <p:cBhvr>
                                        <p:cTn id="50" dur="1000" fill="hold"/>
                                        <p:tgtEl>
                                          <p:spTgt spid="28693"/>
                                        </p:tgtEl>
                                        <p:attrNameLst>
                                          <p:attrName>ppt_h</p:attrName>
                                        </p:attrNameLst>
                                      </p:cBhvr>
                                      <p:tavLst>
                                        <p:tav tm="0">
                                          <p:val>
                                            <p:strVal val="#ppt_h"/>
                                          </p:val>
                                        </p:tav>
                                        <p:tav tm="100000">
                                          <p:val>
                                            <p:strVal val="#ppt_h"/>
                                          </p:val>
                                        </p:tav>
                                      </p:tavLst>
                                    </p:anim>
                                    <p:animEffect transition="in" filter="fade">
                                      <p:cBhvr>
                                        <p:cTn id="51" dur="1000"/>
                                        <p:tgtEl>
                                          <p:spTgt spid="28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4" grpId="0" animBg="1"/>
      <p:bldP spid="15" grpId="0" animBg="1"/>
      <p:bldP spid="16" grpId="0" animBg="1"/>
      <p:bldP spid="17" grpId="0" animBg="1"/>
      <p:bldP spid="2869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708400" y="2924175"/>
            <a:ext cx="2232025" cy="3744913"/>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200" b="1" dirty="0">
                <a:solidFill>
                  <a:schemeClr val="tx1"/>
                </a:solidFill>
              </a:rPr>
              <a:t>Искусство</a:t>
            </a:r>
          </a:p>
          <a:p>
            <a:pPr algn="ctr" fontAlgn="auto">
              <a:spcBef>
                <a:spcPts val="0"/>
              </a:spcBef>
              <a:spcAft>
                <a:spcPts val="0"/>
              </a:spcAft>
              <a:defRPr/>
            </a:pPr>
            <a:r>
              <a:rPr lang="ru-RU" sz="2800" b="1" dirty="0">
                <a:solidFill>
                  <a:schemeClr val="tx1"/>
                </a:solidFill>
              </a:rPr>
              <a:t>(театр, книги, музеи, выставки…)</a:t>
            </a:r>
          </a:p>
        </p:txBody>
      </p:sp>
      <p:sp>
        <p:nvSpPr>
          <p:cNvPr id="6" name="Прямоугольник 5"/>
          <p:cNvSpPr/>
          <p:nvPr/>
        </p:nvSpPr>
        <p:spPr>
          <a:xfrm>
            <a:off x="6156325" y="2276475"/>
            <a:ext cx="2590800" cy="431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err="1">
                <a:latin typeface="Arial" pitchFamily="34" charset="0"/>
                <a:cs typeface="Arial" pitchFamily="34" charset="0"/>
              </a:rPr>
              <a:t>бездуховность</a:t>
            </a:r>
            <a:endParaRPr lang="ru-RU" sz="2400" b="1" dirty="0">
              <a:latin typeface="Arial" pitchFamily="34" charset="0"/>
              <a:cs typeface="Arial" pitchFamily="34" charset="0"/>
            </a:endParaRPr>
          </a:p>
        </p:txBody>
      </p:sp>
      <p:sp>
        <p:nvSpPr>
          <p:cNvPr id="7" name="Прямоугольник 6"/>
          <p:cNvSpPr/>
          <p:nvPr/>
        </p:nvSpPr>
        <p:spPr>
          <a:xfrm>
            <a:off x="4859338" y="1484313"/>
            <a:ext cx="4105275" cy="36036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b="1" dirty="0">
                <a:solidFill>
                  <a:srgbClr val="FF0000"/>
                </a:solidFill>
                <a:latin typeface="Arial" pitchFamily="34" charset="0"/>
                <a:cs typeface="Arial" pitchFamily="34" charset="0"/>
              </a:rPr>
              <a:t>нет</a:t>
            </a:r>
            <a:r>
              <a:rPr lang="ru-RU" b="1" dirty="0">
                <a:latin typeface="Arial" pitchFamily="34" charset="0"/>
                <a:cs typeface="Arial" pitchFamily="34" charset="0"/>
              </a:rPr>
              <a:t> стремления к правде и добру</a:t>
            </a:r>
          </a:p>
        </p:txBody>
      </p:sp>
      <p:sp>
        <p:nvSpPr>
          <p:cNvPr id="10" name="Прямоугольник 9"/>
          <p:cNvSpPr/>
          <p:nvPr/>
        </p:nvSpPr>
        <p:spPr>
          <a:xfrm>
            <a:off x="250825" y="1412875"/>
            <a:ext cx="4249738" cy="4318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b="1" dirty="0">
                <a:solidFill>
                  <a:srgbClr val="FF0000"/>
                </a:solidFill>
                <a:latin typeface="Arial" pitchFamily="34" charset="0"/>
                <a:cs typeface="Arial" pitchFamily="34" charset="0"/>
              </a:rPr>
              <a:t>есть</a:t>
            </a:r>
            <a:r>
              <a:rPr lang="ru-RU" b="1" dirty="0">
                <a:solidFill>
                  <a:schemeClr val="tx1"/>
                </a:solidFill>
                <a:latin typeface="Arial" pitchFamily="34" charset="0"/>
                <a:cs typeface="Arial" pitchFamily="34" charset="0"/>
              </a:rPr>
              <a:t> стремление к правде и добру</a:t>
            </a:r>
          </a:p>
        </p:txBody>
      </p:sp>
      <p:sp>
        <p:nvSpPr>
          <p:cNvPr id="12" name="Прямоугольник 11"/>
          <p:cNvSpPr/>
          <p:nvPr/>
        </p:nvSpPr>
        <p:spPr>
          <a:xfrm>
            <a:off x="323850" y="2349500"/>
            <a:ext cx="2808288" cy="50482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dirty="0">
                <a:solidFill>
                  <a:schemeClr val="tx1"/>
                </a:solidFill>
                <a:latin typeface="Arial" pitchFamily="34" charset="0"/>
                <a:cs typeface="Arial" pitchFamily="34" charset="0"/>
              </a:rPr>
              <a:t>духовность</a:t>
            </a:r>
          </a:p>
        </p:txBody>
      </p:sp>
      <p:sp>
        <p:nvSpPr>
          <p:cNvPr id="13" name="Стрелка вправо 12"/>
          <p:cNvSpPr/>
          <p:nvPr/>
        </p:nvSpPr>
        <p:spPr>
          <a:xfrm>
            <a:off x="5940425" y="4149725"/>
            <a:ext cx="576263" cy="28733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 name="Прямоугольник 13"/>
          <p:cNvSpPr/>
          <p:nvPr/>
        </p:nvSpPr>
        <p:spPr>
          <a:xfrm>
            <a:off x="6516688" y="3357563"/>
            <a:ext cx="2303462" cy="3241675"/>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bg1"/>
                </a:solidFill>
                <a:latin typeface="Arial" pitchFamily="34" charset="0"/>
                <a:cs typeface="Arial" pitchFamily="34" charset="0"/>
              </a:rPr>
              <a:t>развлечение, способ</a:t>
            </a:r>
          </a:p>
          <a:p>
            <a:pPr algn="ctr" fontAlgn="auto">
              <a:spcBef>
                <a:spcPts val="0"/>
              </a:spcBef>
              <a:spcAft>
                <a:spcPts val="0"/>
              </a:spcAft>
              <a:defRPr/>
            </a:pPr>
            <a:r>
              <a:rPr lang="ru-RU" sz="2400" b="1" dirty="0">
                <a:solidFill>
                  <a:schemeClr val="bg1"/>
                </a:solidFill>
                <a:latin typeface="Arial" pitchFamily="34" charset="0"/>
                <a:cs typeface="Arial" pitchFamily="34" charset="0"/>
              </a:rPr>
              <a:t> убить время</a:t>
            </a:r>
          </a:p>
        </p:txBody>
      </p:sp>
      <p:sp>
        <p:nvSpPr>
          <p:cNvPr id="15" name="Стрелка влево 14"/>
          <p:cNvSpPr/>
          <p:nvPr/>
        </p:nvSpPr>
        <p:spPr>
          <a:xfrm>
            <a:off x="3132138" y="4149725"/>
            <a:ext cx="647700" cy="287338"/>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Прямоугольник 15"/>
          <p:cNvSpPr/>
          <p:nvPr/>
        </p:nvSpPr>
        <p:spPr>
          <a:xfrm>
            <a:off x="250825" y="3429000"/>
            <a:ext cx="2736850" cy="3168650"/>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2400" b="1" dirty="0">
                <a:solidFill>
                  <a:schemeClr val="tx1"/>
                </a:solidFill>
                <a:latin typeface="Arial" pitchFamily="34" charset="0"/>
                <a:cs typeface="Arial" pitchFamily="34" charset="0"/>
              </a:rPr>
              <a:t>собеседник, союзник, поддержка духа, укрепление веры  в добро, правду, красоту</a:t>
            </a:r>
          </a:p>
        </p:txBody>
      </p:sp>
      <p:sp>
        <p:nvSpPr>
          <p:cNvPr id="17" name="Стрелка вверх 16"/>
          <p:cNvSpPr/>
          <p:nvPr/>
        </p:nvSpPr>
        <p:spPr>
          <a:xfrm>
            <a:off x="7308850" y="2781300"/>
            <a:ext cx="215900" cy="503238"/>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8" name="Стрелка вверх 17"/>
          <p:cNvSpPr/>
          <p:nvPr/>
        </p:nvSpPr>
        <p:spPr>
          <a:xfrm>
            <a:off x="7235825" y="1844675"/>
            <a:ext cx="144463" cy="360363"/>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9" name="Стрелка вверх 18"/>
          <p:cNvSpPr/>
          <p:nvPr/>
        </p:nvSpPr>
        <p:spPr>
          <a:xfrm>
            <a:off x="1476375" y="2852738"/>
            <a:ext cx="215900" cy="503237"/>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0" name="Стрелка вверх 19"/>
          <p:cNvSpPr/>
          <p:nvPr/>
        </p:nvSpPr>
        <p:spPr>
          <a:xfrm>
            <a:off x="1476375" y="1773238"/>
            <a:ext cx="215900" cy="431800"/>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graphicFrame>
        <p:nvGraphicFramePr>
          <p:cNvPr id="21" name="Содержимое 3"/>
          <p:cNvGraphicFramePr>
            <a:graphicFrameLocks noGrp="1"/>
          </p:cNvGraphicFramePr>
          <p:nvPr>
            <p:ph idx="1"/>
          </p:nvPr>
        </p:nvGraphicFramePr>
        <p:xfrm>
          <a:off x="0" y="188913"/>
          <a:ext cx="9144000" cy="1078919"/>
        </p:xfrm>
        <a:graphic>
          <a:graphicData uri="http://schemas.openxmlformats.org/drawingml/2006/table">
            <a:tbl>
              <a:tblPr/>
              <a:tblGrid>
                <a:gridCol w="9144000"/>
              </a:tblGrid>
              <a:tr h="17039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ru-RU" altLang="ru-RU" sz="2400" b="1" i="0" u="none" strike="noStrike" cap="none" normalizeH="0" baseline="0" dirty="0" smtClean="0">
                          <a:ln>
                            <a:noFill/>
                          </a:ln>
                          <a:solidFill>
                            <a:srgbClr val="002060"/>
                          </a:solidFill>
                          <a:effectLst/>
                          <a:latin typeface="Arial" panose="020B0604020202020204" pitchFamily="34" charset="0"/>
                        </a:rPr>
                        <a:t>2 абзац</a:t>
                      </a:r>
                    </a:p>
                  </a:txBody>
                  <a:tcPr marT="45733" marB="457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62169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algn="ctr"/>
                      <a:r>
                        <a:rPr lang="ru-RU" sz="2400" b="1" kern="1200" dirty="0" smtClean="0">
                          <a:solidFill>
                            <a:schemeClr val="tx1"/>
                          </a:solidFill>
                          <a:latin typeface="Arial" panose="020B0604020202020204" pitchFamily="34" charset="0"/>
                          <a:ea typeface="+mn-ea"/>
                          <a:cs typeface="+mn-cs"/>
                        </a:rPr>
                        <a:t>Может ли искусство быть бездуховным?</a:t>
                      </a:r>
                      <a:endParaRPr kumimoji="0" lang="ru-RU" altLang="ru-RU" sz="2400" b="1" i="0" u="none" strike="noStrike" cap="none" normalizeH="0" baseline="0" dirty="0" smtClean="0">
                        <a:ln>
                          <a:noFill/>
                        </a:ln>
                        <a:solidFill>
                          <a:srgbClr val="FF0000"/>
                        </a:solidFill>
                        <a:effectLst/>
                        <a:latin typeface="Arial" panose="020B0604020202020204" pitchFamily="34" charset="0"/>
                      </a:endParaRPr>
                    </a:p>
                  </a:txBody>
                  <a:tcPr marT="45733" marB="457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strVal val="#ppt_w+.3"/>
                                          </p:val>
                                        </p:tav>
                                        <p:tav tm="100000">
                                          <p:val>
                                            <p:strVal val="#ppt_w"/>
                                          </p:val>
                                        </p:tav>
                                      </p:tavLst>
                                    </p:anim>
                                    <p:anim calcmode="lin" valueType="num">
                                      <p:cBhvr>
                                        <p:cTn id="15" dur="1000" fill="hold"/>
                                        <p:tgtEl>
                                          <p:spTgt spid="15"/>
                                        </p:tgtEl>
                                        <p:attrNameLst>
                                          <p:attrName>ppt_h</p:attrName>
                                        </p:attrNameLst>
                                      </p:cBhvr>
                                      <p:tavLst>
                                        <p:tav tm="0">
                                          <p:val>
                                            <p:strVal val="#ppt_h"/>
                                          </p:val>
                                        </p:tav>
                                        <p:tav tm="100000">
                                          <p:val>
                                            <p:strVal val="#ppt_h"/>
                                          </p:val>
                                        </p:tav>
                                      </p:tavLst>
                                    </p:anim>
                                    <p:animEffect transition="in" filter="fade">
                                      <p:cBhvr>
                                        <p:cTn id="16" dur="1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1000" fill="hold"/>
                                        <p:tgtEl>
                                          <p:spTgt spid="19"/>
                                        </p:tgtEl>
                                        <p:attrNameLst>
                                          <p:attrName>ppt_w</p:attrName>
                                        </p:attrNameLst>
                                      </p:cBhvr>
                                      <p:tavLst>
                                        <p:tav tm="0">
                                          <p:val>
                                            <p:strVal val="#ppt_w+.3"/>
                                          </p:val>
                                        </p:tav>
                                        <p:tav tm="100000">
                                          <p:val>
                                            <p:strVal val="#ppt_w"/>
                                          </p:val>
                                        </p:tav>
                                      </p:tavLst>
                                    </p:anim>
                                    <p:anim calcmode="lin" valueType="num">
                                      <p:cBhvr>
                                        <p:cTn id="29" dur="1000" fill="hold"/>
                                        <p:tgtEl>
                                          <p:spTgt spid="19"/>
                                        </p:tgtEl>
                                        <p:attrNameLst>
                                          <p:attrName>ppt_h</p:attrName>
                                        </p:attrNameLst>
                                      </p:cBhvr>
                                      <p:tavLst>
                                        <p:tav tm="0">
                                          <p:val>
                                            <p:strVal val="#ppt_h"/>
                                          </p:val>
                                        </p:tav>
                                        <p:tav tm="100000">
                                          <p:val>
                                            <p:strVal val="#ppt_h"/>
                                          </p:val>
                                        </p:tav>
                                      </p:tavLst>
                                    </p:anim>
                                    <p:animEffect transition="in" filter="fade">
                                      <p:cBhvr>
                                        <p:cTn id="30" dur="10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8" dur="1000" fill="hold"/>
                                        <p:tgtEl>
                                          <p:spTgt spid="12"/>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1000" fill="hold"/>
                                        <p:tgtEl>
                                          <p:spTgt spid="20"/>
                                        </p:tgtEl>
                                        <p:attrNameLst>
                                          <p:attrName>ppt_w</p:attrName>
                                        </p:attrNameLst>
                                      </p:cBhvr>
                                      <p:tavLst>
                                        <p:tav tm="0">
                                          <p:val>
                                            <p:strVal val="#ppt_w+.3"/>
                                          </p:val>
                                        </p:tav>
                                        <p:tav tm="100000">
                                          <p:val>
                                            <p:strVal val="#ppt_w"/>
                                          </p:val>
                                        </p:tav>
                                      </p:tavLst>
                                    </p:anim>
                                    <p:anim calcmode="lin" valueType="num">
                                      <p:cBhvr>
                                        <p:cTn id="48" dur="1000" fill="hold"/>
                                        <p:tgtEl>
                                          <p:spTgt spid="20"/>
                                        </p:tgtEl>
                                        <p:attrNameLst>
                                          <p:attrName>ppt_h</p:attrName>
                                        </p:attrNameLst>
                                      </p:cBhvr>
                                      <p:tavLst>
                                        <p:tav tm="0">
                                          <p:val>
                                            <p:strVal val="#ppt_h"/>
                                          </p:val>
                                        </p:tav>
                                        <p:tav tm="100000">
                                          <p:val>
                                            <p:strVal val="#ppt_h"/>
                                          </p:val>
                                        </p:tav>
                                      </p:tavLst>
                                    </p:anim>
                                    <p:animEffect transition="in" filter="fade">
                                      <p:cBhvr>
                                        <p:cTn id="49" dur="10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50" presetClass="entr" presetSubtype="0" decel="10000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1000" fill="hold"/>
                                        <p:tgtEl>
                                          <p:spTgt spid="10"/>
                                        </p:tgtEl>
                                        <p:attrNameLst>
                                          <p:attrName>ppt_w</p:attrName>
                                        </p:attrNameLst>
                                      </p:cBhvr>
                                      <p:tavLst>
                                        <p:tav tm="0">
                                          <p:val>
                                            <p:strVal val="#ppt_w+.3"/>
                                          </p:val>
                                        </p:tav>
                                        <p:tav tm="100000">
                                          <p:val>
                                            <p:strVal val="#ppt_w"/>
                                          </p:val>
                                        </p:tav>
                                      </p:tavLst>
                                    </p:anim>
                                    <p:anim calcmode="lin" valueType="num">
                                      <p:cBhvr>
                                        <p:cTn id="55" dur="1000" fill="hold"/>
                                        <p:tgtEl>
                                          <p:spTgt spid="10"/>
                                        </p:tgtEl>
                                        <p:attrNameLst>
                                          <p:attrName>ppt_h</p:attrName>
                                        </p:attrNameLst>
                                      </p:cBhvr>
                                      <p:tavLst>
                                        <p:tav tm="0">
                                          <p:val>
                                            <p:strVal val="#ppt_h"/>
                                          </p:val>
                                        </p:tav>
                                        <p:tav tm="100000">
                                          <p:val>
                                            <p:strVal val="#ppt_h"/>
                                          </p:val>
                                        </p:tav>
                                      </p:tavLst>
                                    </p:anim>
                                    <p:animEffect transition="in" filter="fade">
                                      <p:cBhvr>
                                        <p:cTn id="56" dur="10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50" presetClass="entr" presetSubtype="0" decel="10000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1000" fill="hold"/>
                                        <p:tgtEl>
                                          <p:spTgt spid="13"/>
                                        </p:tgtEl>
                                        <p:attrNameLst>
                                          <p:attrName>ppt_w</p:attrName>
                                        </p:attrNameLst>
                                      </p:cBhvr>
                                      <p:tavLst>
                                        <p:tav tm="0">
                                          <p:val>
                                            <p:strVal val="#ppt_w+.3"/>
                                          </p:val>
                                        </p:tav>
                                        <p:tav tm="100000">
                                          <p:val>
                                            <p:strVal val="#ppt_w"/>
                                          </p:val>
                                        </p:tav>
                                      </p:tavLst>
                                    </p:anim>
                                    <p:anim calcmode="lin" valueType="num">
                                      <p:cBhvr>
                                        <p:cTn id="62" dur="1000" fill="hold"/>
                                        <p:tgtEl>
                                          <p:spTgt spid="13"/>
                                        </p:tgtEl>
                                        <p:attrNameLst>
                                          <p:attrName>ppt_h</p:attrName>
                                        </p:attrNameLst>
                                      </p:cBhvr>
                                      <p:tavLst>
                                        <p:tav tm="0">
                                          <p:val>
                                            <p:strVal val="#ppt_h"/>
                                          </p:val>
                                        </p:tav>
                                        <p:tav tm="100000">
                                          <p:val>
                                            <p:strVal val="#ppt_h"/>
                                          </p:val>
                                        </p:tav>
                                      </p:tavLst>
                                    </p:anim>
                                    <p:animEffect transition="in" filter="fade">
                                      <p:cBhvr>
                                        <p:cTn id="63" dur="10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1000"/>
                                        <p:tgtEl>
                                          <p:spTgt spid="14"/>
                                        </p:tgtEl>
                                      </p:cBhvr>
                                    </p:animEffect>
                                    <p:anim calcmode="lin" valueType="num">
                                      <p:cBhvr>
                                        <p:cTn id="69" dur="1000" fill="hold"/>
                                        <p:tgtEl>
                                          <p:spTgt spid="14"/>
                                        </p:tgtEl>
                                        <p:attrNameLst>
                                          <p:attrName>ppt_x</p:attrName>
                                        </p:attrNameLst>
                                      </p:cBhvr>
                                      <p:tavLst>
                                        <p:tav tm="0">
                                          <p:val>
                                            <p:strVal val="#ppt_x"/>
                                          </p:val>
                                        </p:tav>
                                        <p:tav tm="100000">
                                          <p:val>
                                            <p:strVal val="#ppt_x"/>
                                          </p:val>
                                        </p:tav>
                                      </p:tavLst>
                                    </p:anim>
                                    <p:anim calcmode="lin" valueType="num">
                                      <p:cBhvr>
                                        <p:cTn id="7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50" presetClass="entr" presetSubtype="0" decel="100000"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1000" fill="hold"/>
                                        <p:tgtEl>
                                          <p:spTgt spid="17"/>
                                        </p:tgtEl>
                                        <p:attrNameLst>
                                          <p:attrName>ppt_w</p:attrName>
                                        </p:attrNameLst>
                                      </p:cBhvr>
                                      <p:tavLst>
                                        <p:tav tm="0">
                                          <p:val>
                                            <p:strVal val="#ppt_w+.3"/>
                                          </p:val>
                                        </p:tav>
                                        <p:tav tm="100000">
                                          <p:val>
                                            <p:strVal val="#ppt_w"/>
                                          </p:val>
                                        </p:tav>
                                      </p:tavLst>
                                    </p:anim>
                                    <p:anim calcmode="lin" valueType="num">
                                      <p:cBhvr>
                                        <p:cTn id="76" dur="1000" fill="hold"/>
                                        <p:tgtEl>
                                          <p:spTgt spid="17"/>
                                        </p:tgtEl>
                                        <p:attrNameLst>
                                          <p:attrName>ppt_h</p:attrName>
                                        </p:attrNameLst>
                                      </p:cBhvr>
                                      <p:tavLst>
                                        <p:tav tm="0">
                                          <p:val>
                                            <p:strVal val="#ppt_h"/>
                                          </p:val>
                                        </p:tav>
                                        <p:tav tm="100000">
                                          <p:val>
                                            <p:strVal val="#ppt_h"/>
                                          </p:val>
                                        </p:tav>
                                      </p:tavLst>
                                    </p:anim>
                                    <p:animEffect transition="in" filter="fade">
                                      <p:cBhvr>
                                        <p:cTn id="77" dur="10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50" presetClass="entr" presetSubtype="0" decel="100000" fill="hold" grpId="0" nodeType="clickEffect">
                                  <p:stCondLst>
                                    <p:cond delay="0"/>
                                  </p:stCondLst>
                                  <p:childTnLst>
                                    <p:set>
                                      <p:cBhvr>
                                        <p:cTn id="81" dur="1" fill="hold">
                                          <p:stCondLst>
                                            <p:cond delay="0"/>
                                          </p:stCondLst>
                                        </p:cTn>
                                        <p:tgtEl>
                                          <p:spTgt spid="6"/>
                                        </p:tgtEl>
                                        <p:attrNameLst>
                                          <p:attrName>style.visibility</p:attrName>
                                        </p:attrNameLst>
                                      </p:cBhvr>
                                      <p:to>
                                        <p:strVal val="visible"/>
                                      </p:to>
                                    </p:set>
                                    <p:anim calcmode="lin" valueType="num">
                                      <p:cBhvr>
                                        <p:cTn id="82" dur="1000" fill="hold"/>
                                        <p:tgtEl>
                                          <p:spTgt spid="6"/>
                                        </p:tgtEl>
                                        <p:attrNameLst>
                                          <p:attrName>ppt_w</p:attrName>
                                        </p:attrNameLst>
                                      </p:cBhvr>
                                      <p:tavLst>
                                        <p:tav tm="0">
                                          <p:val>
                                            <p:strVal val="#ppt_w+.3"/>
                                          </p:val>
                                        </p:tav>
                                        <p:tav tm="100000">
                                          <p:val>
                                            <p:strVal val="#ppt_w"/>
                                          </p:val>
                                        </p:tav>
                                      </p:tavLst>
                                    </p:anim>
                                    <p:anim calcmode="lin" valueType="num">
                                      <p:cBhvr>
                                        <p:cTn id="83" dur="1000" fill="hold"/>
                                        <p:tgtEl>
                                          <p:spTgt spid="6"/>
                                        </p:tgtEl>
                                        <p:attrNameLst>
                                          <p:attrName>ppt_h</p:attrName>
                                        </p:attrNameLst>
                                      </p:cBhvr>
                                      <p:tavLst>
                                        <p:tav tm="0">
                                          <p:val>
                                            <p:strVal val="#ppt_h"/>
                                          </p:val>
                                        </p:tav>
                                        <p:tav tm="100000">
                                          <p:val>
                                            <p:strVal val="#ppt_h"/>
                                          </p:val>
                                        </p:tav>
                                      </p:tavLst>
                                    </p:anim>
                                    <p:animEffect transition="in" filter="fade">
                                      <p:cBhvr>
                                        <p:cTn id="84" dur="1000"/>
                                        <p:tgtEl>
                                          <p:spTgt spid="6"/>
                                        </p:tgtEl>
                                      </p:cBhvr>
                                    </p:animEffect>
                                  </p:childTnLst>
                                </p:cTn>
                              </p:par>
                            </p:childTnLst>
                          </p:cTn>
                        </p:par>
                      </p:childTnLst>
                    </p:cTn>
                  </p:par>
                  <p:par>
                    <p:cTn id="85" fill="hold">
                      <p:stCondLst>
                        <p:cond delay="indefinite"/>
                      </p:stCondLst>
                      <p:childTnLst>
                        <p:par>
                          <p:cTn id="86" fill="hold">
                            <p:stCondLst>
                              <p:cond delay="0"/>
                            </p:stCondLst>
                            <p:childTnLst>
                              <p:par>
                                <p:cTn id="87" presetID="50" presetClass="entr" presetSubtype="0" decel="100000"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strVal val="#ppt_w+.3"/>
                                          </p:val>
                                        </p:tav>
                                        <p:tav tm="100000">
                                          <p:val>
                                            <p:strVal val="#ppt_w"/>
                                          </p:val>
                                        </p:tav>
                                      </p:tavLst>
                                    </p:anim>
                                    <p:anim calcmode="lin" valueType="num">
                                      <p:cBhvr>
                                        <p:cTn id="90" dur="1000" fill="hold"/>
                                        <p:tgtEl>
                                          <p:spTgt spid="18"/>
                                        </p:tgtEl>
                                        <p:attrNameLst>
                                          <p:attrName>ppt_h</p:attrName>
                                        </p:attrNameLst>
                                      </p:cBhvr>
                                      <p:tavLst>
                                        <p:tav tm="0">
                                          <p:val>
                                            <p:strVal val="#ppt_h"/>
                                          </p:val>
                                        </p:tav>
                                        <p:tav tm="100000">
                                          <p:val>
                                            <p:strVal val="#ppt_h"/>
                                          </p:val>
                                        </p:tav>
                                      </p:tavLst>
                                    </p:anim>
                                    <p:animEffect transition="in" filter="fade">
                                      <p:cBhvr>
                                        <p:cTn id="91" dur="1000"/>
                                        <p:tgtEl>
                                          <p:spTgt spid="18"/>
                                        </p:tgtEl>
                                      </p:cBhvr>
                                    </p:animEffect>
                                  </p:childTnLst>
                                </p:cTn>
                              </p:par>
                            </p:childTnLst>
                          </p:cTn>
                        </p:par>
                      </p:childTnLst>
                    </p:cTn>
                  </p:par>
                  <p:par>
                    <p:cTn id="92" fill="hold">
                      <p:stCondLst>
                        <p:cond delay="indefinite"/>
                      </p:stCondLst>
                      <p:childTnLst>
                        <p:par>
                          <p:cTn id="93" fill="hold">
                            <p:stCondLst>
                              <p:cond delay="0"/>
                            </p:stCondLst>
                            <p:childTnLst>
                              <p:par>
                                <p:cTn id="94" presetID="25" presetClass="entr" presetSubtype="0" fill="hold" grpId="0" nodeType="clickEffect">
                                  <p:stCondLst>
                                    <p:cond delay="0"/>
                                  </p:stCondLst>
                                  <p:childTnLst>
                                    <p:set>
                                      <p:cBhvr>
                                        <p:cTn id="95" dur="1" fill="hold">
                                          <p:stCondLst>
                                            <p:cond delay="0"/>
                                          </p:stCondLst>
                                        </p:cTn>
                                        <p:tgtEl>
                                          <p:spTgt spid="7"/>
                                        </p:tgtEl>
                                        <p:attrNameLst>
                                          <p:attrName>style.visibility</p:attrName>
                                        </p:attrNameLst>
                                      </p:cBhvr>
                                      <p:to>
                                        <p:strVal val="visible"/>
                                      </p:to>
                                    </p:set>
                                    <p:anim calcmode="lin" valueType="num">
                                      <p:cBhvr>
                                        <p:cTn id="96"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97"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8"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99" dur="1000" fill="hold"/>
                                        <p:tgtEl>
                                          <p:spTgt spid="7"/>
                                        </p:tgtEl>
                                        <p:attrNameLst>
                                          <p:attrName>ppt_h</p:attrName>
                                        </p:attrNameLst>
                                      </p:cBhvr>
                                      <p:tavLst>
                                        <p:tav tm="0">
                                          <p:val>
                                            <p:strVal val="#ppt_h"/>
                                          </p:val>
                                        </p:tav>
                                        <p:tav tm="100000">
                                          <p:val>
                                            <p:strVal val="#ppt_h"/>
                                          </p:val>
                                        </p:tav>
                                      </p:tavLst>
                                    </p:anim>
                                    <p:anim calcmode="lin" valueType="num">
                                      <p:cBhvr>
                                        <p:cTn id="100"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01"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02"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03"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35" name="Group 15"/>
          <p:cNvGraphicFramePr>
            <a:graphicFrameLocks noGrp="1"/>
          </p:cNvGraphicFramePr>
          <p:nvPr/>
        </p:nvGraphicFramePr>
        <p:xfrm>
          <a:off x="3348038" y="549275"/>
          <a:ext cx="5545137" cy="5833163"/>
        </p:xfrm>
        <a:graphic>
          <a:graphicData uri="http://schemas.openxmlformats.org/drawingml/2006/table">
            <a:tbl>
              <a:tblPr/>
              <a:tblGrid>
                <a:gridCol w="5545137"/>
              </a:tblGrid>
              <a:tr h="3603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altLang="ru-RU" sz="2400" b="1" i="0" u="none" strike="noStrike" cap="none" normalizeH="0" baseline="0" dirty="0" smtClean="0">
                          <a:ln>
                            <a:noFill/>
                          </a:ln>
                          <a:solidFill>
                            <a:schemeClr val="tx1"/>
                          </a:solidFill>
                          <a:effectLst/>
                          <a:latin typeface="Arial" charset="0"/>
                        </a:rPr>
                        <a:t>Работа с опорным конспектом</a:t>
                      </a:r>
                    </a:p>
                  </a:txBody>
                  <a:tcPr marT="45733" marB="457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26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altLang="ru-RU" sz="2400" b="1" i="0" u="none" strike="noStrike" cap="none" normalizeH="0" baseline="0" smtClean="0">
                          <a:ln>
                            <a:noFill/>
                          </a:ln>
                          <a:solidFill>
                            <a:srgbClr val="002060"/>
                          </a:solidFill>
                          <a:effectLst/>
                          <a:latin typeface="Arial" charset="0"/>
                        </a:rPr>
                        <a:t>3 абзац</a:t>
                      </a:r>
                    </a:p>
                  </a:txBody>
                  <a:tcPr marT="45733" marB="457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7366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2400" b="1" i="0" u="none" strike="noStrike" cap="none" normalizeH="0" baseline="0" smtClean="0">
                          <a:ln>
                            <a:noFill/>
                          </a:ln>
                          <a:solidFill>
                            <a:schemeClr val="tx1"/>
                          </a:solidFill>
                          <a:effectLst/>
                          <a:latin typeface="Arial" charset="0"/>
                        </a:rPr>
                        <a:t>Можно ли считать духовным доброго и работящего человека?</a:t>
                      </a:r>
                      <a:endParaRPr kumimoji="0" lang="ru-RU" altLang="ru-RU" sz="2400" b="1" i="0" u="none" strike="noStrike" cap="none" normalizeH="0" baseline="0" smtClean="0">
                        <a:ln>
                          <a:noFill/>
                        </a:ln>
                        <a:solidFill>
                          <a:srgbClr val="FF0000"/>
                        </a:solidFill>
                        <a:effectLst/>
                        <a:latin typeface="Arial" charset="0"/>
                      </a:endParaRPr>
                    </a:p>
                  </a:txBody>
                  <a:tcPr marT="45733" marB="457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03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charset="0"/>
                        </a:rPr>
                        <a:t>     Если </a:t>
                      </a:r>
                      <a:r>
                        <a:rPr kumimoji="0" lang="ru-RU" sz="2400" b="1" i="0" u="none" strike="noStrike" cap="none" normalizeH="0" baseline="0" dirty="0" smtClean="0">
                          <a:ln>
                            <a:noFill/>
                          </a:ln>
                          <a:solidFill>
                            <a:schemeClr val="tx1"/>
                          </a:solidFill>
                          <a:effectLst/>
                          <a:latin typeface="Arial" charset="0"/>
                        </a:rPr>
                        <a:t>безмятежна душа </a:t>
                      </a:r>
                      <a:r>
                        <a:rPr kumimoji="0" lang="ru-RU" sz="2400" b="0" i="0" u="none" strike="noStrike" cap="none" normalizeH="0" baseline="0" dirty="0" smtClean="0">
                          <a:ln>
                            <a:noFill/>
                          </a:ln>
                          <a:solidFill>
                            <a:schemeClr val="tx1"/>
                          </a:solidFill>
                          <a:effectLst/>
                          <a:latin typeface="Arial" charset="0"/>
                        </a:rPr>
                        <a:t>человека и он </a:t>
                      </a:r>
                      <a:r>
                        <a:rPr kumimoji="0" lang="ru-RU" sz="2400" b="1" i="0" u="none" strike="noStrike" cap="none" normalizeH="0" baseline="0" dirty="0" smtClean="0">
                          <a:ln>
                            <a:noFill/>
                          </a:ln>
                          <a:solidFill>
                            <a:schemeClr val="tx1"/>
                          </a:solidFill>
                          <a:effectLst/>
                          <a:latin typeface="Arial" charset="0"/>
                        </a:rPr>
                        <a:t>не стремится выйти  </a:t>
                      </a:r>
                      <a:r>
                        <a:rPr kumimoji="0" lang="ru-RU" sz="2400" b="0" i="0" u="none" strike="noStrike" cap="none" normalizeH="0" baseline="0" dirty="0" smtClean="0">
                          <a:ln>
                            <a:noFill/>
                          </a:ln>
                          <a:solidFill>
                            <a:schemeClr val="tx1"/>
                          </a:solidFill>
                          <a:effectLst/>
                          <a:latin typeface="Arial" charset="0"/>
                        </a:rPr>
                        <a:t>за круг бытовых проблем, то </a:t>
                      </a:r>
                      <a:r>
                        <a:rPr kumimoji="0" lang="ru-RU" sz="2400" b="1" i="0" u="none" strike="noStrike" cap="none" normalizeH="0" baseline="0" dirty="0" smtClean="0">
                          <a:ln>
                            <a:noFill/>
                          </a:ln>
                          <a:solidFill>
                            <a:srgbClr val="FF0000"/>
                          </a:solidFill>
                          <a:effectLst/>
                          <a:latin typeface="Arial" charset="0"/>
                        </a:rPr>
                        <a:t>нельзя.</a:t>
                      </a:r>
                      <a:endParaRPr kumimoji="0" lang="ru-RU" altLang="ru-RU" sz="2400" b="1" i="1" u="sng" strike="noStrike" cap="none" normalizeH="0" baseline="0" dirty="0" smtClean="0">
                        <a:ln>
                          <a:noFill/>
                        </a:ln>
                        <a:solidFill>
                          <a:srgbClr val="FF0000"/>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ru-RU" altLang="ru-RU" sz="1800" b="1" i="0" u="none" strike="noStrike" cap="none" normalizeH="0" baseline="0" dirty="0" smtClean="0">
                        <a:ln>
                          <a:noFill/>
                        </a:ln>
                        <a:solidFill>
                          <a:srgbClr val="002060"/>
                        </a:solidFill>
                        <a:effectLst/>
                        <a:latin typeface="Arial" charset="0"/>
                      </a:endParaRPr>
                    </a:p>
                  </a:txBody>
                  <a:tcPr marT="45733" marB="457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35853" name="Picture 1" descr="C:\Users\User\Desktop\шаттерсток\shutterstock_369111869.jpg"/>
          <p:cNvPicPr>
            <a:picLocks noChangeAspect="1" noChangeArrowheads="1"/>
          </p:cNvPicPr>
          <p:nvPr/>
        </p:nvPicPr>
        <p:blipFill>
          <a:blip r:embed="rId2" cstate="print"/>
          <a:srcRect/>
          <a:stretch>
            <a:fillRect/>
          </a:stretch>
        </p:blipFill>
        <p:spPr bwMode="auto">
          <a:xfrm>
            <a:off x="0" y="3357563"/>
            <a:ext cx="3048000"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0735"/>
                                        </p:tgtEl>
                                        <p:attrNameLst>
                                          <p:attrName>style.visibility</p:attrName>
                                        </p:attrNameLst>
                                      </p:cBhvr>
                                      <p:to>
                                        <p:strVal val="visible"/>
                                      </p:to>
                                    </p:set>
                                    <p:anim calcmode="lin" valueType="num">
                                      <p:cBhvr>
                                        <p:cTn id="7" dur="500" decel="50000" fill="hold">
                                          <p:stCondLst>
                                            <p:cond delay="0"/>
                                          </p:stCondLst>
                                        </p:cTn>
                                        <p:tgtEl>
                                          <p:spTgt spid="3073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3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35"/>
                                        </p:tgtEl>
                                        <p:attrNameLst>
                                          <p:attrName>ppt_w</p:attrName>
                                        </p:attrNameLst>
                                      </p:cBhvr>
                                      <p:tavLst>
                                        <p:tav tm="0">
                                          <p:val>
                                            <p:strVal val="#ppt_w*.05"/>
                                          </p:val>
                                        </p:tav>
                                        <p:tav tm="100000">
                                          <p:val>
                                            <p:strVal val="#ppt_w"/>
                                          </p:val>
                                        </p:tav>
                                      </p:tavLst>
                                    </p:anim>
                                    <p:anim calcmode="lin" valueType="num">
                                      <p:cBhvr>
                                        <p:cTn id="10" dur="1000" fill="hold"/>
                                        <p:tgtEl>
                                          <p:spTgt spid="3073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3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3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3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11413" y="1268413"/>
            <a:ext cx="5111750" cy="6477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200" b="1" dirty="0">
                <a:solidFill>
                  <a:schemeClr val="tx1"/>
                </a:solidFill>
              </a:rPr>
              <a:t>Желания (стремления)</a:t>
            </a:r>
          </a:p>
        </p:txBody>
      </p:sp>
      <p:sp>
        <p:nvSpPr>
          <p:cNvPr id="13" name="Стрелка вправо 12"/>
          <p:cNvSpPr/>
          <p:nvPr/>
        </p:nvSpPr>
        <p:spPr>
          <a:xfrm rot="5400000">
            <a:off x="6649244" y="1928019"/>
            <a:ext cx="576262" cy="2667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 name="Прямоугольник 13"/>
          <p:cNvSpPr/>
          <p:nvPr/>
        </p:nvSpPr>
        <p:spPr>
          <a:xfrm>
            <a:off x="5435600" y="2276475"/>
            <a:ext cx="3311525" cy="503238"/>
          </a:xfrm>
          <a:prstGeom prst="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latin typeface="Arial" pitchFamily="34" charset="0"/>
                <a:cs typeface="Arial" pitchFamily="34" charset="0"/>
              </a:rPr>
              <a:t>бесконечные</a:t>
            </a:r>
          </a:p>
        </p:txBody>
      </p:sp>
      <p:sp>
        <p:nvSpPr>
          <p:cNvPr id="15" name="Стрелка влево 14"/>
          <p:cNvSpPr/>
          <p:nvPr/>
        </p:nvSpPr>
        <p:spPr>
          <a:xfrm rot="16200000">
            <a:off x="2303463" y="1952625"/>
            <a:ext cx="503238" cy="287337"/>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Прямоугольник 15"/>
          <p:cNvSpPr/>
          <p:nvPr/>
        </p:nvSpPr>
        <p:spPr>
          <a:xfrm>
            <a:off x="323850" y="2349500"/>
            <a:ext cx="2952750" cy="50482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latin typeface="Arial" pitchFamily="34" charset="0"/>
                <a:cs typeface="Arial" pitchFamily="34" charset="0"/>
              </a:rPr>
              <a:t>конечные</a:t>
            </a:r>
          </a:p>
        </p:txBody>
      </p:sp>
      <p:sp>
        <p:nvSpPr>
          <p:cNvPr id="21" name="Стрелка вниз 20"/>
          <p:cNvSpPr/>
          <p:nvPr/>
        </p:nvSpPr>
        <p:spPr>
          <a:xfrm>
            <a:off x="1331913" y="2852738"/>
            <a:ext cx="215900" cy="288925"/>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 name="Стрелка вниз 21"/>
          <p:cNvSpPr/>
          <p:nvPr/>
        </p:nvSpPr>
        <p:spPr>
          <a:xfrm>
            <a:off x="7235825" y="2781300"/>
            <a:ext cx="215900" cy="288925"/>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3" name="Прямоугольник 22"/>
          <p:cNvSpPr/>
          <p:nvPr/>
        </p:nvSpPr>
        <p:spPr>
          <a:xfrm>
            <a:off x="250825" y="3213100"/>
            <a:ext cx="3168650" cy="22320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2400" b="1" dirty="0">
                <a:latin typeface="Arial" pitchFamily="34" charset="0"/>
                <a:cs typeface="Arial" pitchFamily="34" charset="0"/>
              </a:rPr>
              <a:t>Осуществимы во времени:</a:t>
            </a:r>
          </a:p>
          <a:p>
            <a:pPr fontAlgn="auto">
              <a:spcBef>
                <a:spcPts val="0"/>
              </a:spcBef>
              <a:spcAft>
                <a:spcPts val="0"/>
              </a:spcAft>
              <a:buFont typeface="Arial" pitchFamily="34" charset="0"/>
              <a:buChar char="•"/>
              <a:defRPr/>
            </a:pPr>
            <a:r>
              <a:rPr lang="ru-RU" sz="2000" b="1" dirty="0">
                <a:latin typeface="Arial" pitchFamily="34" charset="0"/>
                <a:cs typeface="Arial" pitchFamily="34" charset="0"/>
              </a:rPr>
              <a:t> приобрести,</a:t>
            </a:r>
          </a:p>
          <a:p>
            <a:pPr fontAlgn="auto">
              <a:spcBef>
                <a:spcPts val="0"/>
              </a:spcBef>
              <a:spcAft>
                <a:spcPts val="0"/>
              </a:spcAft>
              <a:buFont typeface="Arial" pitchFamily="34" charset="0"/>
              <a:buChar char="•"/>
              <a:defRPr/>
            </a:pPr>
            <a:r>
              <a:rPr lang="ru-RU" sz="2000" b="1" dirty="0">
                <a:latin typeface="Arial" pitchFamily="34" charset="0"/>
                <a:cs typeface="Arial" pitchFamily="34" charset="0"/>
              </a:rPr>
              <a:t> получить,</a:t>
            </a:r>
          </a:p>
          <a:p>
            <a:pPr fontAlgn="auto">
              <a:spcBef>
                <a:spcPts val="0"/>
              </a:spcBef>
              <a:spcAft>
                <a:spcPts val="0"/>
              </a:spcAft>
              <a:buFont typeface="Arial" pitchFamily="34" charset="0"/>
              <a:buChar char="•"/>
              <a:defRPr/>
            </a:pPr>
            <a:r>
              <a:rPr lang="ru-RU" sz="2000" b="1" dirty="0">
                <a:latin typeface="Arial" pitchFamily="34" charset="0"/>
                <a:cs typeface="Arial" pitchFamily="34" charset="0"/>
              </a:rPr>
              <a:t> достичь,</a:t>
            </a:r>
          </a:p>
          <a:p>
            <a:pPr fontAlgn="auto">
              <a:spcBef>
                <a:spcPts val="0"/>
              </a:spcBef>
              <a:spcAft>
                <a:spcPts val="0"/>
              </a:spcAft>
              <a:buFont typeface="Arial" pitchFamily="34" charset="0"/>
              <a:buChar char="•"/>
              <a:defRPr/>
            </a:pPr>
            <a:r>
              <a:rPr lang="ru-RU" sz="2000" b="1" dirty="0">
                <a:latin typeface="Arial" pitchFamily="34" charset="0"/>
                <a:cs typeface="Arial" pitchFamily="34" charset="0"/>
              </a:rPr>
              <a:t> стать…</a:t>
            </a:r>
          </a:p>
          <a:p>
            <a:pPr fontAlgn="auto">
              <a:spcBef>
                <a:spcPts val="0"/>
              </a:spcBef>
              <a:spcAft>
                <a:spcPts val="0"/>
              </a:spcAft>
              <a:defRPr/>
            </a:pPr>
            <a:endParaRPr lang="ru-RU" b="1" dirty="0">
              <a:latin typeface="Arial" pitchFamily="34" charset="0"/>
              <a:cs typeface="Arial" pitchFamily="34" charset="0"/>
            </a:endParaRPr>
          </a:p>
        </p:txBody>
      </p:sp>
      <p:sp>
        <p:nvSpPr>
          <p:cNvPr id="24" name="Правая фигурная скобка 23"/>
          <p:cNvSpPr/>
          <p:nvPr/>
        </p:nvSpPr>
        <p:spPr>
          <a:xfrm rot="5400000">
            <a:off x="1510506" y="3969544"/>
            <a:ext cx="576263" cy="3095625"/>
          </a:xfrm>
          <a:prstGeom prst="rightBrace">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25" name="Прямоугольник 24"/>
          <p:cNvSpPr/>
          <p:nvPr/>
        </p:nvSpPr>
        <p:spPr>
          <a:xfrm>
            <a:off x="250825" y="5921375"/>
            <a:ext cx="2881313" cy="93662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latin typeface="Arial" pitchFamily="34" charset="0"/>
                <a:cs typeface="Arial" pitchFamily="34" charset="0"/>
              </a:rPr>
              <a:t>сфера быта</a:t>
            </a:r>
          </a:p>
        </p:txBody>
      </p:sp>
      <p:sp>
        <p:nvSpPr>
          <p:cNvPr id="26" name="Прямоугольник 25"/>
          <p:cNvSpPr/>
          <p:nvPr/>
        </p:nvSpPr>
        <p:spPr>
          <a:xfrm>
            <a:off x="5364163" y="3141663"/>
            <a:ext cx="3384550" cy="2303462"/>
          </a:xfrm>
          <a:prstGeom prst="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latin typeface="Arial" pitchFamily="34" charset="0"/>
                <a:cs typeface="Arial" pitchFamily="34" charset="0"/>
              </a:rPr>
              <a:t>«</a:t>
            </a:r>
            <a:r>
              <a:rPr lang="ru-RU" sz="2400" b="1" dirty="0">
                <a:solidFill>
                  <a:srgbClr val="FF0000"/>
                </a:solidFill>
                <a:latin typeface="Arial" pitchFamily="34" charset="0"/>
                <a:cs typeface="Arial" pitchFamily="34" charset="0"/>
              </a:rPr>
              <a:t>Бесконечно стремление к добру, неутолима жажда правды, ненасытен голод по красоте</a:t>
            </a:r>
            <a:r>
              <a:rPr lang="ru-RU" sz="2400" b="1" dirty="0">
                <a:solidFill>
                  <a:schemeClr val="tx1"/>
                </a:solidFill>
                <a:latin typeface="Arial" pitchFamily="34" charset="0"/>
                <a:cs typeface="Arial" pitchFamily="34" charset="0"/>
              </a:rPr>
              <a:t>...»</a:t>
            </a:r>
            <a:endParaRPr lang="ru-RU" sz="2400" b="1" dirty="0">
              <a:solidFill>
                <a:schemeClr val="tx1"/>
              </a:solidFill>
            </a:endParaRPr>
          </a:p>
        </p:txBody>
      </p:sp>
      <p:sp>
        <p:nvSpPr>
          <p:cNvPr id="28" name="Правая фигурная скобка 27"/>
          <p:cNvSpPr/>
          <p:nvPr/>
        </p:nvSpPr>
        <p:spPr>
          <a:xfrm rot="5400000">
            <a:off x="6769100" y="3895726"/>
            <a:ext cx="574675" cy="3384550"/>
          </a:xfrm>
          <a:prstGeom prst="rightBrace">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29" name="Прямоугольник 28"/>
          <p:cNvSpPr/>
          <p:nvPr/>
        </p:nvSpPr>
        <p:spPr>
          <a:xfrm>
            <a:off x="4211638" y="5994400"/>
            <a:ext cx="4608512" cy="8636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2400" b="1" dirty="0">
                <a:solidFill>
                  <a:schemeClr val="tx1"/>
                </a:solidFill>
                <a:latin typeface="Arial" pitchFamily="34" charset="0"/>
                <a:cs typeface="Arial" pitchFamily="34" charset="0"/>
              </a:rPr>
              <a:t>сфера духа; путь духовного самосовершенствования</a:t>
            </a:r>
          </a:p>
        </p:txBody>
      </p:sp>
      <p:graphicFrame>
        <p:nvGraphicFramePr>
          <p:cNvPr id="17" name="Таблица 16"/>
          <p:cNvGraphicFramePr>
            <a:graphicFrameLocks noGrp="1"/>
          </p:cNvGraphicFramePr>
          <p:nvPr/>
        </p:nvGraphicFramePr>
        <p:xfrm>
          <a:off x="250825" y="260350"/>
          <a:ext cx="8712968" cy="854832"/>
        </p:xfrm>
        <a:graphic>
          <a:graphicData uri="http://schemas.openxmlformats.org/drawingml/2006/table">
            <a:tbl>
              <a:tblPr/>
              <a:tblGrid>
                <a:gridCol w="8712968"/>
              </a:tblGrid>
              <a:tr h="30304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ru-RU" altLang="ru-RU" sz="1800" b="1" i="0" u="none" strike="noStrike" cap="none" normalizeH="0" baseline="0" dirty="0" smtClean="0">
                          <a:ln>
                            <a:noFill/>
                          </a:ln>
                          <a:solidFill>
                            <a:srgbClr val="002060"/>
                          </a:solidFill>
                          <a:effectLst/>
                          <a:latin typeface="Arial" panose="020B0604020202020204" pitchFamily="34" charset="0"/>
                        </a:rPr>
                        <a:t>4 абзац</a:t>
                      </a:r>
                    </a:p>
                  </a:txBody>
                  <a:tcPr marT="45733" marB="457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8904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lang="ru-RU" sz="2400" kern="1200" dirty="0" smtClean="0">
                          <a:solidFill>
                            <a:schemeClr val="tx1"/>
                          </a:solidFill>
                          <a:latin typeface="Arial" panose="020B0604020202020204" pitchFamily="34" charset="0"/>
                          <a:ea typeface="+mn-ea"/>
                          <a:cs typeface="+mn-cs"/>
                        </a:rPr>
                        <a:t>“Чего жаждет человек, когда у него духовное томление?</a:t>
                      </a:r>
                      <a:endParaRPr kumimoji="0" lang="ru-RU" altLang="ru-RU" sz="2400" b="1" i="0" u="none" strike="noStrike" cap="none" normalizeH="0" baseline="0" dirty="0" smtClean="0">
                        <a:ln>
                          <a:noFill/>
                        </a:ln>
                        <a:solidFill>
                          <a:schemeClr val="bg1"/>
                        </a:solidFill>
                        <a:effectLst/>
                        <a:latin typeface="Arial" panose="020B0604020202020204" pitchFamily="34" charset="0"/>
                      </a:endParaRPr>
                    </a:p>
                  </a:txBody>
                  <a:tcPr marT="45733" marB="457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strVal val="#ppt_w+.3"/>
                                          </p:val>
                                        </p:tav>
                                        <p:tav tm="100000">
                                          <p:val>
                                            <p:strVal val="#ppt_w"/>
                                          </p:val>
                                        </p:tav>
                                      </p:tavLst>
                                    </p:anim>
                                    <p:anim calcmode="lin" valueType="num">
                                      <p:cBhvr>
                                        <p:cTn id="20" dur="1000" fill="hold"/>
                                        <p:tgtEl>
                                          <p:spTgt spid="15"/>
                                        </p:tgtEl>
                                        <p:attrNameLst>
                                          <p:attrName>ppt_h</p:attrName>
                                        </p:attrNameLst>
                                      </p:cBhvr>
                                      <p:tavLst>
                                        <p:tav tm="0">
                                          <p:val>
                                            <p:strVal val="#ppt_h"/>
                                          </p:val>
                                        </p:tav>
                                        <p:tav tm="100000">
                                          <p:val>
                                            <p:strVal val="#ppt_h"/>
                                          </p:val>
                                        </p:tav>
                                      </p:tavLst>
                                    </p:anim>
                                    <p:animEffect transition="in" filter="fade">
                                      <p:cBhvr>
                                        <p:cTn id="21" dur="1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1000" fill="hold"/>
                                        <p:tgtEl>
                                          <p:spTgt spid="16"/>
                                        </p:tgtEl>
                                        <p:attrNameLst>
                                          <p:attrName>ppt_w</p:attrName>
                                        </p:attrNameLst>
                                      </p:cBhvr>
                                      <p:tavLst>
                                        <p:tav tm="0">
                                          <p:val>
                                            <p:strVal val="#ppt_w+.3"/>
                                          </p:val>
                                        </p:tav>
                                        <p:tav tm="100000">
                                          <p:val>
                                            <p:strVal val="#ppt_w"/>
                                          </p:val>
                                        </p:tav>
                                      </p:tavLst>
                                    </p:anim>
                                    <p:anim calcmode="lin" valueType="num">
                                      <p:cBhvr>
                                        <p:cTn id="27" dur="1000" fill="hold"/>
                                        <p:tgtEl>
                                          <p:spTgt spid="16"/>
                                        </p:tgtEl>
                                        <p:attrNameLst>
                                          <p:attrName>ppt_h</p:attrName>
                                        </p:attrNameLst>
                                      </p:cBhvr>
                                      <p:tavLst>
                                        <p:tav tm="0">
                                          <p:val>
                                            <p:strVal val="#ppt_h"/>
                                          </p:val>
                                        </p:tav>
                                        <p:tav tm="100000">
                                          <p:val>
                                            <p:strVal val="#ppt_h"/>
                                          </p:val>
                                        </p:tav>
                                      </p:tavLst>
                                    </p:anim>
                                    <p:animEffect transition="in" filter="fade">
                                      <p:cBhvr>
                                        <p:cTn id="28" dur="10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strVal val="#ppt_w+.3"/>
                                          </p:val>
                                        </p:tav>
                                        <p:tav tm="100000">
                                          <p:val>
                                            <p:strVal val="#ppt_w"/>
                                          </p:val>
                                        </p:tav>
                                      </p:tavLst>
                                    </p:anim>
                                    <p:anim calcmode="lin" valueType="num">
                                      <p:cBhvr>
                                        <p:cTn id="34" dur="1000" fill="hold"/>
                                        <p:tgtEl>
                                          <p:spTgt spid="13"/>
                                        </p:tgtEl>
                                        <p:attrNameLst>
                                          <p:attrName>ppt_h</p:attrName>
                                        </p:attrNameLst>
                                      </p:cBhvr>
                                      <p:tavLst>
                                        <p:tav tm="0">
                                          <p:val>
                                            <p:strVal val="#ppt_h"/>
                                          </p:val>
                                        </p:tav>
                                        <p:tav tm="100000">
                                          <p:val>
                                            <p:strVal val="#ppt_h"/>
                                          </p:val>
                                        </p:tav>
                                      </p:tavLst>
                                    </p:anim>
                                    <p:animEffect transition="in" filter="fade">
                                      <p:cBhvr>
                                        <p:cTn id="35" dur="1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1000" fill="hold"/>
                                        <p:tgtEl>
                                          <p:spTgt spid="14"/>
                                        </p:tgtEl>
                                        <p:attrNameLst>
                                          <p:attrName>ppt_w</p:attrName>
                                        </p:attrNameLst>
                                      </p:cBhvr>
                                      <p:tavLst>
                                        <p:tav tm="0">
                                          <p:val>
                                            <p:strVal val="#ppt_w+.3"/>
                                          </p:val>
                                        </p:tav>
                                        <p:tav tm="100000">
                                          <p:val>
                                            <p:strVal val="#ppt_w"/>
                                          </p:val>
                                        </p:tav>
                                      </p:tavLst>
                                    </p:anim>
                                    <p:anim calcmode="lin" valueType="num">
                                      <p:cBhvr>
                                        <p:cTn id="41" dur="1000" fill="hold"/>
                                        <p:tgtEl>
                                          <p:spTgt spid="14"/>
                                        </p:tgtEl>
                                        <p:attrNameLst>
                                          <p:attrName>ppt_h</p:attrName>
                                        </p:attrNameLst>
                                      </p:cBhvr>
                                      <p:tavLst>
                                        <p:tav tm="0">
                                          <p:val>
                                            <p:strVal val="#ppt_h"/>
                                          </p:val>
                                        </p:tav>
                                        <p:tav tm="100000">
                                          <p:val>
                                            <p:strVal val="#ppt_h"/>
                                          </p:val>
                                        </p:tav>
                                      </p:tavLst>
                                    </p:anim>
                                    <p:animEffect transition="in" filter="fade">
                                      <p:cBhvr>
                                        <p:cTn id="42" dur="1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strVal val="#ppt_w+.3"/>
                                          </p:val>
                                        </p:tav>
                                        <p:tav tm="100000">
                                          <p:val>
                                            <p:strVal val="#ppt_w"/>
                                          </p:val>
                                        </p:tav>
                                      </p:tavLst>
                                    </p:anim>
                                    <p:anim calcmode="lin" valueType="num">
                                      <p:cBhvr>
                                        <p:cTn id="48" dur="1000" fill="hold"/>
                                        <p:tgtEl>
                                          <p:spTgt spid="21"/>
                                        </p:tgtEl>
                                        <p:attrNameLst>
                                          <p:attrName>ppt_h</p:attrName>
                                        </p:attrNameLst>
                                      </p:cBhvr>
                                      <p:tavLst>
                                        <p:tav tm="0">
                                          <p:val>
                                            <p:strVal val="#ppt_h"/>
                                          </p:val>
                                        </p:tav>
                                        <p:tav tm="100000">
                                          <p:val>
                                            <p:strVal val="#ppt_h"/>
                                          </p:val>
                                        </p:tav>
                                      </p:tavLst>
                                    </p:anim>
                                    <p:animEffect transition="in" filter="fade">
                                      <p:cBhvr>
                                        <p:cTn id="49" dur="10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0" presetClass="entr" presetSubtype="0" decel="10000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1000" fill="hold"/>
                                        <p:tgtEl>
                                          <p:spTgt spid="24"/>
                                        </p:tgtEl>
                                        <p:attrNameLst>
                                          <p:attrName>ppt_w</p:attrName>
                                        </p:attrNameLst>
                                      </p:cBhvr>
                                      <p:tavLst>
                                        <p:tav tm="0">
                                          <p:val>
                                            <p:strVal val="#ppt_w+.3"/>
                                          </p:val>
                                        </p:tav>
                                        <p:tav tm="100000">
                                          <p:val>
                                            <p:strVal val="#ppt_w"/>
                                          </p:val>
                                        </p:tav>
                                      </p:tavLst>
                                    </p:anim>
                                    <p:anim calcmode="lin" valueType="num">
                                      <p:cBhvr>
                                        <p:cTn id="62" dur="1000" fill="hold"/>
                                        <p:tgtEl>
                                          <p:spTgt spid="24"/>
                                        </p:tgtEl>
                                        <p:attrNameLst>
                                          <p:attrName>ppt_h</p:attrName>
                                        </p:attrNameLst>
                                      </p:cBhvr>
                                      <p:tavLst>
                                        <p:tav tm="0">
                                          <p:val>
                                            <p:strVal val="#ppt_h"/>
                                          </p:val>
                                        </p:tav>
                                        <p:tav tm="100000">
                                          <p:val>
                                            <p:strVal val="#ppt_h"/>
                                          </p:val>
                                        </p:tav>
                                      </p:tavLst>
                                    </p:anim>
                                    <p:animEffect transition="in" filter="fade">
                                      <p:cBhvr>
                                        <p:cTn id="63" dur="10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50" presetClass="entr" presetSubtype="0" decel="10000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1000" fill="hold"/>
                                        <p:tgtEl>
                                          <p:spTgt spid="22"/>
                                        </p:tgtEl>
                                        <p:attrNameLst>
                                          <p:attrName>ppt_w</p:attrName>
                                        </p:attrNameLst>
                                      </p:cBhvr>
                                      <p:tavLst>
                                        <p:tav tm="0">
                                          <p:val>
                                            <p:strVal val="#ppt_w+.3"/>
                                          </p:val>
                                        </p:tav>
                                        <p:tav tm="100000">
                                          <p:val>
                                            <p:strVal val="#ppt_w"/>
                                          </p:val>
                                        </p:tav>
                                      </p:tavLst>
                                    </p:anim>
                                    <p:anim calcmode="lin" valueType="num">
                                      <p:cBhvr>
                                        <p:cTn id="76" dur="1000" fill="hold"/>
                                        <p:tgtEl>
                                          <p:spTgt spid="22"/>
                                        </p:tgtEl>
                                        <p:attrNameLst>
                                          <p:attrName>ppt_h</p:attrName>
                                        </p:attrNameLst>
                                      </p:cBhvr>
                                      <p:tavLst>
                                        <p:tav tm="0">
                                          <p:val>
                                            <p:strVal val="#ppt_h"/>
                                          </p:val>
                                        </p:tav>
                                        <p:tav tm="100000">
                                          <p:val>
                                            <p:strVal val="#ppt_h"/>
                                          </p:val>
                                        </p:tav>
                                      </p:tavLst>
                                    </p:anim>
                                    <p:animEffect transition="in" filter="fade">
                                      <p:cBhvr>
                                        <p:cTn id="77" dur="10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1000"/>
                                        <p:tgtEl>
                                          <p:spTgt spid="26"/>
                                        </p:tgtEl>
                                      </p:cBhvr>
                                    </p:animEffect>
                                    <p:anim calcmode="lin" valueType="num">
                                      <p:cBhvr>
                                        <p:cTn id="83" dur="1000" fill="hold"/>
                                        <p:tgtEl>
                                          <p:spTgt spid="26"/>
                                        </p:tgtEl>
                                        <p:attrNameLst>
                                          <p:attrName>ppt_x</p:attrName>
                                        </p:attrNameLst>
                                      </p:cBhvr>
                                      <p:tavLst>
                                        <p:tav tm="0">
                                          <p:val>
                                            <p:strVal val="#ppt_x"/>
                                          </p:val>
                                        </p:tav>
                                        <p:tav tm="100000">
                                          <p:val>
                                            <p:strVal val="#ppt_x"/>
                                          </p:val>
                                        </p:tav>
                                      </p:tavLst>
                                    </p:anim>
                                    <p:anim calcmode="lin" valueType="num">
                                      <p:cBhvr>
                                        <p:cTn id="8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50" presetClass="entr" presetSubtype="0" decel="100000" fill="hold" grpId="0" nodeType="click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strVal val="#ppt_w+.3"/>
                                          </p:val>
                                        </p:tav>
                                        <p:tav tm="100000">
                                          <p:val>
                                            <p:strVal val="#ppt_w"/>
                                          </p:val>
                                        </p:tav>
                                      </p:tavLst>
                                    </p:anim>
                                    <p:anim calcmode="lin" valueType="num">
                                      <p:cBhvr>
                                        <p:cTn id="90" dur="1000" fill="hold"/>
                                        <p:tgtEl>
                                          <p:spTgt spid="28"/>
                                        </p:tgtEl>
                                        <p:attrNameLst>
                                          <p:attrName>ppt_h</p:attrName>
                                        </p:attrNameLst>
                                      </p:cBhvr>
                                      <p:tavLst>
                                        <p:tav tm="0">
                                          <p:val>
                                            <p:strVal val="#ppt_h"/>
                                          </p:val>
                                        </p:tav>
                                        <p:tav tm="100000">
                                          <p:val>
                                            <p:strVal val="#ppt_h"/>
                                          </p:val>
                                        </p:tav>
                                      </p:tavLst>
                                    </p:anim>
                                    <p:animEffect transition="in" filter="fade">
                                      <p:cBhvr>
                                        <p:cTn id="91" dur="1000"/>
                                        <p:tgtEl>
                                          <p:spTgt spid="28"/>
                                        </p:tgtEl>
                                      </p:cBhvr>
                                    </p:animEffect>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fade">
                                      <p:cBhvr>
                                        <p:cTn id="96" dur="1000"/>
                                        <p:tgtEl>
                                          <p:spTgt spid="29"/>
                                        </p:tgtEl>
                                      </p:cBhvr>
                                    </p:animEffect>
                                    <p:anim calcmode="lin" valueType="num">
                                      <p:cBhvr>
                                        <p:cTn id="97" dur="1000" fill="hold"/>
                                        <p:tgtEl>
                                          <p:spTgt spid="29"/>
                                        </p:tgtEl>
                                        <p:attrNameLst>
                                          <p:attrName>ppt_x</p:attrName>
                                        </p:attrNameLst>
                                      </p:cBhvr>
                                      <p:tavLst>
                                        <p:tav tm="0">
                                          <p:val>
                                            <p:strVal val="#ppt_x"/>
                                          </p:val>
                                        </p:tav>
                                        <p:tav tm="100000">
                                          <p:val>
                                            <p:strVal val="#ppt_x"/>
                                          </p:val>
                                        </p:tav>
                                      </p:tavLst>
                                    </p:anim>
                                    <p:anim calcmode="lin" valueType="num">
                                      <p:cBhvr>
                                        <p:cTn id="9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15" grpId="0" animBg="1"/>
      <p:bldP spid="16" grpId="0" animBg="1"/>
      <p:bldP spid="21" grpId="0" animBg="1"/>
      <p:bldP spid="22" grpId="0" animBg="1"/>
      <p:bldP spid="23" grpId="0" animBg="1"/>
      <p:bldP spid="24" grpId="0" animBg="1"/>
      <p:bldP spid="25" grpId="0" animBg="1"/>
      <p:bldP spid="26" grpId="0" animBg="1"/>
      <p:bldP spid="28" grpId="0" animBg="1"/>
      <p:bldP spid="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5888"/>
            <a:ext cx="8229600" cy="433387"/>
          </a:xfrm>
        </p:spPr>
        <p:txBody>
          <a:bodyPr rtlCol="0">
            <a:normAutofit fontScale="90000"/>
          </a:bodyPr>
          <a:lstStyle/>
          <a:p>
            <a:pPr eaLnBrk="1" fontAlgn="auto" hangingPunct="1">
              <a:spcAft>
                <a:spcPts val="0"/>
              </a:spcAft>
              <a:defRPr/>
            </a:pPr>
            <a:r>
              <a:rPr lang="ru-RU" dirty="0" smtClean="0"/>
              <a:t>Три начала духовности</a:t>
            </a:r>
            <a:endParaRPr lang="ru-RU" dirty="0"/>
          </a:p>
        </p:txBody>
      </p:sp>
      <p:graphicFrame>
        <p:nvGraphicFramePr>
          <p:cNvPr id="5" name="Содержимое 4"/>
          <p:cNvGraphicFramePr>
            <a:graphicFrameLocks noGrp="1"/>
          </p:cNvGraphicFramePr>
          <p:nvPr>
            <p:ph idx="1"/>
          </p:nvPr>
        </p:nvGraphicFramePr>
        <p:xfrm>
          <a:off x="395288" y="620713"/>
          <a:ext cx="8407400" cy="460276"/>
        </p:xfrm>
        <a:graphic>
          <a:graphicData uri="http://schemas.openxmlformats.org/drawingml/2006/table">
            <a:tbl>
              <a:tblPr/>
              <a:tblGrid>
                <a:gridCol w="2916064"/>
                <a:gridCol w="2880320"/>
                <a:gridCol w="2611016"/>
              </a:tblGrid>
              <a:tr h="460276">
                <a:tc>
                  <a:txBody>
                    <a:bodyPr/>
                    <a:lstStyle/>
                    <a:p>
                      <a:pPr algn="ctr"/>
                      <a:r>
                        <a:rPr lang="ru-RU" sz="2400" dirty="0" smtClean="0">
                          <a:latin typeface="Arial" pitchFamily="34" charset="0"/>
                          <a:cs typeface="Arial" pitchFamily="34" charset="0"/>
                        </a:rPr>
                        <a:t>Познавательное</a:t>
                      </a:r>
                      <a:endParaRPr lang="ru-RU" sz="2400" dirty="0">
                        <a:latin typeface="Arial" pitchFamily="34" charset="0"/>
                        <a:cs typeface="Arial" pitchFamily="34" charset="0"/>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C000"/>
                    </a:solidFill>
                  </a:tcPr>
                </a:tc>
                <a:tc>
                  <a:txBody>
                    <a:bodyPr/>
                    <a:lstStyle/>
                    <a:p>
                      <a:pPr algn="ctr"/>
                      <a:r>
                        <a:rPr lang="ru-RU" sz="2400" dirty="0" smtClean="0">
                          <a:latin typeface="Arial" pitchFamily="34" charset="0"/>
                          <a:cs typeface="Arial" pitchFamily="34" charset="0"/>
                        </a:rPr>
                        <a:t>Нравственное</a:t>
                      </a:r>
                      <a:endParaRPr lang="ru-RU" sz="2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92D050"/>
                    </a:solidFill>
                  </a:tcPr>
                </a:tc>
                <a:tc>
                  <a:txBody>
                    <a:bodyPr/>
                    <a:lstStyle/>
                    <a:p>
                      <a:pPr algn="ctr"/>
                      <a:r>
                        <a:rPr lang="ru-RU" sz="2400" dirty="0" smtClean="0">
                          <a:latin typeface="Arial" pitchFamily="34" charset="0"/>
                          <a:cs typeface="Arial" pitchFamily="34" charset="0"/>
                        </a:rPr>
                        <a:t>Эстетическое</a:t>
                      </a:r>
                      <a:endParaRPr lang="ru-RU" sz="2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r>
            </a:tbl>
          </a:graphicData>
        </a:graphic>
      </p:graphicFrame>
      <p:sp>
        <p:nvSpPr>
          <p:cNvPr id="10" name="Стрелка вниз 9"/>
          <p:cNvSpPr/>
          <p:nvPr/>
        </p:nvSpPr>
        <p:spPr>
          <a:xfrm>
            <a:off x="1547813" y="1196975"/>
            <a:ext cx="144462" cy="287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1" name="Стрелка вниз 10"/>
          <p:cNvSpPr/>
          <p:nvPr/>
        </p:nvSpPr>
        <p:spPr>
          <a:xfrm>
            <a:off x="4643438" y="1196975"/>
            <a:ext cx="144462" cy="287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2" name="Стрелка вниз 11"/>
          <p:cNvSpPr/>
          <p:nvPr/>
        </p:nvSpPr>
        <p:spPr>
          <a:xfrm>
            <a:off x="7380288" y="1196975"/>
            <a:ext cx="144462" cy="287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3" name="Прямоугольник 12"/>
          <p:cNvSpPr/>
          <p:nvPr/>
        </p:nvSpPr>
        <p:spPr>
          <a:xfrm>
            <a:off x="179388" y="1557338"/>
            <a:ext cx="2808287" cy="93503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tx1"/>
                </a:solidFill>
                <a:latin typeface="Arial" pitchFamily="34" charset="0"/>
                <a:cs typeface="Arial" pitchFamily="34" charset="0"/>
              </a:rPr>
              <a:t>Поиск </a:t>
            </a:r>
            <a:r>
              <a:rPr lang="ru-RU" b="1" u="sng" dirty="0">
                <a:solidFill>
                  <a:srgbClr val="FF0000"/>
                </a:solidFill>
                <a:latin typeface="Arial" pitchFamily="34" charset="0"/>
                <a:cs typeface="Arial" pitchFamily="34" charset="0"/>
              </a:rPr>
              <a:t>правды, </a:t>
            </a:r>
            <a:r>
              <a:rPr lang="ru-RU" dirty="0">
                <a:solidFill>
                  <a:schemeClr val="tx1"/>
                </a:solidFill>
                <a:latin typeface="Arial" pitchFamily="34" charset="0"/>
                <a:cs typeface="Arial" pitchFamily="34" charset="0"/>
              </a:rPr>
              <a:t>познание и осознание мира</a:t>
            </a:r>
          </a:p>
        </p:txBody>
      </p:sp>
      <p:sp>
        <p:nvSpPr>
          <p:cNvPr id="14" name="Прямоугольник 13"/>
          <p:cNvSpPr/>
          <p:nvPr/>
        </p:nvSpPr>
        <p:spPr>
          <a:xfrm>
            <a:off x="3132138" y="1557338"/>
            <a:ext cx="2735262" cy="935037"/>
          </a:xfrm>
          <a:prstGeom prst="rect">
            <a:avLst/>
          </a:prstGeom>
          <a:solidFill>
            <a:srgbClr val="CC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tx1"/>
                </a:solidFill>
                <a:latin typeface="Arial" pitchFamily="34" charset="0"/>
                <a:cs typeface="Arial" pitchFamily="34" charset="0"/>
              </a:rPr>
              <a:t>Творение </a:t>
            </a:r>
            <a:r>
              <a:rPr lang="ru-RU" b="1" u="sng" dirty="0">
                <a:solidFill>
                  <a:srgbClr val="FF0000"/>
                </a:solidFill>
                <a:latin typeface="Arial" pitchFamily="34" charset="0"/>
                <a:cs typeface="Arial" pitchFamily="34" charset="0"/>
              </a:rPr>
              <a:t>добра, </a:t>
            </a:r>
            <a:r>
              <a:rPr lang="ru-RU" dirty="0">
                <a:solidFill>
                  <a:schemeClr val="tx1"/>
                </a:solidFill>
                <a:latin typeface="Arial" pitchFamily="34" charset="0"/>
                <a:cs typeface="Arial" pitchFamily="34" charset="0"/>
              </a:rPr>
              <a:t>стремление к бескорыстной помощи</a:t>
            </a:r>
          </a:p>
        </p:txBody>
      </p:sp>
      <p:sp>
        <p:nvSpPr>
          <p:cNvPr id="15" name="Прямоугольник 14"/>
          <p:cNvSpPr/>
          <p:nvPr/>
        </p:nvSpPr>
        <p:spPr>
          <a:xfrm>
            <a:off x="6011863" y="1557338"/>
            <a:ext cx="2808287" cy="935037"/>
          </a:xfrm>
          <a:prstGeom prst="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dirty="0">
                <a:solidFill>
                  <a:schemeClr val="tx1"/>
                </a:solidFill>
                <a:latin typeface="Arial" pitchFamily="34" charset="0"/>
                <a:cs typeface="Arial" pitchFamily="34" charset="0"/>
              </a:rPr>
              <a:t>Осознание и восприятие</a:t>
            </a:r>
            <a:r>
              <a:rPr lang="ru-RU" u="sng" dirty="0">
                <a:solidFill>
                  <a:srgbClr val="FF0000"/>
                </a:solidFill>
                <a:latin typeface="Arial" pitchFamily="34" charset="0"/>
                <a:cs typeface="Arial" pitchFamily="34" charset="0"/>
              </a:rPr>
              <a:t> </a:t>
            </a:r>
            <a:r>
              <a:rPr lang="ru-RU" b="1" u="sng" dirty="0">
                <a:solidFill>
                  <a:srgbClr val="FF0000"/>
                </a:solidFill>
                <a:latin typeface="Arial" pitchFamily="34" charset="0"/>
                <a:cs typeface="Arial" pitchFamily="34" charset="0"/>
              </a:rPr>
              <a:t>красоты (прекрасного) </a:t>
            </a:r>
            <a:endParaRPr lang="ru-RU" u="sng" dirty="0">
              <a:solidFill>
                <a:schemeClr val="tx1"/>
              </a:solidFill>
              <a:latin typeface="Arial" pitchFamily="34" charset="0"/>
              <a:cs typeface="Arial" pitchFamily="34" charset="0"/>
            </a:endParaRPr>
          </a:p>
        </p:txBody>
      </p:sp>
      <p:sp>
        <p:nvSpPr>
          <p:cNvPr id="16" name="Стрелка вниз 15"/>
          <p:cNvSpPr/>
          <p:nvPr/>
        </p:nvSpPr>
        <p:spPr>
          <a:xfrm>
            <a:off x="1547813" y="2565400"/>
            <a:ext cx="144462" cy="287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 name="Стрелка вниз 16"/>
          <p:cNvSpPr/>
          <p:nvPr/>
        </p:nvSpPr>
        <p:spPr>
          <a:xfrm>
            <a:off x="4716463" y="2565400"/>
            <a:ext cx="142875" cy="287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8" name="Стрелка вниз 17"/>
          <p:cNvSpPr/>
          <p:nvPr/>
        </p:nvSpPr>
        <p:spPr>
          <a:xfrm>
            <a:off x="7451725" y="2565400"/>
            <a:ext cx="144463" cy="287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9" name="Прямоугольник 18"/>
          <p:cNvSpPr/>
          <p:nvPr/>
        </p:nvSpPr>
        <p:spPr>
          <a:xfrm>
            <a:off x="179388" y="2924175"/>
            <a:ext cx="2808287" cy="201771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1600" b="1" dirty="0">
                <a:solidFill>
                  <a:schemeClr val="tx1"/>
                </a:solidFill>
                <a:latin typeface="Arial" pitchFamily="34" charset="0"/>
                <a:cs typeface="Arial" pitchFamily="34" charset="0"/>
              </a:rPr>
              <a:t>Накопленные знания </a:t>
            </a:r>
            <a:r>
              <a:rPr lang="ru-RU" sz="1600" dirty="0">
                <a:solidFill>
                  <a:schemeClr val="tx1"/>
                </a:solidFill>
                <a:latin typeface="Arial" pitchFamily="34" charset="0"/>
                <a:cs typeface="Arial" pitchFamily="34" charset="0"/>
              </a:rPr>
              <a:t>впоследствии ложатся в основу духовных ценностей.</a:t>
            </a:r>
          </a:p>
        </p:txBody>
      </p:sp>
      <p:sp>
        <p:nvSpPr>
          <p:cNvPr id="20" name="Прямоугольник 19"/>
          <p:cNvSpPr/>
          <p:nvPr/>
        </p:nvSpPr>
        <p:spPr>
          <a:xfrm>
            <a:off x="3132138" y="2924175"/>
            <a:ext cx="2808287" cy="2017713"/>
          </a:xfrm>
          <a:prstGeom prst="rect">
            <a:avLst/>
          </a:prstGeom>
          <a:solidFill>
            <a:srgbClr val="CC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1600" b="1" dirty="0">
                <a:solidFill>
                  <a:schemeClr val="tx1"/>
                </a:solidFill>
                <a:latin typeface="Arial" pitchFamily="34" charset="0"/>
                <a:cs typeface="Arial" pitchFamily="34" charset="0"/>
              </a:rPr>
              <a:t>Компонент</a:t>
            </a:r>
            <a:r>
              <a:rPr lang="ru-RU" sz="1600" dirty="0">
                <a:solidFill>
                  <a:schemeClr val="tx1"/>
                </a:solidFill>
                <a:latin typeface="Arial" pitchFamily="34" charset="0"/>
                <a:cs typeface="Arial" pitchFamily="34" charset="0"/>
              </a:rPr>
              <a:t>, без которого </a:t>
            </a:r>
            <a:r>
              <a:rPr lang="ru-RU" sz="1600" b="1" dirty="0">
                <a:solidFill>
                  <a:schemeClr val="tx1"/>
                </a:solidFill>
                <a:latin typeface="Arial" pitchFamily="34" charset="0"/>
                <a:cs typeface="Arial" pitchFamily="34" charset="0"/>
              </a:rPr>
              <a:t>духовность немыслима</a:t>
            </a:r>
            <a:r>
              <a:rPr lang="ru-RU" sz="1600" dirty="0">
                <a:solidFill>
                  <a:schemeClr val="tx1"/>
                </a:solidFill>
                <a:latin typeface="Arial" pitchFamily="34" charset="0"/>
                <a:cs typeface="Arial" pitchFamily="34" charset="0"/>
              </a:rPr>
              <a:t>. Благодаря</a:t>
            </a:r>
          </a:p>
          <a:p>
            <a:pPr fontAlgn="auto">
              <a:spcBef>
                <a:spcPts val="0"/>
              </a:spcBef>
              <a:spcAft>
                <a:spcPts val="0"/>
              </a:spcAft>
              <a:defRPr/>
            </a:pPr>
            <a:r>
              <a:rPr lang="ru-RU" sz="1600" dirty="0">
                <a:solidFill>
                  <a:schemeClr val="tx1"/>
                </a:solidFill>
                <a:latin typeface="Arial" pitchFamily="34" charset="0"/>
                <a:cs typeface="Arial" pitchFamily="34" charset="0"/>
              </a:rPr>
              <a:t>нравственности  жизнь приобретает смысл и ценность, осознанием чего и является духовность.</a:t>
            </a:r>
          </a:p>
        </p:txBody>
      </p:sp>
      <p:sp>
        <p:nvSpPr>
          <p:cNvPr id="21" name="Прямоугольник 20"/>
          <p:cNvSpPr/>
          <p:nvPr/>
        </p:nvSpPr>
        <p:spPr>
          <a:xfrm>
            <a:off x="6084888" y="2924175"/>
            <a:ext cx="2879725" cy="2017713"/>
          </a:xfrm>
          <a:prstGeom prst="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1600" dirty="0">
                <a:solidFill>
                  <a:schemeClr val="tx1"/>
                </a:solidFill>
                <a:latin typeface="Arial" pitchFamily="34" charset="0"/>
                <a:cs typeface="Arial" pitchFamily="34" charset="0"/>
              </a:rPr>
              <a:t>Способом удовлетворения потребностей «высшего» порядка  являются искусство, культура. </a:t>
            </a:r>
            <a:r>
              <a:rPr lang="ru-RU" sz="1600" b="1" dirty="0">
                <a:solidFill>
                  <a:schemeClr val="tx1"/>
                </a:solidFill>
                <a:latin typeface="Arial" pitchFamily="34" charset="0"/>
                <a:cs typeface="Arial" pitchFamily="34" charset="0"/>
              </a:rPr>
              <a:t>Эстетическая способность  человека является проявлением духовного потенциала.</a:t>
            </a:r>
          </a:p>
        </p:txBody>
      </p:sp>
      <p:sp>
        <p:nvSpPr>
          <p:cNvPr id="24" name="Прямоугольник 23"/>
          <p:cNvSpPr/>
          <p:nvPr/>
        </p:nvSpPr>
        <p:spPr>
          <a:xfrm>
            <a:off x="792163" y="1700213"/>
            <a:ext cx="8351837" cy="2952750"/>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3600" i="1" dirty="0">
                <a:solidFill>
                  <a:srgbClr val="FF0000"/>
                </a:solidFill>
                <a:latin typeface="Arial" pitchFamily="34" charset="0"/>
                <a:cs typeface="Arial" pitchFamily="34" charset="0"/>
              </a:rPr>
              <a:t> </a:t>
            </a:r>
            <a:r>
              <a:rPr lang="ru-RU" sz="3600" b="1" i="1" dirty="0">
                <a:solidFill>
                  <a:schemeClr val="tx1"/>
                </a:solidFill>
                <a:latin typeface="Arial" pitchFamily="34" charset="0"/>
                <a:cs typeface="Arial" pitchFamily="34" charset="0"/>
              </a:rPr>
              <a:t>«Все труды человека для рта его, а душа его не насыщается»</a:t>
            </a:r>
            <a:endParaRPr lang="ru-RU" sz="3600" i="1" dirty="0">
              <a:solidFill>
                <a:schemeClr val="tx1"/>
              </a:solidFill>
              <a:latin typeface="Arial" pitchFamily="34" charset="0"/>
              <a:cs typeface="Arial" pitchFamily="34" charset="0"/>
            </a:endParaRPr>
          </a:p>
          <a:p>
            <a:pPr algn="ctr" fontAlgn="auto">
              <a:spcBef>
                <a:spcPts val="0"/>
              </a:spcBef>
              <a:spcAft>
                <a:spcPts val="0"/>
              </a:spcAft>
              <a:defRPr/>
            </a:pPr>
            <a:r>
              <a:rPr lang="ru-RU" sz="3600" i="1" dirty="0">
                <a:solidFill>
                  <a:schemeClr val="tx1"/>
                </a:solidFill>
                <a:latin typeface="Arial" pitchFamily="34" charset="0"/>
                <a:cs typeface="Arial" pitchFamily="34" charset="0"/>
              </a:rPr>
              <a:t>(Библия, </a:t>
            </a:r>
            <a:r>
              <a:rPr lang="ru-RU" sz="3600" i="1" dirty="0" smtClean="0">
                <a:solidFill>
                  <a:schemeClr val="tx1"/>
                </a:solidFill>
                <a:latin typeface="Arial" pitchFamily="34" charset="0"/>
                <a:cs typeface="Arial" pitchFamily="34" charset="0"/>
              </a:rPr>
              <a:t>Экклезиаст </a:t>
            </a:r>
            <a:r>
              <a:rPr lang="ru-RU" sz="3600" i="1" dirty="0">
                <a:solidFill>
                  <a:schemeClr val="tx1"/>
                </a:solidFill>
                <a:latin typeface="Arial" pitchFamily="34" charset="0"/>
                <a:cs typeface="Arial" pitchFamily="34" charset="0"/>
              </a:rPr>
              <a:t>6:7)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3"/>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ppt_w</p:attrName>
                                        </p:attrNameLst>
                                      </p:cBhvr>
                                      <p:tavLst>
                                        <p:tav tm="0">
                                          <p:val>
                                            <p:strVal val="#ppt_w+.3"/>
                                          </p:val>
                                        </p:tav>
                                        <p:tav tm="100000">
                                          <p:val>
                                            <p:strVal val="#ppt_w"/>
                                          </p:val>
                                        </p:tav>
                                      </p:tavLst>
                                    </p:anim>
                                    <p:anim calcmode="lin" valueType="num">
                                      <p:cBhvr>
                                        <p:cTn id="27" dur="1000" fill="hold"/>
                                        <p:tgtEl>
                                          <p:spTgt spid="10"/>
                                        </p:tgtEl>
                                        <p:attrNameLst>
                                          <p:attrName>ppt_h</p:attrName>
                                        </p:attrNameLst>
                                      </p:cBhvr>
                                      <p:tavLst>
                                        <p:tav tm="0">
                                          <p:val>
                                            <p:strVal val="#ppt_h"/>
                                          </p:val>
                                        </p:tav>
                                        <p:tav tm="100000">
                                          <p:val>
                                            <p:strVal val="#ppt_h"/>
                                          </p:val>
                                        </p:tav>
                                      </p:tavLst>
                                    </p:anim>
                                    <p:animEffect transition="in" filter="fade">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strVal val="#ppt_w+.3"/>
                                          </p:val>
                                        </p:tav>
                                        <p:tav tm="100000">
                                          <p:val>
                                            <p:strVal val="#ppt_w"/>
                                          </p:val>
                                        </p:tav>
                                      </p:tavLst>
                                    </p:anim>
                                    <p:anim calcmode="lin" valueType="num">
                                      <p:cBhvr>
                                        <p:cTn id="34" dur="1000" fill="hold"/>
                                        <p:tgtEl>
                                          <p:spTgt spid="13"/>
                                        </p:tgtEl>
                                        <p:attrNameLst>
                                          <p:attrName>ppt_h</p:attrName>
                                        </p:attrNameLst>
                                      </p:cBhvr>
                                      <p:tavLst>
                                        <p:tav tm="0">
                                          <p:val>
                                            <p:strVal val="#ppt_h"/>
                                          </p:val>
                                        </p:tav>
                                        <p:tav tm="100000">
                                          <p:val>
                                            <p:strVal val="#ppt_h"/>
                                          </p:val>
                                        </p:tav>
                                      </p:tavLst>
                                    </p:anim>
                                    <p:animEffect transition="in" filter="fade">
                                      <p:cBhvr>
                                        <p:cTn id="35" dur="1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1000" fill="hold"/>
                                        <p:tgtEl>
                                          <p:spTgt spid="11"/>
                                        </p:tgtEl>
                                        <p:attrNameLst>
                                          <p:attrName>ppt_w</p:attrName>
                                        </p:attrNameLst>
                                      </p:cBhvr>
                                      <p:tavLst>
                                        <p:tav tm="0">
                                          <p:val>
                                            <p:strVal val="#ppt_w+.3"/>
                                          </p:val>
                                        </p:tav>
                                        <p:tav tm="100000">
                                          <p:val>
                                            <p:strVal val="#ppt_w"/>
                                          </p:val>
                                        </p:tav>
                                      </p:tavLst>
                                    </p:anim>
                                    <p:anim calcmode="lin" valueType="num">
                                      <p:cBhvr>
                                        <p:cTn id="41" dur="1000" fill="hold"/>
                                        <p:tgtEl>
                                          <p:spTgt spid="11"/>
                                        </p:tgtEl>
                                        <p:attrNameLst>
                                          <p:attrName>ppt_h</p:attrName>
                                        </p:attrNameLst>
                                      </p:cBhvr>
                                      <p:tavLst>
                                        <p:tav tm="0">
                                          <p:val>
                                            <p:strVal val="#ppt_h"/>
                                          </p:val>
                                        </p:tav>
                                        <p:tav tm="100000">
                                          <p:val>
                                            <p:strVal val="#ppt_h"/>
                                          </p:val>
                                        </p:tav>
                                      </p:tavLst>
                                    </p:anim>
                                    <p:animEffect transition="in" filter="fade">
                                      <p:cBhvr>
                                        <p:cTn id="42" dur="1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strVal val="#ppt_w+.3"/>
                                          </p:val>
                                        </p:tav>
                                        <p:tav tm="100000">
                                          <p:val>
                                            <p:strVal val="#ppt_w"/>
                                          </p:val>
                                        </p:tav>
                                      </p:tavLst>
                                    </p:anim>
                                    <p:anim calcmode="lin" valueType="num">
                                      <p:cBhvr>
                                        <p:cTn id="48" dur="1000" fill="hold"/>
                                        <p:tgtEl>
                                          <p:spTgt spid="14"/>
                                        </p:tgtEl>
                                        <p:attrNameLst>
                                          <p:attrName>ppt_h</p:attrName>
                                        </p:attrNameLst>
                                      </p:cBhvr>
                                      <p:tavLst>
                                        <p:tav tm="0">
                                          <p:val>
                                            <p:strVal val="#ppt_h"/>
                                          </p:val>
                                        </p:tav>
                                        <p:tav tm="100000">
                                          <p:val>
                                            <p:strVal val="#ppt_h"/>
                                          </p:val>
                                        </p:tav>
                                      </p:tavLst>
                                    </p:anim>
                                    <p:animEffect transition="in" filter="fade">
                                      <p:cBhvr>
                                        <p:cTn id="49" dur="10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50" presetClass="entr" presetSubtype="0" decel="10000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1000" fill="hold"/>
                                        <p:tgtEl>
                                          <p:spTgt spid="12"/>
                                        </p:tgtEl>
                                        <p:attrNameLst>
                                          <p:attrName>ppt_w</p:attrName>
                                        </p:attrNameLst>
                                      </p:cBhvr>
                                      <p:tavLst>
                                        <p:tav tm="0">
                                          <p:val>
                                            <p:strVal val="#ppt_w+.3"/>
                                          </p:val>
                                        </p:tav>
                                        <p:tav tm="100000">
                                          <p:val>
                                            <p:strVal val="#ppt_w"/>
                                          </p:val>
                                        </p:tav>
                                      </p:tavLst>
                                    </p:anim>
                                    <p:anim calcmode="lin" valueType="num">
                                      <p:cBhvr>
                                        <p:cTn id="55" dur="1000" fill="hold"/>
                                        <p:tgtEl>
                                          <p:spTgt spid="12"/>
                                        </p:tgtEl>
                                        <p:attrNameLst>
                                          <p:attrName>ppt_h</p:attrName>
                                        </p:attrNameLst>
                                      </p:cBhvr>
                                      <p:tavLst>
                                        <p:tav tm="0">
                                          <p:val>
                                            <p:strVal val="#ppt_h"/>
                                          </p:val>
                                        </p:tav>
                                        <p:tav tm="100000">
                                          <p:val>
                                            <p:strVal val="#ppt_h"/>
                                          </p:val>
                                        </p:tav>
                                      </p:tavLst>
                                    </p:anim>
                                    <p:animEffect transition="in" filter="fade">
                                      <p:cBhvr>
                                        <p:cTn id="56" dur="10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50" presetClass="entr" presetSubtype="0" decel="10000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1000" fill="hold"/>
                                        <p:tgtEl>
                                          <p:spTgt spid="15"/>
                                        </p:tgtEl>
                                        <p:attrNameLst>
                                          <p:attrName>ppt_w</p:attrName>
                                        </p:attrNameLst>
                                      </p:cBhvr>
                                      <p:tavLst>
                                        <p:tav tm="0">
                                          <p:val>
                                            <p:strVal val="#ppt_w+.3"/>
                                          </p:val>
                                        </p:tav>
                                        <p:tav tm="100000">
                                          <p:val>
                                            <p:strVal val="#ppt_w"/>
                                          </p:val>
                                        </p:tav>
                                      </p:tavLst>
                                    </p:anim>
                                    <p:anim calcmode="lin" valueType="num">
                                      <p:cBhvr>
                                        <p:cTn id="62" dur="1000" fill="hold"/>
                                        <p:tgtEl>
                                          <p:spTgt spid="15"/>
                                        </p:tgtEl>
                                        <p:attrNameLst>
                                          <p:attrName>ppt_h</p:attrName>
                                        </p:attrNameLst>
                                      </p:cBhvr>
                                      <p:tavLst>
                                        <p:tav tm="0">
                                          <p:val>
                                            <p:strVal val="#ppt_h"/>
                                          </p:val>
                                        </p:tav>
                                        <p:tav tm="100000">
                                          <p:val>
                                            <p:strVal val="#ppt_h"/>
                                          </p:val>
                                        </p:tav>
                                      </p:tavLst>
                                    </p:anim>
                                    <p:animEffect transition="in" filter="fade">
                                      <p:cBhvr>
                                        <p:cTn id="63" dur="10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50" presetClass="entr" presetSubtype="0" decel="10000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1000" fill="hold"/>
                                        <p:tgtEl>
                                          <p:spTgt spid="16"/>
                                        </p:tgtEl>
                                        <p:attrNameLst>
                                          <p:attrName>ppt_w</p:attrName>
                                        </p:attrNameLst>
                                      </p:cBhvr>
                                      <p:tavLst>
                                        <p:tav tm="0">
                                          <p:val>
                                            <p:strVal val="#ppt_w+.3"/>
                                          </p:val>
                                        </p:tav>
                                        <p:tav tm="100000">
                                          <p:val>
                                            <p:strVal val="#ppt_w"/>
                                          </p:val>
                                        </p:tav>
                                      </p:tavLst>
                                    </p:anim>
                                    <p:anim calcmode="lin" valueType="num">
                                      <p:cBhvr>
                                        <p:cTn id="69" dur="1000" fill="hold"/>
                                        <p:tgtEl>
                                          <p:spTgt spid="16"/>
                                        </p:tgtEl>
                                        <p:attrNameLst>
                                          <p:attrName>ppt_h</p:attrName>
                                        </p:attrNameLst>
                                      </p:cBhvr>
                                      <p:tavLst>
                                        <p:tav tm="0">
                                          <p:val>
                                            <p:strVal val="#ppt_h"/>
                                          </p:val>
                                        </p:tav>
                                        <p:tav tm="100000">
                                          <p:val>
                                            <p:strVal val="#ppt_h"/>
                                          </p:val>
                                        </p:tav>
                                      </p:tavLst>
                                    </p:anim>
                                    <p:animEffect transition="in" filter="fade">
                                      <p:cBhvr>
                                        <p:cTn id="70" dur="100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1000"/>
                                        <p:tgtEl>
                                          <p:spTgt spid="19"/>
                                        </p:tgtEl>
                                      </p:cBhvr>
                                    </p:animEffect>
                                    <p:anim calcmode="lin" valueType="num">
                                      <p:cBhvr>
                                        <p:cTn id="76" dur="1000" fill="hold"/>
                                        <p:tgtEl>
                                          <p:spTgt spid="19"/>
                                        </p:tgtEl>
                                        <p:attrNameLst>
                                          <p:attrName>ppt_x</p:attrName>
                                        </p:attrNameLst>
                                      </p:cBhvr>
                                      <p:tavLst>
                                        <p:tav tm="0">
                                          <p:val>
                                            <p:strVal val="#ppt_x"/>
                                          </p:val>
                                        </p:tav>
                                        <p:tav tm="100000">
                                          <p:val>
                                            <p:strVal val="#ppt_x"/>
                                          </p:val>
                                        </p:tav>
                                      </p:tavLst>
                                    </p:anim>
                                    <p:anim calcmode="lin" valueType="num">
                                      <p:cBhvr>
                                        <p:cTn id="7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50" presetClass="entr" presetSubtype="0" decel="100000"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p:cTn id="82" dur="1000" fill="hold"/>
                                        <p:tgtEl>
                                          <p:spTgt spid="17"/>
                                        </p:tgtEl>
                                        <p:attrNameLst>
                                          <p:attrName>ppt_w</p:attrName>
                                        </p:attrNameLst>
                                      </p:cBhvr>
                                      <p:tavLst>
                                        <p:tav tm="0">
                                          <p:val>
                                            <p:strVal val="#ppt_w+.3"/>
                                          </p:val>
                                        </p:tav>
                                        <p:tav tm="100000">
                                          <p:val>
                                            <p:strVal val="#ppt_w"/>
                                          </p:val>
                                        </p:tav>
                                      </p:tavLst>
                                    </p:anim>
                                    <p:anim calcmode="lin" valueType="num">
                                      <p:cBhvr>
                                        <p:cTn id="83" dur="1000" fill="hold"/>
                                        <p:tgtEl>
                                          <p:spTgt spid="17"/>
                                        </p:tgtEl>
                                        <p:attrNameLst>
                                          <p:attrName>ppt_h</p:attrName>
                                        </p:attrNameLst>
                                      </p:cBhvr>
                                      <p:tavLst>
                                        <p:tav tm="0">
                                          <p:val>
                                            <p:strVal val="#ppt_h"/>
                                          </p:val>
                                        </p:tav>
                                        <p:tav tm="100000">
                                          <p:val>
                                            <p:strVal val="#ppt_h"/>
                                          </p:val>
                                        </p:tav>
                                      </p:tavLst>
                                    </p:anim>
                                    <p:animEffect transition="in" filter="fade">
                                      <p:cBhvr>
                                        <p:cTn id="84" dur="1000"/>
                                        <p:tgtEl>
                                          <p:spTgt spid="17"/>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fade">
                                      <p:cBhvr>
                                        <p:cTn id="89" dur="1000"/>
                                        <p:tgtEl>
                                          <p:spTgt spid="20"/>
                                        </p:tgtEl>
                                      </p:cBhvr>
                                    </p:animEffect>
                                    <p:anim calcmode="lin" valueType="num">
                                      <p:cBhvr>
                                        <p:cTn id="90" dur="1000" fill="hold"/>
                                        <p:tgtEl>
                                          <p:spTgt spid="20"/>
                                        </p:tgtEl>
                                        <p:attrNameLst>
                                          <p:attrName>ppt_x</p:attrName>
                                        </p:attrNameLst>
                                      </p:cBhvr>
                                      <p:tavLst>
                                        <p:tav tm="0">
                                          <p:val>
                                            <p:strVal val="#ppt_x"/>
                                          </p:val>
                                        </p:tav>
                                        <p:tav tm="100000">
                                          <p:val>
                                            <p:strVal val="#ppt_x"/>
                                          </p:val>
                                        </p:tav>
                                      </p:tavLst>
                                    </p:anim>
                                    <p:anim calcmode="lin" valueType="num">
                                      <p:cBhvr>
                                        <p:cTn id="9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50" presetClass="entr" presetSubtype="0" decel="100000" fill="hold" grpId="0" nodeType="clickEffect">
                                  <p:stCondLst>
                                    <p:cond delay="0"/>
                                  </p:stCondLst>
                                  <p:childTnLst>
                                    <p:set>
                                      <p:cBhvr>
                                        <p:cTn id="95" dur="1" fill="hold">
                                          <p:stCondLst>
                                            <p:cond delay="0"/>
                                          </p:stCondLst>
                                        </p:cTn>
                                        <p:tgtEl>
                                          <p:spTgt spid="18"/>
                                        </p:tgtEl>
                                        <p:attrNameLst>
                                          <p:attrName>style.visibility</p:attrName>
                                        </p:attrNameLst>
                                      </p:cBhvr>
                                      <p:to>
                                        <p:strVal val="visible"/>
                                      </p:to>
                                    </p:set>
                                    <p:anim calcmode="lin" valueType="num">
                                      <p:cBhvr>
                                        <p:cTn id="96" dur="1000" fill="hold"/>
                                        <p:tgtEl>
                                          <p:spTgt spid="18"/>
                                        </p:tgtEl>
                                        <p:attrNameLst>
                                          <p:attrName>ppt_w</p:attrName>
                                        </p:attrNameLst>
                                      </p:cBhvr>
                                      <p:tavLst>
                                        <p:tav tm="0">
                                          <p:val>
                                            <p:strVal val="#ppt_w+.3"/>
                                          </p:val>
                                        </p:tav>
                                        <p:tav tm="100000">
                                          <p:val>
                                            <p:strVal val="#ppt_w"/>
                                          </p:val>
                                        </p:tav>
                                      </p:tavLst>
                                    </p:anim>
                                    <p:anim calcmode="lin" valueType="num">
                                      <p:cBhvr>
                                        <p:cTn id="97" dur="1000" fill="hold"/>
                                        <p:tgtEl>
                                          <p:spTgt spid="18"/>
                                        </p:tgtEl>
                                        <p:attrNameLst>
                                          <p:attrName>ppt_h</p:attrName>
                                        </p:attrNameLst>
                                      </p:cBhvr>
                                      <p:tavLst>
                                        <p:tav tm="0">
                                          <p:val>
                                            <p:strVal val="#ppt_h"/>
                                          </p:val>
                                        </p:tav>
                                        <p:tav tm="100000">
                                          <p:val>
                                            <p:strVal val="#ppt_h"/>
                                          </p:val>
                                        </p:tav>
                                      </p:tavLst>
                                    </p:anim>
                                    <p:animEffect transition="in" filter="fade">
                                      <p:cBhvr>
                                        <p:cTn id="98" dur="1000"/>
                                        <p:tgtEl>
                                          <p:spTgt spid="18"/>
                                        </p:tgtEl>
                                      </p:cBhvr>
                                    </p:animEffect>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274638"/>
            <a:ext cx="8642350" cy="490537"/>
          </a:xfrm>
        </p:spPr>
        <p:txBody>
          <a:bodyPr/>
          <a:lstStyle/>
          <a:p>
            <a:pPr eaLnBrk="1" hangingPunct="1"/>
            <a:r>
              <a:rPr lang="ru-RU" sz="2800" smtClean="0">
                <a:latin typeface="Arial" charset="0"/>
                <a:cs typeface="Arial" charset="0"/>
              </a:rPr>
              <a:t>Абзац. Тематическое предложение  в абзаце</a:t>
            </a:r>
          </a:p>
        </p:txBody>
      </p:sp>
      <p:sp>
        <p:nvSpPr>
          <p:cNvPr id="3" name="Содержимое 2"/>
          <p:cNvSpPr>
            <a:spLocks noGrp="1"/>
          </p:cNvSpPr>
          <p:nvPr>
            <p:ph idx="1"/>
          </p:nvPr>
        </p:nvSpPr>
        <p:spPr>
          <a:xfrm>
            <a:off x="250825" y="836613"/>
            <a:ext cx="6192838" cy="5761037"/>
          </a:xfrm>
        </p:spPr>
        <p:txBody>
          <a:bodyPr/>
          <a:lstStyle/>
          <a:p>
            <a:pPr eaLnBrk="1" hangingPunct="1">
              <a:buFont typeface="Arial" charset="0"/>
              <a:buNone/>
            </a:pPr>
            <a:r>
              <a:rPr lang="ru-RU" sz="2600" smtClean="0">
                <a:solidFill>
                  <a:srgbClr val="FF0000"/>
                </a:solidFill>
                <a:latin typeface="Arial" charset="0"/>
                <a:cs typeface="Arial" charset="0"/>
              </a:rPr>
              <a:t>      Тематическое предложение </a:t>
            </a:r>
            <a:r>
              <a:rPr lang="ru-RU" sz="2600" smtClean="0">
                <a:latin typeface="Arial" charset="0"/>
                <a:cs typeface="Arial" charset="0"/>
              </a:rPr>
              <a:t>абзаца выделяет предмет речи и очерчивает границы темы в абзаце. Оно содержит </a:t>
            </a:r>
            <a:r>
              <a:rPr lang="ru-RU" sz="2600" smtClean="0">
                <a:solidFill>
                  <a:srgbClr val="FF0000"/>
                </a:solidFill>
                <a:latin typeface="Arial" charset="0"/>
                <a:cs typeface="Arial" charset="0"/>
              </a:rPr>
              <a:t>слово, словосочетание, часть предложения или предложение</a:t>
            </a:r>
            <a:r>
              <a:rPr lang="ru-RU" sz="2600" smtClean="0">
                <a:latin typeface="Arial" charset="0"/>
                <a:cs typeface="Arial" charset="0"/>
              </a:rPr>
              <a:t>, требующие </a:t>
            </a:r>
            <a:r>
              <a:rPr lang="ru-RU" sz="2600" b="1" i="1" smtClean="0">
                <a:latin typeface="Arial" charset="0"/>
                <a:cs typeface="Arial" charset="0"/>
              </a:rPr>
              <a:t>распространения, детализации</a:t>
            </a:r>
            <a:r>
              <a:rPr lang="ru-RU" sz="2600" smtClean="0">
                <a:latin typeface="Arial" charset="0"/>
                <a:cs typeface="Arial" charset="0"/>
              </a:rPr>
              <a:t> путем приведения </a:t>
            </a:r>
          </a:p>
          <a:p>
            <a:pPr eaLnBrk="1" hangingPunct="1"/>
            <a:r>
              <a:rPr lang="ru-RU" sz="2000" smtClean="0">
                <a:latin typeface="Arial" charset="0"/>
                <a:cs typeface="Arial" charset="0"/>
              </a:rPr>
              <a:t>подробностей, </a:t>
            </a:r>
          </a:p>
          <a:p>
            <a:pPr eaLnBrk="1" hangingPunct="1"/>
            <a:r>
              <a:rPr lang="ru-RU" sz="2000" smtClean="0">
                <a:latin typeface="Arial" charset="0"/>
                <a:cs typeface="Arial" charset="0"/>
              </a:rPr>
              <a:t>примеров, </a:t>
            </a:r>
          </a:p>
          <a:p>
            <a:pPr eaLnBrk="1" hangingPunct="1"/>
            <a:r>
              <a:rPr lang="ru-RU" sz="2000" smtClean="0">
                <a:latin typeface="Arial" charset="0"/>
                <a:cs typeface="Arial" charset="0"/>
              </a:rPr>
              <a:t>указания причины, </a:t>
            </a:r>
          </a:p>
          <a:p>
            <a:pPr eaLnBrk="1" hangingPunct="1"/>
            <a:r>
              <a:rPr lang="ru-RU" sz="2000" smtClean="0">
                <a:latin typeface="Arial" charset="0"/>
                <a:cs typeface="Arial" charset="0"/>
              </a:rPr>
              <a:t>следствия, </a:t>
            </a:r>
          </a:p>
          <a:p>
            <a:pPr eaLnBrk="1" hangingPunct="1"/>
            <a:r>
              <a:rPr lang="ru-RU" sz="2000" smtClean="0">
                <a:latin typeface="Arial" charset="0"/>
                <a:cs typeface="Arial" charset="0"/>
              </a:rPr>
              <a:t>путем сопоставления, противопоставления </a:t>
            </a:r>
          </a:p>
          <a:p>
            <a:pPr eaLnBrk="1" hangingPunct="1">
              <a:buFont typeface="Arial" charset="0"/>
              <a:buNone/>
            </a:pPr>
            <a:r>
              <a:rPr lang="ru-RU" sz="2000" smtClean="0">
                <a:latin typeface="Arial" charset="0"/>
                <a:cs typeface="Arial" charset="0"/>
              </a:rPr>
              <a:t>    и т.п.</a:t>
            </a:r>
          </a:p>
          <a:p>
            <a:pPr eaLnBrk="1" hangingPunct="1">
              <a:buFont typeface="Arial" charset="0"/>
              <a:buNone/>
            </a:pPr>
            <a:endParaRPr lang="ru-RU" sz="2000" smtClean="0"/>
          </a:p>
        </p:txBody>
      </p:sp>
      <p:pic>
        <p:nvPicPr>
          <p:cNvPr id="38915" name="Picture 2" descr="C:\Users\User\Desktop\шаттерсток\shutterstock_274313876.jpg"/>
          <p:cNvPicPr>
            <a:picLocks noChangeAspect="1" noChangeArrowheads="1"/>
          </p:cNvPicPr>
          <p:nvPr/>
        </p:nvPicPr>
        <p:blipFill>
          <a:blip r:embed="rId2" cstate="print"/>
          <a:srcRect/>
          <a:stretch>
            <a:fillRect/>
          </a:stretch>
        </p:blipFill>
        <p:spPr bwMode="auto">
          <a:xfrm>
            <a:off x="6372225" y="3530600"/>
            <a:ext cx="2771775" cy="2463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20"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7"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34"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41"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9" dur="1000"/>
                                        <p:tgtEl>
                                          <p:spTgt spid="3">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0" presetClass="entr" presetSubtype="0" decel="10000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 calcmode="lin" valueType="num">
                                      <p:cBhvr>
                                        <p:cTn id="54"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55"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6" dur="1000"/>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0" presetClass="entr" presetSubtype="0" decel="10000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1000" fill="hold"/>
                                        <p:tgtEl>
                                          <p:spTgt spid="3">
                                            <p:txEl>
                                              <p:pRg st="6" end="6"/>
                                            </p:txEl>
                                          </p:spTgt>
                                        </p:tgtEl>
                                        <p:attrNameLst>
                                          <p:attrName>ppt_w</p:attrName>
                                        </p:attrNameLst>
                                      </p:cBhvr>
                                      <p:tavLst>
                                        <p:tav tm="0">
                                          <p:val>
                                            <p:strVal val="#ppt_w+.3"/>
                                          </p:val>
                                        </p:tav>
                                        <p:tav tm="100000">
                                          <p:val>
                                            <p:strVal val="#ppt_w"/>
                                          </p:val>
                                        </p:tav>
                                      </p:tavLst>
                                    </p:anim>
                                    <p:anim calcmode="lin" valueType="num">
                                      <p:cBhvr>
                                        <p:cTn id="62"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63"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260350"/>
            <a:ext cx="8893175" cy="215900"/>
          </a:xfrm>
        </p:spPr>
        <p:txBody>
          <a:bodyPr/>
          <a:lstStyle/>
          <a:p>
            <a:pPr algn="l" eaLnBrk="1" hangingPunct="1"/>
            <a:r>
              <a:rPr lang="ru-RU" sz="2400" b="1" smtClean="0">
                <a:latin typeface="Arial" charset="0"/>
                <a:cs typeface="Arial" charset="0"/>
              </a:rPr>
              <a:t>Способы распространения темы или мысли в абзацах</a:t>
            </a:r>
            <a:endParaRPr lang="ru-RU" sz="2400" smtClean="0">
              <a:latin typeface="Arial" charset="0"/>
              <a:cs typeface="Arial" charset="0"/>
            </a:endParaRPr>
          </a:p>
        </p:txBody>
      </p:sp>
      <p:sp>
        <p:nvSpPr>
          <p:cNvPr id="3" name="Содержимое 2"/>
          <p:cNvSpPr>
            <a:spLocks noGrp="1"/>
          </p:cNvSpPr>
          <p:nvPr>
            <p:ph idx="1"/>
          </p:nvPr>
        </p:nvSpPr>
        <p:spPr>
          <a:xfrm>
            <a:off x="250825" y="549275"/>
            <a:ext cx="8713788" cy="6308725"/>
          </a:xfrm>
        </p:spPr>
        <p:txBody>
          <a:bodyPr/>
          <a:lstStyle/>
          <a:p>
            <a:pPr marL="609600" indent="-609600" eaLnBrk="1" hangingPunct="1">
              <a:lnSpc>
                <a:spcPct val="80000"/>
              </a:lnSpc>
              <a:buFont typeface="Arial" charset="0"/>
              <a:buNone/>
            </a:pPr>
            <a:r>
              <a:rPr lang="ru-RU" sz="1400" b="1" i="1" smtClean="0">
                <a:latin typeface="Arial" charset="0"/>
                <a:cs typeface="Arial" charset="0"/>
              </a:rPr>
              <a:t>1. </a:t>
            </a:r>
            <a:r>
              <a:rPr lang="ru-RU" sz="1600" b="1" i="1" smtClean="0">
                <a:solidFill>
                  <a:srgbClr val="FF0000"/>
                </a:solidFill>
                <a:latin typeface="Arial" charset="0"/>
                <a:cs typeface="Arial" charset="0"/>
              </a:rPr>
              <a:t>Детализация</a:t>
            </a:r>
            <a:r>
              <a:rPr lang="ru-RU" sz="1400" b="1" i="1" smtClean="0">
                <a:latin typeface="Arial" charset="0"/>
                <a:cs typeface="Arial" charset="0"/>
              </a:rPr>
              <a:t>.</a:t>
            </a:r>
          </a:p>
          <a:p>
            <a:pPr marL="609600" indent="-609600" eaLnBrk="1" hangingPunct="1">
              <a:lnSpc>
                <a:spcPct val="80000"/>
              </a:lnSpc>
              <a:buFont typeface="Arial" charset="0"/>
              <a:buNone/>
            </a:pPr>
            <a:endParaRPr lang="ru-RU" sz="1400" b="1" smtClean="0">
              <a:latin typeface="Arial" charset="0"/>
              <a:cs typeface="Arial" charset="0"/>
            </a:endParaRPr>
          </a:p>
          <a:p>
            <a:pPr marL="609600" indent="-609600" eaLnBrk="1" hangingPunct="1">
              <a:lnSpc>
                <a:spcPct val="80000"/>
              </a:lnSpc>
              <a:buFont typeface="Arial" charset="0"/>
              <a:buNone/>
            </a:pPr>
            <a:r>
              <a:rPr lang="ru-RU" sz="1400" b="1" i="1" smtClean="0">
                <a:latin typeface="Arial" charset="0"/>
                <a:cs typeface="Arial" charset="0"/>
              </a:rPr>
              <a:t>2. </a:t>
            </a:r>
            <a:r>
              <a:rPr lang="ru-RU" sz="1600" b="1" i="1" smtClean="0">
                <a:solidFill>
                  <a:srgbClr val="FF0000"/>
                </a:solidFill>
                <a:latin typeface="Arial" charset="0"/>
                <a:cs typeface="Arial" charset="0"/>
              </a:rPr>
              <a:t>Приведение примеров</a:t>
            </a:r>
            <a:r>
              <a:rPr lang="ru-RU" sz="1400" b="1" i="1" smtClean="0">
                <a:latin typeface="Arial" charset="0"/>
                <a:cs typeface="Arial" charset="0"/>
              </a:rPr>
              <a:t>, подтверждающих мысль, высказанную в </a:t>
            </a:r>
          </a:p>
          <a:p>
            <a:pPr marL="609600" indent="-609600" eaLnBrk="1" hangingPunct="1">
              <a:lnSpc>
                <a:spcPct val="80000"/>
              </a:lnSpc>
              <a:buFont typeface="Arial" charset="0"/>
              <a:buNone/>
            </a:pPr>
            <a:r>
              <a:rPr lang="ru-RU" sz="1400" b="1" i="1" smtClean="0">
                <a:latin typeface="Arial" charset="0"/>
                <a:cs typeface="Arial" charset="0"/>
              </a:rPr>
              <a:t>тематическом</a:t>
            </a:r>
            <a:r>
              <a:rPr lang="ru-RU" sz="1400" b="1" smtClean="0">
                <a:latin typeface="Arial" charset="0"/>
                <a:cs typeface="Arial" charset="0"/>
              </a:rPr>
              <a:t> </a:t>
            </a:r>
            <a:r>
              <a:rPr lang="ru-RU" sz="1400" b="1" i="1" smtClean="0">
                <a:latin typeface="Arial" charset="0"/>
                <a:cs typeface="Arial" charset="0"/>
              </a:rPr>
              <a:t>предложении.</a:t>
            </a:r>
          </a:p>
          <a:p>
            <a:pPr marL="609600" indent="-609600" eaLnBrk="1" hangingPunct="1">
              <a:lnSpc>
                <a:spcPct val="80000"/>
              </a:lnSpc>
              <a:buFont typeface="Arial" charset="0"/>
              <a:buNone/>
            </a:pPr>
            <a:endParaRPr lang="ru-RU" sz="1400" b="1" smtClean="0">
              <a:latin typeface="Arial" charset="0"/>
              <a:cs typeface="Arial" charset="0"/>
            </a:endParaRPr>
          </a:p>
          <a:p>
            <a:pPr marL="609600" indent="-609600" eaLnBrk="1" hangingPunct="1">
              <a:lnSpc>
                <a:spcPct val="80000"/>
              </a:lnSpc>
              <a:buFont typeface="Arial" charset="0"/>
              <a:buNone/>
            </a:pPr>
            <a:r>
              <a:rPr lang="ru-RU" sz="1400" b="1" i="1" smtClean="0">
                <a:latin typeface="Arial" charset="0"/>
                <a:cs typeface="Arial" charset="0"/>
              </a:rPr>
              <a:t>3. </a:t>
            </a:r>
            <a:r>
              <a:rPr lang="ru-RU" sz="1600" b="1" i="1" smtClean="0">
                <a:solidFill>
                  <a:srgbClr val="FF0000"/>
                </a:solidFill>
                <a:latin typeface="Arial" charset="0"/>
                <a:cs typeface="Arial" charset="0"/>
              </a:rPr>
              <a:t>Сопоставление</a:t>
            </a:r>
            <a:r>
              <a:rPr lang="ru-RU" sz="1400" b="1" i="1" smtClean="0">
                <a:latin typeface="Arial" charset="0"/>
                <a:cs typeface="Arial" charset="0"/>
              </a:rPr>
              <a:t> и </a:t>
            </a:r>
            <a:r>
              <a:rPr lang="ru-RU" sz="1600" b="1" i="1" smtClean="0">
                <a:solidFill>
                  <a:srgbClr val="FF0000"/>
                </a:solidFill>
                <a:latin typeface="Arial" charset="0"/>
                <a:cs typeface="Arial" charset="0"/>
              </a:rPr>
              <a:t>противопоставление</a:t>
            </a:r>
            <a:r>
              <a:rPr lang="ru-RU" sz="1400" b="1" i="1" smtClean="0">
                <a:latin typeface="Arial" charset="0"/>
                <a:cs typeface="Arial" charset="0"/>
              </a:rPr>
              <a:t>.</a:t>
            </a:r>
          </a:p>
          <a:p>
            <a:pPr marL="609600" indent="-609600" eaLnBrk="1" hangingPunct="1">
              <a:lnSpc>
                <a:spcPct val="80000"/>
              </a:lnSpc>
              <a:buFont typeface="Arial" charset="0"/>
              <a:buNone/>
            </a:pPr>
            <a:endParaRPr lang="ru-RU" sz="1400" b="1" smtClean="0">
              <a:latin typeface="Arial" charset="0"/>
              <a:cs typeface="Arial" charset="0"/>
            </a:endParaRPr>
          </a:p>
          <a:p>
            <a:pPr marL="609600" indent="-609600" eaLnBrk="1" hangingPunct="1">
              <a:lnSpc>
                <a:spcPct val="80000"/>
              </a:lnSpc>
              <a:buFont typeface="Arial" charset="0"/>
              <a:buNone/>
            </a:pPr>
            <a:r>
              <a:rPr lang="ru-RU" sz="1400" b="1" i="1" smtClean="0">
                <a:latin typeface="Arial" charset="0"/>
                <a:cs typeface="Arial" charset="0"/>
              </a:rPr>
              <a:t>4. </a:t>
            </a:r>
            <a:r>
              <a:rPr lang="ru-RU" sz="1600" b="1" i="1" smtClean="0">
                <a:solidFill>
                  <a:srgbClr val="FF0000"/>
                </a:solidFill>
                <a:latin typeface="Arial" charset="0"/>
                <a:cs typeface="Arial" charset="0"/>
              </a:rPr>
              <a:t>Объяснение</a:t>
            </a:r>
            <a:r>
              <a:rPr lang="ru-RU" sz="1600" b="1" i="1" smtClean="0">
                <a:latin typeface="Arial" charset="0"/>
                <a:cs typeface="Arial" charset="0"/>
              </a:rPr>
              <a:t> </a:t>
            </a:r>
            <a:r>
              <a:rPr lang="ru-RU" sz="1400" b="1" i="1" smtClean="0">
                <a:latin typeface="Arial" charset="0"/>
                <a:cs typeface="Arial" charset="0"/>
              </a:rPr>
              <a:t>тезиса, получившего отражение в ТП.</a:t>
            </a:r>
          </a:p>
          <a:p>
            <a:pPr marL="609600" indent="-609600" eaLnBrk="1" hangingPunct="1">
              <a:lnSpc>
                <a:spcPct val="80000"/>
              </a:lnSpc>
              <a:buFont typeface="Arial" charset="0"/>
              <a:buNone/>
            </a:pPr>
            <a:endParaRPr lang="ru-RU" sz="1400" b="1" smtClean="0">
              <a:latin typeface="Arial" charset="0"/>
              <a:cs typeface="Arial" charset="0"/>
            </a:endParaRPr>
          </a:p>
          <a:p>
            <a:pPr marL="609600" indent="-609600" eaLnBrk="1" hangingPunct="1">
              <a:lnSpc>
                <a:spcPct val="80000"/>
              </a:lnSpc>
              <a:buFont typeface="Arial" charset="0"/>
              <a:buNone/>
            </a:pPr>
            <a:r>
              <a:rPr lang="ru-RU" sz="1400" b="1" i="1" smtClean="0">
                <a:latin typeface="Arial" charset="0"/>
                <a:cs typeface="Arial" charset="0"/>
              </a:rPr>
              <a:t>5. </a:t>
            </a:r>
            <a:r>
              <a:rPr lang="ru-RU" sz="1600" b="1" i="1" smtClean="0">
                <a:solidFill>
                  <a:srgbClr val="FF0000"/>
                </a:solidFill>
                <a:latin typeface="Arial" charset="0"/>
                <a:cs typeface="Arial" charset="0"/>
              </a:rPr>
              <a:t>Причинное</a:t>
            </a:r>
            <a:r>
              <a:rPr lang="ru-RU" sz="1400" b="1" i="1" smtClean="0">
                <a:latin typeface="Arial" charset="0"/>
                <a:cs typeface="Arial" charset="0"/>
              </a:rPr>
              <a:t> обоснование содержания ТП.</a:t>
            </a:r>
          </a:p>
          <a:p>
            <a:pPr marL="609600" indent="-609600" eaLnBrk="1" hangingPunct="1">
              <a:lnSpc>
                <a:spcPct val="80000"/>
              </a:lnSpc>
              <a:buFont typeface="Arial" charset="0"/>
              <a:buNone/>
            </a:pPr>
            <a:endParaRPr lang="ru-RU" sz="1400" b="1" smtClean="0">
              <a:latin typeface="Arial" charset="0"/>
              <a:cs typeface="Arial" charset="0"/>
            </a:endParaRPr>
          </a:p>
          <a:p>
            <a:pPr marL="609600" indent="-609600" eaLnBrk="1" hangingPunct="1">
              <a:lnSpc>
                <a:spcPct val="80000"/>
              </a:lnSpc>
              <a:buFont typeface="Arial" charset="0"/>
              <a:buNone/>
            </a:pPr>
            <a:r>
              <a:rPr lang="ru-RU" sz="1400" b="1" i="1" smtClean="0">
                <a:latin typeface="Arial" charset="0"/>
                <a:cs typeface="Arial" charset="0"/>
              </a:rPr>
              <a:t>6. Указание на </a:t>
            </a:r>
            <a:r>
              <a:rPr lang="ru-RU" sz="1600" b="1" i="1" smtClean="0">
                <a:solidFill>
                  <a:srgbClr val="FF0000"/>
                </a:solidFill>
                <a:latin typeface="Arial" charset="0"/>
                <a:cs typeface="Arial" charset="0"/>
              </a:rPr>
              <a:t>следствие</a:t>
            </a:r>
            <a:r>
              <a:rPr lang="ru-RU" sz="1400" b="1" i="1" smtClean="0">
                <a:latin typeface="Arial" charset="0"/>
                <a:cs typeface="Arial" charset="0"/>
              </a:rPr>
              <a:t> из содержания ТП абзаца.</a:t>
            </a:r>
          </a:p>
          <a:p>
            <a:pPr marL="609600" indent="-609600" eaLnBrk="1" hangingPunct="1">
              <a:lnSpc>
                <a:spcPct val="80000"/>
              </a:lnSpc>
              <a:buFont typeface="Arial" charset="0"/>
              <a:buNone/>
            </a:pPr>
            <a:endParaRPr lang="ru-RU" sz="1400" b="1" smtClean="0">
              <a:latin typeface="Arial" charset="0"/>
              <a:cs typeface="Arial" charset="0"/>
            </a:endParaRPr>
          </a:p>
          <a:p>
            <a:pPr marL="609600" indent="-609600" eaLnBrk="1" hangingPunct="1">
              <a:lnSpc>
                <a:spcPct val="80000"/>
              </a:lnSpc>
              <a:buFont typeface="Arial" charset="0"/>
              <a:buNone/>
            </a:pPr>
            <a:r>
              <a:rPr lang="ru-RU" sz="1400" b="1" i="1" smtClean="0">
                <a:latin typeface="Arial" charset="0"/>
                <a:cs typeface="Arial" charset="0"/>
              </a:rPr>
              <a:t>7. </a:t>
            </a:r>
            <a:r>
              <a:rPr lang="ru-RU" sz="1600" b="1" i="1" smtClean="0">
                <a:solidFill>
                  <a:srgbClr val="FF0000"/>
                </a:solidFill>
                <a:latin typeface="Arial" charset="0"/>
                <a:cs typeface="Arial" charset="0"/>
              </a:rPr>
              <a:t>Определение</a:t>
            </a:r>
            <a:r>
              <a:rPr lang="ru-RU" sz="1400" b="1" i="1" smtClean="0">
                <a:latin typeface="Arial" charset="0"/>
                <a:cs typeface="Arial" charset="0"/>
              </a:rPr>
              <a:t> понятий, введенных ТП.</a:t>
            </a:r>
          </a:p>
          <a:p>
            <a:pPr marL="609600" indent="-609600" eaLnBrk="1" hangingPunct="1">
              <a:lnSpc>
                <a:spcPct val="80000"/>
              </a:lnSpc>
              <a:buFont typeface="Arial" charset="0"/>
              <a:buNone/>
            </a:pPr>
            <a:endParaRPr lang="ru-RU" sz="1400" b="1" smtClean="0">
              <a:latin typeface="Arial" charset="0"/>
              <a:cs typeface="Arial" charset="0"/>
            </a:endParaRPr>
          </a:p>
          <a:p>
            <a:pPr marL="609600" indent="-609600" eaLnBrk="1" hangingPunct="1">
              <a:lnSpc>
                <a:spcPct val="80000"/>
              </a:lnSpc>
              <a:buFont typeface="Arial" charset="0"/>
              <a:buNone/>
            </a:pPr>
            <a:r>
              <a:rPr lang="ru-RU" sz="1400" b="1" i="1" smtClean="0">
                <a:latin typeface="Arial" charset="0"/>
                <a:cs typeface="Arial" charset="0"/>
              </a:rPr>
              <a:t>8. </a:t>
            </a:r>
            <a:r>
              <a:rPr lang="ru-RU" sz="1600" b="1" i="1" smtClean="0">
                <a:solidFill>
                  <a:srgbClr val="FF0000"/>
                </a:solidFill>
                <a:latin typeface="Arial" charset="0"/>
                <a:cs typeface="Arial" charset="0"/>
              </a:rPr>
              <a:t>Аналогия</a:t>
            </a:r>
            <a:r>
              <a:rPr lang="ru-RU" sz="1400" b="1" i="1" smtClean="0">
                <a:latin typeface="Arial" charset="0"/>
                <a:cs typeface="Arial" charset="0"/>
              </a:rPr>
              <a:t> – распространение темы путем указания на аналог.</a:t>
            </a:r>
          </a:p>
          <a:p>
            <a:pPr marL="609600" indent="-609600" eaLnBrk="1" hangingPunct="1">
              <a:lnSpc>
                <a:spcPct val="80000"/>
              </a:lnSpc>
              <a:buFont typeface="Arial" charset="0"/>
              <a:buNone/>
            </a:pPr>
            <a:endParaRPr lang="ru-RU" sz="1400" b="1" smtClean="0">
              <a:latin typeface="Arial" charset="0"/>
              <a:cs typeface="Arial" charset="0"/>
            </a:endParaRPr>
          </a:p>
          <a:p>
            <a:pPr marL="609600" indent="-609600" eaLnBrk="1" hangingPunct="1">
              <a:lnSpc>
                <a:spcPct val="80000"/>
              </a:lnSpc>
              <a:buFont typeface="Arial" charset="0"/>
              <a:buNone/>
            </a:pPr>
            <a:r>
              <a:rPr lang="ru-RU" sz="1400" b="1" i="1" smtClean="0">
                <a:latin typeface="Arial" charset="0"/>
                <a:cs typeface="Arial" charset="0"/>
              </a:rPr>
              <a:t>9. </a:t>
            </a:r>
            <a:r>
              <a:rPr lang="ru-RU" sz="1600" b="1" i="1" smtClean="0">
                <a:solidFill>
                  <a:srgbClr val="FF0000"/>
                </a:solidFill>
                <a:latin typeface="Arial" charset="0"/>
                <a:cs typeface="Arial" charset="0"/>
              </a:rPr>
              <a:t>Выделение</a:t>
            </a:r>
            <a:r>
              <a:rPr lang="ru-RU" sz="1400" b="1" i="1" smtClean="0">
                <a:latin typeface="Arial" charset="0"/>
                <a:cs typeface="Arial" charset="0"/>
              </a:rPr>
              <a:t> из событий, явлений, лиц, поступков, признаков и т.д., </a:t>
            </a:r>
          </a:p>
          <a:p>
            <a:pPr marL="609600" indent="-609600" eaLnBrk="1" hangingPunct="1">
              <a:lnSpc>
                <a:spcPct val="80000"/>
              </a:lnSpc>
              <a:buFont typeface="Arial" charset="0"/>
              <a:buNone/>
            </a:pPr>
            <a:r>
              <a:rPr lang="ru-RU" sz="1400" b="1" i="1" smtClean="0">
                <a:latin typeface="Arial" charset="0"/>
                <a:cs typeface="Arial" charset="0"/>
              </a:rPr>
              <a:t>обозначенных в ТП абзаца, одного какого-нибудь с последующей его </a:t>
            </a:r>
          </a:p>
          <a:p>
            <a:pPr marL="609600" indent="-609600" eaLnBrk="1" hangingPunct="1">
              <a:lnSpc>
                <a:spcPct val="80000"/>
              </a:lnSpc>
              <a:buFont typeface="Arial" charset="0"/>
              <a:buNone/>
            </a:pPr>
            <a:r>
              <a:rPr lang="ru-RU" sz="1400" b="1" i="1" smtClean="0">
                <a:latin typeface="Arial" charset="0"/>
                <a:cs typeface="Arial" charset="0"/>
              </a:rPr>
              <a:t>детализацией.</a:t>
            </a:r>
          </a:p>
          <a:p>
            <a:pPr marL="609600" indent="-609600" eaLnBrk="1" hangingPunct="1">
              <a:lnSpc>
                <a:spcPct val="80000"/>
              </a:lnSpc>
              <a:buFont typeface="Arial" charset="0"/>
              <a:buNone/>
            </a:pPr>
            <a:endParaRPr lang="ru-RU" sz="1400" b="1" smtClean="0">
              <a:latin typeface="Arial" charset="0"/>
              <a:cs typeface="Arial" charset="0"/>
            </a:endParaRPr>
          </a:p>
          <a:p>
            <a:pPr marL="609600" indent="-609600" eaLnBrk="1" hangingPunct="1">
              <a:lnSpc>
                <a:spcPct val="80000"/>
              </a:lnSpc>
              <a:buFont typeface="Arial" charset="0"/>
              <a:buNone/>
            </a:pPr>
            <a:r>
              <a:rPr lang="ru-RU" sz="1400" b="1" i="1" smtClean="0">
                <a:latin typeface="Arial" charset="0"/>
                <a:cs typeface="Arial" charset="0"/>
              </a:rPr>
              <a:t>10. </a:t>
            </a:r>
            <a:r>
              <a:rPr lang="ru-RU" sz="1600" b="1" i="1" smtClean="0">
                <a:solidFill>
                  <a:srgbClr val="FF0000"/>
                </a:solidFill>
                <a:latin typeface="Arial" charset="0"/>
                <a:cs typeface="Arial" charset="0"/>
              </a:rPr>
              <a:t>Вопросно-ответный</a:t>
            </a:r>
            <a:r>
              <a:rPr lang="ru-RU" sz="1600" b="1" i="1" smtClean="0">
                <a:latin typeface="Arial" charset="0"/>
                <a:cs typeface="Arial" charset="0"/>
              </a:rPr>
              <a:t> </a:t>
            </a:r>
            <a:r>
              <a:rPr lang="ru-RU" sz="1400" b="1" i="1" smtClean="0">
                <a:latin typeface="Arial" charset="0"/>
                <a:cs typeface="Arial" charset="0"/>
              </a:rPr>
              <a:t>способ распространения ТП в абзаце.</a:t>
            </a:r>
          </a:p>
          <a:p>
            <a:pPr marL="609600" indent="-609600" eaLnBrk="1" hangingPunct="1">
              <a:lnSpc>
                <a:spcPct val="80000"/>
              </a:lnSpc>
              <a:buFont typeface="Arial" charset="0"/>
              <a:buNone/>
            </a:pPr>
            <a:endParaRPr lang="ru-RU" sz="1400" b="1" smtClean="0">
              <a:latin typeface="Arial" charset="0"/>
              <a:cs typeface="Arial" charset="0"/>
            </a:endParaRPr>
          </a:p>
          <a:p>
            <a:pPr marL="609600" indent="-609600" eaLnBrk="1" hangingPunct="1">
              <a:lnSpc>
                <a:spcPct val="80000"/>
              </a:lnSpc>
              <a:buFont typeface="Arial" charset="0"/>
              <a:buNone/>
            </a:pPr>
            <a:r>
              <a:rPr lang="ru-RU" sz="1400" b="1" i="1" smtClean="0">
                <a:latin typeface="Arial" charset="0"/>
                <a:cs typeface="Arial" charset="0"/>
              </a:rPr>
              <a:t>11. </a:t>
            </a:r>
            <a:r>
              <a:rPr lang="ru-RU" sz="1600" b="1" i="1" smtClean="0">
                <a:solidFill>
                  <a:srgbClr val="FF0000"/>
                </a:solidFill>
                <a:latin typeface="Arial" charset="0"/>
                <a:cs typeface="Arial" charset="0"/>
              </a:rPr>
              <a:t>Дополнение</a:t>
            </a:r>
            <a:r>
              <a:rPr lang="ru-RU" sz="1400" b="1" i="1" smtClean="0">
                <a:latin typeface="Arial" charset="0"/>
                <a:cs typeface="Arial" charset="0"/>
              </a:rPr>
              <a:t> мысли, отраженной в ТП абзаца.</a:t>
            </a:r>
          </a:p>
          <a:p>
            <a:pPr marL="609600" indent="-609600" eaLnBrk="1" hangingPunct="1">
              <a:lnSpc>
                <a:spcPct val="80000"/>
              </a:lnSpc>
              <a:buFont typeface="Arial" charset="0"/>
              <a:buNone/>
            </a:pPr>
            <a:endParaRPr lang="ru-RU" sz="1400" b="1" smtClean="0">
              <a:latin typeface="Arial" charset="0"/>
              <a:cs typeface="Arial" charset="0"/>
            </a:endParaRPr>
          </a:p>
          <a:p>
            <a:pPr marL="609600" indent="-609600" eaLnBrk="1" hangingPunct="1">
              <a:lnSpc>
                <a:spcPct val="80000"/>
              </a:lnSpc>
              <a:buFont typeface="Arial" charset="0"/>
              <a:buNone/>
            </a:pPr>
            <a:r>
              <a:rPr lang="ru-RU" sz="1400" b="1" i="1" smtClean="0">
                <a:latin typeface="Arial" charset="0"/>
                <a:cs typeface="Arial" charset="0"/>
              </a:rPr>
              <a:t>12. Указание </a:t>
            </a:r>
            <a:r>
              <a:rPr lang="ru-RU" sz="1600" b="1" i="1" smtClean="0">
                <a:solidFill>
                  <a:srgbClr val="FF0000"/>
                </a:solidFill>
                <a:latin typeface="Arial" charset="0"/>
                <a:cs typeface="Arial" charset="0"/>
              </a:rPr>
              <a:t>на условие</a:t>
            </a:r>
            <a:r>
              <a:rPr lang="ru-RU" sz="1400" b="1" i="1" smtClean="0">
                <a:latin typeface="Arial" charset="0"/>
                <a:cs typeface="Arial" charset="0"/>
              </a:rPr>
              <a:t> осуществления или истинности утверждения (отрицания),</a:t>
            </a:r>
            <a:r>
              <a:rPr lang="ru-RU" sz="1400" b="1" smtClean="0">
                <a:latin typeface="Arial" charset="0"/>
                <a:cs typeface="Arial" charset="0"/>
              </a:rPr>
              <a:t> </a:t>
            </a:r>
            <a:r>
              <a:rPr lang="ru-RU" sz="1400" b="1" i="1" smtClean="0">
                <a:latin typeface="Arial" charset="0"/>
                <a:cs typeface="Arial" charset="0"/>
              </a:rPr>
              <a:t>сделанного в ТП абзаца и т.д.</a:t>
            </a:r>
            <a:endParaRPr lang="ru-RU" sz="1400" b="1" smtClean="0">
              <a:latin typeface="Arial" charset="0"/>
              <a:cs typeface="Arial" charset="0"/>
            </a:endParaRPr>
          </a:p>
          <a:p>
            <a:pPr marL="609600" indent="-609600" eaLnBrk="1" hangingPunct="1">
              <a:lnSpc>
                <a:spcPct val="80000"/>
              </a:lnSpc>
            </a:pPr>
            <a:endParaRPr lang="ru-RU" sz="1400" b="1" smtClean="0">
              <a:latin typeface="Arial" charset="0"/>
              <a:cs typeface="Arial" charset="0"/>
            </a:endParaRPr>
          </a:p>
        </p:txBody>
      </p:sp>
      <p:pic>
        <p:nvPicPr>
          <p:cNvPr id="39939" name="Picture 4" descr="shutterstock_36747049"/>
          <p:cNvPicPr>
            <a:picLocks noChangeAspect="1" noChangeArrowheads="1"/>
          </p:cNvPicPr>
          <p:nvPr/>
        </p:nvPicPr>
        <p:blipFill>
          <a:blip r:embed="rId2" cstate="print"/>
          <a:srcRect/>
          <a:stretch>
            <a:fillRect/>
          </a:stretch>
        </p:blipFill>
        <p:spPr bwMode="auto">
          <a:xfrm>
            <a:off x="6156325" y="1484313"/>
            <a:ext cx="2987675" cy="2305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20"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7"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4"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p:cTn id="40"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41"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p:cTn id="47" dur="1000" fill="hold"/>
                                        <p:tgtEl>
                                          <p:spTgt spid="3">
                                            <p:txEl>
                                              <p:pRg st="7" end="7"/>
                                            </p:txEl>
                                          </p:spTgt>
                                        </p:tgtEl>
                                        <p:attrNameLst>
                                          <p:attrName>ppt_w</p:attrName>
                                        </p:attrNameLst>
                                      </p:cBhvr>
                                      <p:tavLst>
                                        <p:tav tm="0">
                                          <p:val>
                                            <p:strVal val="#ppt_w+.3"/>
                                          </p:val>
                                        </p:tav>
                                        <p:tav tm="100000">
                                          <p:val>
                                            <p:strVal val="#ppt_w"/>
                                          </p:val>
                                        </p:tav>
                                      </p:tavLst>
                                    </p:anim>
                                    <p:anim calcmode="lin" valueType="num">
                                      <p:cBhvr>
                                        <p:cTn id="48"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49" dur="1000"/>
                                        <p:tgtEl>
                                          <p:spTgt spid="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0" presetClass="entr" presetSubtype="0" decel="100000" fill="hold" grpId="0"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 calcmode="lin" valueType="num">
                                      <p:cBhvr>
                                        <p:cTn id="54" dur="1000" fill="hold"/>
                                        <p:tgtEl>
                                          <p:spTgt spid="3">
                                            <p:txEl>
                                              <p:pRg st="9" end="9"/>
                                            </p:txEl>
                                          </p:spTgt>
                                        </p:tgtEl>
                                        <p:attrNameLst>
                                          <p:attrName>ppt_w</p:attrName>
                                        </p:attrNameLst>
                                      </p:cBhvr>
                                      <p:tavLst>
                                        <p:tav tm="0">
                                          <p:val>
                                            <p:strVal val="#ppt_w+.3"/>
                                          </p:val>
                                        </p:tav>
                                        <p:tav tm="100000">
                                          <p:val>
                                            <p:strVal val="#ppt_w"/>
                                          </p:val>
                                        </p:tav>
                                      </p:tavLst>
                                    </p:anim>
                                    <p:anim calcmode="lin" valueType="num">
                                      <p:cBhvr>
                                        <p:cTn id="55"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56" dur="1000"/>
                                        <p:tgtEl>
                                          <p:spTgt spid="3">
                                            <p:txEl>
                                              <p:pRg st="9" end="9"/>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0" presetClass="entr" presetSubtype="0" decel="100000" fill="hold" grpId="0"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p:cTn id="61" dur="1000" fill="hold"/>
                                        <p:tgtEl>
                                          <p:spTgt spid="3">
                                            <p:txEl>
                                              <p:pRg st="11" end="11"/>
                                            </p:txEl>
                                          </p:spTgt>
                                        </p:tgtEl>
                                        <p:attrNameLst>
                                          <p:attrName>ppt_w</p:attrName>
                                        </p:attrNameLst>
                                      </p:cBhvr>
                                      <p:tavLst>
                                        <p:tav tm="0">
                                          <p:val>
                                            <p:strVal val="#ppt_w+.3"/>
                                          </p:val>
                                        </p:tav>
                                        <p:tav tm="100000">
                                          <p:val>
                                            <p:strVal val="#ppt_w"/>
                                          </p:val>
                                        </p:tav>
                                      </p:tavLst>
                                    </p:anim>
                                    <p:anim calcmode="lin" valueType="num">
                                      <p:cBhvr>
                                        <p:cTn id="62" dur="1000" fill="hold"/>
                                        <p:tgtEl>
                                          <p:spTgt spid="3">
                                            <p:txEl>
                                              <p:pRg st="11" end="11"/>
                                            </p:txEl>
                                          </p:spTgt>
                                        </p:tgtEl>
                                        <p:attrNameLst>
                                          <p:attrName>ppt_h</p:attrName>
                                        </p:attrNameLst>
                                      </p:cBhvr>
                                      <p:tavLst>
                                        <p:tav tm="0">
                                          <p:val>
                                            <p:strVal val="#ppt_h"/>
                                          </p:val>
                                        </p:tav>
                                        <p:tav tm="100000">
                                          <p:val>
                                            <p:strVal val="#ppt_h"/>
                                          </p:val>
                                        </p:tav>
                                      </p:tavLst>
                                    </p:anim>
                                    <p:animEffect transition="in" filter="fade">
                                      <p:cBhvr>
                                        <p:cTn id="63" dur="1000"/>
                                        <p:tgtEl>
                                          <p:spTgt spid="3">
                                            <p:txEl>
                                              <p:pRg st="11" end="1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0" presetClass="entr" presetSubtype="0" decel="100000" fill="hold" grpId="0" nodeType="clickEffect">
                                  <p:stCondLst>
                                    <p:cond delay="0"/>
                                  </p:stCondLst>
                                  <p:childTnLst>
                                    <p:set>
                                      <p:cBhvr>
                                        <p:cTn id="67" dur="1" fill="hold">
                                          <p:stCondLst>
                                            <p:cond delay="0"/>
                                          </p:stCondLst>
                                        </p:cTn>
                                        <p:tgtEl>
                                          <p:spTgt spid="3">
                                            <p:txEl>
                                              <p:pRg st="13" end="13"/>
                                            </p:txEl>
                                          </p:spTgt>
                                        </p:tgtEl>
                                        <p:attrNameLst>
                                          <p:attrName>style.visibility</p:attrName>
                                        </p:attrNameLst>
                                      </p:cBhvr>
                                      <p:to>
                                        <p:strVal val="visible"/>
                                      </p:to>
                                    </p:set>
                                    <p:anim calcmode="lin" valueType="num">
                                      <p:cBhvr>
                                        <p:cTn id="68" dur="1000" fill="hold"/>
                                        <p:tgtEl>
                                          <p:spTgt spid="3">
                                            <p:txEl>
                                              <p:pRg st="13" end="13"/>
                                            </p:txEl>
                                          </p:spTgt>
                                        </p:tgtEl>
                                        <p:attrNameLst>
                                          <p:attrName>ppt_w</p:attrName>
                                        </p:attrNameLst>
                                      </p:cBhvr>
                                      <p:tavLst>
                                        <p:tav tm="0">
                                          <p:val>
                                            <p:strVal val="#ppt_w+.3"/>
                                          </p:val>
                                        </p:tav>
                                        <p:tav tm="100000">
                                          <p:val>
                                            <p:strVal val="#ppt_w"/>
                                          </p:val>
                                        </p:tav>
                                      </p:tavLst>
                                    </p:anim>
                                    <p:anim calcmode="lin" valueType="num">
                                      <p:cBhvr>
                                        <p:cTn id="69" dur="1000" fill="hold"/>
                                        <p:tgtEl>
                                          <p:spTgt spid="3">
                                            <p:txEl>
                                              <p:pRg st="13" end="13"/>
                                            </p:txEl>
                                          </p:spTgt>
                                        </p:tgtEl>
                                        <p:attrNameLst>
                                          <p:attrName>ppt_h</p:attrName>
                                        </p:attrNameLst>
                                      </p:cBhvr>
                                      <p:tavLst>
                                        <p:tav tm="0">
                                          <p:val>
                                            <p:strVal val="#ppt_h"/>
                                          </p:val>
                                        </p:tav>
                                        <p:tav tm="100000">
                                          <p:val>
                                            <p:strVal val="#ppt_h"/>
                                          </p:val>
                                        </p:tav>
                                      </p:tavLst>
                                    </p:anim>
                                    <p:animEffect transition="in" filter="fade">
                                      <p:cBhvr>
                                        <p:cTn id="70" dur="1000"/>
                                        <p:tgtEl>
                                          <p:spTgt spid="3">
                                            <p:txEl>
                                              <p:pRg st="13" end="1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0" presetClass="entr" presetSubtype="0" decel="100000" fill="hold" grpId="0" nodeType="clickEffect">
                                  <p:stCondLst>
                                    <p:cond delay="0"/>
                                  </p:stCondLst>
                                  <p:childTnLst>
                                    <p:set>
                                      <p:cBhvr>
                                        <p:cTn id="74" dur="1" fill="hold">
                                          <p:stCondLst>
                                            <p:cond delay="0"/>
                                          </p:stCondLst>
                                        </p:cTn>
                                        <p:tgtEl>
                                          <p:spTgt spid="3">
                                            <p:txEl>
                                              <p:pRg st="15" end="15"/>
                                            </p:txEl>
                                          </p:spTgt>
                                        </p:tgtEl>
                                        <p:attrNameLst>
                                          <p:attrName>style.visibility</p:attrName>
                                        </p:attrNameLst>
                                      </p:cBhvr>
                                      <p:to>
                                        <p:strVal val="visible"/>
                                      </p:to>
                                    </p:set>
                                    <p:anim calcmode="lin" valueType="num">
                                      <p:cBhvr>
                                        <p:cTn id="75" dur="1000" fill="hold"/>
                                        <p:tgtEl>
                                          <p:spTgt spid="3">
                                            <p:txEl>
                                              <p:pRg st="15" end="15"/>
                                            </p:txEl>
                                          </p:spTgt>
                                        </p:tgtEl>
                                        <p:attrNameLst>
                                          <p:attrName>ppt_w</p:attrName>
                                        </p:attrNameLst>
                                      </p:cBhvr>
                                      <p:tavLst>
                                        <p:tav tm="0">
                                          <p:val>
                                            <p:strVal val="#ppt_w+.3"/>
                                          </p:val>
                                        </p:tav>
                                        <p:tav tm="100000">
                                          <p:val>
                                            <p:strVal val="#ppt_w"/>
                                          </p:val>
                                        </p:tav>
                                      </p:tavLst>
                                    </p:anim>
                                    <p:anim calcmode="lin" valueType="num">
                                      <p:cBhvr>
                                        <p:cTn id="76" dur="1000" fill="hold"/>
                                        <p:tgtEl>
                                          <p:spTgt spid="3">
                                            <p:txEl>
                                              <p:pRg st="15" end="15"/>
                                            </p:txEl>
                                          </p:spTgt>
                                        </p:tgtEl>
                                        <p:attrNameLst>
                                          <p:attrName>ppt_h</p:attrName>
                                        </p:attrNameLst>
                                      </p:cBhvr>
                                      <p:tavLst>
                                        <p:tav tm="0">
                                          <p:val>
                                            <p:strVal val="#ppt_h"/>
                                          </p:val>
                                        </p:tav>
                                        <p:tav tm="100000">
                                          <p:val>
                                            <p:strVal val="#ppt_h"/>
                                          </p:val>
                                        </p:tav>
                                      </p:tavLst>
                                    </p:anim>
                                    <p:animEffect transition="in" filter="fade">
                                      <p:cBhvr>
                                        <p:cTn id="77" dur="1000"/>
                                        <p:tgtEl>
                                          <p:spTgt spid="3">
                                            <p:txEl>
                                              <p:pRg st="15" end="1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0" presetClass="entr" presetSubtype="0" decel="100000" fill="hold" grpId="0" nodeType="clickEffect">
                                  <p:stCondLst>
                                    <p:cond delay="0"/>
                                  </p:stCondLst>
                                  <p:childTnLst>
                                    <p:set>
                                      <p:cBhvr>
                                        <p:cTn id="81" dur="1" fill="hold">
                                          <p:stCondLst>
                                            <p:cond delay="0"/>
                                          </p:stCondLst>
                                        </p:cTn>
                                        <p:tgtEl>
                                          <p:spTgt spid="3">
                                            <p:txEl>
                                              <p:pRg st="17" end="17"/>
                                            </p:txEl>
                                          </p:spTgt>
                                        </p:tgtEl>
                                        <p:attrNameLst>
                                          <p:attrName>style.visibility</p:attrName>
                                        </p:attrNameLst>
                                      </p:cBhvr>
                                      <p:to>
                                        <p:strVal val="visible"/>
                                      </p:to>
                                    </p:set>
                                    <p:anim calcmode="lin" valueType="num">
                                      <p:cBhvr>
                                        <p:cTn id="82" dur="1000" fill="hold"/>
                                        <p:tgtEl>
                                          <p:spTgt spid="3">
                                            <p:txEl>
                                              <p:pRg st="17" end="17"/>
                                            </p:txEl>
                                          </p:spTgt>
                                        </p:tgtEl>
                                        <p:attrNameLst>
                                          <p:attrName>ppt_w</p:attrName>
                                        </p:attrNameLst>
                                      </p:cBhvr>
                                      <p:tavLst>
                                        <p:tav tm="0">
                                          <p:val>
                                            <p:strVal val="#ppt_w+.3"/>
                                          </p:val>
                                        </p:tav>
                                        <p:tav tm="100000">
                                          <p:val>
                                            <p:strVal val="#ppt_w"/>
                                          </p:val>
                                        </p:tav>
                                      </p:tavLst>
                                    </p:anim>
                                    <p:anim calcmode="lin" valueType="num">
                                      <p:cBhvr>
                                        <p:cTn id="83" dur="1000" fill="hold"/>
                                        <p:tgtEl>
                                          <p:spTgt spid="3">
                                            <p:txEl>
                                              <p:pRg st="17" end="17"/>
                                            </p:txEl>
                                          </p:spTgt>
                                        </p:tgtEl>
                                        <p:attrNameLst>
                                          <p:attrName>ppt_h</p:attrName>
                                        </p:attrNameLst>
                                      </p:cBhvr>
                                      <p:tavLst>
                                        <p:tav tm="0">
                                          <p:val>
                                            <p:strVal val="#ppt_h"/>
                                          </p:val>
                                        </p:tav>
                                        <p:tav tm="100000">
                                          <p:val>
                                            <p:strVal val="#ppt_h"/>
                                          </p:val>
                                        </p:tav>
                                      </p:tavLst>
                                    </p:anim>
                                    <p:animEffect transition="in" filter="fade">
                                      <p:cBhvr>
                                        <p:cTn id="84" dur="1000"/>
                                        <p:tgtEl>
                                          <p:spTgt spid="3">
                                            <p:txEl>
                                              <p:pRg st="17" end="17"/>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50" presetClass="entr" presetSubtype="0" decel="100000" fill="hold" grpId="0" nodeType="clickEffect">
                                  <p:stCondLst>
                                    <p:cond delay="0"/>
                                  </p:stCondLst>
                                  <p:childTnLst>
                                    <p:set>
                                      <p:cBhvr>
                                        <p:cTn id="88" dur="1" fill="hold">
                                          <p:stCondLst>
                                            <p:cond delay="0"/>
                                          </p:stCondLst>
                                        </p:cTn>
                                        <p:tgtEl>
                                          <p:spTgt spid="3">
                                            <p:txEl>
                                              <p:pRg st="18" end="18"/>
                                            </p:txEl>
                                          </p:spTgt>
                                        </p:tgtEl>
                                        <p:attrNameLst>
                                          <p:attrName>style.visibility</p:attrName>
                                        </p:attrNameLst>
                                      </p:cBhvr>
                                      <p:to>
                                        <p:strVal val="visible"/>
                                      </p:to>
                                    </p:set>
                                    <p:anim calcmode="lin" valueType="num">
                                      <p:cBhvr>
                                        <p:cTn id="89" dur="1000" fill="hold"/>
                                        <p:tgtEl>
                                          <p:spTgt spid="3">
                                            <p:txEl>
                                              <p:pRg st="18" end="18"/>
                                            </p:txEl>
                                          </p:spTgt>
                                        </p:tgtEl>
                                        <p:attrNameLst>
                                          <p:attrName>ppt_w</p:attrName>
                                        </p:attrNameLst>
                                      </p:cBhvr>
                                      <p:tavLst>
                                        <p:tav tm="0">
                                          <p:val>
                                            <p:strVal val="#ppt_w+.3"/>
                                          </p:val>
                                        </p:tav>
                                        <p:tav tm="100000">
                                          <p:val>
                                            <p:strVal val="#ppt_w"/>
                                          </p:val>
                                        </p:tav>
                                      </p:tavLst>
                                    </p:anim>
                                    <p:anim calcmode="lin" valueType="num">
                                      <p:cBhvr>
                                        <p:cTn id="90" dur="1000" fill="hold"/>
                                        <p:tgtEl>
                                          <p:spTgt spid="3">
                                            <p:txEl>
                                              <p:pRg st="18" end="18"/>
                                            </p:txEl>
                                          </p:spTgt>
                                        </p:tgtEl>
                                        <p:attrNameLst>
                                          <p:attrName>ppt_h</p:attrName>
                                        </p:attrNameLst>
                                      </p:cBhvr>
                                      <p:tavLst>
                                        <p:tav tm="0">
                                          <p:val>
                                            <p:strVal val="#ppt_h"/>
                                          </p:val>
                                        </p:tav>
                                        <p:tav tm="100000">
                                          <p:val>
                                            <p:strVal val="#ppt_h"/>
                                          </p:val>
                                        </p:tav>
                                      </p:tavLst>
                                    </p:anim>
                                    <p:animEffect transition="in" filter="fade">
                                      <p:cBhvr>
                                        <p:cTn id="91" dur="1000"/>
                                        <p:tgtEl>
                                          <p:spTgt spid="3">
                                            <p:txEl>
                                              <p:pRg st="18" end="18"/>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50" presetClass="entr" presetSubtype="0" decel="100000" fill="hold" grpId="0" nodeType="clickEffect">
                                  <p:stCondLst>
                                    <p:cond delay="0"/>
                                  </p:stCondLst>
                                  <p:childTnLst>
                                    <p:set>
                                      <p:cBhvr>
                                        <p:cTn id="95" dur="1" fill="hold">
                                          <p:stCondLst>
                                            <p:cond delay="0"/>
                                          </p:stCondLst>
                                        </p:cTn>
                                        <p:tgtEl>
                                          <p:spTgt spid="3">
                                            <p:txEl>
                                              <p:pRg st="19" end="19"/>
                                            </p:txEl>
                                          </p:spTgt>
                                        </p:tgtEl>
                                        <p:attrNameLst>
                                          <p:attrName>style.visibility</p:attrName>
                                        </p:attrNameLst>
                                      </p:cBhvr>
                                      <p:to>
                                        <p:strVal val="visible"/>
                                      </p:to>
                                    </p:set>
                                    <p:anim calcmode="lin" valueType="num">
                                      <p:cBhvr>
                                        <p:cTn id="96" dur="1000" fill="hold"/>
                                        <p:tgtEl>
                                          <p:spTgt spid="3">
                                            <p:txEl>
                                              <p:pRg st="19" end="19"/>
                                            </p:txEl>
                                          </p:spTgt>
                                        </p:tgtEl>
                                        <p:attrNameLst>
                                          <p:attrName>ppt_w</p:attrName>
                                        </p:attrNameLst>
                                      </p:cBhvr>
                                      <p:tavLst>
                                        <p:tav tm="0">
                                          <p:val>
                                            <p:strVal val="#ppt_w+.3"/>
                                          </p:val>
                                        </p:tav>
                                        <p:tav tm="100000">
                                          <p:val>
                                            <p:strVal val="#ppt_w"/>
                                          </p:val>
                                        </p:tav>
                                      </p:tavLst>
                                    </p:anim>
                                    <p:anim calcmode="lin" valueType="num">
                                      <p:cBhvr>
                                        <p:cTn id="97" dur="1000" fill="hold"/>
                                        <p:tgtEl>
                                          <p:spTgt spid="3">
                                            <p:txEl>
                                              <p:pRg st="19" end="19"/>
                                            </p:txEl>
                                          </p:spTgt>
                                        </p:tgtEl>
                                        <p:attrNameLst>
                                          <p:attrName>ppt_h</p:attrName>
                                        </p:attrNameLst>
                                      </p:cBhvr>
                                      <p:tavLst>
                                        <p:tav tm="0">
                                          <p:val>
                                            <p:strVal val="#ppt_h"/>
                                          </p:val>
                                        </p:tav>
                                        <p:tav tm="100000">
                                          <p:val>
                                            <p:strVal val="#ppt_h"/>
                                          </p:val>
                                        </p:tav>
                                      </p:tavLst>
                                    </p:anim>
                                    <p:animEffect transition="in" filter="fade">
                                      <p:cBhvr>
                                        <p:cTn id="98" dur="1000"/>
                                        <p:tgtEl>
                                          <p:spTgt spid="3">
                                            <p:txEl>
                                              <p:pRg st="19" end="19"/>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50" presetClass="entr" presetSubtype="0" decel="100000" fill="hold" grpId="0" nodeType="clickEffect">
                                  <p:stCondLst>
                                    <p:cond delay="0"/>
                                  </p:stCondLst>
                                  <p:childTnLst>
                                    <p:set>
                                      <p:cBhvr>
                                        <p:cTn id="102" dur="1" fill="hold">
                                          <p:stCondLst>
                                            <p:cond delay="0"/>
                                          </p:stCondLst>
                                        </p:cTn>
                                        <p:tgtEl>
                                          <p:spTgt spid="3">
                                            <p:txEl>
                                              <p:pRg st="21" end="21"/>
                                            </p:txEl>
                                          </p:spTgt>
                                        </p:tgtEl>
                                        <p:attrNameLst>
                                          <p:attrName>style.visibility</p:attrName>
                                        </p:attrNameLst>
                                      </p:cBhvr>
                                      <p:to>
                                        <p:strVal val="visible"/>
                                      </p:to>
                                    </p:set>
                                    <p:anim calcmode="lin" valueType="num">
                                      <p:cBhvr>
                                        <p:cTn id="103" dur="1000" fill="hold"/>
                                        <p:tgtEl>
                                          <p:spTgt spid="3">
                                            <p:txEl>
                                              <p:pRg st="21" end="21"/>
                                            </p:txEl>
                                          </p:spTgt>
                                        </p:tgtEl>
                                        <p:attrNameLst>
                                          <p:attrName>ppt_w</p:attrName>
                                        </p:attrNameLst>
                                      </p:cBhvr>
                                      <p:tavLst>
                                        <p:tav tm="0">
                                          <p:val>
                                            <p:strVal val="#ppt_w+.3"/>
                                          </p:val>
                                        </p:tav>
                                        <p:tav tm="100000">
                                          <p:val>
                                            <p:strVal val="#ppt_w"/>
                                          </p:val>
                                        </p:tav>
                                      </p:tavLst>
                                    </p:anim>
                                    <p:anim calcmode="lin" valueType="num">
                                      <p:cBhvr>
                                        <p:cTn id="104" dur="1000" fill="hold"/>
                                        <p:tgtEl>
                                          <p:spTgt spid="3">
                                            <p:txEl>
                                              <p:pRg st="21" end="21"/>
                                            </p:txEl>
                                          </p:spTgt>
                                        </p:tgtEl>
                                        <p:attrNameLst>
                                          <p:attrName>ppt_h</p:attrName>
                                        </p:attrNameLst>
                                      </p:cBhvr>
                                      <p:tavLst>
                                        <p:tav tm="0">
                                          <p:val>
                                            <p:strVal val="#ppt_h"/>
                                          </p:val>
                                        </p:tav>
                                        <p:tav tm="100000">
                                          <p:val>
                                            <p:strVal val="#ppt_h"/>
                                          </p:val>
                                        </p:tav>
                                      </p:tavLst>
                                    </p:anim>
                                    <p:animEffect transition="in" filter="fade">
                                      <p:cBhvr>
                                        <p:cTn id="105" dur="1000"/>
                                        <p:tgtEl>
                                          <p:spTgt spid="3">
                                            <p:txEl>
                                              <p:pRg st="21" end="21"/>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0" presetClass="entr" presetSubtype="0" decel="100000" fill="hold" grpId="0" nodeType="clickEffect">
                                  <p:stCondLst>
                                    <p:cond delay="0"/>
                                  </p:stCondLst>
                                  <p:childTnLst>
                                    <p:set>
                                      <p:cBhvr>
                                        <p:cTn id="109" dur="1" fill="hold">
                                          <p:stCondLst>
                                            <p:cond delay="0"/>
                                          </p:stCondLst>
                                        </p:cTn>
                                        <p:tgtEl>
                                          <p:spTgt spid="3">
                                            <p:txEl>
                                              <p:pRg st="23" end="23"/>
                                            </p:txEl>
                                          </p:spTgt>
                                        </p:tgtEl>
                                        <p:attrNameLst>
                                          <p:attrName>style.visibility</p:attrName>
                                        </p:attrNameLst>
                                      </p:cBhvr>
                                      <p:to>
                                        <p:strVal val="visible"/>
                                      </p:to>
                                    </p:set>
                                    <p:anim calcmode="lin" valueType="num">
                                      <p:cBhvr>
                                        <p:cTn id="110" dur="1000" fill="hold"/>
                                        <p:tgtEl>
                                          <p:spTgt spid="3">
                                            <p:txEl>
                                              <p:pRg st="23" end="23"/>
                                            </p:txEl>
                                          </p:spTgt>
                                        </p:tgtEl>
                                        <p:attrNameLst>
                                          <p:attrName>ppt_w</p:attrName>
                                        </p:attrNameLst>
                                      </p:cBhvr>
                                      <p:tavLst>
                                        <p:tav tm="0">
                                          <p:val>
                                            <p:strVal val="#ppt_w+.3"/>
                                          </p:val>
                                        </p:tav>
                                        <p:tav tm="100000">
                                          <p:val>
                                            <p:strVal val="#ppt_w"/>
                                          </p:val>
                                        </p:tav>
                                      </p:tavLst>
                                    </p:anim>
                                    <p:anim calcmode="lin" valueType="num">
                                      <p:cBhvr>
                                        <p:cTn id="111" dur="1000" fill="hold"/>
                                        <p:tgtEl>
                                          <p:spTgt spid="3">
                                            <p:txEl>
                                              <p:pRg st="23" end="23"/>
                                            </p:txEl>
                                          </p:spTgt>
                                        </p:tgtEl>
                                        <p:attrNameLst>
                                          <p:attrName>ppt_h</p:attrName>
                                        </p:attrNameLst>
                                      </p:cBhvr>
                                      <p:tavLst>
                                        <p:tav tm="0">
                                          <p:val>
                                            <p:strVal val="#ppt_h"/>
                                          </p:val>
                                        </p:tav>
                                        <p:tav tm="100000">
                                          <p:val>
                                            <p:strVal val="#ppt_h"/>
                                          </p:val>
                                        </p:tav>
                                      </p:tavLst>
                                    </p:anim>
                                    <p:animEffect transition="in" filter="fade">
                                      <p:cBhvr>
                                        <p:cTn id="112" dur="1000"/>
                                        <p:tgtEl>
                                          <p:spTgt spid="3">
                                            <p:txEl>
                                              <p:pRg st="23" end="23"/>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50" presetClass="entr" presetSubtype="0" decel="100000" fill="hold" grpId="0" nodeType="clickEffect">
                                  <p:stCondLst>
                                    <p:cond delay="0"/>
                                  </p:stCondLst>
                                  <p:childTnLst>
                                    <p:set>
                                      <p:cBhvr>
                                        <p:cTn id="116" dur="1" fill="hold">
                                          <p:stCondLst>
                                            <p:cond delay="0"/>
                                          </p:stCondLst>
                                        </p:cTn>
                                        <p:tgtEl>
                                          <p:spTgt spid="3">
                                            <p:txEl>
                                              <p:pRg st="25" end="25"/>
                                            </p:txEl>
                                          </p:spTgt>
                                        </p:tgtEl>
                                        <p:attrNameLst>
                                          <p:attrName>style.visibility</p:attrName>
                                        </p:attrNameLst>
                                      </p:cBhvr>
                                      <p:to>
                                        <p:strVal val="visible"/>
                                      </p:to>
                                    </p:set>
                                    <p:anim calcmode="lin" valueType="num">
                                      <p:cBhvr>
                                        <p:cTn id="117" dur="1000" fill="hold"/>
                                        <p:tgtEl>
                                          <p:spTgt spid="3">
                                            <p:txEl>
                                              <p:pRg st="25" end="25"/>
                                            </p:txEl>
                                          </p:spTgt>
                                        </p:tgtEl>
                                        <p:attrNameLst>
                                          <p:attrName>ppt_w</p:attrName>
                                        </p:attrNameLst>
                                      </p:cBhvr>
                                      <p:tavLst>
                                        <p:tav tm="0">
                                          <p:val>
                                            <p:strVal val="#ppt_w+.3"/>
                                          </p:val>
                                        </p:tav>
                                        <p:tav tm="100000">
                                          <p:val>
                                            <p:strVal val="#ppt_w"/>
                                          </p:val>
                                        </p:tav>
                                      </p:tavLst>
                                    </p:anim>
                                    <p:anim calcmode="lin" valueType="num">
                                      <p:cBhvr>
                                        <p:cTn id="118" dur="1000" fill="hold"/>
                                        <p:tgtEl>
                                          <p:spTgt spid="3">
                                            <p:txEl>
                                              <p:pRg st="25" end="25"/>
                                            </p:txEl>
                                          </p:spTgt>
                                        </p:tgtEl>
                                        <p:attrNameLst>
                                          <p:attrName>ppt_h</p:attrName>
                                        </p:attrNameLst>
                                      </p:cBhvr>
                                      <p:tavLst>
                                        <p:tav tm="0">
                                          <p:val>
                                            <p:strVal val="#ppt_h"/>
                                          </p:val>
                                        </p:tav>
                                        <p:tav tm="100000">
                                          <p:val>
                                            <p:strVal val="#ppt_h"/>
                                          </p:val>
                                        </p:tav>
                                      </p:tavLst>
                                    </p:anim>
                                    <p:animEffect transition="in" filter="fade">
                                      <p:cBhvr>
                                        <p:cTn id="119" dur="1000"/>
                                        <p:tgtEl>
                                          <p:spTgt spid="3">
                                            <p:txEl>
                                              <p:pRg st="25" end="2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4788024" y="332656"/>
            <a:ext cx="4176464" cy="5793507"/>
          </a:xfrm>
        </p:spPr>
        <p:txBody>
          <a:bodyPr/>
          <a:lstStyle/>
          <a:p>
            <a:r>
              <a:rPr lang="ru-RU" sz="1600" dirty="0" smtClean="0"/>
              <a:t>Уточнены формулировка и критерии оценивания задания 25. </a:t>
            </a:r>
          </a:p>
          <a:p>
            <a:r>
              <a:rPr lang="ru-RU" sz="1600" dirty="0" smtClean="0"/>
              <a:t>В формулировке задания 25 выделено слово </a:t>
            </a:r>
            <a:r>
              <a:rPr lang="ru-RU" sz="1600" dirty="0" smtClean="0">
                <a:solidFill>
                  <a:srgbClr val="C00000"/>
                </a:solidFill>
              </a:rPr>
              <a:t>«</a:t>
            </a:r>
            <a:r>
              <a:rPr lang="ru-RU" sz="1600" b="1" dirty="0" smtClean="0">
                <a:solidFill>
                  <a:srgbClr val="C00000"/>
                </a:solidFill>
              </a:rPr>
              <a:t>поставленных»: </a:t>
            </a:r>
            <a:r>
              <a:rPr lang="ru-RU" sz="1600" dirty="0" smtClean="0"/>
              <a:t>«Напишите сочинение по прочитанному тексту. Сформулируйте одну из проблем, </a:t>
            </a:r>
            <a:r>
              <a:rPr lang="ru-RU" sz="1600" dirty="0" smtClean="0">
                <a:solidFill>
                  <a:srgbClr val="FF0000"/>
                </a:solidFill>
              </a:rPr>
              <a:t>поставленных</a:t>
            </a:r>
            <a:r>
              <a:rPr lang="ru-RU" sz="1600" dirty="0" smtClean="0"/>
              <a:t> автором текста…» Это изменение должно ещё раз конкретизировать коммуникативную задачу, стоящую перед участником экзамена. Это изменение обусловлено статистикой выполнения задания 25 в 2015 г. Участники экзамена смешивают лексическое значение слов и поэтому неверно выполняют задание. </a:t>
            </a:r>
            <a:r>
              <a:rPr lang="ru-RU" sz="1600" b="1" dirty="0" smtClean="0"/>
              <a:t>Сложности вызывали слова </a:t>
            </a:r>
            <a:r>
              <a:rPr lang="ru-RU" sz="1600" b="1" i="1" dirty="0" smtClean="0"/>
              <a:t>ставить, затронуть, упомянуть. </a:t>
            </a:r>
          </a:p>
          <a:p>
            <a:r>
              <a:rPr lang="ru-RU" sz="1600" b="1" dirty="0" smtClean="0">
                <a:solidFill>
                  <a:srgbClr val="C00000"/>
                </a:solidFill>
              </a:rPr>
              <a:t>Именно невыполнение главного условия задания приводило к снижению баллов по первым четырём критериям оценивания сочинения (минус 8 баллов за выполнение работы). </a:t>
            </a:r>
          </a:p>
        </p:txBody>
      </p:sp>
      <p:sp>
        <p:nvSpPr>
          <p:cNvPr id="6" name="Прямоугольник 5"/>
          <p:cNvSpPr/>
          <p:nvPr/>
        </p:nvSpPr>
        <p:spPr>
          <a:xfrm>
            <a:off x="467544" y="692696"/>
            <a:ext cx="3888432" cy="5355312"/>
          </a:xfrm>
          <a:prstGeom prst="rect">
            <a:avLst/>
          </a:prstGeom>
          <a:solidFill>
            <a:schemeClr val="accent3">
              <a:lumMod val="20000"/>
              <a:lumOff val="80000"/>
            </a:schemeClr>
          </a:solidFill>
          <a:ln>
            <a:solidFill>
              <a:schemeClr val="tx1"/>
            </a:solidFill>
          </a:ln>
        </p:spPr>
        <p:txBody>
          <a:bodyPr wrap="square">
            <a:spAutoFit/>
          </a:bodyPr>
          <a:lstStyle/>
          <a:p>
            <a:endParaRPr lang="ru-RU" dirty="0" smtClean="0"/>
          </a:p>
          <a:p>
            <a:endParaRPr lang="ru-RU" dirty="0" smtClean="0"/>
          </a:p>
          <a:p>
            <a:r>
              <a:rPr lang="ru-RU" sz="900" b="1" dirty="0" smtClean="0"/>
              <a:t>ФЕДЕРАЛЬНЫЙ ИНСТИТУТ ПЕДАГОГИЧЕСКИХ ИЗМЕРЕНИЙ</a:t>
            </a:r>
          </a:p>
          <a:p>
            <a:endParaRPr lang="ru-RU" sz="900" b="1" dirty="0" smtClean="0"/>
          </a:p>
          <a:p>
            <a:endParaRPr lang="ru-RU" sz="900" b="1" dirty="0" smtClean="0"/>
          </a:p>
          <a:p>
            <a:endParaRPr lang="ru-RU" sz="900" b="1" dirty="0" smtClean="0"/>
          </a:p>
          <a:p>
            <a:endParaRPr lang="ru-RU" dirty="0" smtClean="0"/>
          </a:p>
          <a:p>
            <a:pPr algn="ctr"/>
            <a:r>
              <a:rPr lang="ru-RU" sz="1400" b="1" dirty="0" smtClean="0"/>
              <a:t>И.П. Цыбулько</a:t>
            </a:r>
          </a:p>
          <a:p>
            <a:pPr algn="ctr"/>
            <a:endParaRPr lang="ru-RU" sz="1400" b="1" dirty="0" smtClean="0"/>
          </a:p>
          <a:p>
            <a:pPr algn="ctr"/>
            <a:r>
              <a:rPr lang="ru-RU" sz="1400" dirty="0" smtClean="0"/>
              <a:t>МЕТОДИЧЕСКИЕ РЕКОМЕНДАЦИИ</a:t>
            </a:r>
          </a:p>
          <a:p>
            <a:pPr lvl="1" algn="ctr"/>
            <a:r>
              <a:rPr lang="ru-RU" sz="1400" dirty="0" smtClean="0"/>
              <a:t>для учителей, подготовленные на основе анализа типичных ошибок</a:t>
            </a:r>
          </a:p>
          <a:p>
            <a:pPr lvl="1" algn="ctr"/>
            <a:r>
              <a:rPr lang="ru-RU" sz="1400" dirty="0" smtClean="0"/>
              <a:t>участников ЕГЭ 2016 года по </a:t>
            </a:r>
            <a:r>
              <a:rPr lang="ru-RU" sz="1400" b="1" dirty="0" smtClean="0"/>
              <a:t>РУССКОМУ ЯЗЫКУ</a:t>
            </a:r>
          </a:p>
          <a:p>
            <a:pPr algn="ctr"/>
            <a:endParaRPr lang="ru-RU" sz="1400" b="1" dirty="0" smtClean="0"/>
          </a:p>
          <a:p>
            <a:pPr algn="ctr"/>
            <a:endParaRPr lang="ru-RU" sz="1400" b="1" dirty="0" smtClean="0"/>
          </a:p>
          <a:p>
            <a:pPr algn="ctr"/>
            <a:endParaRPr lang="ru-RU" sz="1400" b="1" dirty="0" smtClean="0"/>
          </a:p>
          <a:p>
            <a:pPr algn="ctr"/>
            <a:endParaRPr lang="ru-RU" sz="1400" b="1" dirty="0" smtClean="0"/>
          </a:p>
          <a:p>
            <a:pPr algn="ctr"/>
            <a:r>
              <a:rPr lang="ru-RU" sz="1400" dirty="0" smtClean="0"/>
              <a:t>Москва, 2016</a:t>
            </a:r>
          </a:p>
          <a:p>
            <a:pPr algn="ctr"/>
            <a:endParaRPr lang="ru-RU" sz="1400" dirty="0" smtClean="0"/>
          </a:p>
          <a:p>
            <a:pPr algn="ctr"/>
            <a:endParaRPr lang="ru-RU" sz="1400" dirty="0" smtClean="0"/>
          </a:p>
          <a:p>
            <a:pPr algn="ctr"/>
            <a:endParaRPr lang="ru-RU" sz="1400" dirty="0" smtClean="0"/>
          </a:p>
          <a:p>
            <a:pPr algn="ctr"/>
            <a:endParaRPr lang="ru-RU" sz="1400" dirty="0" smtClean="0"/>
          </a:p>
          <a:p>
            <a:pPr algn="ctr"/>
            <a:endParaRPr lang="ru-RU" sz="1400" dirty="0" smtClean="0"/>
          </a:p>
          <a:p>
            <a:pPr algn="ctr"/>
            <a:endParaRPr lang="ru-RU" sz="1400" dirty="0" smtClean="0"/>
          </a:p>
        </p:txBody>
      </p:sp>
      <p:sp>
        <p:nvSpPr>
          <p:cNvPr id="911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2" name="Group 1"/>
          <p:cNvGrpSpPr>
            <a:grpSpLocks/>
          </p:cNvGrpSpPr>
          <p:nvPr/>
        </p:nvGrpSpPr>
        <p:grpSpPr bwMode="auto">
          <a:xfrm>
            <a:off x="683568" y="692696"/>
            <a:ext cx="519113" cy="511175"/>
            <a:chOff x="0" y="0"/>
            <a:chExt cx="817" cy="806"/>
          </a:xfrm>
        </p:grpSpPr>
        <p:grpSp>
          <p:nvGrpSpPr>
            <p:cNvPr id="3" name="Group 3"/>
            <p:cNvGrpSpPr>
              <a:grpSpLocks/>
            </p:cNvGrpSpPr>
            <p:nvPr/>
          </p:nvGrpSpPr>
          <p:grpSpPr bwMode="auto">
            <a:xfrm>
              <a:off x="0" y="0"/>
              <a:ext cx="817" cy="806"/>
              <a:chOff x="0" y="0"/>
              <a:chExt cx="817" cy="806"/>
            </a:xfrm>
          </p:grpSpPr>
          <p:sp>
            <p:nvSpPr>
              <p:cNvPr id="91142" name="Freeform 6"/>
              <p:cNvSpPr>
                <a:spLocks/>
              </p:cNvSpPr>
              <p:nvPr/>
            </p:nvSpPr>
            <p:spPr bwMode="auto">
              <a:xfrm>
                <a:off x="0" y="0"/>
                <a:ext cx="817" cy="806"/>
              </a:xfrm>
              <a:custGeom>
                <a:avLst/>
                <a:gdLst/>
                <a:ahLst/>
                <a:cxnLst>
                  <a:cxn ang="0">
                    <a:pos x="5" y="0"/>
                  </a:cxn>
                  <a:cxn ang="0">
                    <a:pos x="0" y="0"/>
                  </a:cxn>
                  <a:cxn ang="0">
                    <a:pos x="0" y="805"/>
                  </a:cxn>
                  <a:cxn ang="0">
                    <a:pos x="816" y="805"/>
                  </a:cxn>
                  <a:cxn ang="0">
                    <a:pos x="5" y="0"/>
                  </a:cxn>
                </a:cxnLst>
                <a:rect l="0" t="0" r="r" b="b"/>
                <a:pathLst>
                  <a:path w="817" h="806">
                    <a:moveTo>
                      <a:pt x="5" y="0"/>
                    </a:moveTo>
                    <a:lnTo>
                      <a:pt x="0" y="0"/>
                    </a:lnTo>
                    <a:lnTo>
                      <a:pt x="0" y="805"/>
                    </a:lnTo>
                    <a:lnTo>
                      <a:pt x="816" y="805"/>
                    </a:lnTo>
                    <a:lnTo>
                      <a:pt x="5" y="0"/>
                    </a:lnTo>
                    <a:close/>
                  </a:path>
                </a:pathLst>
              </a:custGeom>
              <a:solidFill>
                <a:srgbClr val="80B9BB"/>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1141" name="Freeform 5"/>
              <p:cNvSpPr>
                <a:spLocks/>
              </p:cNvSpPr>
              <p:nvPr/>
            </p:nvSpPr>
            <p:spPr bwMode="auto">
              <a:xfrm>
                <a:off x="0" y="0"/>
                <a:ext cx="817" cy="806"/>
              </a:xfrm>
              <a:custGeom>
                <a:avLst/>
                <a:gdLst/>
                <a:ahLst/>
                <a:cxnLst>
                  <a:cxn ang="0">
                    <a:pos x="390" y="0"/>
                  </a:cxn>
                  <a:cxn ang="0">
                    <a:pos x="195" y="0"/>
                  </a:cxn>
                  <a:cxn ang="0">
                    <a:pos x="816" y="611"/>
                  </a:cxn>
                  <a:cxn ang="0">
                    <a:pos x="816" y="417"/>
                  </a:cxn>
                  <a:cxn ang="0">
                    <a:pos x="390" y="0"/>
                  </a:cxn>
                </a:cxnLst>
                <a:rect l="0" t="0" r="r" b="b"/>
                <a:pathLst>
                  <a:path w="817" h="806">
                    <a:moveTo>
                      <a:pt x="390" y="0"/>
                    </a:moveTo>
                    <a:lnTo>
                      <a:pt x="195" y="0"/>
                    </a:lnTo>
                    <a:lnTo>
                      <a:pt x="816" y="611"/>
                    </a:lnTo>
                    <a:lnTo>
                      <a:pt x="816" y="417"/>
                    </a:lnTo>
                    <a:lnTo>
                      <a:pt x="390" y="0"/>
                    </a:lnTo>
                    <a:close/>
                  </a:path>
                </a:pathLst>
              </a:custGeom>
              <a:solidFill>
                <a:srgbClr val="80B9BB"/>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1140" name="Freeform 4"/>
              <p:cNvSpPr>
                <a:spLocks/>
              </p:cNvSpPr>
              <p:nvPr/>
            </p:nvSpPr>
            <p:spPr bwMode="auto">
              <a:xfrm>
                <a:off x="0" y="0"/>
                <a:ext cx="817" cy="806"/>
              </a:xfrm>
              <a:custGeom>
                <a:avLst/>
                <a:gdLst/>
                <a:ahLst/>
                <a:cxnLst>
                  <a:cxn ang="0">
                    <a:pos x="816" y="0"/>
                  </a:cxn>
                  <a:cxn ang="0">
                    <a:pos x="585" y="0"/>
                  </a:cxn>
                  <a:cxn ang="0">
                    <a:pos x="816" y="229"/>
                  </a:cxn>
                  <a:cxn ang="0">
                    <a:pos x="816" y="0"/>
                  </a:cxn>
                </a:cxnLst>
                <a:rect l="0" t="0" r="r" b="b"/>
                <a:pathLst>
                  <a:path w="817" h="806">
                    <a:moveTo>
                      <a:pt x="816" y="0"/>
                    </a:moveTo>
                    <a:lnTo>
                      <a:pt x="585" y="0"/>
                    </a:lnTo>
                    <a:lnTo>
                      <a:pt x="816" y="229"/>
                    </a:lnTo>
                    <a:lnTo>
                      <a:pt x="816" y="0"/>
                    </a:lnTo>
                    <a:close/>
                  </a:path>
                </a:pathLst>
              </a:custGeom>
              <a:solidFill>
                <a:srgbClr val="80B9BB"/>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1138" name="Freeform 2"/>
            <p:cNvSpPr>
              <a:spLocks/>
            </p:cNvSpPr>
            <p:nvPr/>
          </p:nvSpPr>
          <p:spPr bwMode="auto">
            <a:xfrm>
              <a:off x="1" y="411"/>
              <a:ext cx="396" cy="395"/>
            </a:xfrm>
            <a:custGeom>
              <a:avLst/>
              <a:gdLst/>
              <a:ahLst/>
              <a:cxnLst>
                <a:cxn ang="0">
                  <a:pos x="194" y="0"/>
                </a:cxn>
                <a:cxn ang="0">
                  <a:pos x="178" y="0"/>
                </a:cxn>
                <a:cxn ang="0">
                  <a:pos x="157" y="3"/>
                </a:cxn>
                <a:cxn ang="0">
                  <a:pos x="136" y="8"/>
                </a:cxn>
                <a:cxn ang="0">
                  <a:pos x="117" y="16"/>
                </a:cxn>
                <a:cxn ang="0">
                  <a:pos x="99" y="25"/>
                </a:cxn>
                <a:cxn ang="0">
                  <a:pos x="82" y="37"/>
                </a:cxn>
                <a:cxn ang="0">
                  <a:pos x="66" y="51"/>
                </a:cxn>
                <a:cxn ang="0">
                  <a:pos x="51" y="66"/>
                </a:cxn>
                <a:cxn ang="0">
                  <a:pos x="38" y="83"/>
                </a:cxn>
                <a:cxn ang="0">
                  <a:pos x="27" y="102"/>
                </a:cxn>
                <a:cxn ang="0">
                  <a:pos x="17" y="123"/>
                </a:cxn>
                <a:cxn ang="0">
                  <a:pos x="9" y="145"/>
                </a:cxn>
                <a:cxn ang="0">
                  <a:pos x="4" y="169"/>
                </a:cxn>
                <a:cxn ang="0">
                  <a:pos x="0" y="193"/>
                </a:cxn>
                <a:cxn ang="0">
                  <a:pos x="0" y="220"/>
                </a:cxn>
                <a:cxn ang="0">
                  <a:pos x="3" y="242"/>
                </a:cxn>
                <a:cxn ang="0">
                  <a:pos x="9" y="263"/>
                </a:cxn>
                <a:cxn ang="0">
                  <a:pos x="18" y="283"/>
                </a:cxn>
                <a:cxn ang="0">
                  <a:pos x="29" y="302"/>
                </a:cxn>
                <a:cxn ang="0">
                  <a:pos x="41" y="319"/>
                </a:cxn>
                <a:cxn ang="0">
                  <a:pos x="56" y="336"/>
                </a:cxn>
                <a:cxn ang="0">
                  <a:pos x="72" y="350"/>
                </a:cxn>
                <a:cxn ang="0">
                  <a:pos x="90" y="363"/>
                </a:cxn>
                <a:cxn ang="0">
                  <a:pos x="109" y="373"/>
                </a:cxn>
                <a:cxn ang="0">
                  <a:pos x="130" y="382"/>
                </a:cxn>
                <a:cxn ang="0">
                  <a:pos x="151" y="388"/>
                </a:cxn>
                <a:cxn ang="0">
                  <a:pos x="174" y="392"/>
                </a:cxn>
                <a:cxn ang="0">
                  <a:pos x="197" y="394"/>
                </a:cxn>
                <a:cxn ang="0">
                  <a:pos x="220" y="392"/>
                </a:cxn>
                <a:cxn ang="0">
                  <a:pos x="243" y="388"/>
                </a:cxn>
                <a:cxn ang="0">
                  <a:pos x="264" y="381"/>
                </a:cxn>
                <a:cxn ang="0">
                  <a:pos x="285" y="373"/>
                </a:cxn>
                <a:cxn ang="0">
                  <a:pos x="304" y="362"/>
                </a:cxn>
                <a:cxn ang="0">
                  <a:pos x="321" y="349"/>
                </a:cxn>
                <a:cxn ang="0">
                  <a:pos x="338" y="335"/>
                </a:cxn>
                <a:cxn ang="0">
                  <a:pos x="352" y="318"/>
                </a:cxn>
                <a:cxn ang="0">
                  <a:pos x="365" y="301"/>
                </a:cxn>
                <a:cxn ang="0">
                  <a:pos x="375" y="282"/>
                </a:cxn>
                <a:cxn ang="0">
                  <a:pos x="384" y="262"/>
                </a:cxn>
                <a:cxn ang="0">
                  <a:pos x="390" y="240"/>
                </a:cxn>
                <a:cxn ang="0">
                  <a:pos x="394" y="218"/>
                </a:cxn>
                <a:cxn ang="0">
                  <a:pos x="395" y="195"/>
                </a:cxn>
                <a:cxn ang="0">
                  <a:pos x="393" y="172"/>
                </a:cxn>
                <a:cxn ang="0">
                  <a:pos x="389" y="150"/>
                </a:cxn>
                <a:cxn ang="0">
                  <a:pos x="382" y="128"/>
                </a:cxn>
                <a:cxn ang="0">
                  <a:pos x="373" y="108"/>
                </a:cxn>
                <a:cxn ang="0">
                  <a:pos x="363" y="90"/>
                </a:cxn>
                <a:cxn ang="0">
                  <a:pos x="350" y="72"/>
                </a:cxn>
                <a:cxn ang="0">
                  <a:pos x="335" y="56"/>
                </a:cxn>
                <a:cxn ang="0">
                  <a:pos x="319" y="42"/>
                </a:cxn>
                <a:cxn ang="0">
                  <a:pos x="301" y="30"/>
                </a:cxn>
                <a:cxn ang="0">
                  <a:pos x="282" y="19"/>
                </a:cxn>
                <a:cxn ang="0">
                  <a:pos x="261" y="11"/>
                </a:cxn>
                <a:cxn ang="0">
                  <a:pos x="240" y="5"/>
                </a:cxn>
                <a:cxn ang="0">
                  <a:pos x="217" y="1"/>
                </a:cxn>
                <a:cxn ang="0">
                  <a:pos x="194" y="0"/>
                </a:cxn>
              </a:cxnLst>
              <a:rect l="0" t="0" r="r" b="b"/>
              <a:pathLst>
                <a:path w="396" h="395">
                  <a:moveTo>
                    <a:pt x="194" y="0"/>
                  </a:moveTo>
                  <a:lnTo>
                    <a:pt x="178" y="0"/>
                  </a:lnTo>
                  <a:lnTo>
                    <a:pt x="157" y="3"/>
                  </a:lnTo>
                  <a:lnTo>
                    <a:pt x="136" y="8"/>
                  </a:lnTo>
                  <a:lnTo>
                    <a:pt x="117" y="16"/>
                  </a:lnTo>
                  <a:lnTo>
                    <a:pt x="99" y="25"/>
                  </a:lnTo>
                  <a:lnTo>
                    <a:pt x="82" y="37"/>
                  </a:lnTo>
                  <a:lnTo>
                    <a:pt x="66" y="51"/>
                  </a:lnTo>
                  <a:lnTo>
                    <a:pt x="51" y="66"/>
                  </a:lnTo>
                  <a:lnTo>
                    <a:pt x="38" y="83"/>
                  </a:lnTo>
                  <a:lnTo>
                    <a:pt x="27" y="102"/>
                  </a:lnTo>
                  <a:lnTo>
                    <a:pt x="17" y="123"/>
                  </a:lnTo>
                  <a:lnTo>
                    <a:pt x="9" y="145"/>
                  </a:lnTo>
                  <a:lnTo>
                    <a:pt x="4" y="169"/>
                  </a:lnTo>
                  <a:lnTo>
                    <a:pt x="0" y="193"/>
                  </a:lnTo>
                  <a:lnTo>
                    <a:pt x="0" y="220"/>
                  </a:lnTo>
                  <a:lnTo>
                    <a:pt x="3" y="242"/>
                  </a:lnTo>
                  <a:lnTo>
                    <a:pt x="9" y="263"/>
                  </a:lnTo>
                  <a:lnTo>
                    <a:pt x="18" y="283"/>
                  </a:lnTo>
                  <a:lnTo>
                    <a:pt x="29" y="302"/>
                  </a:lnTo>
                  <a:lnTo>
                    <a:pt x="41" y="319"/>
                  </a:lnTo>
                  <a:lnTo>
                    <a:pt x="56" y="336"/>
                  </a:lnTo>
                  <a:lnTo>
                    <a:pt x="72" y="350"/>
                  </a:lnTo>
                  <a:lnTo>
                    <a:pt x="90" y="363"/>
                  </a:lnTo>
                  <a:lnTo>
                    <a:pt x="109" y="373"/>
                  </a:lnTo>
                  <a:lnTo>
                    <a:pt x="130" y="382"/>
                  </a:lnTo>
                  <a:lnTo>
                    <a:pt x="151" y="388"/>
                  </a:lnTo>
                  <a:lnTo>
                    <a:pt x="174" y="392"/>
                  </a:lnTo>
                  <a:lnTo>
                    <a:pt x="197" y="394"/>
                  </a:lnTo>
                  <a:lnTo>
                    <a:pt x="220" y="392"/>
                  </a:lnTo>
                  <a:lnTo>
                    <a:pt x="243" y="388"/>
                  </a:lnTo>
                  <a:lnTo>
                    <a:pt x="264" y="381"/>
                  </a:lnTo>
                  <a:lnTo>
                    <a:pt x="285" y="373"/>
                  </a:lnTo>
                  <a:lnTo>
                    <a:pt x="304" y="362"/>
                  </a:lnTo>
                  <a:lnTo>
                    <a:pt x="321" y="349"/>
                  </a:lnTo>
                  <a:lnTo>
                    <a:pt x="338" y="335"/>
                  </a:lnTo>
                  <a:lnTo>
                    <a:pt x="352" y="318"/>
                  </a:lnTo>
                  <a:lnTo>
                    <a:pt x="365" y="301"/>
                  </a:lnTo>
                  <a:lnTo>
                    <a:pt x="375" y="282"/>
                  </a:lnTo>
                  <a:lnTo>
                    <a:pt x="384" y="262"/>
                  </a:lnTo>
                  <a:lnTo>
                    <a:pt x="390" y="240"/>
                  </a:lnTo>
                  <a:lnTo>
                    <a:pt x="394" y="218"/>
                  </a:lnTo>
                  <a:lnTo>
                    <a:pt x="395" y="195"/>
                  </a:lnTo>
                  <a:lnTo>
                    <a:pt x="393" y="172"/>
                  </a:lnTo>
                  <a:lnTo>
                    <a:pt x="389" y="150"/>
                  </a:lnTo>
                  <a:lnTo>
                    <a:pt x="382" y="128"/>
                  </a:lnTo>
                  <a:lnTo>
                    <a:pt x="373" y="108"/>
                  </a:lnTo>
                  <a:lnTo>
                    <a:pt x="363" y="90"/>
                  </a:lnTo>
                  <a:lnTo>
                    <a:pt x="350" y="72"/>
                  </a:lnTo>
                  <a:lnTo>
                    <a:pt x="335" y="56"/>
                  </a:lnTo>
                  <a:lnTo>
                    <a:pt x="319" y="42"/>
                  </a:lnTo>
                  <a:lnTo>
                    <a:pt x="301" y="30"/>
                  </a:lnTo>
                  <a:lnTo>
                    <a:pt x="282" y="19"/>
                  </a:lnTo>
                  <a:lnTo>
                    <a:pt x="261" y="11"/>
                  </a:lnTo>
                  <a:lnTo>
                    <a:pt x="240" y="5"/>
                  </a:lnTo>
                  <a:lnTo>
                    <a:pt x="217" y="1"/>
                  </a:lnTo>
                  <a:lnTo>
                    <a:pt x="194" y="0"/>
                  </a:lnTo>
                  <a:close/>
                </a:path>
              </a:pathLst>
            </a:custGeom>
            <a:solidFill>
              <a:srgbClr val="215E6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250825" y="1196975"/>
          <a:ext cx="8455025" cy="4392613"/>
        </p:xfrm>
        <a:graphic>
          <a:graphicData uri="http://schemas.openxmlformats.org/drawingml/2006/table">
            <a:tbl>
              <a:tblPr/>
              <a:tblGrid>
                <a:gridCol w="4176713"/>
                <a:gridCol w="4278312"/>
              </a:tblGrid>
              <a:tr h="4392613">
                <a:tc>
                  <a:txBody>
                    <a:bodyPr/>
                    <a:lstStyle/>
                    <a:p>
                      <a:pPr marL="34925"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Arial" charset="0"/>
                          <a:cs typeface="Arial" charset="0"/>
                        </a:rPr>
                        <a:t>Выделение</a:t>
                      </a:r>
                      <a:r>
                        <a:rPr kumimoji="0" lang="ru-RU" sz="2400" b="0" i="0" u="none" strike="noStrike" cap="none" normalizeH="0" baseline="0" smtClean="0">
                          <a:ln>
                            <a:noFill/>
                          </a:ln>
                          <a:solidFill>
                            <a:schemeClr val="tx1"/>
                          </a:solidFill>
                          <a:effectLst/>
                          <a:latin typeface="Arial" charset="0"/>
                          <a:cs typeface="Arial" charset="0"/>
                        </a:rPr>
                        <a:t> из событий, явлений, поступков, признаков и т.д., обозначенных в тематическом предложении абзаца, одного какого-нибудь с последующей его детализацией.</a:t>
                      </a:r>
                    </a:p>
                  </a:txBody>
                  <a:tcPr marL="22860" marR="22860" marT="22860" marB="228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925"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Arial" charset="0"/>
                        </a:rPr>
                        <a:t>   (1)Даже самые развитые люди, я заметил, глубоко убеждены в том, что жить духовной жизнью — значит ходить в театры, читать книги, спорить о смысле жизни. (2) Но вот в «Пророке»:</a:t>
                      </a:r>
                    </a:p>
                    <a:p>
                      <a:pPr marL="34925"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Arial" charset="0"/>
                        </a:rPr>
                        <a:t>  Духовной жаждою томим,</a:t>
                      </a:r>
                    </a:p>
                    <a:p>
                      <a:pPr marL="34925"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Arial" charset="0"/>
                        </a:rPr>
                        <a:t> В пустыне мрачной я влачился…</a:t>
                      </a:r>
                    </a:p>
                    <a:p>
                      <a:pPr marL="34925"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Arial" charset="0"/>
                        </a:rPr>
                        <a:t>      (3) Чего же не хватало пушкинскому герою — споров, театров и выставок? (4)</a:t>
                      </a:r>
                      <a:r>
                        <a:rPr kumimoji="0" lang="ru-RU" sz="2000" b="1" i="0" u="none" strike="noStrike" cap="none" normalizeH="0" baseline="0" smtClean="0">
                          <a:ln>
                            <a:noFill/>
                          </a:ln>
                          <a:solidFill>
                            <a:schemeClr val="tx1"/>
                          </a:solidFill>
                          <a:effectLst/>
                          <a:latin typeface="Arial" charset="0"/>
                          <a:cs typeface="Arial" charset="0"/>
                        </a:rPr>
                        <a:t> Что это значит — духовная жажда</a:t>
                      </a:r>
                      <a:r>
                        <a:rPr kumimoji="0" lang="ru-RU" sz="2000" b="0" i="0" u="none" strike="noStrike" cap="none" normalizeH="0" baseline="0" smtClean="0">
                          <a:ln>
                            <a:noFill/>
                          </a:ln>
                          <a:solidFill>
                            <a:schemeClr val="tx1"/>
                          </a:solidFill>
                          <a:effectLst/>
                          <a:latin typeface="Arial" charset="0"/>
                          <a:cs typeface="Arial" charset="0"/>
                        </a:rPr>
                        <a:t>?</a:t>
                      </a:r>
                    </a:p>
                  </a:txBody>
                  <a:tcPr marL="22860" marR="22860" marT="22860" marB="228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Заголовок 1"/>
          <p:cNvSpPr>
            <a:spLocks noGrp="1"/>
          </p:cNvSpPr>
          <p:nvPr>
            <p:ph type="title"/>
          </p:nvPr>
        </p:nvSpPr>
        <p:spPr>
          <a:xfrm>
            <a:off x="457200" y="274638"/>
            <a:ext cx="8229600" cy="633412"/>
          </a:xfrm>
        </p:spPr>
        <p:txBody>
          <a:bodyPr/>
          <a:lstStyle/>
          <a:p>
            <a:pPr eaLnBrk="1" hangingPunct="1"/>
            <a:r>
              <a:rPr lang="ru-RU" sz="2400" b="1" smtClean="0">
                <a:latin typeface="Arial" charset="0"/>
                <a:cs typeface="Arial" charset="0"/>
              </a:rPr>
              <a:t>Способ распространения мысли </a:t>
            </a:r>
            <a:r>
              <a:rPr lang="ru-RU" sz="2400" b="1" u="sng" smtClean="0">
                <a:solidFill>
                  <a:srgbClr val="C00000"/>
                </a:solidFill>
                <a:latin typeface="Arial" charset="0"/>
                <a:cs typeface="Arial" charset="0"/>
              </a:rPr>
              <a:t>в 1-ом абзаце</a:t>
            </a:r>
          </a:p>
        </p:txBody>
      </p:sp>
      <p:sp>
        <p:nvSpPr>
          <p:cNvPr id="10" name="Прямоугольник 9"/>
          <p:cNvSpPr/>
          <p:nvPr/>
        </p:nvSpPr>
        <p:spPr>
          <a:xfrm>
            <a:off x="395288" y="1341438"/>
            <a:ext cx="7993062" cy="3744912"/>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2400" dirty="0">
                <a:solidFill>
                  <a:schemeClr val="tx1"/>
                </a:solidFill>
                <a:latin typeface="Arial" pitchFamily="34" charset="0"/>
                <a:cs typeface="Arial" pitchFamily="34" charset="0"/>
              </a:rPr>
              <a:t>     Уже в первом абзаце очевиден замысел известного учителя и публициста С.Соловейчика: </a:t>
            </a:r>
            <a:r>
              <a:rPr lang="ru-RU" sz="2400" b="1" dirty="0">
                <a:solidFill>
                  <a:schemeClr val="tx1"/>
                </a:solidFill>
                <a:latin typeface="Arial" pitchFamily="34" charset="0"/>
                <a:cs typeface="Arial" pitchFamily="34" charset="0"/>
              </a:rPr>
              <a:t>представить собственные рассуждения о том, что входит в понятия «духовность», «духовная жизнь».</a:t>
            </a:r>
          </a:p>
          <a:p>
            <a:pPr fontAlgn="auto">
              <a:spcBef>
                <a:spcPts val="0"/>
              </a:spcBef>
              <a:spcAft>
                <a:spcPts val="0"/>
              </a:spcAft>
              <a:defRPr/>
            </a:pPr>
            <a:r>
              <a:rPr lang="ru-RU" sz="2400" dirty="0">
                <a:solidFill>
                  <a:schemeClr val="tx1"/>
                </a:solidFill>
                <a:latin typeface="Arial" pitchFamily="34" charset="0"/>
                <a:cs typeface="Arial" pitchFamily="34" charset="0"/>
              </a:rPr>
              <a:t>     </a:t>
            </a:r>
            <a:r>
              <a:rPr lang="ru-RU" sz="2400" b="1" dirty="0">
                <a:solidFill>
                  <a:srgbClr val="FF0000"/>
                </a:solidFill>
                <a:latin typeface="Arial" pitchFamily="34" charset="0"/>
                <a:cs typeface="Arial" pitchFamily="34" charset="0"/>
              </a:rPr>
              <a:t>Данный замысел находит своё воплощение в  структуре и содержании текста, и, следовательно, ученик должен «расшифровать» его, анализируя текст.  </a:t>
            </a:r>
          </a:p>
        </p:txBody>
      </p:sp>
      <p:sp>
        <p:nvSpPr>
          <p:cNvPr id="6" name="Прямоугольник 5"/>
          <p:cNvSpPr/>
          <p:nvPr/>
        </p:nvSpPr>
        <p:spPr>
          <a:xfrm>
            <a:off x="539750" y="1628775"/>
            <a:ext cx="7561263" cy="324008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i="1" dirty="0">
                <a:solidFill>
                  <a:schemeClr val="tx1"/>
                </a:solidFill>
                <a:latin typeface="Arial" pitchFamily="34" charset="0"/>
                <a:cs typeface="Arial" pitchFamily="34" charset="0"/>
              </a:rPr>
              <a:t>В чём заключается истинная духовность человека? Что значит жить духовной жизнью? </a:t>
            </a:r>
            <a:r>
              <a:rPr lang="ru-RU" sz="2800" b="1" i="1" dirty="0">
                <a:solidFill>
                  <a:schemeClr val="tx1"/>
                </a:solidFill>
                <a:latin typeface="Arial" pitchFamily="34" charset="0"/>
                <a:cs typeface="Arial" pitchFamily="34" charset="0"/>
              </a:rPr>
              <a:t>Эти вопросы раскрывают суть главной проблемы текста</a:t>
            </a:r>
            <a:r>
              <a:rPr lang="ru-RU" sz="2800" i="1" dirty="0">
                <a:solidFill>
                  <a:schemeClr val="tx1"/>
                </a:solidFill>
                <a:latin typeface="Arial" pitchFamily="34" charset="0"/>
                <a:cs typeface="Arial" pitchFamily="34" charset="0"/>
              </a:rPr>
              <a:t>: что ищет человек, испытывающий «духовную жажду»? </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3"/>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250825" y="1196975"/>
          <a:ext cx="8454330" cy="4392488"/>
        </p:xfrm>
        <a:graphic>
          <a:graphicData uri="http://schemas.openxmlformats.org/drawingml/2006/table">
            <a:tbl>
              <a:tblPr/>
              <a:tblGrid>
                <a:gridCol w="3312368"/>
                <a:gridCol w="5141962"/>
              </a:tblGrid>
              <a:tr h="4392488">
                <a:tc>
                  <a:txBody>
                    <a:bodyPr/>
                    <a:lstStyle/>
                    <a:p>
                      <a:pPr>
                        <a:lnSpc>
                          <a:spcPct val="115000"/>
                        </a:lnSpc>
                        <a:spcAft>
                          <a:spcPts val="0"/>
                        </a:spcAft>
                      </a:pPr>
                      <a:r>
                        <a:rPr lang="ru-RU" sz="2400" b="1" kern="1200" dirty="0" smtClean="0">
                          <a:solidFill>
                            <a:schemeClr val="tx1"/>
                          </a:solidFill>
                          <a:latin typeface="Arial" pitchFamily="34" charset="0"/>
                          <a:ea typeface="+mn-ea"/>
                          <a:cs typeface="Arial" pitchFamily="34" charset="0"/>
                        </a:rPr>
                        <a:t>Определение понятий,</a:t>
                      </a:r>
                      <a:r>
                        <a:rPr lang="ru-RU" sz="2400" kern="1200" dirty="0" smtClean="0">
                          <a:solidFill>
                            <a:schemeClr val="tx1"/>
                          </a:solidFill>
                          <a:latin typeface="Arial" pitchFamily="34" charset="0"/>
                          <a:ea typeface="+mn-ea"/>
                          <a:cs typeface="Arial" pitchFamily="34" charset="0"/>
                        </a:rPr>
                        <a:t> введенных тематическим предложением</a:t>
                      </a:r>
                      <a:endParaRPr lang="ru-RU" sz="2400" b="1" dirty="0">
                        <a:latin typeface="Arial" pitchFamily="34" charset="0"/>
                        <a:ea typeface="Calibri"/>
                        <a:cs typeface="Arial" pitchFamily="34" charset="0"/>
                      </a:endParaRPr>
                    </a:p>
                  </a:txBody>
                  <a:tcPr marL="22860" marR="22860" marT="22860" marB="2286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nSpc>
                          <a:spcPct val="115000"/>
                        </a:lnSpc>
                        <a:spcAft>
                          <a:spcPts val="0"/>
                        </a:spcAft>
                      </a:pPr>
                      <a:r>
                        <a:rPr lang="ru-RU" sz="2000" dirty="0" smtClean="0">
                          <a:latin typeface="Arial" pitchFamily="34" charset="0"/>
                          <a:cs typeface="Arial" pitchFamily="34" charset="0"/>
                        </a:rPr>
                        <a:t>    (5) </a:t>
                      </a:r>
                      <a:r>
                        <a:rPr lang="ru-RU" sz="2000" b="1" i="1" dirty="0" smtClean="0">
                          <a:latin typeface="Arial" pitchFamily="34" charset="0"/>
                          <a:cs typeface="Arial" pitchFamily="34" charset="0"/>
                        </a:rPr>
                        <a:t>Духовность не то, что культура поведения или образованность. </a:t>
                      </a:r>
                      <a:r>
                        <a:rPr lang="ru-RU" sz="2000" dirty="0" smtClean="0">
                          <a:latin typeface="Arial" pitchFamily="34" charset="0"/>
                          <a:cs typeface="Arial" pitchFamily="34" charset="0"/>
                        </a:rPr>
                        <a:t>(6) Огромное количество людей, не имея образования, обладает высочайшей силой духа. </a:t>
                      </a:r>
                      <a:r>
                        <a:rPr lang="ru-RU" sz="2000" u="sng" dirty="0" smtClean="0">
                          <a:latin typeface="Arial" pitchFamily="34" charset="0"/>
                          <a:cs typeface="Arial" pitchFamily="34" charset="0"/>
                        </a:rPr>
                        <a:t>(7) Интеллигентность — не образованность, а духовность.</a:t>
                      </a:r>
                    </a:p>
                    <a:p>
                      <a:pPr>
                        <a:lnSpc>
                          <a:spcPct val="115000"/>
                        </a:lnSpc>
                        <a:spcAft>
                          <a:spcPts val="0"/>
                        </a:spcAft>
                      </a:pPr>
                      <a:r>
                        <a:rPr lang="ru-RU" sz="2000" u="sng" dirty="0" smtClean="0">
                          <a:latin typeface="Arial" pitchFamily="34" charset="0"/>
                          <a:cs typeface="Arial" pitchFamily="34" charset="0"/>
                        </a:rPr>
                        <a:t>(10) Духовная жизнь человека — это его собственное стремление к высокому.</a:t>
                      </a:r>
                      <a:endParaRPr lang="ru-RU" sz="2000" u="sng" dirty="0">
                        <a:latin typeface="Calibri"/>
                        <a:ea typeface="Calibri"/>
                        <a:cs typeface="Times New Roman"/>
                      </a:endParaRPr>
                    </a:p>
                  </a:txBody>
                  <a:tcPr marL="22860" marR="22860" marT="22860" marB="22860">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Прямоугольник 3"/>
          <p:cNvSpPr/>
          <p:nvPr/>
        </p:nvSpPr>
        <p:spPr>
          <a:xfrm>
            <a:off x="684213" y="1268413"/>
            <a:ext cx="7993062" cy="453707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sz="2400" i="1" dirty="0">
              <a:solidFill>
                <a:schemeClr val="tx1"/>
              </a:solidFill>
              <a:latin typeface="Arial" pitchFamily="34" charset="0"/>
              <a:cs typeface="Arial" pitchFamily="34" charset="0"/>
            </a:endParaRPr>
          </a:p>
          <a:p>
            <a:pPr fontAlgn="auto">
              <a:spcBef>
                <a:spcPts val="0"/>
              </a:spcBef>
              <a:spcAft>
                <a:spcPts val="0"/>
              </a:spcAft>
              <a:buFont typeface="Arial" pitchFamily="34" charset="0"/>
              <a:buChar char="•"/>
              <a:defRPr/>
            </a:pPr>
            <a:r>
              <a:rPr lang="ru-RU" sz="2400" b="1" i="1" dirty="0">
                <a:solidFill>
                  <a:schemeClr val="tx1"/>
                </a:solidFill>
                <a:latin typeface="Arial" pitchFamily="34" charset="0"/>
                <a:cs typeface="Arial" pitchFamily="34" charset="0"/>
              </a:rPr>
              <a:t>    Публицист  приводит  своё определение </a:t>
            </a:r>
            <a:r>
              <a:rPr lang="ru-RU" sz="2400" i="1" dirty="0">
                <a:solidFill>
                  <a:schemeClr val="tx1"/>
                </a:solidFill>
                <a:latin typeface="Arial" pitchFamily="34" charset="0"/>
                <a:cs typeface="Arial" pitchFamily="34" charset="0"/>
              </a:rPr>
              <a:t>духовной жизни,   где основной её мерой становится «собственное стремление» человека «к высокому».</a:t>
            </a:r>
          </a:p>
          <a:p>
            <a:pPr fontAlgn="auto">
              <a:spcBef>
                <a:spcPts val="0"/>
              </a:spcBef>
              <a:spcAft>
                <a:spcPts val="0"/>
              </a:spcAft>
              <a:defRPr/>
            </a:pPr>
            <a:r>
              <a:rPr lang="ru-RU" sz="2400" i="1" dirty="0">
                <a:solidFill>
                  <a:schemeClr val="tx1"/>
                </a:solidFill>
                <a:latin typeface="Arial" pitchFamily="34" charset="0"/>
                <a:cs typeface="Arial" pitchFamily="34" charset="0"/>
              </a:rPr>
              <a:t> </a:t>
            </a:r>
          </a:p>
          <a:p>
            <a:pPr fontAlgn="auto">
              <a:spcBef>
                <a:spcPts val="0"/>
              </a:spcBef>
              <a:spcAft>
                <a:spcPts val="0"/>
              </a:spcAft>
              <a:buFont typeface="Arial" pitchFamily="34" charset="0"/>
              <a:buChar char="•"/>
              <a:defRPr/>
            </a:pPr>
            <a:r>
              <a:rPr lang="ru-RU" sz="2400" b="1" i="1" dirty="0">
                <a:solidFill>
                  <a:schemeClr val="tx1"/>
                </a:solidFill>
                <a:latin typeface="Arial" pitchFamily="34" charset="0"/>
                <a:cs typeface="Arial" pitchFamily="34" charset="0"/>
              </a:rPr>
              <a:t> Автор считает   </a:t>
            </a:r>
            <a:r>
              <a:rPr lang="ru-RU" sz="2400" i="1" dirty="0">
                <a:solidFill>
                  <a:schemeClr val="tx1"/>
                </a:solidFill>
                <a:latin typeface="Arial" pitchFamily="34" charset="0"/>
                <a:cs typeface="Arial" pitchFamily="34" charset="0"/>
              </a:rPr>
              <a:t>интеллигентность не уровнем образованности, а синонимом духовности, и это означает, что только богатство внутреннего мира, «стремление к высокому» делают жизнь человека одухотворённой.</a:t>
            </a:r>
          </a:p>
          <a:p>
            <a:pPr fontAlgn="auto">
              <a:spcBef>
                <a:spcPts val="0"/>
              </a:spcBef>
              <a:spcAft>
                <a:spcPts val="0"/>
              </a:spcAft>
              <a:defRPr/>
            </a:pPr>
            <a:endParaRPr lang="ru-RU" sz="2400" i="1" dirty="0">
              <a:solidFill>
                <a:schemeClr val="tx1"/>
              </a:solidFill>
              <a:latin typeface="Arial" pitchFamily="34" charset="0"/>
              <a:cs typeface="Arial" pitchFamily="34" charset="0"/>
            </a:endParaRPr>
          </a:p>
          <a:p>
            <a:pPr fontAlgn="auto">
              <a:spcBef>
                <a:spcPts val="0"/>
              </a:spcBef>
              <a:spcAft>
                <a:spcPts val="0"/>
              </a:spcAft>
              <a:defRPr/>
            </a:pPr>
            <a:endParaRPr lang="ru-RU" sz="2400" i="1" dirty="0">
              <a:solidFill>
                <a:schemeClr val="tx1"/>
              </a:solidFill>
              <a:latin typeface="Arial" pitchFamily="34" charset="0"/>
              <a:cs typeface="Arial" pitchFamily="34" charset="0"/>
            </a:endParaRPr>
          </a:p>
          <a:p>
            <a:pPr fontAlgn="auto">
              <a:spcBef>
                <a:spcPts val="0"/>
              </a:spcBef>
              <a:spcAft>
                <a:spcPts val="0"/>
              </a:spcAft>
              <a:defRPr/>
            </a:pPr>
            <a:r>
              <a:rPr lang="ru-RU" sz="2400" i="1" dirty="0">
                <a:solidFill>
                  <a:schemeClr val="tx1"/>
                </a:solidFill>
                <a:latin typeface="Arial" pitchFamily="34" charset="0"/>
                <a:cs typeface="Arial" pitchFamily="34" charset="0"/>
              </a:rPr>
              <a:t/>
            </a:r>
            <a:br>
              <a:rPr lang="ru-RU" sz="2400" i="1" dirty="0">
                <a:solidFill>
                  <a:schemeClr val="tx1"/>
                </a:solidFill>
                <a:latin typeface="Arial" pitchFamily="34" charset="0"/>
                <a:cs typeface="Arial" pitchFamily="34" charset="0"/>
              </a:rPr>
            </a:br>
            <a:r>
              <a:rPr lang="ru-RU" i="1" dirty="0">
                <a:solidFill>
                  <a:schemeClr val="tx1"/>
                </a:solidFill>
                <a:latin typeface="Arial" pitchFamily="34" charset="0"/>
                <a:cs typeface="Arial" pitchFamily="34" charset="0"/>
              </a:rPr>
              <a:t/>
            </a:r>
            <a:br>
              <a:rPr lang="ru-RU" i="1" dirty="0">
                <a:solidFill>
                  <a:schemeClr val="tx1"/>
                </a:solidFill>
                <a:latin typeface="Arial" pitchFamily="34" charset="0"/>
                <a:cs typeface="Arial" pitchFamily="34" charset="0"/>
              </a:rPr>
            </a:br>
            <a:endParaRPr lang="ru-RU" i="1" dirty="0">
              <a:solidFill>
                <a:schemeClr val="tx1"/>
              </a:solidFill>
              <a:latin typeface="Arial" pitchFamily="34" charset="0"/>
              <a:cs typeface="Arial" pitchFamily="34" charset="0"/>
            </a:endParaRPr>
          </a:p>
        </p:txBody>
      </p:sp>
      <p:sp>
        <p:nvSpPr>
          <p:cNvPr id="8" name="Заголовок 1"/>
          <p:cNvSpPr>
            <a:spLocks noGrp="1"/>
          </p:cNvSpPr>
          <p:nvPr>
            <p:ph type="title"/>
          </p:nvPr>
        </p:nvSpPr>
        <p:spPr>
          <a:xfrm>
            <a:off x="457200" y="274638"/>
            <a:ext cx="8229600" cy="633412"/>
          </a:xfrm>
        </p:spPr>
        <p:txBody>
          <a:bodyPr rtlCol="0">
            <a:normAutofit fontScale="90000"/>
          </a:bodyPr>
          <a:lstStyle/>
          <a:p>
            <a:pPr eaLnBrk="1" fontAlgn="auto" hangingPunct="1">
              <a:spcAft>
                <a:spcPts val="0"/>
              </a:spcAft>
              <a:defRPr/>
            </a:pPr>
            <a:r>
              <a:rPr lang="ru-RU" sz="3200" b="1" dirty="0" smtClean="0">
                <a:latin typeface="Arial" pitchFamily="34" charset="0"/>
                <a:cs typeface="Arial" pitchFamily="34" charset="0"/>
              </a:rPr>
              <a:t>Способ распространения мысли </a:t>
            </a:r>
            <a:r>
              <a:rPr lang="ru-RU" sz="3200" b="1" u="sng" dirty="0" smtClean="0">
                <a:solidFill>
                  <a:srgbClr val="C00000"/>
                </a:solidFill>
                <a:latin typeface="Arial" pitchFamily="34" charset="0"/>
                <a:cs typeface="Arial" pitchFamily="34" charset="0"/>
              </a:rPr>
              <a:t>во 2-ом абзаце</a:t>
            </a:r>
            <a:endParaRPr lang="ru-RU" sz="3200" b="1" u="sng"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3412"/>
          </a:xfrm>
        </p:spPr>
        <p:txBody>
          <a:bodyPr rtlCol="0">
            <a:normAutofit fontScale="90000"/>
          </a:bodyPr>
          <a:lstStyle/>
          <a:p>
            <a:pPr eaLnBrk="1" fontAlgn="auto" hangingPunct="1">
              <a:spcAft>
                <a:spcPts val="0"/>
              </a:spcAft>
              <a:defRPr/>
            </a:pPr>
            <a:r>
              <a:rPr lang="ru-RU" sz="3200" b="1" dirty="0" smtClean="0">
                <a:latin typeface="Arial" pitchFamily="34" charset="0"/>
                <a:cs typeface="Arial" pitchFamily="34" charset="0"/>
              </a:rPr>
              <a:t>Способ распространения мысли </a:t>
            </a:r>
            <a:r>
              <a:rPr lang="ru-RU" sz="3200" b="1" u="sng" dirty="0" smtClean="0">
                <a:solidFill>
                  <a:srgbClr val="C00000"/>
                </a:solidFill>
                <a:latin typeface="Arial" pitchFamily="34" charset="0"/>
                <a:cs typeface="Arial" pitchFamily="34" charset="0"/>
              </a:rPr>
              <a:t>во 2-ом абзаце</a:t>
            </a:r>
            <a:endParaRPr lang="ru-RU" sz="3200" b="1" u="sng" dirty="0">
              <a:solidFill>
                <a:srgbClr val="C00000"/>
              </a:solidFill>
              <a:latin typeface="Arial" pitchFamily="34" charset="0"/>
              <a:cs typeface="Arial" pitchFamily="34" charset="0"/>
            </a:endParaRPr>
          </a:p>
        </p:txBody>
      </p:sp>
      <p:graphicFrame>
        <p:nvGraphicFramePr>
          <p:cNvPr id="5" name="Таблица 4"/>
          <p:cNvGraphicFramePr>
            <a:graphicFrameLocks noGrp="1"/>
          </p:cNvGraphicFramePr>
          <p:nvPr/>
        </p:nvGraphicFramePr>
        <p:xfrm>
          <a:off x="250825" y="1196975"/>
          <a:ext cx="8455025" cy="4392613"/>
        </p:xfrm>
        <a:graphic>
          <a:graphicData uri="http://schemas.openxmlformats.org/drawingml/2006/table">
            <a:tbl>
              <a:tblPr/>
              <a:tblGrid>
                <a:gridCol w="3313113"/>
                <a:gridCol w="5141912"/>
              </a:tblGrid>
              <a:tr h="43926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2400" b="1" i="0" u="none" strike="noStrike" cap="none" normalizeH="0" baseline="0" smtClean="0">
                          <a:ln>
                            <a:noFill/>
                          </a:ln>
                          <a:solidFill>
                            <a:srgbClr val="000000"/>
                          </a:solidFill>
                          <a:effectLst/>
                          <a:latin typeface="Arial" charset="0"/>
                          <a:cs typeface="Times New Roman" pitchFamily="18" charset="0"/>
                        </a:rPr>
                        <a:t>Вопросно- ответный способ</a:t>
                      </a:r>
                      <a:r>
                        <a:rPr kumimoji="0" lang="ru-RU" sz="2400" b="0" i="0" u="none" strike="noStrike" cap="none" normalizeH="0" baseline="0" smtClean="0">
                          <a:ln>
                            <a:noFill/>
                          </a:ln>
                          <a:solidFill>
                            <a:srgbClr val="000000"/>
                          </a:solidFill>
                          <a:effectLst/>
                          <a:latin typeface="Arial" charset="0"/>
                          <a:cs typeface="Times New Roman" pitchFamily="18" charset="0"/>
                        </a:rPr>
                        <a:t> распространения тематического предложения в абзаце</a:t>
                      </a:r>
                      <a:endParaRPr kumimoji="0" lang="ru-RU" sz="2400" b="0" i="0" u="none" strike="noStrike" cap="none" normalizeH="0" baseline="0" smtClean="0">
                        <a:ln>
                          <a:noFill/>
                        </a:ln>
                        <a:solidFill>
                          <a:schemeClr val="tx1"/>
                        </a:solidFill>
                        <a:effectLst/>
                        <a:latin typeface="Arial" charset="0"/>
                        <a:cs typeface="Arial" charset="0"/>
                      </a:endParaRPr>
                    </a:p>
                  </a:txBody>
                  <a:tcPr marL="22860" marR="22860" marT="22860" marB="228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cs typeface="Arial" charset="0"/>
                        </a:rPr>
                        <a:t>. (8) Отчего самые тонкие ценители искусства бывают порой негодными людьми? (9) Да потому, что само по себе чтение книг, посещение театров и музеев не есть духовная жизнь.</a:t>
                      </a:r>
                      <a:endParaRPr kumimoji="0" lang="ru-RU"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22860" marR="22860" marT="22860" marB="228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Прямоугольник 6"/>
          <p:cNvSpPr/>
          <p:nvPr/>
        </p:nvSpPr>
        <p:spPr>
          <a:xfrm>
            <a:off x="323850" y="1916113"/>
            <a:ext cx="7993063" cy="324167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i="1" dirty="0">
                <a:solidFill>
                  <a:schemeClr val="tx1"/>
                </a:solidFill>
                <a:latin typeface="Arial" pitchFamily="34" charset="0"/>
                <a:cs typeface="Arial" pitchFamily="34" charset="0"/>
              </a:rPr>
              <a:t>Автор, </a:t>
            </a:r>
            <a:r>
              <a:rPr lang="ru-RU" sz="2800" i="1" dirty="0">
                <a:solidFill>
                  <a:srgbClr val="FF0000"/>
                </a:solidFill>
                <a:latin typeface="Arial" pitchFamily="34" charset="0"/>
                <a:cs typeface="Arial" pitchFamily="34" charset="0"/>
              </a:rPr>
              <a:t>раскрывая суть  этого нравственного понятия</a:t>
            </a:r>
            <a:r>
              <a:rPr lang="ru-RU" sz="2800" i="1" dirty="0">
                <a:solidFill>
                  <a:schemeClr val="tx1"/>
                </a:solidFill>
                <a:latin typeface="Arial" pitchFamily="34" charset="0"/>
                <a:cs typeface="Arial" pitchFamily="34" charset="0"/>
              </a:rPr>
              <a:t>, </a:t>
            </a:r>
            <a:r>
              <a:rPr lang="ru-RU" sz="2800" i="1" dirty="0">
                <a:solidFill>
                  <a:srgbClr val="FF0000"/>
                </a:solidFill>
                <a:latin typeface="Arial" pitchFamily="34" charset="0"/>
                <a:cs typeface="Arial" pitchFamily="34" charset="0"/>
              </a:rPr>
              <a:t>пытается  разобраться</a:t>
            </a:r>
            <a:r>
              <a:rPr lang="ru-RU" sz="2800" i="1" dirty="0">
                <a:solidFill>
                  <a:schemeClr val="tx1"/>
                </a:solidFill>
                <a:latin typeface="Arial" pitchFamily="34" charset="0"/>
                <a:cs typeface="Arial" pitchFamily="34" charset="0"/>
              </a:rPr>
              <a:t>, почему жизнь «самых тонких ценителей» искусства иногда нельзя назвать  духовной.</a:t>
            </a:r>
            <a:br>
              <a:rPr lang="ru-RU" sz="2800" i="1" dirty="0">
                <a:solidFill>
                  <a:schemeClr val="tx1"/>
                </a:solidFill>
                <a:latin typeface="Arial" pitchFamily="34" charset="0"/>
                <a:cs typeface="Arial" pitchFamily="34" charset="0"/>
              </a:rPr>
            </a:br>
            <a:r>
              <a:rPr lang="ru-RU" dirty="0">
                <a:latin typeface="Arial" pitchFamily="34" charset="0"/>
                <a:cs typeface="Arial" pitchFamily="34" charset="0"/>
              </a:rPr>
              <a:t/>
            </a:r>
            <a:br>
              <a:rPr lang="ru-RU" dirty="0">
                <a:latin typeface="Arial" pitchFamily="34" charset="0"/>
                <a:cs typeface="Arial" pitchFamily="34" charset="0"/>
              </a:rPr>
            </a:br>
            <a:endParaRPr lang="ru-RU"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250825" y="1289050"/>
          <a:ext cx="8455025" cy="5307013"/>
        </p:xfrm>
        <a:graphic>
          <a:graphicData uri="http://schemas.openxmlformats.org/drawingml/2006/table">
            <a:tbl>
              <a:tblPr/>
              <a:tblGrid>
                <a:gridCol w="3313113"/>
                <a:gridCol w="5141912"/>
              </a:tblGrid>
              <a:tr h="53070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Arial" charset="0"/>
                          <a:cs typeface="Arial" charset="0"/>
                        </a:rPr>
                        <a:t>Объяснение тезиса</a:t>
                      </a:r>
                    </a:p>
                  </a:txBody>
                  <a:tcPr marL="22860" marR="22860" marT="22860" marB="228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cs typeface="Arial" charset="0"/>
                        </a:rPr>
                        <a:t>(</a:t>
                      </a:r>
                      <a:r>
                        <a:rPr kumimoji="0" lang="ru-RU" sz="2000" b="0" i="0" u="none" strike="noStrike" cap="none" normalizeH="0" baseline="0" smtClean="0">
                          <a:ln>
                            <a:noFill/>
                          </a:ln>
                          <a:solidFill>
                            <a:schemeClr val="tx1"/>
                          </a:solidFill>
                          <a:effectLst/>
                          <a:latin typeface="Arial" charset="0"/>
                          <a:cs typeface="Arial" charset="0"/>
                        </a:rPr>
                        <a:t>9) …</a:t>
                      </a:r>
                      <a:r>
                        <a:rPr kumimoji="0" lang="ru-RU" sz="2000" b="1" i="0" u="none" strike="noStrike" cap="none" normalizeH="0" baseline="0" smtClean="0">
                          <a:ln>
                            <a:noFill/>
                          </a:ln>
                          <a:solidFill>
                            <a:schemeClr val="tx1"/>
                          </a:solidFill>
                          <a:effectLst/>
                          <a:latin typeface="Arial" charset="0"/>
                          <a:cs typeface="Arial" charset="0"/>
                        </a:rPr>
                        <a:t>Само по себе чтение книг, посещение театров и музеев не есть духовная жизнь. </a:t>
                      </a:r>
                      <a:r>
                        <a:rPr kumimoji="0" lang="ru-RU" sz="2000" b="0" i="0" u="none" strike="noStrike" cap="none" normalizeH="0" baseline="0" smtClean="0">
                          <a:ln>
                            <a:noFill/>
                          </a:ln>
                          <a:solidFill>
                            <a:schemeClr val="tx1"/>
                          </a:solidFill>
                          <a:effectLst/>
                          <a:latin typeface="Arial" charset="0"/>
                          <a:cs typeface="Arial" charset="0"/>
                        </a:rPr>
                        <a:t>(10) Духовная жизнь человека — это его собственное стремление к высокому, и тогда книги или театр волнуют его, потому что отвечают его стремлениям. (11) В произведениях искусства духовный человек ищет собеседника, союзника — ему искусство нужно для поддержания собственного духа, для укрепления собственной веры в добро, правду, красоту.</a:t>
                      </a:r>
                      <a:endParaRPr kumimoji="0" lang="ru-RU"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22860" marR="22860" marT="22860" marB="228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Прямоугольник 3"/>
          <p:cNvSpPr/>
          <p:nvPr/>
        </p:nvSpPr>
        <p:spPr>
          <a:xfrm>
            <a:off x="611188" y="1773238"/>
            <a:ext cx="7993062" cy="324008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i="1" dirty="0">
                <a:solidFill>
                  <a:schemeClr val="tx1"/>
                </a:solidFill>
                <a:latin typeface="Arial" pitchFamily="34" charset="0"/>
                <a:cs typeface="Arial" pitchFamily="34" charset="0"/>
              </a:rPr>
              <a:t>Критерием духовности для С. Соловейчика является не </a:t>
            </a:r>
            <a:r>
              <a:rPr lang="ru-RU" sz="2800" b="1" i="1" dirty="0">
                <a:solidFill>
                  <a:schemeClr val="tx1"/>
                </a:solidFill>
                <a:latin typeface="Arial" pitchFamily="34" charset="0"/>
                <a:cs typeface="Arial" pitchFamily="34" charset="0"/>
              </a:rPr>
              <a:t>«чтение книг, посещение театров и музеев»</a:t>
            </a:r>
            <a:r>
              <a:rPr lang="ru-RU" sz="2800" i="1" dirty="0">
                <a:solidFill>
                  <a:schemeClr val="tx1"/>
                </a:solidFill>
                <a:latin typeface="Arial" pitchFamily="34" charset="0"/>
                <a:cs typeface="Arial" pitchFamily="34" charset="0"/>
              </a:rPr>
              <a:t>, а  стремление человека  найти в искусстве подтверждение, что жизнь немыслима без </a:t>
            </a:r>
            <a:r>
              <a:rPr lang="ru-RU" sz="2800" b="1" i="1" dirty="0">
                <a:solidFill>
                  <a:schemeClr val="tx1"/>
                </a:solidFill>
                <a:latin typeface="Arial" pitchFamily="34" charset="0"/>
                <a:cs typeface="Arial" pitchFamily="34" charset="0"/>
              </a:rPr>
              <a:t>«добра, правды, красоты».</a:t>
            </a:r>
            <a:r>
              <a:rPr lang="ru-RU" sz="2800" i="1" dirty="0">
                <a:solidFill>
                  <a:schemeClr val="tx1"/>
                </a:solidFill>
                <a:latin typeface="Arial" pitchFamily="34" charset="0"/>
                <a:cs typeface="Arial" pitchFamily="34" charset="0"/>
              </a:rPr>
              <a:t/>
            </a:r>
            <a:br>
              <a:rPr lang="ru-RU" sz="2800" i="1" dirty="0">
                <a:solidFill>
                  <a:schemeClr val="tx1"/>
                </a:solidFill>
                <a:latin typeface="Arial" pitchFamily="34" charset="0"/>
                <a:cs typeface="Arial" pitchFamily="34" charset="0"/>
              </a:rPr>
            </a:br>
            <a:r>
              <a:rPr lang="ru-RU" dirty="0">
                <a:latin typeface="Arial" pitchFamily="34" charset="0"/>
                <a:cs typeface="Arial" pitchFamily="34" charset="0"/>
              </a:rPr>
              <a:t/>
            </a:r>
            <a:br>
              <a:rPr lang="ru-RU" dirty="0">
                <a:latin typeface="Arial" pitchFamily="34" charset="0"/>
                <a:cs typeface="Arial" pitchFamily="34" charset="0"/>
              </a:rPr>
            </a:br>
            <a:endParaRPr lang="ru-RU" dirty="0">
              <a:latin typeface="Arial" pitchFamily="34" charset="0"/>
              <a:cs typeface="Arial" pitchFamily="34" charset="0"/>
            </a:endParaRPr>
          </a:p>
        </p:txBody>
      </p:sp>
      <p:sp>
        <p:nvSpPr>
          <p:cNvPr id="6" name="Заголовок 1"/>
          <p:cNvSpPr>
            <a:spLocks noGrp="1"/>
          </p:cNvSpPr>
          <p:nvPr>
            <p:ph type="title"/>
          </p:nvPr>
        </p:nvSpPr>
        <p:spPr>
          <a:xfrm>
            <a:off x="457200" y="274638"/>
            <a:ext cx="8229600" cy="633412"/>
          </a:xfrm>
        </p:spPr>
        <p:txBody>
          <a:bodyPr rtlCol="0">
            <a:normAutofit fontScale="90000"/>
          </a:bodyPr>
          <a:lstStyle/>
          <a:p>
            <a:pPr eaLnBrk="1" fontAlgn="auto" hangingPunct="1">
              <a:spcAft>
                <a:spcPts val="0"/>
              </a:spcAft>
              <a:defRPr/>
            </a:pPr>
            <a:r>
              <a:rPr lang="ru-RU" sz="3200" b="1" dirty="0" smtClean="0">
                <a:latin typeface="Arial" pitchFamily="34" charset="0"/>
                <a:cs typeface="Arial" pitchFamily="34" charset="0"/>
              </a:rPr>
              <a:t>Способ распространения мысли </a:t>
            </a:r>
            <a:r>
              <a:rPr lang="ru-RU" sz="3200" b="1" u="sng" dirty="0" smtClean="0">
                <a:solidFill>
                  <a:srgbClr val="C00000"/>
                </a:solidFill>
                <a:latin typeface="Arial" pitchFamily="34" charset="0"/>
                <a:cs typeface="Arial" pitchFamily="34" charset="0"/>
              </a:rPr>
              <a:t>во 2-ом абзаце</a:t>
            </a:r>
            <a:endParaRPr lang="ru-RU" sz="3200" b="1" u="sng"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3412"/>
          </a:xfrm>
        </p:spPr>
        <p:txBody>
          <a:bodyPr rtlCol="0">
            <a:normAutofit fontScale="90000"/>
          </a:bodyPr>
          <a:lstStyle/>
          <a:p>
            <a:pPr eaLnBrk="1" fontAlgn="auto" hangingPunct="1">
              <a:spcAft>
                <a:spcPts val="0"/>
              </a:spcAft>
              <a:defRPr/>
            </a:pPr>
            <a:r>
              <a:rPr lang="ru-RU" sz="2800" b="1" dirty="0" smtClean="0">
                <a:latin typeface="Arial" pitchFamily="34" charset="0"/>
                <a:cs typeface="Arial" pitchFamily="34" charset="0"/>
              </a:rPr>
              <a:t>Способ распространения </a:t>
            </a:r>
            <a:r>
              <a:rPr lang="ru-RU" sz="2800" b="1" dirty="0" smtClean="0">
                <a:solidFill>
                  <a:srgbClr val="C00000"/>
                </a:solidFill>
                <a:latin typeface="Arial" pitchFamily="34" charset="0"/>
                <a:cs typeface="Arial" pitchFamily="34" charset="0"/>
              </a:rPr>
              <a:t>мысли во 2-ом  абзаце</a:t>
            </a:r>
            <a:endParaRPr lang="ru-RU" sz="2800" dirty="0">
              <a:solidFill>
                <a:srgbClr val="C00000"/>
              </a:solidFill>
            </a:endParaRPr>
          </a:p>
        </p:txBody>
      </p:sp>
      <p:graphicFrame>
        <p:nvGraphicFramePr>
          <p:cNvPr id="5" name="Таблица 4"/>
          <p:cNvGraphicFramePr>
            <a:graphicFrameLocks noGrp="1"/>
          </p:cNvGraphicFramePr>
          <p:nvPr/>
        </p:nvGraphicFramePr>
        <p:xfrm>
          <a:off x="250825" y="1196975"/>
          <a:ext cx="8454330" cy="5093208"/>
        </p:xfrm>
        <a:graphic>
          <a:graphicData uri="http://schemas.openxmlformats.org/drawingml/2006/table">
            <a:tbl>
              <a:tblPr/>
              <a:tblGrid>
                <a:gridCol w="3024336"/>
                <a:gridCol w="5429994"/>
              </a:tblGrid>
              <a:tr h="4392488">
                <a:tc>
                  <a:txBody>
                    <a:bodyPr/>
                    <a:lstStyle/>
                    <a:p>
                      <a:pPr>
                        <a:lnSpc>
                          <a:spcPct val="115000"/>
                        </a:lnSpc>
                        <a:spcAft>
                          <a:spcPts val="0"/>
                        </a:spcAft>
                      </a:pPr>
                      <a:r>
                        <a:rPr lang="ru-RU" sz="2400" b="1" kern="1200" dirty="0" smtClean="0">
                          <a:solidFill>
                            <a:schemeClr val="tx1"/>
                          </a:solidFill>
                          <a:latin typeface="+mn-lt"/>
                          <a:ea typeface="+mn-ea"/>
                          <a:cs typeface="+mn-cs"/>
                        </a:rPr>
                        <a:t>Сопоставление и противопоставление</a:t>
                      </a:r>
                      <a:r>
                        <a:rPr lang="ru-RU" sz="2400" kern="1200" dirty="0" smtClean="0">
                          <a:solidFill>
                            <a:schemeClr val="tx1"/>
                          </a:solidFill>
                          <a:latin typeface="+mn-lt"/>
                          <a:ea typeface="+mn-ea"/>
                          <a:cs typeface="+mn-cs"/>
                        </a:rPr>
                        <a:t> фактов, явлений, идей, изложенных в тематическом предложении, другим фактам, явлениям, идеям</a:t>
                      </a:r>
                      <a:endParaRPr lang="ru-RU" sz="2400" dirty="0">
                        <a:latin typeface="Arial" pitchFamily="34" charset="0"/>
                        <a:ea typeface="Calibri"/>
                        <a:cs typeface="Arial" pitchFamily="34" charset="0"/>
                      </a:endParaRPr>
                    </a:p>
                  </a:txBody>
                  <a:tcPr marL="22860" marR="22860" marT="22860" marB="2286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nSpc>
                          <a:spcPct val="115000"/>
                        </a:lnSpc>
                        <a:spcAft>
                          <a:spcPts val="0"/>
                        </a:spcAft>
                      </a:pPr>
                      <a:r>
                        <a:rPr lang="ru-RU" sz="2400" dirty="0" smtClean="0">
                          <a:latin typeface="Arial" pitchFamily="34" charset="0"/>
                          <a:cs typeface="Arial" pitchFamily="34" charset="0"/>
                        </a:rPr>
                        <a:t> (12) Когда же </a:t>
                      </a:r>
                      <a:r>
                        <a:rPr lang="ru-RU" sz="2400" b="1" i="1" dirty="0" smtClean="0">
                          <a:latin typeface="Arial" pitchFamily="34" charset="0"/>
                          <a:cs typeface="Arial" pitchFamily="34" charset="0"/>
                        </a:rPr>
                        <a:t>дух человека низок</a:t>
                      </a:r>
                      <a:r>
                        <a:rPr lang="ru-RU" sz="2400" dirty="0" smtClean="0">
                          <a:latin typeface="Arial" pitchFamily="34" charset="0"/>
                          <a:cs typeface="Arial" pitchFamily="34" charset="0"/>
                        </a:rPr>
                        <a:t>, то в театре и кино он лишь развлекается, убивает время, даже если он является ценителем искусства. (13) </a:t>
                      </a:r>
                      <a:r>
                        <a:rPr lang="ru-RU" sz="2400" b="1" i="1" dirty="0" smtClean="0">
                          <a:latin typeface="Arial" pitchFamily="34" charset="0"/>
                          <a:cs typeface="Arial" pitchFamily="34" charset="0"/>
                        </a:rPr>
                        <a:t>Точно так же может быть бездуховным само искусство</a:t>
                      </a:r>
                      <a:r>
                        <a:rPr lang="ru-RU" sz="2400" dirty="0" smtClean="0">
                          <a:latin typeface="Arial" pitchFamily="34" charset="0"/>
                          <a:cs typeface="Arial" pitchFamily="34" charset="0"/>
                        </a:rPr>
                        <a:t> — все признаки таланта налицо, но нет стремления к правде и добру, и, значит, нет искусства, потому что искусство всегда </a:t>
                      </a:r>
                      <a:r>
                        <a:rPr lang="ru-RU" sz="2400" dirty="0" err="1" smtClean="0">
                          <a:latin typeface="Arial" pitchFamily="34" charset="0"/>
                          <a:cs typeface="Arial" pitchFamily="34" charset="0"/>
                        </a:rPr>
                        <a:t>духоподъемно</a:t>
                      </a:r>
                      <a:r>
                        <a:rPr lang="ru-RU" sz="2400" dirty="0" smtClean="0">
                          <a:latin typeface="Arial" pitchFamily="34" charset="0"/>
                          <a:cs typeface="Arial" pitchFamily="34" charset="0"/>
                        </a:rPr>
                        <a:t>, в этом его назначение.</a:t>
                      </a:r>
                      <a:endParaRPr lang="ru-RU" sz="2400" dirty="0">
                        <a:latin typeface="Calibri"/>
                        <a:ea typeface="Calibri"/>
                        <a:cs typeface="Times New Roman"/>
                      </a:endParaRPr>
                    </a:p>
                  </a:txBody>
                  <a:tcPr marL="22860" marR="22860" marT="22860" marB="22860">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Прямоугольник 3"/>
          <p:cNvSpPr/>
          <p:nvPr/>
        </p:nvSpPr>
        <p:spPr>
          <a:xfrm>
            <a:off x="827088" y="1700213"/>
            <a:ext cx="7993062" cy="324167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2800" b="1" i="1" dirty="0">
                <a:solidFill>
                  <a:schemeClr val="tx1"/>
                </a:solidFill>
                <a:latin typeface="Arial" pitchFamily="34" charset="0"/>
                <a:cs typeface="Arial" pitchFamily="34" charset="0"/>
              </a:rPr>
              <a:t>Размышляя над  понятием духовности</a:t>
            </a:r>
            <a:r>
              <a:rPr lang="ru-RU" sz="2800" i="1" dirty="0">
                <a:solidFill>
                  <a:schemeClr val="tx1"/>
                </a:solidFill>
                <a:latin typeface="Arial" pitchFamily="34" charset="0"/>
                <a:cs typeface="Arial" pitchFamily="34" charset="0"/>
              </a:rPr>
              <a:t>, </a:t>
            </a:r>
            <a:r>
              <a:rPr lang="ru-RU" sz="2800" b="1" i="1" dirty="0">
                <a:solidFill>
                  <a:schemeClr val="tx1"/>
                </a:solidFill>
                <a:latin typeface="Arial" pitchFamily="34" charset="0"/>
                <a:cs typeface="Arial" pitchFamily="34" charset="0"/>
              </a:rPr>
              <a:t>известный педагог  приходит к выводу</a:t>
            </a:r>
            <a:r>
              <a:rPr lang="ru-RU" sz="2800" i="1" dirty="0">
                <a:solidFill>
                  <a:schemeClr val="tx1"/>
                </a:solidFill>
                <a:latin typeface="Arial" pitchFamily="34" charset="0"/>
                <a:cs typeface="Arial" pitchFamily="34" charset="0"/>
              </a:rPr>
              <a:t>, что если искусство не отражает стремление человека к правде и добру, то оно тоже бездуховно. </a:t>
            </a:r>
            <a:endParaRPr lang="ru-RU" i="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3412"/>
          </a:xfrm>
        </p:spPr>
        <p:txBody>
          <a:bodyPr rtlCol="0">
            <a:normAutofit fontScale="90000"/>
          </a:bodyPr>
          <a:lstStyle/>
          <a:p>
            <a:pPr eaLnBrk="1" fontAlgn="auto" hangingPunct="1">
              <a:spcAft>
                <a:spcPts val="0"/>
              </a:spcAft>
              <a:defRPr/>
            </a:pPr>
            <a:r>
              <a:rPr lang="ru-RU" sz="2800" b="1" dirty="0" smtClean="0">
                <a:latin typeface="Arial" pitchFamily="34" charset="0"/>
                <a:cs typeface="Arial" pitchFamily="34" charset="0"/>
              </a:rPr>
              <a:t>Способ распространения мысли </a:t>
            </a:r>
            <a:r>
              <a:rPr lang="ru-RU" sz="2800" b="1" u="sng" dirty="0" smtClean="0">
                <a:solidFill>
                  <a:srgbClr val="C00000"/>
                </a:solidFill>
                <a:latin typeface="Arial" pitchFamily="34" charset="0"/>
                <a:cs typeface="Arial" pitchFamily="34" charset="0"/>
              </a:rPr>
              <a:t>в 3-ем абзаце</a:t>
            </a:r>
            <a:endParaRPr lang="ru-RU" sz="2800" u="sng" dirty="0">
              <a:solidFill>
                <a:srgbClr val="C00000"/>
              </a:solidFill>
            </a:endParaRPr>
          </a:p>
        </p:txBody>
      </p:sp>
      <p:graphicFrame>
        <p:nvGraphicFramePr>
          <p:cNvPr id="5" name="Таблица 4"/>
          <p:cNvGraphicFramePr>
            <a:graphicFrameLocks noGrp="1"/>
          </p:cNvGraphicFramePr>
          <p:nvPr/>
        </p:nvGraphicFramePr>
        <p:xfrm>
          <a:off x="250825" y="1196975"/>
          <a:ext cx="8455025" cy="5093208"/>
        </p:xfrm>
        <a:graphic>
          <a:graphicData uri="http://schemas.openxmlformats.org/drawingml/2006/table">
            <a:tbl>
              <a:tblPr/>
              <a:tblGrid>
                <a:gridCol w="3024188"/>
                <a:gridCol w="5430837"/>
              </a:tblGrid>
              <a:tr h="43926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Arial" charset="0"/>
                          <a:cs typeface="Arial" charset="0"/>
                        </a:rPr>
                        <a:t>Причинное обоснование</a:t>
                      </a:r>
                    </a:p>
                  </a:txBody>
                  <a:tcPr marL="22860" marR="22860" marT="22860" marB="228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cs typeface="Arial" charset="0"/>
                        </a:rPr>
                        <a:t>  (14) Бывает и обратное: есть добрые, способные любить и надеяться люди, которые не знали в детстве и в юности высших духовных стремлений, не встречались с ними. (15) </a:t>
                      </a:r>
                      <a:r>
                        <a:rPr kumimoji="0" lang="ru-RU" sz="2400" b="1" i="1" u="none" strike="noStrike" cap="none" normalizeH="0" baseline="0" smtClean="0">
                          <a:ln>
                            <a:noFill/>
                          </a:ln>
                          <a:solidFill>
                            <a:schemeClr val="tx1"/>
                          </a:solidFill>
                          <a:effectLst/>
                          <a:latin typeface="Arial" charset="0"/>
                          <a:cs typeface="Arial" charset="0"/>
                        </a:rPr>
                        <a:t>Такие люди не нарушают моральных законов, но бездуховность их сразу видна. </a:t>
                      </a:r>
                      <a:r>
                        <a:rPr kumimoji="0" lang="ru-RU" sz="2400" b="0" i="0" u="none" strike="noStrike" cap="none" normalizeH="0" baseline="0" smtClean="0">
                          <a:ln>
                            <a:noFill/>
                          </a:ln>
                          <a:solidFill>
                            <a:schemeClr val="tx1"/>
                          </a:solidFill>
                          <a:effectLst/>
                          <a:latin typeface="Arial" charset="0"/>
                          <a:cs typeface="Arial" charset="0"/>
                        </a:rPr>
                        <a:t>(16) Добрый и работящий человек, </a:t>
                      </a:r>
                      <a:r>
                        <a:rPr kumimoji="0" lang="ru-RU" sz="2400" b="0" i="0" u="sng" strike="noStrike" cap="none" normalizeH="0" baseline="0" smtClean="0">
                          <a:ln>
                            <a:noFill/>
                          </a:ln>
                          <a:solidFill>
                            <a:schemeClr val="tx1"/>
                          </a:solidFill>
                          <a:effectLst/>
                          <a:latin typeface="Arial" charset="0"/>
                          <a:cs typeface="Arial" charset="0"/>
                        </a:rPr>
                        <a:t>но не мучается его душа, не может, не хочет он выйти за круг бытовых забот.</a:t>
                      </a:r>
                      <a:endParaRPr kumimoji="0" lang="ru-RU" sz="2400" b="0" i="0" u="sng"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22860" marR="22860" marT="22860" marB="228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Прямоугольник 3"/>
          <p:cNvSpPr/>
          <p:nvPr/>
        </p:nvSpPr>
        <p:spPr>
          <a:xfrm>
            <a:off x="468313" y="1628775"/>
            <a:ext cx="7993062" cy="324167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i="1" dirty="0">
                <a:solidFill>
                  <a:schemeClr val="tx1"/>
                </a:solidFill>
                <a:latin typeface="Arial" pitchFamily="34" charset="0"/>
                <a:cs typeface="Arial" pitchFamily="34" charset="0"/>
              </a:rPr>
              <a:t>Причину </a:t>
            </a:r>
            <a:r>
              <a:rPr lang="ru-RU" sz="2800" i="1" dirty="0" err="1">
                <a:solidFill>
                  <a:schemeClr val="tx1"/>
                </a:solidFill>
                <a:latin typeface="Arial" pitchFamily="34" charset="0"/>
                <a:cs typeface="Arial" pitchFamily="34" charset="0"/>
              </a:rPr>
              <a:t>бездуховности</a:t>
            </a:r>
            <a:r>
              <a:rPr lang="ru-RU" sz="2800" i="1" dirty="0">
                <a:solidFill>
                  <a:schemeClr val="tx1"/>
                </a:solidFill>
                <a:latin typeface="Arial" pitchFamily="34" charset="0"/>
                <a:cs typeface="Arial" pitchFamily="34" charset="0"/>
              </a:rPr>
              <a:t>  незлобивых и работящих людей  </a:t>
            </a:r>
            <a:r>
              <a:rPr lang="ru-RU" sz="2800" b="1" i="1" dirty="0">
                <a:solidFill>
                  <a:schemeClr val="tx1"/>
                </a:solidFill>
                <a:latin typeface="Arial" pitchFamily="34" charset="0"/>
                <a:cs typeface="Arial" pitchFamily="34" charset="0"/>
              </a:rPr>
              <a:t>автор видит </a:t>
            </a:r>
            <a:r>
              <a:rPr lang="ru-RU" sz="2800" i="1" dirty="0">
                <a:solidFill>
                  <a:schemeClr val="tx1"/>
                </a:solidFill>
                <a:latin typeface="Arial" pitchFamily="34" charset="0"/>
                <a:cs typeface="Arial" pitchFamily="34" charset="0"/>
              </a:rPr>
              <a:t>в бездействии их душ, в нежелании  подняться выше бытовых проблем.</a:t>
            </a:r>
            <a:endParaRPr lang="ru-RU"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3412"/>
          </a:xfrm>
        </p:spPr>
        <p:txBody>
          <a:bodyPr rtlCol="0">
            <a:normAutofit fontScale="90000"/>
          </a:bodyPr>
          <a:lstStyle/>
          <a:p>
            <a:pPr eaLnBrk="1" fontAlgn="auto" hangingPunct="1">
              <a:spcAft>
                <a:spcPts val="0"/>
              </a:spcAft>
              <a:defRPr/>
            </a:pPr>
            <a:r>
              <a:rPr lang="ru-RU" sz="2800" b="1" dirty="0" smtClean="0">
                <a:latin typeface="Arial" pitchFamily="34" charset="0"/>
                <a:cs typeface="Arial" pitchFamily="34" charset="0"/>
              </a:rPr>
              <a:t>Способ распространения мысли </a:t>
            </a:r>
            <a:r>
              <a:rPr lang="ru-RU" sz="2800" b="1" u="sng" dirty="0" smtClean="0">
                <a:solidFill>
                  <a:srgbClr val="C00000"/>
                </a:solidFill>
                <a:latin typeface="Arial" pitchFamily="34" charset="0"/>
                <a:cs typeface="Arial" pitchFamily="34" charset="0"/>
              </a:rPr>
              <a:t>в 4 – </a:t>
            </a:r>
            <a:r>
              <a:rPr lang="ru-RU" sz="2800" b="1" u="sng" dirty="0" err="1" smtClean="0">
                <a:solidFill>
                  <a:srgbClr val="C00000"/>
                </a:solidFill>
                <a:latin typeface="Arial" pitchFamily="34" charset="0"/>
                <a:cs typeface="Arial" pitchFamily="34" charset="0"/>
              </a:rPr>
              <a:t>ом</a:t>
            </a:r>
            <a:r>
              <a:rPr lang="ru-RU" sz="2800" b="1" u="sng" dirty="0" smtClean="0">
                <a:solidFill>
                  <a:srgbClr val="C00000"/>
                </a:solidFill>
                <a:latin typeface="Arial" pitchFamily="34" charset="0"/>
                <a:cs typeface="Arial" pitchFamily="34" charset="0"/>
              </a:rPr>
              <a:t> абзаце</a:t>
            </a:r>
            <a:endParaRPr lang="ru-RU" sz="2800" u="sng" dirty="0">
              <a:solidFill>
                <a:srgbClr val="C00000"/>
              </a:solidFill>
            </a:endParaRPr>
          </a:p>
        </p:txBody>
      </p:sp>
      <p:graphicFrame>
        <p:nvGraphicFramePr>
          <p:cNvPr id="5" name="Таблица 4"/>
          <p:cNvGraphicFramePr>
            <a:graphicFrameLocks noGrp="1"/>
          </p:cNvGraphicFramePr>
          <p:nvPr/>
        </p:nvGraphicFramePr>
        <p:xfrm>
          <a:off x="250825" y="1196975"/>
          <a:ext cx="8454330" cy="5513832"/>
        </p:xfrm>
        <a:graphic>
          <a:graphicData uri="http://schemas.openxmlformats.org/drawingml/2006/table">
            <a:tbl>
              <a:tblPr/>
              <a:tblGrid>
                <a:gridCol w="3024336"/>
                <a:gridCol w="5429994"/>
              </a:tblGrid>
              <a:tr h="4392488">
                <a:tc>
                  <a:txBody>
                    <a:bodyPr/>
                    <a:lstStyle/>
                    <a:p>
                      <a:pPr>
                        <a:lnSpc>
                          <a:spcPct val="115000"/>
                        </a:lnSpc>
                        <a:spcAft>
                          <a:spcPts val="0"/>
                        </a:spcAft>
                      </a:pPr>
                      <a:r>
                        <a:rPr lang="ru-RU" sz="2400" b="1" kern="1200" dirty="0" smtClean="0">
                          <a:solidFill>
                            <a:schemeClr val="tx1"/>
                          </a:solidFill>
                          <a:latin typeface="+mn-lt"/>
                          <a:ea typeface="+mn-ea"/>
                          <a:cs typeface="+mn-cs"/>
                        </a:rPr>
                        <a:t>Сопоставление и противопоставление</a:t>
                      </a:r>
                      <a:r>
                        <a:rPr lang="ru-RU" sz="2400" kern="1200" dirty="0" smtClean="0">
                          <a:solidFill>
                            <a:schemeClr val="tx1"/>
                          </a:solidFill>
                          <a:latin typeface="+mn-lt"/>
                          <a:ea typeface="+mn-ea"/>
                          <a:cs typeface="+mn-cs"/>
                        </a:rPr>
                        <a:t> фактов, явлений, идей, изложенных в тематическом предложении, другим фактам, явлениям, идеям</a:t>
                      </a:r>
                      <a:endParaRPr lang="ru-RU" sz="2400" dirty="0">
                        <a:latin typeface="Arial" pitchFamily="34" charset="0"/>
                        <a:ea typeface="Calibri"/>
                        <a:cs typeface="Arial" pitchFamily="34" charset="0"/>
                      </a:endParaRPr>
                    </a:p>
                  </a:txBody>
                  <a:tcPr marL="22860" marR="22860" marT="22860" marB="2286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nSpc>
                          <a:spcPct val="115000"/>
                        </a:lnSpc>
                        <a:spcAft>
                          <a:spcPts val="0"/>
                        </a:spcAft>
                      </a:pPr>
                      <a:r>
                        <a:rPr lang="ru-RU" sz="2400" dirty="0" smtClean="0">
                          <a:latin typeface="Arial" pitchFamily="34" charset="0"/>
                          <a:cs typeface="Arial" pitchFamily="34" charset="0"/>
                        </a:rPr>
                        <a:t>(18) </a:t>
                      </a:r>
                      <a:r>
                        <a:rPr lang="ru-RU" sz="2400" b="1" dirty="0" smtClean="0">
                          <a:latin typeface="Arial" pitchFamily="34" charset="0"/>
                          <a:cs typeface="Arial" pitchFamily="34" charset="0"/>
                        </a:rPr>
                        <a:t>Обычно желания делят на высокие и низкие, добрые и дурные. </a:t>
                      </a:r>
                      <a:r>
                        <a:rPr lang="ru-RU" sz="2400" dirty="0" smtClean="0">
                          <a:latin typeface="Arial" pitchFamily="34" charset="0"/>
                          <a:cs typeface="Arial" pitchFamily="34" charset="0"/>
                        </a:rPr>
                        <a:t>(19) Но разделим их по иному принципу: на конечные и бесконечные. (20) Конечные желания могут быть осуществлены к такому-то числу; это желания приобрести, получить, достичь, стать... (21) Но никогда не исполнятся полностью, не исчерпают себя желания бесконечные — назовем их стремлениями: «священный сердца жар, к высокому стремленье»…</a:t>
                      </a:r>
                      <a:endParaRPr lang="ru-RU" sz="2400" dirty="0">
                        <a:latin typeface="Calibri"/>
                        <a:ea typeface="Calibri"/>
                        <a:cs typeface="Times New Roman"/>
                      </a:endParaRPr>
                    </a:p>
                  </a:txBody>
                  <a:tcPr marL="22860" marR="22860" marT="22860" marB="22860">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Прямоугольник 3"/>
          <p:cNvSpPr/>
          <p:nvPr/>
        </p:nvSpPr>
        <p:spPr>
          <a:xfrm>
            <a:off x="611188" y="1773238"/>
            <a:ext cx="7993062" cy="324008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i="1" dirty="0">
                <a:solidFill>
                  <a:schemeClr val="tx1"/>
                </a:solidFill>
                <a:latin typeface="Arial" pitchFamily="34" charset="0"/>
                <a:cs typeface="Arial" pitchFamily="34" charset="0"/>
              </a:rPr>
              <a:t>Автор</a:t>
            </a:r>
            <a:r>
              <a:rPr lang="ru-RU" sz="2800" i="1" dirty="0">
                <a:solidFill>
                  <a:schemeClr val="tx1"/>
                </a:solidFill>
                <a:latin typeface="Arial" pitchFamily="34" charset="0"/>
                <a:cs typeface="Arial" pitchFamily="34" charset="0"/>
              </a:rPr>
              <a:t>, </a:t>
            </a:r>
            <a:r>
              <a:rPr lang="ru-RU" sz="2800" b="1" i="1" dirty="0">
                <a:solidFill>
                  <a:schemeClr val="tx1"/>
                </a:solidFill>
                <a:latin typeface="Arial" pitchFamily="34" charset="0"/>
                <a:cs typeface="Arial" pitchFamily="34" charset="0"/>
              </a:rPr>
              <a:t>сопоставляя  </a:t>
            </a:r>
            <a:r>
              <a:rPr lang="ru-RU" sz="2800" i="1" dirty="0">
                <a:solidFill>
                  <a:schemeClr val="tx1"/>
                </a:solidFill>
                <a:latin typeface="Arial" pitchFamily="34" charset="0"/>
                <a:cs typeface="Arial" pitchFamily="34" charset="0"/>
              </a:rPr>
              <a:t>разные желания, </a:t>
            </a:r>
            <a:r>
              <a:rPr lang="ru-RU" sz="2800" b="1" i="1" dirty="0">
                <a:solidFill>
                  <a:schemeClr val="tx1"/>
                </a:solidFill>
                <a:latin typeface="Arial" pitchFamily="34" charset="0"/>
                <a:cs typeface="Arial" pitchFamily="34" charset="0"/>
              </a:rPr>
              <a:t>делит</a:t>
            </a:r>
            <a:r>
              <a:rPr lang="ru-RU" sz="2800" i="1" dirty="0">
                <a:solidFill>
                  <a:schemeClr val="tx1"/>
                </a:solidFill>
                <a:latin typeface="Arial" pitchFamily="34" charset="0"/>
                <a:cs typeface="Arial" pitchFamily="34" charset="0"/>
              </a:rPr>
              <a:t> их на  «конечные» и «бесконечные». Вторые, в отличие от первых, </a:t>
            </a:r>
            <a:r>
              <a:rPr lang="ru-RU" sz="2800" b="1" i="1" dirty="0">
                <a:solidFill>
                  <a:schemeClr val="tx1"/>
                </a:solidFill>
                <a:latin typeface="Arial" pitchFamily="34" charset="0"/>
                <a:cs typeface="Arial" pitchFamily="34" charset="0"/>
              </a:rPr>
              <a:t>по мнению публициста, </a:t>
            </a:r>
            <a:r>
              <a:rPr lang="ru-RU" sz="2800" i="1" dirty="0">
                <a:solidFill>
                  <a:schemeClr val="tx1"/>
                </a:solidFill>
                <a:latin typeface="Arial" pitchFamily="34" charset="0"/>
                <a:cs typeface="Arial" pitchFamily="34" charset="0"/>
              </a:rPr>
              <a:t>неисчерпаемы, потому что превращаются в постоянное стремление «к высокому» </a:t>
            </a:r>
            <a:endParaRPr lang="ru-RU"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388" y="188913"/>
            <a:ext cx="8496300" cy="5032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tx1"/>
                </a:solidFill>
                <a:latin typeface="Arial" pitchFamily="34" charset="0"/>
                <a:cs typeface="Arial" pitchFamily="34" charset="0"/>
              </a:rPr>
              <a:t>Сформулированная проблема</a:t>
            </a:r>
          </a:p>
        </p:txBody>
      </p:sp>
      <p:sp>
        <p:nvSpPr>
          <p:cNvPr id="5" name="Прямоугольник 4"/>
          <p:cNvSpPr/>
          <p:nvPr/>
        </p:nvSpPr>
        <p:spPr>
          <a:xfrm>
            <a:off x="250825" y="6092825"/>
            <a:ext cx="8642350" cy="576263"/>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tx1"/>
                </a:solidFill>
                <a:latin typeface="Arial" pitchFamily="34" charset="0"/>
                <a:cs typeface="Arial" pitchFamily="34" charset="0"/>
              </a:rPr>
              <a:t>Авторская позиция</a:t>
            </a:r>
          </a:p>
        </p:txBody>
      </p:sp>
      <p:sp>
        <p:nvSpPr>
          <p:cNvPr id="6" name="Прямоугольник 5"/>
          <p:cNvSpPr/>
          <p:nvPr/>
        </p:nvSpPr>
        <p:spPr>
          <a:xfrm>
            <a:off x="900113" y="1844675"/>
            <a:ext cx="8064500" cy="4105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Aft>
                <a:spcPts val="0"/>
              </a:spcAft>
              <a:defRPr/>
            </a:pPr>
            <a:endParaRPr lang="ru-RU" b="1" i="1" dirty="0">
              <a:solidFill>
                <a:srgbClr val="FF0000"/>
              </a:solidFill>
              <a:latin typeface="Arial" pitchFamily="34" charset="0"/>
              <a:cs typeface="Arial" pitchFamily="34" charset="0"/>
            </a:endParaRPr>
          </a:p>
          <a:p>
            <a:pPr fontAlgn="auto">
              <a:spcAft>
                <a:spcPts val="0"/>
              </a:spcAft>
              <a:buFont typeface="Arial" pitchFamily="34" charset="0"/>
              <a:buChar char="•"/>
              <a:defRPr/>
            </a:pPr>
            <a:r>
              <a:rPr lang="ru-RU" i="1" dirty="0">
                <a:solidFill>
                  <a:schemeClr val="tx1"/>
                </a:solidFill>
                <a:latin typeface="Arial" pitchFamily="34" charset="0"/>
                <a:cs typeface="Arial" pitchFamily="34" charset="0"/>
              </a:rPr>
              <a:t> Автор </a:t>
            </a:r>
            <a:r>
              <a:rPr lang="ru-RU" b="1" i="1" dirty="0">
                <a:solidFill>
                  <a:srgbClr val="FF0000"/>
                </a:solidFill>
                <a:latin typeface="Arial" pitchFamily="34" charset="0"/>
                <a:cs typeface="Arial" pitchFamily="34" charset="0"/>
              </a:rPr>
              <a:t>пытается осмыслить</a:t>
            </a:r>
            <a:r>
              <a:rPr lang="ru-RU" i="1" dirty="0">
                <a:solidFill>
                  <a:schemeClr val="tx1"/>
                </a:solidFill>
                <a:latin typeface="Arial" pitchFamily="34" charset="0"/>
                <a:cs typeface="Arial" pitchFamily="34" charset="0"/>
              </a:rPr>
              <a:t>…</a:t>
            </a:r>
          </a:p>
          <a:p>
            <a:pPr fontAlgn="auto">
              <a:spcAft>
                <a:spcPts val="0"/>
              </a:spcAft>
              <a:buFont typeface="Arial" pitchFamily="34" charset="0"/>
              <a:buChar char="•"/>
              <a:defRPr/>
            </a:pPr>
            <a:r>
              <a:rPr lang="ru-RU" i="1" dirty="0">
                <a:solidFill>
                  <a:schemeClr val="tx1"/>
                </a:solidFill>
                <a:latin typeface="Arial" pitchFamily="34" charset="0"/>
                <a:cs typeface="Arial" pitchFamily="34" charset="0"/>
              </a:rPr>
              <a:t> В поисках ответа на свой вопрос публицист </a:t>
            </a:r>
            <a:r>
              <a:rPr lang="ru-RU" b="1" i="1" dirty="0">
                <a:solidFill>
                  <a:srgbClr val="FF0000"/>
                </a:solidFill>
                <a:latin typeface="Arial" pitchFamily="34" charset="0"/>
                <a:cs typeface="Arial" pitchFamily="34" charset="0"/>
              </a:rPr>
              <a:t>выстраивает цепь собственных рассуждений о</a:t>
            </a:r>
            <a:r>
              <a:rPr lang="ru-RU" b="1" i="1" dirty="0">
                <a:solidFill>
                  <a:schemeClr val="tx1"/>
                </a:solidFill>
                <a:latin typeface="Arial" pitchFamily="34" charset="0"/>
                <a:cs typeface="Arial" pitchFamily="34" charset="0"/>
              </a:rPr>
              <a:t>…</a:t>
            </a:r>
          </a:p>
          <a:p>
            <a:pPr fontAlgn="auto">
              <a:spcAft>
                <a:spcPts val="0"/>
              </a:spcAft>
              <a:buFont typeface="Arial" pitchFamily="34" charset="0"/>
              <a:buChar char="•"/>
              <a:defRPr/>
            </a:pPr>
            <a:r>
              <a:rPr lang="ru-RU" i="1" dirty="0">
                <a:solidFill>
                  <a:schemeClr val="tx1"/>
                </a:solidFill>
                <a:latin typeface="Arial" pitchFamily="34" charset="0"/>
                <a:cs typeface="Arial" pitchFamily="34" charset="0"/>
              </a:rPr>
              <a:t> В своих рассуждениях известный писатель использует </a:t>
            </a:r>
            <a:r>
              <a:rPr lang="ru-RU" b="1" i="1" dirty="0">
                <a:solidFill>
                  <a:srgbClr val="FF0000"/>
                </a:solidFill>
                <a:latin typeface="Arial" pitchFamily="34" charset="0"/>
                <a:cs typeface="Arial" pitchFamily="34" charset="0"/>
              </a:rPr>
              <a:t>вопросно-ответную форму изложения</a:t>
            </a:r>
            <a:r>
              <a:rPr lang="ru-RU" b="1" i="1" dirty="0">
                <a:solidFill>
                  <a:schemeClr val="tx1"/>
                </a:solidFill>
                <a:latin typeface="Arial" pitchFamily="34" charset="0"/>
                <a:cs typeface="Arial" pitchFamily="34" charset="0"/>
              </a:rPr>
              <a:t>. </a:t>
            </a:r>
            <a:r>
              <a:rPr lang="ru-RU" b="1" i="1" dirty="0">
                <a:solidFill>
                  <a:srgbClr val="FF0000"/>
                </a:solidFill>
                <a:latin typeface="Arial" pitchFamily="34" charset="0"/>
                <a:cs typeface="Arial" pitchFamily="34" charset="0"/>
              </a:rPr>
              <a:t>Он как бы беседует </a:t>
            </a:r>
            <a:r>
              <a:rPr lang="ru-RU" i="1" dirty="0">
                <a:solidFill>
                  <a:schemeClr val="tx1"/>
                </a:solidFill>
                <a:latin typeface="Arial" pitchFamily="34" charset="0"/>
                <a:cs typeface="Arial" pitchFamily="34" charset="0"/>
              </a:rPr>
              <a:t>со своим читателем о….</a:t>
            </a:r>
          </a:p>
          <a:p>
            <a:pPr fontAlgn="auto">
              <a:spcAft>
                <a:spcPts val="0"/>
              </a:spcAft>
              <a:buFont typeface="Arial" pitchFamily="34" charset="0"/>
              <a:buChar char="•"/>
              <a:defRPr/>
            </a:pPr>
            <a:r>
              <a:rPr lang="ru-RU" b="1" i="1" dirty="0">
                <a:solidFill>
                  <a:srgbClr val="FF0000"/>
                </a:solidFill>
                <a:latin typeface="Arial" pitchFamily="34" charset="0"/>
                <a:cs typeface="Arial" pitchFamily="34" charset="0"/>
              </a:rPr>
              <a:t> Используя вопросно-ответную форму изложения</a:t>
            </a:r>
            <a:r>
              <a:rPr lang="ru-RU" i="1" dirty="0">
                <a:solidFill>
                  <a:schemeClr val="tx1"/>
                </a:solidFill>
                <a:latin typeface="Arial" pitchFamily="34" charset="0"/>
                <a:cs typeface="Arial" pitchFamily="34" charset="0"/>
              </a:rPr>
              <a:t>, журналист </a:t>
            </a:r>
            <a:r>
              <a:rPr lang="ru-RU" b="1" i="1" dirty="0">
                <a:solidFill>
                  <a:srgbClr val="FF0000"/>
                </a:solidFill>
                <a:latin typeface="Arial" pitchFamily="34" charset="0"/>
                <a:cs typeface="Arial" pitchFamily="34" charset="0"/>
              </a:rPr>
              <a:t>вовлекает читателя </a:t>
            </a:r>
            <a:r>
              <a:rPr lang="ru-RU" i="1" dirty="0">
                <a:solidFill>
                  <a:schemeClr val="tx1"/>
                </a:solidFill>
                <a:latin typeface="Arial" pitchFamily="34" charset="0"/>
                <a:cs typeface="Arial" pitchFamily="34" charset="0"/>
              </a:rPr>
              <a:t>в рассуждения о....</a:t>
            </a:r>
          </a:p>
          <a:p>
            <a:pPr fontAlgn="auto">
              <a:spcAft>
                <a:spcPts val="0"/>
              </a:spcAft>
              <a:buFont typeface="Arial" pitchFamily="34" charset="0"/>
              <a:buChar char="•"/>
              <a:defRPr/>
            </a:pPr>
            <a:r>
              <a:rPr lang="ru-RU" i="1" dirty="0">
                <a:solidFill>
                  <a:schemeClr val="tx1"/>
                </a:solidFill>
                <a:latin typeface="Arial" pitchFamily="34" charset="0"/>
                <a:cs typeface="Arial" pitchFamily="34" charset="0"/>
              </a:rPr>
              <a:t> Публицист </a:t>
            </a:r>
            <a:r>
              <a:rPr lang="ru-RU" b="1" i="1" dirty="0">
                <a:solidFill>
                  <a:srgbClr val="FF0000"/>
                </a:solidFill>
                <a:latin typeface="Arial" pitchFamily="34" charset="0"/>
                <a:cs typeface="Arial" pitchFamily="34" charset="0"/>
              </a:rPr>
              <a:t>даёт</a:t>
            </a:r>
            <a:r>
              <a:rPr lang="ru-RU" i="1" dirty="0">
                <a:solidFill>
                  <a:schemeClr val="tx1"/>
                </a:solidFill>
                <a:latin typeface="Arial" pitchFamily="34" charset="0"/>
                <a:cs typeface="Arial" pitchFamily="34" charset="0"/>
              </a:rPr>
              <a:t> точное </a:t>
            </a:r>
            <a:r>
              <a:rPr lang="ru-RU" b="1" i="1" dirty="0">
                <a:solidFill>
                  <a:srgbClr val="FF0000"/>
                </a:solidFill>
                <a:latin typeface="Arial" pitchFamily="34" charset="0"/>
                <a:cs typeface="Arial" pitchFamily="34" charset="0"/>
              </a:rPr>
              <a:t>определение</a:t>
            </a:r>
            <a:r>
              <a:rPr lang="ru-RU" i="1" dirty="0">
                <a:solidFill>
                  <a:schemeClr val="tx1"/>
                </a:solidFill>
                <a:latin typeface="Arial" pitchFamily="34" charset="0"/>
                <a:cs typeface="Arial" pitchFamily="34" charset="0"/>
              </a:rPr>
              <a:t> (чему?)….</a:t>
            </a:r>
          </a:p>
          <a:p>
            <a:pPr fontAlgn="auto">
              <a:spcAft>
                <a:spcPts val="0"/>
              </a:spcAft>
              <a:buFont typeface="Arial" pitchFamily="34" charset="0"/>
              <a:buChar char="•"/>
              <a:defRPr/>
            </a:pPr>
            <a:r>
              <a:rPr lang="ru-RU" i="1" dirty="0">
                <a:solidFill>
                  <a:schemeClr val="tx1"/>
                </a:solidFill>
                <a:latin typeface="Arial" pitchFamily="34" charset="0"/>
                <a:cs typeface="Arial" pitchFamily="34" charset="0"/>
              </a:rPr>
              <a:t> Автор  </a:t>
            </a:r>
            <a:r>
              <a:rPr lang="ru-RU" b="1" i="1" dirty="0">
                <a:solidFill>
                  <a:srgbClr val="FF0000"/>
                </a:solidFill>
                <a:latin typeface="Arial" pitchFamily="34" charset="0"/>
                <a:cs typeface="Arial" pitchFamily="34" charset="0"/>
              </a:rPr>
              <a:t>сопоставляет</a:t>
            </a:r>
            <a:r>
              <a:rPr lang="ru-RU" i="1" dirty="0">
                <a:solidFill>
                  <a:srgbClr val="FF0000"/>
                </a:solidFill>
                <a:latin typeface="Arial" pitchFamily="34" charset="0"/>
                <a:cs typeface="Arial" pitchFamily="34" charset="0"/>
              </a:rPr>
              <a:t> </a:t>
            </a:r>
            <a:r>
              <a:rPr lang="ru-RU" i="1" dirty="0">
                <a:solidFill>
                  <a:schemeClr val="tx1"/>
                </a:solidFill>
                <a:latin typeface="Arial" pitchFamily="34" charset="0"/>
                <a:cs typeface="Arial" pitchFamily="34" charset="0"/>
              </a:rPr>
              <a:t>(что с чем?), </a:t>
            </a:r>
            <a:r>
              <a:rPr lang="ru-RU" b="1" i="1" dirty="0">
                <a:solidFill>
                  <a:srgbClr val="FF0000"/>
                </a:solidFill>
                <a:latin typeface="Arial" pitchFamily="34" charset="0"/>
                <a:cs typeface="Arial" pitchFamily="34" charset="0"/>
              </a:rPr>
              <a:t>противопоставляет</a:t>
            </a:r>
            <a:r>
              <a:rPr lang="ru-RU" i="1" dirty="0">
                <a:solidFill>
                  <a:srgbClr val="FF0000"/>
                </a:solidFill>
                <a:latin typeface="Arial" pitchFamily="34" charset="0"/>
                <a:cs typeface="Arial" pitchFamily="34" charset="0"/>
              </a:rPr>
              <a:t> </a:t>
            </a:r>
            <a:r>
              <a:rPr lang="ru-RU" i="1" dirty="0">
                <a:solidFill>
                  <a:schemeClr val="tx1"/>
                </a:solidFill>
                <a:latin typeface="Arial" pitchFamily="34" charset="0"/>
                <a:cs typeface="Arial" pitchFamily="34" charset="0"/>
              </a:rPr>
              <a:t>(что чему?), </a:t>
            </a:r>
            <a:r>
              <a:rPr lang="ru-RU" b="1" i="1" dirty="0">
                <a:solidFill>
                  <a:srgbClr val="FF0000"/>
                </a:solidFill>
                <a:latin typeface="Arial" pitchFamily="34" charset="0"/>
                <a:cs typeface="Arial" pitchFamily="34" charset="0"/>
              </a:rPr>
              <a:t>сравнивает </a:t>
            </a:r>
            <a:r>
              <a:rPr lang="ru-RU" i="1" dirty="0">
                <a:solidFill>
                  <a:schemeClr val="tx1"/>
                </a:solidFill>
                <a:latin typeface="Arial" pitchFamily="34" charset="0"/>
                <a:cs typeface="Arial" pitchFamily="34" charset="0"/>
              </a:rPr>
              <a:t>(что с чем?)</a:t>
            </a:r>
          </a:p>
          <a:p>
            <a:pPr fontAlgn="auto">
              <a:spcAft>
                <a:spcPts val="0"/>
              </a:spcAft>
              <a:buFont typeface="Arial" pitchFamily="34" charset="0"/>
              <a:buChar char="•"/>
              <a:defRPr/>
            </a:pPr>
            <a:r>
              <a:rPr lang="ru-RU" i="1" dirty="0">
                <a:solidFill>
                  <a:schemeClr val="tx1"/>
                </a:solidFill>
                <a:latin typeface="Arial" pitchFamily="34" charset="0"/>
                <a:cs typeface="Arial" pitchFamily="34" charset="0"/>
              </a:rPr>
              <a:t> Автор (писатель, публицист) </a:t>
            </a:r>
            <a:r>
              <a:rPr lang="ru-RU" b="1" i="1" dirty="0">
                <a:solidFill>
                  <a:srgbClr val="FF0000"/>
                </a:solidFill>
                <a:latin typeface="Arial" pitchFamily="34" charset="0"/>
                <a:cs typeface="Arial" pitchFamily="34" charset="0"/>
              </a:rPr>
              <a:t>называет причины</a:t>
            </a:r>
            <a:r>
              <a:rPr lang="ru-RU" i="1" dirty="0">
                <a:solidFill>
                  <a:schemeClr val="tx1"/>
                </a:solidFill>
                <a:latin typeface="Arial" pitchFamily="34" charset="0"/>
                <a:cs typeface="Arial" pitchFamily="34" charset="0"/>
              </a:rPr>
              <a:t>, по которым…;</a:t>
            </a:r>
          </a:p>
          <a:p>
            <a:pPr fontAlgn="auto">
              <a:spcAft>
                <a:spcPts val="0"/>
              </a:spcAft>
              <a:buFont typeface="Arial" pitchFamily="34" charset="0"/>
              <a:buChar char="•"/>
              <a:defRPr/>
            </a:pPr>
            <a:r>
              <a:rPr lang="ru-RU" b="1" i="1" dirty="0">
                <a:solidFill>
                  <a:schemeClr val="tx1"/>
                </a:solidFill>
                <a:latin typeface="Arial" pitchFamily="34" charset="0"/>
                <a:cs typeface="Arial" pitchFamily="34" charset="0"/>
              </a:rPr>
              <a:t> </a:t>
            </a:r>
            <a:r>
              <a:rPr lang="ru-RU" i="1" dirty="0">
                <a:solidFill>
                  <a:schemeClr val="tx1"/>
                </a:solidFill>
                <a:latin typeface="Arial" pitchFamily="34" charset="0"/>
                <a:cs typeface="Arial" pitchFamily="34" charset="0"/>
              </a:rPr>
              <a:t>Публицист </a:t>
            </a:r>
            <a:r>
              <a:rPr lang="ru-RU" b="1" i="1" dirty="0">
                <a:solidFill>
                  <a:srgbClr val="FF0000"/>
                </a:solidFill>
                <a:latin typeface="Arial" pitchFamily="34" charset="0"/>
                <a:cs typeface="Arial" pitchFamily="34" charset="0"/>
              </a:rPr>
              <a:t>приводит примеры</a:t>
            </a:r>
            <a:r>
              <a:rPr lang="ru-RU" i="1" dirty="0">
                <a:solidFill>
                  <a:schemeClr val="tx1"/>
                </a:solidFill>
                <a:latin typeface="Arial" pitchFamily="34" charset="0"/>
                <a:cs typeface="Arial" pitchFamily="34" charset="0"/>
              </a:rPr>
              <a:t>, подтверждающие мысль о том, что... </a:t>
            </a:r>
            <a:r>
              <a:rPr lang="ru-RU" dirty="0">
                <a:solidFill>
                  <a:schemeClr val="tx1"/>
                </a:solidFill>
                <a:latin typeface="Arial" pitchFamily="34" charset="0"/>
                <a:cs typeface="Arial" pitchFamily="34" charset="0"/>
              </a:rPr>
              <a:t>и т.д. </a:t>
            </a:r>
          </a:p>
          <a:p>
            <a:pPr algn="ctr">
              <a:defRPr/>
            </a:pPr>
            <a:endParaRPr lang="ru-RU" dirty="0">
              <a:solidFill>
                <a:schemeClr val="tx1"/>
              </a:solidFill>
            </a:endParaRPr>
          </a:p>
        </p:txBody>
      </p:sp>
      <p:sp>
        <p:nvSpPr>
          <p:cNvPr id="7" name="Прямоугольник 6"/>
          <p:cNvSpPr/>
          <p:nvPr/>
        </p:nvSpPr>
        <p:spPr>
          <a:xfrm>
            <a:off x="684213" y="836613"/>
            <a:ext cx="8208962" cy="863600"/>
          </a:xfrm>
          <a:prstGeom prst="rect">
            <a:avLst/>
          </a:prstGeom>
          <a:solidFill>
            <a:srgbClr val="CCFF9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2800" b="1" u="sng" dirty="0">
                <a:solidFill>
                  <a:schemeClr val="tx1"/>
                </a:solidFill>
                <a:latin typeface="Arial" pitchFamily="34" charset="0"/>
                <a:cs typeface="Arial" pitchFamily="34" charset="0"/>
              </a:rPr>
              <a:t>Что</a:t>
            </a:r>
            <a:r>
              <a:rPr lang="ru-RU" b="1" u="sng" dirty="0">
                <a:solidFill>
                  <a:schemeClr val="tx1"/>
                </a:solidFill>
                <a:latin typeface="Arial" pitchFamily="34" charset="0"/>
                <a:cs typeface="Arial" pitchFamily="34" charset="0"/>
              </a:rPr>
              <a:t> </a:t>
            </a:r>
            <a:r>
              <a:rPr lang="ru-RU" b="1" dirty="0">
                <a:solidFill>
                  <a:schemeClr val="tx1"/>
                </a:solidFill>
                <a:latin typeface="Arial" pitchFamily="34" charset="0"/>
                <a:cs typeface="Arial" pitchFamily="34" charset="0"/>
              </a:rPr>
              <a:t>делает автор исходного текста, раскрывая </a:t>
            </a:r>
            <a:r>
              <a:rPr lang="ru-RU" sz="2400" b="1" u="sng" dirty="0">
                <a:solidFill>
                  <a:schemeClr val="tx1"/>
                </a:solidFill>
                <a:latin typeface="Arial" pitchFamily="34" charset="0"/>
                <a:cs typeface="Arial" pitchFamily="34" charset="0"/>
              </a:rPr>
              <a:t>поставленную </a:t>
            </a:r>
            <a:r>
              <a:rPr lang="ru-RU" b="1" dirty="0">
                <a:solidFill>
                  <a:schemeClr val="tx1"/>
                </a:solidFill>
                <a:latin typeface="Arial" pitchFamily="34" charset="0"/>
                <a:cs typeface="Arial" pitchFamily="34" charset="0"/>
              </a:rPr>
              <a:t>проблему ...?</a:t>
            </a:r>
            <a:endParaRPr lang="ru-RU" dirty="0">
              <a:solidFill>
                <a:schemeClr val="tx1"/>
              </a:solidFill>
              <a:latin typeface="Arial" pitchFamily="34" charset="0"/>
              <a:cs typeface="Arial" pitchFamily="34" charset="0"/>
            </a:endParaRPr>
          </a:p>
          <a:p>
            <a:pPr algn="ctr">
              <a:defRPr/>
            </a:pPr>
            <a:endParaRPr lang="ru-RU" dirty="0"/>
          </a:p>
        </p:txBody>
      </p:sp>
      <p:sp>
        <p:nvSpPr>
          <p:cNvPr id="8" name="Стрелка вниз 7"/>
          <p:cNvSpPr/>
          <p:nvPr/>
        </p:nvSpPr>
        <p:spPr>
          <a:xfrm>
            <a:off x="250825" y="836613"/>
            <a:ext cx="217488" cy="504031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strVal val="#ppt_w+.3"/>
                                          </p:val>
                                        </p:tav>
                                        <p:tav tm="100000">
                                          <p:val>
                                            <p:strVal val="#ppt_w"/>
                                          </p:val>
                                        </p:tav>
                                      </p:tavLst>
                                    </p:anim>
                                    <p:anim calcmode="lin" valueType="num">
                                      <p:cBhvr>
                                        <p:cTn id="34" dur="1000" fill="hold"/>
                                        <p:tgtEl>
                                          <p:spTgt spid="7"/>
                                        </p:tgtEl>
                                        <p:attrNameLst>
                                          <p:attrName>ppt_h</p:attrName>
                                        </p:attrNameLst>
                                      </p:cBhvr>
                                      <p:tavLst>
                                        <p:tav tm="0">
                                          <p:val>
                                            <p:strVal val="#ppt_h"/>
                                          </p:val>
                                        </p:tav>
                                        <p:tav tm="100000">
                                          <p:val>
                                            <p:strVal val="#ppt_h"/>
                                          </p:val>
                                        </p:tav>
                                      </p:tavLst>
                                    </p:anim>
                                    <p:animEffect transition="in" filter="fade">
                                      <p:cBhvr>
                                        <p:cTn id="35" dur="1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fade">
                                      <p:cBhvr>
                                        <p:cTn id="40" dur="1000"/>
                                        <p:tgtEl>
                                          <p:spTgt spid="6">
                                            <p:txEl>
                                              <p:pRg st="1" end="1"/>
                                            </p:txEl>
                                          </p:spTgt>
                                        </p:tgtEl>
                                      </p:cBhvr>
                                    </p:animEffect>
                                    <p:anim calcmode="lin" valueType="num">
                                      <p:cBhvr>
                                        <p:cTn id="4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fade">
                                      <p:cBhvr>
                                        <p:cTn id="47" dur="1000"/>
                                        <p:tgtEl>
                                          <p:spTgt spid="6">
                                            <p:txEl>
                                              <p:pRg st="2" end="2"/>
                                            </p:txEl>
                                          </p:spTgt>
                                        </p:tgtEl>
                                      </p:cBhvr>
                                    </p:animEffect>
                                    <p:anim calcmode="lin" valueType="num">
                                      <p:cBhvr>
                                        <p:cTn id="4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6">
                                            <p:txEl>
                                              <p:pRg st="3" end="3"/>
                                            </p:txEl>
                                          </p:spTgt>
                                        </p:tgtEl>
                                        <p:attrNameLst>
                                          <p:attrName>style.visibility</p:attrName>
                                        </p:attrNameLst>
                                      </p:cBhvr>
                                      <p:to>
                                        <p:strVal val="visible"/>
                                      </p:to>
                                    </p:set>
                                    <p:animEffect transition="in" filter="fade">
                                      <p:cBhvr>
                                        <p:cTn id="54" dur="1000"/>
                                        <p:tgtEl>
                                          <p:spTgt spid="6">
                                            <p:txEl>
                                              <p:pRg st="3" end="3"/>
                                            </p:txEl>
                                          </p:spTgt>
                                        </p:tgtEl>
                                      </p:cBhvr>
                                    </p:animEffect>
                                    <p:anim calcmode="lin" valueType="num">
                                      <p:cBhvr>
                                        <p:cTn id="5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Effect transition="in" filter="fade">
                                      <p:cBhvr>
                                        <p:cTn id="61" dur="1000"/>
                                        <p:tgtEl>
                                          <p:spTgt spid="6">
                                            <p:txEl>
                                              <p:pRg st="4" end="4"/>
                                            </p:txEl>
                                          </p:spTgt>
                                        </p:tgtEl>
                                      </p:cBhvr>
                                    </p:animEffect>
                                    <p:anim calcmode="lin" valueType="num">
                                      <p:cBhvr>
                                        <p:cTn id="6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6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6">
                                            <p:txEl>
                                              <p:pRg st="5" end="5"/>
                                            </p:txEl>
                                          </p:spTgt>
                                        </p:tgtEl>
                                        <p:attrNameLst>
                                          <p:attrName>style.visibility</p:attrName>
                                        </p:attrNameLst>
                                      </p:cBhvr>
                                      <p:to>
                                        <p:strVal val="visible"/>
                                      </p:to>
                                    </p:set>
                                    <p:animEffect transition="in" filter="fade">
                                      <p:cBhvr>
                                        <p:cTn id="68" dur="1000"/>
                                        <p:tgtEl>
                                          <p:spTgt spid="6">
                                            <p:txEl>
                                              <p:pRg st="5" end="5"/>
                                            </p:txEl>
                                          </p:spTgt>
                                        </p:tgtEl>
                                      </p:cBhvr>
                                    </p:animEffect>
                                    <p:anim calcmode="lin" valueType="num">
                                      <p:cBhvr>
                                        <p:cTn id="6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7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6">
                                            <p:txEl>
                                              <p:pRg st="6" end="6"/>
                                            </p:txEl>
                                          </p:spTgt>
                                        </p:tgtEl>
                                        <p:attrNameLst>
                                          <p:attrName>style.visibility</p:attrName>
                                        </p:attrNameLst>
                                      </p:cBhvr>
                                      <p:to>
                                        <p:strVal val="visible"/>
                                      </p:to>
                                    </p:set>
                                    <p:animEffect transition="in" filter="fade">
                                      <p:cBhvr>
                                        <p:cTn id="75" dur="1000"/>
                                        <p:tgtEl>
                                          <p:spTgt spid="6">
                                            <p:txEl>
                                              <p:pRg st="6" end="6"/>
                                            </p:txEl>
                                          </p:spTgt>
                                        </p:tgtEl>
                                      </p:cBhvr>
                                    </p:animEffect>
                                    <p:anim calcmode="lin" valueType="num">
                                      <p:cBhvr>
                                        <p:cTn id="76"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77"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6">
                                            <p:txEl>
                                              <p:pRg st="7" end="7"/>
                                            </p:txEl>
                                          </p:spTgt>
                                        </p:tgtEl>
                                        <p:attrNameLst>
                                          <p:attrName>style.visibility</p:attrName>
                                        </p:attrNameLst>
                                      </p:cBhvr>
                                      <p:to>
                                        <p:strVal val="visible"/>
                                      </p:to>
                                    </p:set>
                                    <p:animEffect transition="in" filter="fade">
                                      <p:cBhvr>
                                        <p:cTn id="82" dur="1000"/>
                                        <p:tgtEl>
                                          <p:spTgt spid="6">
                                            <p:txEl>
                                              <p:pRg st="7" end="7"/>
                                            </p:txEl>
                                          </p:spTgt>
                                        </p:tgtEl>
                                      </p:cBhvr>
                                    </p:animEffect>
                                    <p:anim calcmode="lin" valueType="num">
                                      <p:cBhvr>
                                        <p:cTn id="83"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84"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6">
                                            <p:txEl>
                                              <p:pRg st="8" end="8"/>
                                            </p:txEl>
                                          </p:spTgt>
                                        </p:tgtEl>
                                        <p:attrNameLst>
                                          <p:attrName>style.visibility</p:attrName>
                                        </p:attrNameLst>
                                      </p:cBhvr>
                                      <p:to>
                                        <p:strVal val="visible"/>
                                      </p:to>
                                    </p:set>
                                    <p:animEffect transition="in" filter="fade">
                                      <p:cBhvr>
                                        <p:cTn id="89" dur="1000"/>
                                        <p:tgtEl>
                                          <p:spTgt spid="6">
                                            <p:txEl>
                                              <p:pRg st="8" end="8"/>
                                            </p:txEl>
                                          </p:spTgt>
                                        </p:tgtEl>
                                      </p:cBhvr>
                                    </p:animEffect>
                                    <p:anim calcmode="lin" valueType="num">
                                      <p:cBhvr>
                                        <p:cTn id="90"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p:cNvSpPr>
          <p:nvPr>
            <p:ph type="title"/>
          </p:nvPr>
        </p:nvSpPr>
        <p:spPr>
          <a:xfrm>
            <a:off x="457200" y="274638"/>
            <a:ext cx="8229600" cy="346075"/>
          </a:xfrm>
        </p:spPr>
        <p:txBody>
          <a:bodyPr/>
          <a:lstStyle/>
          <a:p>
            <a:r>
              <a:rPr lang="ru-RU" sz="4000" b="1" smtClean="0">
                <a:latin typeface="Arial" charset="0"/>
              </a:rPr>
              <a:t>Задание 20</a:t>
            </a:r>
          </a:p>
        </p:txBody>
      </p:sp>
      <p:sp>
        <p:nvSpPr>
          <p:cNvPr id="49154" name="Rectangle 3"/>
          <p:cNvSpPr>
            <a:spLocks noGrp="1"/>
          </p:cNvSpPr>
          <p:nvPr>
            <p:ph type="body" idx="1"/>
          </p:nvPr>
        </p:nvSpPr>
        <p:spPr>
          <a:xfrm>
            <a:off x="2806700" y="692150"/>
            <a:ext cx="6337300" cy="5976938"/>
          </a:xfrm>
        </p:spPr>
        <p:txBody>
          <a:bodyPr/>
          <a:lstStyle/>
          <a:p>
            <a:pPr marL="609600" indent="-609600">
              <a:buFont typeface="Arial" charset="0"/>
              <a:buNone/>
            </a:pPr>
            <a:r>
              <a:rPr lang="ru-RU" sz="2800" smtClean="0"/>
              <a:t>      </a:t>
            </a:r>
            <a:r>
              <a:rPr lang="ru-RU" sz="2000" b="1" smtClean="0">
                <a:latin typeface="Arial" charset="0"/>
                <a:cs typeface="Arial" charset="0"/>
              </a:rPr>
              <a:t>Какие из высказываний соответствуют содержанию текста?  Укажите номера ответов.</a:t>
            </a:r>
          </a:p>
          <a:p>
            <a:pPr marL="609600" indent="-609600">
              <a:buFont typeface="Arial" charset="0"/>
              <a:buAutoNum type="arabicPeriod"/>
            </a:pPr>
            <a:r>
              <a:rPr lang="ru-RU" sz="2000" smtClean="0">
                <a:latin typeface="Arial" charset="0"/>
                <a:cs typeface="Arial" charset="0"/>
              </a:rPr>
              <a:t>Посещение театров и выставок, чтение книг  - это духовная жизнь.</a:t>
            </a:r>
          </a:p>
          <a:p>
            <a:pPr marL="609600" indent="-609600">
              <a:buFont typeface="Arial" charset="0"/>
              <a:buAutoNum type="arabicPeriod"/>
            </a:pPr>
            <a:r>
              <a:rPr lang="ru-RU" sz="2000" smtClean="0">
                <a:latin typeface="Arial" charset="0"/>
                <a:cs typeface="Arial" charset="0"/>
              </a:rPr>
              <a:t>Назначение искусства – поддерживать  дух человека, укреплять его веру в добро, правду, красоту.</a:t>
            </a:r>
          </a:p>
          <a:p>
            <a:pPr marL="609600" indent="-609600">
              <a:buFont typeface="Arial" charset="0"/>
              <a:buAutoNum type="arabicPeriod"/>
            </a:pPr>
            <a:r>
              <a:rPr lang="ru-RU" sz="2000" smtClean="0">
                <a:latin typeface="Arial" charset="0"/>
                <a:cs typeface="Arial" charset="0"/>
              </a:rPr>
              <a:t>Спокойствие души, культура поведения, образованность – отличительные черты духовного человека.</a:t>
            </a:r>
          </a:p>
          <a:p>
            <a:pPr marL="609600" indent="-609600">
              <a:buFont typeface="Arial" charset="0"/>
              <a:buAutoNum type="arabicPeriod"/>
            </a:pPr>
            <a:r>
              <a:rPr lang="ru-RU" sz="2000" smtClean="0">
                <a:latin typeface="Arial" charset="0"/>
                <a:cs typeface="Arial" charset="0"/>
              </a:rPr>
              <a:t>Синонимом духовности можно считать интеллигентность, подразумевающую не уровень образованности, а богатство внутреннего мира человека.</a:t>
            </a:r>
          </a:p>
          <a:p>
            <a:pPr marL="609600" indent="-609600">
              <a:buFont typeface="Arial" charset="0"/>
              <a:buAutoNum type="arabicPeriod"/>
            </a:pPr>
            <a:r>
              <a:rPr lang="ru-RU" sz="2000" smtClean="0">
                <a:latin typeface="Arial" charset="0"/>
                <a:cs typeface="Arial" charset="0"/>
              </a:rPr>
              <a:t>Духовность – это стремление к тому, что выходит за рамки обыденной жизни.</a:t>
            </a:r>
            <a:endParaRPr lang="ru-RU" sz="2000" b="1" smtClean="0">
              <a:latin typeface="Arial" charset="0"/>
              <a:cs typeface="Arial" charset="0"/>
            </a:endParaRPr>
          </a:p>
          <a:p>
            <a:pPr marL="609600" indent="-609600">
              <a:buFont typeface="Arial" charset="0"/>
              <a:buNone/>
            </a:pPr>
            <a:r>
              <a:rPr lang="ru-RU" sz="2000" b="1" smtClean="0">
                <a:solidFill>
                  <a:srgbClr val="FF0000"/>
                </a:solidFill>
                <a:latin typeface="Arial" charset="0"/>
                <a:cs typeface="Arial" charset="0"/>
              </a:rPr>
              <a:t>Ответ: 245</a:t>
            </a:r>
          </a:p>
        </p:txBody>
      </p:sp>
      <p:pic>
        <p:nvPicPr>
          <p:cNvPr id="49155" name="Picture 3" descr="C:\Users\User\Desktop\шаттерсток\shutterstock_387389212.jpg"/>
          <p:cNvPicPr>
            <a:picLocks noChangeAspect="1" noChangeArrowheads="1"/>
          </p:cNvPicPr>
          <p:nvPr/>
        </p:nvPicPr>
        <p:blipFill>
          <a:blip r:embed="rId2" cstate="print"/>
          <a:srcRect/>
          <a:stretch>
            <a:fillRect/>
          </a:stretch>
        </p:blipFill>
        <p:spPr bwMode="auto">
          <a:xfrm>
            <a:off x="0" y="2420938"/>
            <a:ext cx="2627313" cy="3024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437"/>
          </a:xfrm>
        </p:spPr>
        <p:txBody>
          <a:bodyPr rtlCol="0">
            <a:normAutofit fontScale="90000"/>
          </a:bodyPr>
          <a:lstStyle/>
          <a:p>
            <a:pPr eaLnBrk="1" fontAlgn="auto" hangingPunct="1">
              <a:spcAft>
                <a:spcPts val="0"/>
              </a:spcAft>
              <a:defRPr/>
            </a:pPr>
            <a:r>
              <a:rPr lang="ru-RU" b="1" dirty="0" smtClean="0">
                <a:latin typeface="Arial" pitchFamily="34" charset="0"/>
                <a:cs typeface="Arial" pitchFamily="34" charset="0"/>
              </a:rPr>
              <a:t>Примеры-иллюстрации</a:t>
            </a:r>
            <a:endParaRPr lang="ru-RU" b="1" dirty="0">
              <a:latin typeface="Arial" pitchFamily="34" charset="0"/>
              <a:cs typeface="Arial" pitchFamily="34" charset="0"/>
            </a:endParaRPr>
          </a:p>
        </p:txBody>
      </p:sp>
      <p:sp>
        <p:nvSpPr>
          <p:cNvPr id="3" name="Содержимое 2"/>
          <p:cNvSpPr>
            <a:spLocks noGrp="1"/>
          </p:cNvSpPr>
          <p:nvPr>
            <p:ph idx="1"/>
          </p:nvPr>
        </p:nvSpPr>
        <p:spPr>
          <a:xfrm>
            <a:off x="250825" y="1052513"/>
            <a:ext cx="5834063" cy="5400675"/>
          </a:xfrm>
        </p:spPr>
        <p:txBody>
          <a:bodyPr/>
          <a:lstStyle/>
          <a:p>
            <a:pPr eaLnBrk="1" hangingPunct="1">
              <a:buFont typeface="Arial" charset="0"/>
              <a:buNone/>
            </a:pPr>
            <a:r>
              <a:rPr lang="ru-RU" sz="2000" b="1" smtClean="0">
                <a:latin typeface="Arial" charset="0"/>
                <a:cs typeface="Arial" charset="0"/>
              </a:rPr>
              <a:t>Это могут быть:</a:t>
            </a:r>
          </a:p>
          <a:p>
            <a:pPr eaLnBrk="1" hangingPunct="1">
              <a:buFont typeface="Arial" charset="0"/>
              <a:buNone/>
            </a:pPr>
            <a:r>
              <a:rPr lang="ru-RU" sz="2000" smtClean="0">
                <a:latin typeface="Arial" charset="0"/>
                <a:cs typeface="Arial" charset="0"/>
              </a:rPr>
              <a:t/>
            </a:r>
            <a:br>
              <a:rPr lang="ru-RU" sz="2000" smtClean="0">
                <a:latin typeface="Arial" charset="0"/>
                <a:cs typeface="Arial" charset="0"/>
              </a:rPr>
            </a:br>
            <a:r>
              <a:rPr lang="ru-RU" sz="2000" smtClean="0">
                <a:latin typeface="Arial" charset="0"/>
                <a:cs typeface="Arial" charset="0"/>
              </a:rPr>
              <a:t>1) элементы явного цитирования,</a:t>
            </a:r>
          </a:p>
          <a:p>
            <a:pPr eaLnBrk="1" hangingPunct="1">
              <a:buFont typeface="Arial" charset="0"/>
              <a:buNone/>
            </a:pPr>
            <a:r>
              <a:rPr lang="ru-RU" sz="2000" smtClean="0">
                <a:latin typeface="Arial" charset="0"/>
                <a:cs typeface="Arial" charset="0"/>
              </a:rPr>
              <a:t>    </a:t>
            </a:r>
          </a:p>
          <a:p>
            <a:pPr eaLnBrk="1" hangingPunct="1">
              <a:buFont typeface="Arial" charset="0"/>
              <a:buNone/>
            </a:pPr>
            <a:r>
              <a:rPr lang="ru-RU" sz="2000" smtClean="0">
                <a:latin typeface="Arial" charset="0"/>
                <a:cs typeface="Arial" charset="0"/>
              </a:rPr>
              <a:t>     2) элементы неявного цитирования (использование экзаменуемым авторских опорных слов и моделей синтаксических конструкций). </a:t>
            </a:r>
          </a:p>
          <a:p>
            <a:pPr eaLnBrk="1" hangingPunct="1">
              <a:buFont typeface="Arial" charset="0"/>
              <a:buNone/>
            </a:pPr>
            <a:r>
              <a:rPr lang="ru-RU" sz="2000" smtClean="0">
                <a:latin typeface="Arial" charset="0"/>
                <a:cs typeface="Arial" charset="0"/>
              </a:rPr>
              <a:t/>
            </a:r>
            <a:br>
              <a:rPr lang="ru-RU" sz="2000" smtClean="0">
                <a:latin typeface="Arial" charset="0"/>
                <a:cs typeface="Arial" charset="0"/>
              </a:rPr>
            </a:br>
            <a:r>
              <a:rPr lang="ru-RU" sz="2000" smtClean="0">
                <a:latin typeface="Arial" charset="0"/>
                <a:cs typeface="Arial" charset="0"/>
              </a:rPr>
              <a:t>3) ссылки на номера предложений,</a:t>
            </a:r>
          </a:p>
          <a:p>
            <a:pPr eaLnBrk="1" hangingPunct="1">
              <a:buFont typeface="Arial" charset="0"/>
              <a:buNone/>
            </a:pPr>
            <a:endParaRPr lang="ru-RU" sz="2000" smtClean="0">
              <a:latin typeface="Arial" charset="0"/>
              <a:cs typeface="Arial" charset="0"/>
            </a:endParaRPr>
          </a:p>
          <a:p>
            <a:pPr eaLnBrk="1" hangingPunct="1">
              <a:buFont typeface="Arial" charset="0"/>
              <a:buNone/>
            </a:pPr>
            <a:r>
              <a:rPr lang="ru-RU" sz="2000" smtClean="0">
                <a:latin typeface="Arial" charset="0"/>
                <a:cs typeface="Arial" charset="0"/>
              </a:rPr>
              <a:t>     4) ссылка на абзацы,</a:t>
            </a:r>
          </a:p>
          <a:p>
            <a:pPr eaLnBrk="1" hangingPunct="1">
              <a:buFont typeface="Arial" charset="0"/>
              <a:buNone/>
            </a:pPr>
            <a:endParaRPr lang="ru-RU" sz="2000" smtClean="0">
              <a:latin typeface="Arial" charset="0"/>
              <a:cs typeface="Arial" charset="0"/>
            </a:endParaRPr>
          </a:p>
          <a:p>
            <a:pPr eaLnBrk="1" hangingPunct="1">
              <a:buFont typeface="Arial" charset="0"/>
              <a:buNone/>
            </a:pPr>
            <a:r>
              <a:rPr lang="ru-RU" sz="2000" smtClean="0">
                <a:latin typeface="Arial" charset="0"/>
                <a:cs typeface="Arial" charset="0"/>
              </a:rPr>
              <a:t>     5) элементы изложения.</a:t>
            </a:r>
          </a:p>
          <a:p>
            <a:pPr eaLnBrk="1" hangingPunct="1">
              <a:buFont typeface="Arial" charset="0"/>
              <a:buNone/>
            </a:pPr>
            <a:r>
              <a:rPr lang="ru-RU" sz="2000" smtClean="0">
                <a:latin typeface="Arial" charset="0"/>
                <a:cs typeface="Arial" charset="0"/>
              </a:rPr>
              <a:t>   </a:t>
            </a:r>
          </a:p>
          <a:p>
            <a:pPr eaLnBrk="1" hangingPunct="1">
              <a:buFont typeface="Arial" charset="0"/>
              <a:buNone/>
            </a:pPr>
            <a:r>
              <a:rPr lang="ru-RU" sz="2000" smtClean="0">
                <a:latin typeface="Arial" charset="0"/>
                <a:cs typeface="Arial" charset="0"/>
              </a:rPr>
              <a:t/>
            </a:r>
            <a:br>
              <a:rPr lang="ru-RU" sz="2000" smtClean="0">
                <a:latin typeface="Arial" charset="0"/>
                <a:cs typeface="Arial" charset="0"/>
              </a:rPr>
            </a:br>
            <a:r>
              <a:rPr lang="ru-RU" sz="2000" smtClean="0">
                <a:latin typeface="Arial" charset="0"/>
                <a:cs typeface="Arial" charset="0"/>
              </a:rPr>
              <a:t/>
            </a:r>
            <a:br>
              <a:rPr lang="ru-RU" sz="2000" smtClean="0">
                <a:latin typeface="Arial" charset="0"/>
                <a:cs typeface="Arial" charset="0"/>
              </a:rPr>
            </a:br>
            <a:r>
              <a:rPr lang="ru-RU" sz="2000" smtClean="0">
                <a:latin typeface="Arial" charset="0"/>
                <a:cs typeface="Arial" charset="0"/>
              </a:rPr>
              <a:t/>
            </a:r>
            <a:br>
              <a:rPr lang="ru-RU" sz="2000" smtClean="0">
                <a:latin typeface="Arial" charset="0"/>
                <a:cs typeface="Arial" charset="0"/>
              </a:rPr>
            </a:br>
            <a:endParaRPr lang="ru-RU" sz="2000" smtClean="0">
              <a:latin typeface="Arial" charset="0"/>
              <a:cs typeface="Arial" charset="0"/>
            </a:endParaRPr>
          </a:p>
        </p:txBody>
      </p:sp>
      <p:pic>
        <p:nvPicPr>
          <p:cNvPr id="52227" name="Picture 1" descr="C:\Users\User\Desktop\шаттерсток\shutterstock_179750597.jpg"/>
          <p:cNvPicPr>
            <a:picLocks noChangeAspect="1" noChangeArrowheads="1"/>
          </p:cNvPicPr>
          <p:nvPr/>
        </p:nvPicPr>
        <p:blipFill>
          <a:blip r:embed="rId2" cstate="print"/>
          <a:srcRect/>
          <a:stretch>
            <a:fillRect/>
          </a:stretch>
        </p:blipFill>
        <p:spPr bwMode="auto">
          <a:xfrm>
            <a:off x="5795963" y="2492375"/>
            <a:ext cx="3048000" cy="35480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Effect transition="in" filter="fade">
                                      <p:cBhvr>
                                        <p:cTn id="68" dur="1000"/>
                                        <p:tgtEl>
                                          <p:spTgt spid="3">
                                            <p:txEl>
                                              <p:pRg st="9" end="9"/>
                                            </p:txEl>
                                          </p:spTgt>
                                        </p:tgtEl>
                                      </p:cBhvr>
                                    </p:animEffect>
                                    <p:anim calcmode="lin" valueType="num">
                                      <p:cBhvr>
                                        <p:cTn id="6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
                                            <p:txEl>
                                              <p:pRg st="10" end="10"/>
                                            </p:txEl>
                                          </p:spTgt>
                                        </p:tgtEl>
                                        <p:attrNameLst>
                                          <p:attrName>style.visibility</p:attrName>
                                        </p:attrNameLst>
                                      </p:cBhvr>
                                      <p:to>
                                        <p:strVal val="visible"/>
                                      </p:to>
                                    </p:set>
                                    <p:animEffect transition="in" filter="fade">
                                      <p:cBhvr>
                                        <p:cTn id="75" dur="1000"/>
                                        <p:tgtEl>
                                          <p:spTgt spid="3">
                                            <p:txEl>
                                              <p:pRg st="10" end="10"/>
                                            </p:txEl>
                                          </p:spTgt>
                                        </p:tgtEl>
                                      </p:cBhvr>
                                    </p:animEffect>
                                    <p:anim calcmode="lin" valueType="num">
                                      <p:cBhvr>
                                        <p:cTn id="7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4499992" y="404664"/>
            <a:ext cx="4186808" cy="5721499"/>
          </a:xfrm>
        </p:spPr>
        <p:txBody>
          <a:bodyPr/>
          <a:lstStyle/>
          <a:p>
            <a:pPr>
              <a:buFont typeface="Wingdings" pitchFamily="2" charset="2"/>
              <a:buNone/>
              <a:defRPr/>
            </a:pPr>
            <a:r>
              <a:rPr lang="ru-RU" sz="1600" dirty="0" smtClean="0"/>
              <a:t>       Значимой качественной характеристикой успешного выполнения задания 25 по критерию К2 (Комментарий к сформулированной проблеме исходного текста) в связи с изменениями 2016 г. стали три показателя: </a:t>
            </a:r>
          </a:p>
          <a:p>
            <a:pPr>
              <a:defRPr/>
            </a:pPr>
            <a:r>
              <a:rPr lang="ru-RU" sz="1600" b="1" dirty="0" smtClean="0">
                <a:solidFill>
                  <a:schemeClr val="tx1">
                    <a:lumMod val="50000"/>
                  </a:schemeClr>
                </a:solidFill>
              </a:rPr>
              <a:t>1) комментарий проблемы с опорой на исходный текст; </a:t>
            </a:r>
          </a:p>
          <a:p>
            <a:pPr>
              <a:defRPr/>
            </a:pPr>
            <a:r>
              <a:rPr lang="ru-RU" sz="1600" b="1" dirty="0" smtClean="0">
                <a:solidFill>
                  <a:schemeClr val="tx1">
                    <a:lumMod val="50000"/>
                  </a:schemeClr>
                </a:solidFill>
              </a:rPr>
              <a:t>2) наличие примеров из прочитанного текста, важных для понимания проблемы; </a:t>
            </a:r>
          </a:p>
          <a:p>
            <a:pPr>
              <a:defRPr/>
            </a:pPr>
            <a:r>
              <a:rPr lang="ru-RU" sz="1600" b="1" dirty="0" smtClean="0">
                <a:solidFill>
                  <a:schemeClr val="tx1">
                    <a:lumMod val="50000"/>
                  </a:schemeClr>
                </a:solidFill>
              </a:rPr>
              <a:t>3) отсутствие фактических ошибок, связанных с пониманием проблемы исходного текста. </a:t>
            </a:r>
          </a:p>
          <a:p>
            <a:pPr>
              <a:buFont typeface="Wingdings" pitchFamily="2" charset="2"/>
              <a:buNone/>
              <a:defRPr/>
            </a:pPr>
            <a:r>
              <a:rPr lang="ru-RU" sz="1600" dirty="0" smtClean="0"/>
              <a:t>        Выдвижение этих требований к написанию сочинения-рассуждения </a:t>
            </a:r>
            <a:r>
              <a:rPr lang="ru-RU" sz="1600" b="1" dirty="0" smtClean="0">
                <a:solidFill>
                  <a:srgbClr val="C00000"/>
                </a:solidFill>
              </a:rPr>
              <a:t>привело к более низкому проценту успешности выполнения задания по этому критерию </a:t>
            </a:r>
            <a:r>
              <a:rPr lang="ru-RU" sz="1600" b="1" u="sng" dirty="0" smtClean="0">
                <a:solidFill>
                  <a:srgbClr val="C00000"/>
                </a:solidFill>
              </a:rPr>
              <a:t>– 64% по сравнению с 87% </a:t>
            </a:r>
            <a:r>
              <a:rPr lang="ru-RU" sz="1600" b="1" dirty="0" smtClean="0">
                <a:solidFill>
                  <a:srgbClr val="C00000"/>
                </a:solidFill>
              </a:rPr>
              <a:t>в 2015 </a:t>
            </a:r>
            <a:r>
              <a:rPr lang="ru-RU" sz="1600" dirty="0" smtClean="0"/>
              <a:t>г. </a:t>
            </a:r>
            <a:endParaRPr lang="ru-RU" sz="1600" b="1" dirty="0">
              <a:solidFill>
                <a:srgbClr val="C00000"/>
              </a:solidFill>
            </a:endParaRPr>
          </a:p>
        </p:txBody>
      </p:sp>
      <p:sp>
        <p:nvSpPr>
          <p:cNvPr id="6" name="Прямоугольник 5"/>
          <p:cNvSpPr/>
          <p:nvPr/>
        </p:nvSpPr>
        <p:spPr>
          <a:xfrm>
            <a:off x="467544" y="692696"/>
            <a:ext cx="3888432" cy="5355312"/>
          </a:xfrm>
          <a:prstGeom prst="rect">
            <a:avLst/>
          </a:prstGeom>
          <a:solidFill>
            <a:schemeClr val="accent3">
              <a:lumMod val="20000"/>
              <a:lumOff val="80000"/>
            </a:schemeClr>
          </a:solidFill>
          <a:ln>
            <a:solidFill>
              <a:schemeClr val="tx1"/>
            </a:solidFill>
          </a:ln>
        </p:spPr>
        <p:txBody>
          <a:bodyPr wrap="square">
            <a:spAutoFit/>
          </a:bodyPr>
          <a:lstStyle/>
          <a:p>
            <a:endParaRPr lang="ru-RU" dirty="0" smtClean="0"/>
          </a:p>
          <a:p>
            <a:endParaRPr lang="ru-RU" dirty="0" smtClean="0"/>
          </a:p>
          <a:p>
            <a:r>
              <a:rPr lang="ru-RU" sz="900" b="1" dirty="0" smtClean="0"/>
              <a:t>ФЕДЕРАЛЬНЫЙ ИНСТИТУТ ПЕДАГОГИЧЕСКИХ ИЗМЕРЕНИЙ</a:t>
            </a:r>
          </a:p>
          <a:p>
            <a:endParaRPr lang="ru-RU" sz="900" b="1" dirty="0" smtClean="0"/>
          </a:p>
          <a:p>
            <a:endParaRPr lang="ru-RU" sz="900" b="1" dirty="0" smtClean="0"/>
          </a:p>
          <a:p>
            <a:endParaRPr lang="ru-RU" sz="900" b="1" dirty="0" smtClean="0"/>
          </a:p>
          <a:p>
            <a:endParaRPr lang="ru-RU" dirty="0" smtClean="0"/>
          </a:p>
          <a:p>
            <a:pPr algn="ctr"/>
            <a:r>
              <a:rPr lang="ru-RU" sz="1400" b="1" dirty="0" smtClean="0"/>
              <a:t>И.П. Цыбулько</a:t>
            </a:r>
          </a:p>
          <a:p>
            <a:pPr algn="ctr"/>
            <a:endParaRPr lang="ru-RU" sz="1400" b="1" dirty="0" smtClean="0"/>
          </a:p>
          <a:p>
            <a:pPr algn="ctr"/>
            <a:r>
              <a:rPr lang="ru-RU" sz="1400" dirty="0" smtClean="0"/>
              <a:t>МЕТОДИЧЕСКИЕ РЕКОМЕНДАЦИИ</a:t>
            </a:r>
          </a:p>
          <a:p>
            <a:pPr lvl="1" algn="ctr"/>
            <a:r>
              <a:rPr lang="ru-RU" sz="1400" dirty="0" smtClean="0"/>
              <a:t>для учителей, подготовленные на основе анализа типичных ошибок</a:t>
            </a:r>
          </a:p>
          <a:p>
            <a:pPr lvl="1" algn="ctr"/>
            <a:r>
              <a:rPr lang="ru-RU" sz="1400" dirty="0" smtClean="0"/>
              <a:t>участников ЕГЭ 2016 года по </a:t>
            </a:r>
            <a:r>
              <a:rPr lang="ru-RU" sz="1400" b="1" dirty="0" smtClean="0"/>
              <a:t>РУССКОМУ ЯЗЫКУ</a:t>
            </a:r>
          </a:p>
          <a:p>
            <a:pPr algn="ctr"/>
            <a:endParaRPr lang="ru-RU" sz="1400" b="1" dirty="0" smtClean="0"/>
          </a:p>
          <a:p>
            <a:pPr algn="ctr"/>
            <a:endParaRPr lang="ru-RU" sz="1400" b="1" dirty="0" smtClean="0"/>
          </a:p>
          <a:p>
            <a:pPr algn="ctr"/>
            <a:endParaRPr lang="ru-RU" sz="1400" b="1" dirty="0" smtClean="0"/>
          </a:p>
          <a:p>
            <a:pPr algn="ctr"/>
            <a:endParaRPr lang="ru-RU" sz="1400" b="1" dirty="0" smtClean="0"/>
          </a:p>
          <a:p>
            <a:pPr algn="ctr"/>
            <a:r>
              <a:rPr lang="ru-RU" sz="1400" dirty="0" smtClean="0"/>
              <a:t>Москва, 2016</a:t>
            </a:r>
          </a:p>
          <a:p>
            <a:pPr algn="ctr"/>
            <a:endParaRPr lang="ru-RU" sz="1400" dirty="0" smtClean="0"/>
          </a:p>
          <a:p>
            <a:pPr algn="ctr"/>
            <a:endParaRPr lang="ru-RU" sz="1400" dirty="0" smtClean="0"/>
          </a:p>
          <a:p>
            <a:pPr algn="ctr"/>
            <a:endParaRPr lang="ru-RU" sz="1400" dirty="0" smtClean="0"/>
          </a:p>
          <a:p>
            <a:pPr algn="ctr"/>
            <a:endParaRPr lang="ru-RU" sz="1400" dirty="0" smtClean="0"/>
          </a:p>
          <a:p>
            <a:pPr algn="ctr"/>
            <a:endParaRPr lang="ru-RU" sz="1400" dirty="0" smtClean="0"/>
          </a:p>
          <a:p>
            <a:pPr algn="ctr"/>
            <a:endParaRPr lang="ru-RU" sz="1400" dirty="0" smtClean="0"/>
          </a:p>
        </p:txBody>
      </p:sp>
      <p:grpSp>
        <p:nvGrpSpPr>
          <p:cNvPr id="2" name="Group 1"/>
          <p:cNvGrpSpPr>
            <a:grpSpLocks/>
          </p:cNvGrpSpPr>
          <p:nvPr/>
        </p:nvGrpSpPr>
        <p:grpSpPr bwMode="auto">
          <a:xfrm>
            <a:off x="683568" y="692696"/>
            <a:ext cx="519113" cy="511175"/>
            <a:chOff x="0" y="0"/>
            <a:chExt cx="817" cy="806"/>
          </a:xfrm>
        </p:grpSpPr>
        <p:grpSp>
          <p:nvGrpSpPr>
            <p:cNvPr id="3" name="Group 3"/>
            <p:cNvGrpSpPr>
              <a:grpSpLocks/>
            </p:cNvGrpSpPr>
            <p:nvPr/>
          </p:nvGrpSpPr>
          <p:grpSpPr bwMode="auto">
            <a:xfrm>
              <a:off x="0" y="0"/>
              <a:ext cx="817" cy="806"/>
              <a:chOff x="0" y="0"/>
              <a:chExt cx="817" cy="806"/>
            </a:xfrm>
          </p:grpSpPr>
          <p:sp>
            <p:nvSpPr>
              <p:cNvPr id="10" name="Freeform 6"/>
              <p:cNvSpPr>
                <a:spLocks/>
              </p:cNvSpPr>
              <p:nvPr/>
            </p:nvSpPr>
            <p:spPr bwMode="auto">
              <a:xfrm>
                <a:off x="0" y="0"/>
                <a:ext cx="817" cy="806"/>
              </a:xfrm>
              <a:custGeom>
                <a:avLst/>
                <a:gdLst/>
                <a:ahLst/>
                <a:cxnLst>
                  <a:cxn ang="0">
                    <a:pos x="5" y="0"/>
                  </a:cxn>
                  <a:cxn ang="0">
                    <a:pos x="0" y="0"/>
                  </a:cxn>
                  <a:cxn ang="0">
                    <a:pos x="0" y="805"/>
                  </a:cxn>
                  <a:cxn ang="0">
                    <a:pos x="816" y="805"/>
                  </a:cxn>
                  <a:cxn ang="0">
                    <a:pos x="5" y="0"/>
                  </a:cxn>
                </a:cxnLst>
                <a:rect l="0" t="0" r="r" b="b"/>
                <a:pathLst>
                  <a:path w="817" h="806">
                    <a:moveTo>
                      <a:pt x="5" y="0"/>
                    </a:moveTo>
                    <a:lnTo>
                      <a:pt x="0" y="0"/>
                    </a:lnTo>
                    <a:lnTo>
                      <a:pt x="0" y="805"/>
                    </a:lnTo>
                    <a:lnTo>
                      <a:pt x="816" y="805"/>
                    </a:lnTo>
                    <a:lnTo>
                      <a:pt x="5" y="0"/>
                    </a:lnTo>
                    <a:close/>
                  </a:path>
                </a:pathLst>
              </a:custGeom>
              <a:solidFill>
                <a:srgbClr val="80B9BB"/>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5"/>
              <p:cNvSpPr>
                <a:spLocks/>
              </p:cNvSpPr>
              <p:nvPr/>
            </p:nvSpPr>
            <p:spPr bwMode="auto">
              <a:xfrm>
                <a:off x="0" y="0"/>
                <a:ext cx="817" cy="806"/>
              </a:xfrm>
              <a:custGeom>
                <a:avLst/>
                <a:gdLst/>
                <a:ahLst/>
                <a:cxnLst>
                  <a:cxn ang="0">
                    <a:pos x="390" y="0"/>
                  </a:cxn>
                  <a:cxn ang="0">
                    <a:pos x="195" y="0"/>
                  </a:cxn>
                  <a:cxn ang="0">
                    <a:pos x="816" y="611"/>
                  </a:cxn>
                  <a:cxn ang="0">
                    <a:pos x="816" y="417"/>
                  </a:cxn>
                  <a:cxn ang="0">
                    <a:pos x="390" y="0"/>
                  </a:cxn>
                </a:cxnLst>
                <a:rect l="0" t="0" r="r" b="b"/>
                <a:pathLst>
                  <a:path w="817" h="806">
                    <a:moveTo>
                      <a:pt x="390" y="0"/>
                    </a:moveTo>
                    <a:lnTo>
                      <a:pt x="195" y="0"/>
                    </a:lnTo>
                    <a:lnTo>
                      <a:pt x="816" y="611"/>
                    </a:lnTo>
                    <a:lnTo>
                      <a:pt x="816" y="417"/>
                    </a:lnTo>
                    <a:lnTo>
                      <a:pt x="390" y="0"/>
                    </a:lnTo>
                    <a:close/>
                  </a:path>
                </a:pathLst>
              </a:custGeom>
              <a:solidFill>
                <a:srgbClr val="80B9BB"/>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4"/>
              <p:cNvSpPr>
                <a:spLocks/>
              </p:cNvSpPr>
              <p:nvPr/>
            </p:nvSpPr>
            <p:spPr bwMode="auto">
              <a:xfrm>
                <a:off x="0" y="0"/>
                <a:ext cx="817" cy="806"/>
              </a:xfrm>
              <a:custGeom>
                <a:avLst/>
                <a:gdLst/>
                <a:ahLst/>
                <a:cxnLst>
                  <a:cxn ang="0">
                    <a:pos x="816" y="0"/>
                  </a:cxn>
                  <a:cxn ang="0">
                    <a:pos x="585" y="0"/>
                  </a:cxn>
                  <a:cxn ang="0">
                    <a:pos x="816" y="229"/>
                  </a:cxn>
                  <a:cxn ang="0">
                    <a:pos x="816" y="0"/>
                  </a:cxn>
                </a:cxnLst>
                <a:rect l="0" t="0" r="r" b="b"/>
                <a:pathLst>
                  <a:path w="817" h="806">
                    <a:moveTo>
                      <a:pt x="816" y="0"/>
                    </a:moveTo>
                    <a:lnTo>
                      <a:pt x="585" y="0"/>
                    </a:lnTo>
                    <a:lnTo>
                      <a:pt x="816" y="229"/>
                    </a:lnTo>
                    <a:lnTo>
                      <a:pt x="816" y="0"/>
                    </a:lnTo>
                    <a:close/>
                  </a:path>
                </a:pathLst>
              </a:custGeom>
              <a:solidFill>
                <a:srgbClr val="80B9BB"/>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 name="Freeform 2"/>
            <p:cNvSpPr>
              <a:spLocks/>
            </p:cNvSpPr>
            <p:nvPr/>
          </p:nvSpPr>
          <p:spPr bwMode="auto">
            <a:xfrm>
              <a:off x="1" y="411"/>
              <a:ext cx="396" cy="395"/>
            </a:xfrm>
            <a:custGeom>
              <a:avLst/>
              <a:gdLst/>
              <a:ahLst/>
              <a:cxnLst>
                <a:cxn ang="0">
                  <a:pos x="194" y="0"/>
                </a:cxn>
                <a:cxn ang="0">
                  <a:pos x="178" y="0"/>
                </a:cxn>
                <a:cxn ang="0">
                  <a:pos x="157" y="3"/>
                </a:cxn>
                <a:cxn ang="0">
                  <a:pos x="136" y="8"/>
                </a:cxn>
                <a:cxn ang="0">
                  <a:pos x="117" y="16"/>
                </a:cxn>
                <a:cxn ang="0">
                  <a:pos x="99" y="25"/>
                </a:cxn>
                <a:cxn ang="0">
                  <a:pos x="82" y="37"/>
                </a:cxn>
                <a:cxn ang="0">
                  <a:pos x="66" y="51"/>
                </a:cxn>
                <a:cxn ang="0">
                  <a:pos x="51" y="66"/>
                </a:cxn>
                <a:cxn ang="0">
                  <a:pos x="38" y="83"/>
                </a:cxn>
                <a:cxn ang="0">
                  <a:pos x="27" y="102"/>
                </a:cxn>
                <a:cxn ang="0">
                  <a:pos x="17" y="123"/>
                </a:cxn>
                <a:cxn ang="0">
                  <a:pos x="9" y="145"/>
                </a:cxn>
                <a:cxn ang="0">
                  <a:pos x="4" y="169"/>
                </a:cxn>
                <a:cxn ang="0">
                  <a:pos x="0" y="193"/>
                </a:cxn>
                <a:cxn ang="0">
                  <a:pos x="0" y="220"/>
                </a:cxn>
                <a:cxn ang="0">
                  <a:pos x="3" y="242"/>
                </a:cxn>
                <a:cxn ang="0">
                  <a:pos x="9" y="263"/>
                </a:cxn>
                <a:cxn ang="0">
                  <a:pos x="18" y="283"/>
                </a:cxn>
                <a:cxn ang="0">
                  <a:pos x="29" y="302"/>
                </a:cxn>
                <a:cxn ang="0">
                  <a:pos x="41" y="319"/>
                </a:cxn>
                <a:cxn ang="0">
                  <a:pos x="56" y="336"/>
                </a:cxn>
                <a:cxn ang="0">
                  <a:pos x="72" y="350"/>
                </a:cxn>
                <a:cxn ang="0">
                  <a:pos x="90" y="363"/>
                </a:cxn>
                <a:cxn ang="0">
                  <a:pos x="109" y="373"/>
                </a:cxn>
                <a:cxn ang="0">
                  <a:pos x="130" y="382"/>
                </a:cxn>
                <a:cxn ang="0">
                  <a:pos x="151" y="388"/>
                </a:cxn>
                <a:cxn ang="0">
                  <a:pos x="174" y="392"/>
                </a:cxn>
                <a:cxn ang="0">
                  <a:pos x="197" y="394"/>
                </a:cxn>
                <a:cxn ang="0">
                  <a:pos x="220" y="392"/>
                </a:cxn>
                <a:cxn ang="0">
                  <a:pos x="243" y="388"/>
                </a:cxn>
                <a:cxn ang="0">
                  <a:pos x="264" y="381"/>
                </a:cxn>
                <a:cxn ang="0">
                  <a:pos x="285" y="373"/>
                </a:cxn>
                <a:cxn ang="0">
                  <a:pos x="304" y="362"/>
                </a:cxn>
                <a:cxn ang="0">
                  <a:pos x="321" y="349"/>
                </a:cxn>
                <a:cxn ang="0">
                  <a:pos x="338" y="335"/>
                </a:cxn>
                <a:cxn ang="0">
                  <a:pos x="352" y="318"/>
                </a:cxn>
                <a:cxn ang="0">
                  <a:pos x="365" y="301"/>
                </a:cxn>
                <a:cxn ang="0">
                  <a:pos x="375" y="282"/>
                </a:cxn>
                <a:cxn ang="0">
                  <a:pos x="384" y="262"/>
                </a:cxn>
                <a:cxn ang="0">
                  <a:pos x="390" y="240"/>
                </a:cxn>
                <a:cxn ang="0">
                  <a:pos x="394" y="218"/>
                </a:cxn>
                <a:cxn ang="0">
                  <a:pos x="395" y="195"/>
                </a:cxn>
                <a:cxn ang="0">
                  <a:pos x="393" y="172"/>
                </a:cxn>
                <a:cxn ang="0">
                  <a:pos x="389" y="150"/>
                </a:cxn>
                <a:cxn ang="0">
                  <a:pos x="382" y="128"/>
                </a:cxn>
                <a:cxn ang="0">
                  <a:pos x="373" y="108"/>
                </a:cxn>
                <a:cxn ang="0">
                  <a:pos x="363" y="90"/>
                </a:cxn>
                <a:cxn ang="0">
                  <a:pos x="350" y="72"/>
                </a:cxn>
                <a:cxn ang="0">
                  <a:pos x="335" y="56"/>
                </a:cxn>
                <a:cxn ang="0">
                  <a:pos x="319" y="42"/>
                </a:cxn>
                <a:cxn ang="0">
                  <a:pos x="301" y="30"/>
                </a:cxn>
                <a:cxn ang="0">
                  <a:pos x="282" y="19"/>
                </a:cxn>
                <a:cxn ang="0">
                  <a:pos x="261" y="11"/>
                </a:cxn>
                <a:cxn ang="0">
                  <a:pos x="240" y="5"/>
                </a:cxn>
                <a:cxn ang="0">
                  <a:pos x="217" y="1"/>
                </a:cxn>
                <a:cxn ang="0">
                  <a:pos x="194" y="0"/>
                </a:cxn>
              </a:cxnLst>
              <a:rect l="0" t="0" r="r" b="b"/>
              <a:pathLst>
                <a:path w="396" h="395">
                  <a:moveTo>
                    <a:pt x="194" y="0"/>
                  </a:moveTo>
                  <a:lnTo>
                    <a:pt x="178" y="0"/>
                  </a:lnTo>
                  <a:lnTo>
                    <a:pt x="157" y="3"/>
                  </a:lnTo>
                  <a:lnTo>
                    <a:pt x="136" y="8"/>
                  </a:lnTo>
                  <a:lnTo>
                    <a:pt x="117" y="16"/>
                  </a:lnTo>
                  <a:lnTo>
                    <a:pt x="99" y="25"/>
                  </a:lnTo>
                  <a:lnTo>
                    <a:pt x="82" y="37"/>
                  </a:lnTo>
                  <a:lnTo>
                    <a:pt x="66" y="51"/>
                  </a:lnTo>
                  <a:lnTo>
                    <a:pt x="51" y="66"/>
                  </a:lnTo>
                  <a:lnTo>
                    <a:pt x="38" y="83"/>
                  </a:lnTo>
                  <a:lnTo>
                    <a:pt x="27" y="102"/>
                  </a:lnTo>
                  <a:lnTo>
                    <a:pt x="17" y="123"/>
                  </a:lnTo>
                  <a:lnTo>
                    <a:pt x="9" y="145"/>
                  </a:lnTo>
                  <a:lnTo>
                    <a:pt x="4" y="169"/>
                  </a:lnTo>
                  <a:lnTo>
                    <a:pt x="0" y="193"/>
                  </a:lnTo>
                  <a:lnTo>
                    <a:pt x="0" y="220"/>
                  </a:lnTo>
                  <a:lnTo>
                    <a:pt x="3" y="242"/>
                  </a:lnTo>
                  <a:lnTo>
                    <a:pt x="9" y="263"/>
                  </a:lnTo>
                  <a:lnTo>
                    <a:pt x="18" y="283"/>
                  </a:lnTo>
                  <a:lnTo>
                    <a:pt x="29" y="302"/>
                  </a:lnTo>
                  <a:lnTo>
                    <a:pt x="41" y="319"/>
                  </a:lnTo>
                  <a:lnTo>
                    <a:pt x="56" y="336"/>
                  </a:lnTo>
                  <a:lnTo>
                    <a:pt x="72" y="350"/>
                  </a:lnTo>
                  <a:lnTo>
                    <a:pt x="90" y="363"/>
                  </a:lnTo>
                  <a:lnTo>
                    <a:pt x="109" y="373"/>
                  </a:lnTo>
                  <a:lnTo>
                    <a:pt x="130" y="382"/>
                  </a:lnTo>
                  <a:lnTo>
                    <a:pt x="151" y="388"/>
                  </a:lnTo>
                  <a:lnTo>
                    <a:pt x="174" y="392"/>
                  </a:lnTo>
                  <a:lnTo>
                    <a:pt x="197" y="394"/>
                  </a:lnTo>
                  <a:lnTo>
                    <a:pt x="220" y="392"/>
                  </a:lnTo>
                  <a:lnTo>
                    <a:pt x="243" y="388"/>
                  </a:lnTo>
                  <a:lnTo>
                    <a:pt x="264" y="381"/>
                  </a:lnTo>
                  <a:lnTo>
                    <a:pt x="285" y="373"/>
                  </a:lnTo>
                  <a:lnTo>
                    <a:pt x="304" y="362"/>
                  </a:lnTo>
                  <a:lnTo>
                    <a:pt x="321" y="349"/>
                  </a:lnTo>
                  <a:lnTo>
                    <a:pt x="338" y="335"/>
                  </a:lnTo>
                  <a:lnTo>
                    <a:pt x="352" y="318"/>
                  </a:lnTo>
                  <a:lnTo>
                    <a:pt x="365" y="301"/>
                  </a:lnTo>
                  <a:lnTo>
                    <a:pt x="375" y="282"/>
                  </a:lnTo>
                  <a:lnTo>
                    <a:pt x="384" y="262"/>
                  </a:lnTo>
                  <a:lnTo>
                    <a:pt x="390" y="240"/>
                  </a:lnTo>
                  <a:lnTo>
                    <a:pt x="394" y="218"/>
                  </a:lnTo>
                  <a:lnTo>
                    <a:pt x="395" y="195"/>
                  </a:lnTo>
                  <a:lnTo>
                    <a:pt x="393" y="172"/>
                  </a:lnTo>
                  <a:lnTo>
                    <a:pt x="389" y="150"/>
                  </a:lnTo>
                  <a:lnTo>
                    <a:pt x="382" y="128"/>
                  </a:lnTo>
                  <a:lnTo>
                    <a:pt x="373" y="108"/>
                  </a:lnTo>
                  <a:lnTo>
                    <a:pt x="363" y="90"/>
                  </a:lnTo>
                  <a:lnTo>
                    <a:pt x="350" y="72"/>
                  </a:lnTo>
                  <a:lnTo>
                    <a:pt x="335" y="56"/>
                  </a:lnTo>
                  <a:lnTo>
                    <a:pt x="319" y="42"/>
                  </a:lnTo>
                  <a:lnTo>
                    <a:pt x="301" y="30"/>
                  </a:lnTo>
                  <a:lnTo>
                    <a:pt x="282" y="19"/>
                  </a:lnTo>
                  <a:lnTo>
                    <a:pt x="261" y="11"/>
                  </a:lnTo>
                  <a:lnTo>
                    <a:pt x="240" y="5"/>
                  </a:lnTo>
                  <a:lnTo>
                    <a:pt x="217" y="1"/>
                  </a:lnTo>
                  <a:lnTo>
                    <a:pt x="194" y="0"/>
                  </a:lnTo>
                  <a:close/>
                </a:path>
              </a:pathLst>
            </a:custGeom>
            <a:solidFill>
              <a:srgbClr val="215E6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507413" cy="561975"/>
          </a:xfrm>
        </p:spPr>
        <p:txBody>
          <a:bodyPr/>
          <a:lstStyle/>
          <a:p>
            <a:pPr eaLnBrk="1" hangingPunct="1"/>
            <a:r>
              <a:rPr lang="ru-RU" sz="3600" b="1" smtClean="0"/>
              <a:t>Как оформить примеры-иллюстрации?</a:t>
            </a:r>
          </a:p>
        </p:txBody>
      </p:sp>
      <p:sp>
        <p:nvSpPr>
          <p:cNvPr id="3" name="Содержимое 2"/>
          <p:cNvSpPr>
            <a:spLocks noGrp="1"/>
          </p:cNvSpPr>
          <p:nvPr>
            <p:ph idx="1"/>
          </p:nvPr>
        </p:nvSpPr>
        <p:spPr>
          <a:xfrm>
            <a:off x="457200" y="908050"/>
            <a:ext cx="8229600" cy="5218113"/>
          </a:xfrm>
        </p:spPr>
        <p:txBody>
          <a:bodyPr/>
          <a:lstStyle/>
          <a:p>
            <a:pPr eaLnBrk="1" hangingPunct="1"/>
            <a:r>
              <a:rPr lang="ru-RU" sz="2400" smtClean="0">
                <a:latin typeface="Arial" charset="0"/>
                <a:cs typeface="Arial" charset="0"/>
              </a:rPr>
              <a:t>Могут быть оформлены каждый в виде отдельного абзаца;</a:t>
            </a:r>
          </a:p>
          <a:p>
            <a:pPr eaLnBrk="1" hangingPunct="1"/>
            <a:r>
              <a:rPr lang="ru-RU" sz="2400" smtClean="0">
                <a:latin typeface="Arial" charset="0"/>
                <a:cs typeface="Arial" charset="0"/>
              </a:rPr>
              <a:t>могут логично вытекать один из другого;</a:t>
            </a:r>
          </a:p>
          <a:p>
            <a:pPr eaLnBrk="1" hangingPunct="1"/>
            <a:r>
              <a:rPr lang="ru-RU" sz="2400" smtClean="0">
                <a:latin typeface="Arial" charset="0"/>
                <a:cs typeface="Arial" charset="0"/>
              </a:rPr>
              <a:t>могут быть и в комментарии к проблеме, и после формулировки авторской позиции </a:t>
            </a:r>
            <a:r>
              <a:rPr lang="ru-RU" sz="2400" i="1" smtClean="0">
                <a:solidFill>
                  <a:srgbClr val="FF0000"/>
                </a:solidFill>
                <a:latin typeface="Arial" charset="0"/>
                <a:cs typeface="Arial" charset="0"/>
              </a:rPr>
              <a:t>(в этом случае пример, как правило, подтверждает мнение автора и иллюстрирует, как оно находит свое выражение в тексте). </a:t>
            </a:r>
            <a:r>
              <a:rPr lang="ru-RU" sz="2400" smtClean="0">
                <a:solidFill>
                  <a:srgbClr val="FF0000"/>
                </a:solidFill>
                <a:latin typeface="Arial" charset="0"/>
                <a:cs typeface="Arial" charset="0"/>
              </a:rPr>
              <a:t/>
            </a:r>
            <a:br>
              <a:rPr lang="ru-RU" sz="2400" smtClean="0">
                <a:solidFill>
                  <a:srgbClr val="FF0000"/>
                </a:solidFill>
                <a:latin typeface="Arial" charset="0"/>
                <a:cs typeface="Arial" charset="0"/>
              </a:rPr>
            </a:br>
            <a:endParaRPr lang="ru-RU" sz="2400" smtClean="0">
              <a:latin typeface="Arial" charset="0"/>
              <a:cs typeface="Arial" charset="0"/>
            </a:endParaRPr>
          </a:p>
        </p:txBody>
      </p:sp>
      <p:sp>
        <p:nvSpPr>
          <p:cNvPr id="4" name="Правая фигурная скобка 3"/>
          <p:cNvSpPr>
            <a:spLocks/>
          </p:cNvSpPr>
          <p:nvPr/>
        </p:nvSpPr>
        <p:spPr bwMode="auto">
          <a:xfrm rot="5400000">
            <a:off x="4067175" y="46038"/>
            <a:ext cx="936625" cy="7991475"/>
          </a:xfrm>
          <a:prstGeom prst="rightBrace">
            <a:avLst>
              <a:gd name="adj1" fmla="val 7387"/>
              <a:gd name="adj2" fmla="val 50000"/>
            </a:avLst>
          </a:prstGeom>
          <a:noFill/>
          <a:ln w="28575" algn="ctr">
            <a:solidFill>
              <a:schemeClr val="tx1"/>
            </a:solidFill>
            <a:round/>
            <a:headEnd/>
            <a:tailEnd/>
          </a:ln>
        </p:spPr>
        <p:txBody>
          <a:bodyPr rot="10800000" vert="eaVert" anchor="ctr"/>
          <a:lstStyle/>
          <a:p>
            <a:pPr algn="ctr" fontAlgn="auto">
              <a:spcBef>
                <a:spcPts val="0"/>
              </a:spcBef>
              <a:spcAft>
                <a:spcPts val="0"/>
              </a:spcAft>
              <a:defRPr/>
            </a:pPr>
            <a:endParaRPr lang="ru-RU">
              <a:latin typeface="+mn-lt"/>
              <a:cs typeface="+mn-cs"/>
            </a:endParaRPr>
          </a:p>
        </p:txBody>
      </p:sp>
      <p:sp>
        <p:nvSpPr>
          <p:cNvPr id="5" name="Прямоугольник 4"/>
          <p:cNvSpPr/>
          <p:nvPr/>
        </p:nvSpPr>
        <p:spPr>
          <a:xfrm>
            <a:off x="179388" y="4581525"/>
            <a:ext cx="8713787" cy="2016125"/>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2800">
                <a:solidFill>
                  <a:schemeClr val="tx1"/>
                </a:solidFill>
                <a:latin typeface="Arial" charset="0"/>
                <a:cs typeface="Arial" charset="0"/>
              </a:rPr>
              <a:t>  В  любом случае примеры-иллюстрации должны подтверждать суждения экзаменуемого.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1000" fill="hold"/>
                                        <p:tgtEl>
                                          <p:spTgt spid="4"/>
                                        </p:tgtEl>
                                        <p:attrNameLst>
                                          <p:attrName>ppt_w</p:attrName>
                                        </p:attrNameLst>
                                      </p:cBhvr>
                                      <p:tavLst>
                                        <p:tav tm="0">
                                          <p:val>
                                            <p:strVal val="#ppt_w+.3"/>
                                          </p:val>
                                        </p:tav>
                                        <p:tav tm="100000">
                                          <p:val>
                                            <p:strVal val="#ppt_w"/>
                                          </p:val>
                                        </p:tav>
                                      </p:tavLst>
                                    </p:anim>
                                    <p:anim calcmode="lin" valueType="num">
                                      <p:cBhvr>
                                        <p:cTn id="41" dur="1000" fill="hold"/>
                                        <p:tgtEl>
                                          <p:spTgt spid="4"/>
                                        </p:tgtEl>
                                        <p:attrNameLst>
                                          <p:attrName>ppt_h</p:attrName>
                                        </p:attrNameLst>
                                      </p:cBhvr>
                                      <p:tavLst>
                                        <p:tav tm="0">
                                          <p:val>
                                            <p:strVal val="#ppt_h"/>
                                          </p:val>
                                        </p:tav>
                                        <p:tav tm="100000">
                                          <p:val>
                                            <p:strVal val="#ppt_h"/>
                                          </p:val>
                                        </p:tav>
                                      </p:tavLst>
                                    </p:anim>
                                    <p:animEffect transition="in" filter="fade">
                                      <p:cBhvr>
                                        <p:cTn id="42" dur="10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1000" fill="hold"/>
                                        <p:tgtEl>
                                          <p:spTgt spid="5"/>
                                        </p:tgtEl>
                                        <p:attrNameLst>
                                          <p:attrName>ppt_w</p:attrName>
                                        </p:attrNameLst>
                                      </p:cBhvr>
                                      <p:tavLst>
                                        <p:tav tm="0">
                                          <p:val>
                                            <p:strVal val="#ppt_w+.3"/>
                                          </p:val>
                                        </p:tav>
                                        <p:tav tm="100000">
                                          <p:val>
                                            <p:strVal val="#ppt_w"/>
                                          </p:val>
                                        </p:tav>
                                      </p:tavLst>
                                    </p:anim>
                                    <p:anim calcmode="lin" valueType="num">
                                      <p:cBhvr>
                                        <p:cTn id="48" dur="1000" fill="hold"/>
                                        <p:tgtEl>
                                          <p:spTgt spid="5"/>
                                        </p:tgtEl>
                                        <p:attrNameLst>
                                          <p:attrName>ppt_h</p:attrName>
                                        </p:attrNameLst>
                                      </p:cBhvr>
                                      <p:tavLst>
                                        <p:tav tm="0">
                                          <p:val>
                                            <p:strVal val="#ppt_h"/>
                                          </p:val>
                                        </p:tav>
                                        <p:tav tm="100000">
                                          <p:val>
                                            <p:strVal val="#ppt_h"/>
                                          </p:val>
                                        </p:tav>
                                      </p:tavLst>
                                    </p:anim>
                                    <p:animEffect transition="in" filter="fade">
                                      <p:cBhvr>
                                        <p:cTn id="4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0825" y="260350"/>
            <a:ext cx="8569325" cy="4537075"/>
          </a:xfrm>
        </p:spPr>
        <p:txBody>
          <a:bodyPr rtlCol="0">
            <a:normAutofit fontScale="70000" lnSpcReduction="20000"/>
          </a:bodyPr>
          <a:lstStyle/>
          <a:p>
            <a:pPr eaLnBrk="1" fontAlgn="auto" hangingPunct="1">
              <a:spcAft>
                <a:spcPts val="0"/>
              </a:spcAft>
              <a:buFont typeface="Arial" pitchFamily="34" charset="0"/>
              <a:buNone/>
              <a:defRPr/>
            </a:pPr>
            <a:r>
              <a:rPr lang="ru-RU" sz="2400" b="1" dirty="0" smtClean="0">
                <a:latin typeface="Arial" pitchFamily="34" charset="0"/>
                <a:cs typeface="Arial" pitchFamily="34" charset="0"/>
              </a:rPr>
              <a:t>             «</a:t>
            </a:r>
            <a:r>
              <a:rPr lang="ru-RU" sz="2400" i="1" dirty="0" smtClean="0">
                <a:latin typeface="Arial" pitchFamily="34" charset="0"/>
                <a:cs typeface="Arial" pitchFamily="34" charset="0"/>
              </a:rPr>
              <a:t>Человечество давно ищет вопрос на ответ: что значит жить духовной жизнью? Мнений по этому поводу много, все они разные и порой не всегда правильные. Не обошел вниманием эту сложную проблему и публицист С.Соловейчик, заметивший, что «даже самые развитые люди»  считают, что духовный  человек – это человек, интересующийся искусством.</a:t>
            </a:r>
          </a:p>
          <a:p>
            <a:pPr eaLnBrk="1" fontAlgn="auto" hangingPunct="1">
              <a:spcAft>
                <a:spcPts val="0"/>
              </a:spcAft>
              <a:buFont typeface="Arial" pitchFamily="34" charset="0"/>
              <a:buNone/>
              <a:defRPr/>
            </a:pPr>
            <a:r>
              <a:rPr lang="ru-RU" sz="2400" i="1" dirty="0" smtClean="0">
                <a:latin typeface="Arial" pitchFamily="34" charset="0"/>
                <a:cs typeface="Arial" pitchFamily="34" charset="0"/>
              </a:rPr>
              <a:t>            Однако критерием духовности , по мнению автора текста, является не </a:t>
            </a:r>
            <a:r>
              <a:rPr lang="ru-RU" sz="2400" b="1" i="1" dirty="0" smtClean="0">
                <a:latin typeface="Arial" pitchFamily="34" charset="0"/>
                <a:cs typeface="Arial" pitchFamily="34" charset="0"/>
              </a:rPr>
              <a:t>«чтение книг, посещение театров и музеев», </a:t>
            </a:r>
            <a:r>
              <a:rPr lang="ru-RU" sz="2400" i="1" dirty="0" smtClean="0">
                <a:latin typeface="Arial" pitchFamily="34" charset="0"/>
                <a:cs typeface="Arial" pitchFamily="34" charset="0"/>
              </a:rPr>
              <a:t>а  стремление человека  найти в искусстве «</a:t>
            </a:r>
            <a:r>
              <a:rPr lang="ru-RU" sz="2400" b="1" i="1" dirty="0" smtClean="0">
                <a:latin typeface="Arial" pitchFamily="34" charset="0"/>
                <a:cs typeface="Arial" pitchFamily="34" charset="0"/>
              </a:rPr>
              <a:t>собеседника, союзника</a:t>
            </a:r>
            <a:r>
              <a:rPr lang="ru-RU" sz="2400" i="1" dirty="0" smtClean="0">
                <a:latin typeface="Arial" pitchFamily="34" charset="0"/>
                <a:cs typeface="Arial" pitchFamily="34" charset="0"/>
              </a:rPr>
              <a:t>», который укрепит его </a:t>
            </a:r>
            <a:r>
              <a:rPr lang="ru-RU" sz="2400" b="1" i="1" dirty="0" smtClean="0">
                <a:solidFill>
                  <a:schemeClr val="tx2"/>
                </a:solidFill>
                <a:latin typeface="Arial" pitchFamily="34" charset="0"/>
                <a:cs typeface="Arial" pitchFamily="34" charset="0"/>
              </a:rPr>
              <a:t>веру в самого себя, в нравственные идеалы</a:t>
            </a:r>
            <a:r>
              <a:rPr lang="ru-RU" sz="2400" i="1" dirty="0" smtClean="0">
                <a:solidFill>
                  <a:schemeClr val="tx2"/>
                </a:solidFill>
                <a:latin typeface="Arial" pitchFamily="34" charset="0"/>
                <a:cs typeface="Arial" pitchFamily="34" charset="0"/>
              </a:rPr>
              <a:t>. </a:t>
            </a:r>
            <a:r>
              <a:rPr lang="ru-RU" sz="2400" i="1" dirty="0" smtClean="0">
                <a:latin typeface="Arial" pitchFamily="34" charset="0"/>
                <a:cs typeface="Arial" pitchFamily="34" charset="0"/>
              </a:rPr>
              <a:t>Но это происходит только тогда, когда в театрах и книгах он будет искать ответы на вечные вопросы</a:t>
            </a:r>
            <a:r>
              <a:rPr lang="ru-RU" sz="2400" b="1" i="1" dirty="0" smtClean="0">
                <a:latin typeface="Arial" pitchFamily="34" charset="0"/>
                <a:cs typeface="Arial" pitchFamily="34" charset="0"/>
              </a:rPr>
              <a:t> </a:t>
            </a:r>
            <a:r>
              <a:rPr lang="ru-RU" sz="2400" b="1" i="1" dirty="0" smtClean="0">
                <a:solidFill>
                  <a:schemeClr val="tx2"/>
                </a:solidFill>
                <a:latin typeface="Arial" pitchFamily="34" charset="0"/>
                <a:cs typeface="Arial" pitchFamily="34" charset="0"/>
              </a:rPr>
              <a:t>о смысле жизни, утолять «</a:t>
            </a:r>
            <a:r>
              <a:rPr lang="ru-RU" sz="2400" b="1" i="1" dirty="0" smtClean="0">
                <a:latin typeface="Arial" pitchFamily="34" charset="0"/>
                <a:cs typeface="Arial" pitchFamily="34" charset="0"/>
              </a:rPr>
              <a:t>духовную жажду».</a:t>
            </a:r>
            <a:r>
              <a:rPr lang="ru-RU" sz="2400" i="1" dirty="0" smtClean="0">
                <a:latin typeface="Arial" pitchFamily="34" charset="0"/>
                <a:cs typeface="Arial" pitchFamily="34" charset="0"/>
              </a:rPr>
              <a:t> Именно поэтому публицист считает   </a:t>
            </a:r>
            <a:r>
              <a:rPr lang="ru-RU" sz="2400" b="1" i="1" dirty="0" smtClean="0">
                <a:solidFill>
                  <a:schemeClr val="tx2"/>
                </a:solidFill>
                <a:latin typeface="Arial" pitchFamily="34" charset="0"/>
                <a:cs typeface="Arial" pitchFamily="34" charset="0"/>
              </a:rPr>
              <a:t>интеллигентность не уровнем образованности, а синонимом духовности, </a:t>
            </a:r>
            <a:r>
              <a:rPr lang="ru-RU" sz="2400" i="1" dirty="0" smtClean="0">
                <a:latin typeface="Arial" pitchFamily="34" charset="0"/>
                <a:cs typeface="Arial" pitchFamily="34" charset="0"/>
              </a:rPr>
              <a:t>ведь  только богатство внутреннего мира человека, его «</a:t>
            </a:r>
            <a:r>
              <a:rPr lang="ru-RU" sz="2400" b="1" i="1" dirty="0" smtClean="0">
                <a:latin typeface="Arial" pitchFamily="34" charset="0"/>
                <a:cs typeface="Arial" pitchFamily="34" charset="0"/>
              </a:rPr>
              <a:t>стремление к высокому</a:t>
            </a:r>
            <a:r>
              <a:rPr lang="ru-RU" sz="2400" i="1" dirty="0" smtClean="0">
                <a:latin typeface="Arial" pitchFamily="34" charset="0"/>
                <a:cs typeface="Arial" pitchFamily="34" charset="0"/>
              </a:rPr>
              <a:t>» делают жизнь одухотворённой.</a:t>
            </a:r>
          </a:p>
          <a:p>
            <a:pPr eaLnBrk="1" fontAlgn="auto" hangingPunct="1">
              <a:spcAft>
                <a:spcPts val="0"/>
              </a:spcAft>
              <a:buFont typeface="Arial" pitchFamily="34" charset="0"/>
              <a:buNone/>
              <a:defRPr/>
            </a:pPr>
            <a:r>
              <a:rPr lang="ru-RU" sz="2400" i="1" dirty="0" smtClean="0">
                <a:latin typeface="Arial" pitchFamily="34" charset="0"/>
                <a:cs typeface="Arial" pitchFamily="34" charset="0"/>
              </a:rPr>
              <a:t>            С.Соловейчик также отмечает, что причиной </a:t>
            </a:r>
            <a:r>
              <a:rPr lang="ru-RU" sz="2400" i="1" dirty="0" err="1" smtClean="0">
                <a:latin typeface="Arial" pitchFamily="34" charset="0"/>
                <a:cs typeface="Arial" pitchFamily="34" charset="0"/>
              </a:rPr>
              <a:t>бездуховности</a:t>
            </a:r>
            <a:r>
              <a:rPr lang="ru-RU" sz="2400" i="1" dirty="0" smtClean="0">
                <a:latin typeface="Arial" pitchFamily="34" charset="0"/>
                <a:cs typeface="Arial" pitchFamily="34" charset="0"/>
              </a:rPr>
              <a:t>  </a:t>
            </a:r>
            <a:r>
              <a:rPr lang="ru-RU" sz="2400" b="1" i="1" dirty="0" smtClean="0">
                <a:solidFill>
                  <a:schemeClr val="tx2"/>
                </a:solidFill>
                <a:latin typeface="Arial" pitchFamily="34" charset="0"/>
                <a:cs typeface="Arial" pitchFamily="34" charset="0"/>
              </a:rPr>
              <a:t>незлобивых и работящих людей  может стать бездействие их душ, нежелание подняться выше бытовых проблем</a:t>
            </a:r>
            <a:r>
              <a:rPr lang="ru-RU" sz="2400" i="1" dirty="0" smtClean="0">
                <a:solidFill>
                  <a:schemeClr val="tx2"/>
                </a:solidFill>
                <a:latin typeface="Arial" pitchFamily="34" charset="0"/>
                <a:cs typeface="Arial" pitchFamily="34" charset="0"/>
              </a:rPr>
              <a:t>..</a:t>
            </a:r>
            <a:r>
              <a:rPr lang="ru-RU" sz="2400" i="1" dirty="0" smtClean="0">
                <a:latin typeface="Arial" pitchFamily="34" charset="0"/>
                <a:cs typeface="Arial" pitchFamily="34" charset="0"/>
              </a:rPr>
              <a:t>»</a:t>
            </a:r>
            <a:r>
              <a:rPr lang="ru-RU" sz="2400" i="1" u="sng" dirty="0" smtClean="0">
                <a:latin typeface="Arial" pitchFamily="34" charset="0"/>
                <a:cs typeface="Arial" pitchFamily="34" charset="0"/>
              </a:rPr>
              <a:t> </a:t>
            </a:r>
          </a:p>
        </p:txBody>
      </p:sp>
      <p:sp>
        <p:nvSpPr>
          <p:cNvPr id="4" name="Заголовок 1"/>
          <p:cNvSpPr txBox="1">
            <a:spLocks/>
          </p:cNvSpPr>
          <p:nvPr/>
        </p:nvSpPr>
        <p:spPr bwMode="auto">
          <a:xfrm>
            <a:off x="0" y="4724400"/>
            <a:ext cx="9144000" cy="1944688"/>
          </a:xfrm>
          <a:prstGeom prst="rect">
            <a:avLst/>
          </a:prstGeom>
          <a:solidFill>
            <a:srgbClr val="FFFFCC"/>
          </a:solidFill>
          <a:ln w="9525">
            <a:noFill/>
            <a:miter lim="800000"/>
            <a:headEnd/>
            <a:tailEnd/>
          </a:ln>
        </p:spPr>
        <p:txBody>
          <a:bodyPr/>
          <a:lstStyle/>
          <a:p>
            <a:pPr marL="342900" indent="-342900">
              <a:spcBef>
                <a:spcPct val="20000"/>
              </a:spcBef>
            </a:pPr>
            <a:r>
              <a:rPr lang="ru-RU" sz="2000"/>
              <a:t>           Подробный комментарий включает </a:t>
            </a:r>
            <a:r>
              <a:rPr lang="ru-RU" sz="2000" b="1"/>
              <a:t>несколько  примеров-иллюстраций,</a:t>
            </a:r>
            <a:r>
              <a:rPr lang="ru-RU" sz="2000"/>
              <a:t> представленных во втором и третьем абзацах </a:t>
            </a:r>
            <a:r>
              <a:rPr lang="ru-RU" sz="2000">
                <a:solidFill>
                  <a:srgbClr val="FF0000"/>
                </a:solidFill>
              </a:rPr>
              <a:t>в виде цитат, неявного цитирования (экзаменуемый использует авторские опорные слова и модели синтаксических конструкций), </a:t>
            </a:r>
            <a:r>
              <a:rPr lang="ru-RU" sz="2000"/>
              <a:t>которые  «вплетены» в текст сочинения. </a:t>
            </a:r>
            <a:br>
              <a:rPr lang="ru-RU" sz="2000"/>
            </a:br>
            <a:r>
              <a:rPr lang="ru-RU" sz="2000" i="1"/>
              <a:t> </a:t>
            </a:r>
            <a:r>
              <a:rPr lang="ru-RU" sz="2000"/>
              <a:t/>
            </a:r>
            <a:br>
              <a:rPr lang="ru-RU" sz="2000"/>
            </a:br>
            <a:endParaRPr lang="ru-RU"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0825" y="260350"/>
            <a:ext cx="8569325" cy="3960813"/>
          </a:xfrm>
        </p:spPr>
        <p:txBody>
          <a:bodyPr rtlCol="0">
            <a:normAutofit fontScale="92500" lnSpcReduction="10000"/>
          </a:bodyPr>
          <a:lstStyle/>
          <a:p>
            <a:pPr eaLnBrk="1" fontAlgn="auto" hangingPunct="1">
              <a:spcAft>
                <a:spcPts val="0"/>
              </a:spcAft>
              <a:buFont typeface="Arial" pitchFamily="34" charset="0"/>
              <a:buNone/>
              <a:defRPr/>
            </a:pPr>
            <a:r>
              <a:rPr lang="ru-RU" sz="2000" i="1" dirty="0" smtClean="0">
                <a:latin typeface="Arial" pitchFamily="34" charset="0"/>
                <a:cs typeface="Arial" pitchFamily="34" charset="0"/>
              </a:rPr>
              <a:t>         «В чём заключается истинная духовность? Над этой проблемой размышляет  известный  педагог  С.Соловейчик.</a:t>
            </a:r>
          </a:p>
          <a:p>
            <a:pPr eaLnBrk="1" fontAlgn="auto" hangingPunct="1">
              <a:spcAft>
                <a:spcPts val="0"/>
              </a:spcAft>
              <a:buFont typeface="Arial" pitchFamily="34" charset="0"/>
              <a:buNone/>
              <a:defRPr/>
            </a:pPr>
            <a:r>
              <a:rPr lang="ru-RU" sz="2000" i="1" dirty="0" smtClean="0">
                <a:latin typeface="Arial" pitchFamily="34" charset="0"/>
                <a:cs typeface="Arial" pitchFamily="34" charset="0"/>
              </a:rPr>
              <a:t>         В поисках ответа на  данный вопрос автор выстраивает цепь собственных рассуждений  о том, кого можно назвать духовным человеком.  Публицист отмечает,  что понятие духовности для многих </a:t>
            </a:r>
            <a:r>
              <a:rPr lang="ru-RU" sz="2000" i="1" dirty="0" smtClean="0">
                <a:solidFill>
                  <a:srgbClr val="002060"/>
                </a:solidFill>
                <a:latin typeface="Arial" pitchFamily="34" charset="0"/>
                <a:cs typeface="Arial" pitchFamily="34" charset="0"/>
              </a:rPr>
              <a:t>людей </a:t>
            </a:r>
            <a:r>
              <a:rPr lang="ru-RU" sz="2000" b="1" i="1" dirty="0" smtClean="0">
                <a:solidFill>
                  <a:srgbClr val="002060"/>
                </a:solidFill>
                <a:latin typeface="Arial" pitchFamily="34" charset="0"/>
                <a:cs typeface="Arial" pitchFamily="34" charset="0"/>
              </a:rPr>
              <a:t>связано лишь с посещением театров и чтением книг</a:t>
            </a:r>
            <a:r>
              <a:rPr lang="ru-RU" sz="2000" i="1" dirty="0" smtClean="0">
                <a:solidFill>
                  <a:srgbClr val="002060"/>
                </a:solidFill>
                <a:latin typeface="Arial" pitchFamily="34" charset="0"/>
                <a:cs typeface="Arial" pitchFamily="34" charset="0"/>
              </a:rPr>
              <a:t>. </a:t>
            </a:r>
            <a:r>
              <a:rPr lang="ru-RU" sz="2000" i="1" dirty="0" smtClean="0">
                <a:latin typeface="Arial" pitchFamily="34" charset="0"/>
                <a:cs typeface="Arial" pitchFamily="34" charset="0"/>
              </a:rPr>
              <a:t>Однако, уверяет автор,  это справедливо только в том случае, если искусство  помогает  им поддерживать  </a:t>
            </a:r>
            <a:r>
              <a:rPr lang="ru-RU" sz="2000" b="1" i="1" dirty="0" smtClean="0">
                <a:latin typeface="Arial" pitchFamily="34" charset="0"/>
                <a:cs typeface="Arial" pitchFamily="34" charset="0"/>
              </a:rPr>
              <a:t>«собственный дух»,  </a:t>
            </a:r>
            <a:r>
              <a:rPr lang="ru-RU" sz="2000" i="1" dirty="0" smtClean="0">
                <a:latin typeface="Arial" pitchFamily="34" charset="0"/>
                <a:cs typeface="Arial" pitchFamily="34" charset="0"/>
              </a:rPr>
              <a:t>если в нём </a:t>
            </a:r>
            <a:r>
              <a:rPr lang="ru-RU" sz="2000" b="1" i="1" dirty="0" smtClean="0">
                <a:solidFill>
                  <a:srgbClr val="002060"/>
                </a:solidFill>
                <a:latin typeface="Arial" pitchFamily="34" charset="0"/>
                <a:cs typeface="Arial" pitchFamily="34" charset="0"/>
              </a:rPr>
              <a:t>люди  ищут ответы на  «вечные» вопросы.</a:t>
            </a:r>
          </a:p>
          <a:p>
            <a:pPr eaLnBrk="1" fontAlgn="auto" hangingPunct="1">
              <a:spcAft>
                <a:spcPts val="0"/>
              </a:spcAft>
              <a:buFont typeface="Arial" pitchFamily="34" charset="0"/>
              <a:buNone/>
              <a:defRPr/>
            </a:pPr>
            <a:r>
              <a:rPr lang="ru-RU" sz="2000" i="1" dirty="0" smtClean="0">
                <a:latin typeface="Arial" pitchFamily="34" charset="0"/>
                <a:cs typeface="Arial" pitchFamily="34" charset="0"/>
              </a:rPr>
              <a:t>           С.Соловейчик  считает, что духовность  - это путь духовного самосовершенствования,  </a:t>
            </a:r>
            <a:r>
              <a:rPr lang="ru-RU" sz="2000" b="1" i="1" dirty="0" smtClean="0">
                <a:latin typeface="Arial" pitchFamily="34" charset="0"/>
                <a:cs typeface="Arial" pitchFamily="34" charset="0"/>
              </a:rPr>
              <a:t>«бесконечное стремление» </a:t>
            </a:r>
            <a:r>
              <a:rPr lang="ru-RU" sz="2000" i="1" dirty="0" smtClean="0">
                <a:latin typeface="Arial" pitchFamily="34" charset="0"/>
                <a:cs typeface="Arial" pitchFamily="34" charset="0"/>
              </a:rPr>
              <a:t> творить добро, искать правду,  испытывать </a:t>
            </a:r>
            <a:r>
              <a:rPr lang="ru-RU" sz="2000" b="1" i="1" dirty="0" smtClean="0">
                <a:latin typeface="Arial" pitchFamily="34" charset="0"/>
                <a:cs typeface="Arial" pitchFamily="34" charset="0"/>
              </a:rPr>
              <a:t>«голод по красоте</a:t>
            </a:r>
            <a:r>
              <a:rPr lang="ru-RU" sz="2000" i="1" dirty="0" smtClean="0">
                <a:latin typeface="Arial" pitchFamily="34" charset="0"/>
                <a:cs typeface="Arial" pitchFamily="34" charset="0"/>
              </a:rPr>
              <a:t>…»</a:t>
            </a:r>
          </a:p>
          <a:p>
            <a:pPr eaLnBrk="1" fontAlgn="auto" hangingPunct="1">
              <a:spcAft>
                <a:spcPts val="0"/>
              </a:spcAft>
              <a:buFont typeface="Arial" pitchFamily="34" charset="0"/>
              <a:buNone/>
              <a:defRPr/>
            </a:pPr>
            <a:endParaRPr lang="ru-RU" sz="2400" i="1" dirty="0" smtClean="0">
              <a:latin typeface="Arial" pitchFamily="34" charset="0"/>
              <a:cs typeface="Arial" pitchFamily="34" charset="0"/>
            </a:endParaRPr>
          </a:p>
        </p:txBody>
      </p:sp>
      <p:sp>
        <p:nvSpPr>
          <p:cNvPr id="4" name="Заголовок 1"/>
          <p:cNvSpPr txBox="1">
            <a:spLocks/>
          </p:cNvSpPr>
          <p:nvPr/>
        </p:nvSpPr>
        <p:spPr bwMode="auto">
          <a:xfrm>
            <a:off x="395288" y="4221163"/>
            <a:ext cx="8353425" cy="2447925"/>
          </a:xfrm>
          <a:prstGeom prst="rect">
            <a:avLst/>
          </a:prstGeom>
          <a:solidFill>
            <a:srgbClr val="FFFFCC"/>
          </a:solidFill>
          <a:ln w="9525">
            <a:noFill/>
            <a:miter lim="800000"/>
            <a:headEnd/>
            <a:tailEnd/>
          </a:ln>
        </p:spPr>
        <p:txBody>
          <a:bodyPr/>
          <a:lstStyle/>
          <a:p>
            <a:pPr marL="342900" indent="-342900">
              <a:spcBef>
                <a:spcPct val="20000"/>
              </a:spcBef>
            </a:pPr>
            <a:r>
              <a:rPr lang="ru-RU" sz="2000"/>
              <a:t>     В данном фрагменте сочинения  комментарий включает </a:t>
            </a:r>
            <a:r>
              <a:rPr lang="ru-RU" sz="2000" b="1"/>
              <a:t>несколько  примеров-иллюстраций</a:t>
            </a:r>
            <a:r>
              <a:rPr lang="ru-RU" sz="2000"/>
              <a:t>: первые два </a:t>
            </a:r>
            <a:r>
              <a:rPr lang="ru-RU" sz="2000" b="1"/>
              <a:t>представлены во втором  абзаце</a:t>
            </a:r>
            <a:r>
              <a:rPr lang="ru-RU" sz="2000">
                <a:solidFill>
                  <a:srgbClr val="FF0000"/>
                </a:solidFill>
              </a:rPr>
              <a:t> в виде цитаты и ссылки на информацию</a:t>
            </a:r>
            <a:r>
              <a:rPr lang="ru-RU" sz="2000"/>
              <a:t>, </a:t>
            </a:r>
            <a:r>
              <a:rPr lang="ru-RU" sz="2000">
                <a:solidFill>
                  <a:srgbClr val="FF0000"/>
                </a:solidFill>
              </a:rPr>
              <a:t>содержащуюся в исходном тексте, </a:t>
            </a:r>
            <a:r>
              <a:rPr lang="ru-RU" sz="2000" b="1"/>
              <a:t>третий и четвёртый следуют сразу после формулировки позиции автора в третьем абзаце </a:t>
            </a:r>
            <a:r>
              <a:rPr lang="ru-RU" sz="2000">
                <a:solidFill>
                  <a:srgbClr val="FF0000"/>
                </a:solidFill>
              </a:rPr>
              <a:t>и иллюстрируют , как она находит свое выражение в тексте. </a:t>
            </a:r>
            <a:r>
              <a:rPr lang="ru-RU" sz="2000"/>
              <a:t/>
            </a:r>
            <a:br>
              <a:rPr lang="ru-RU" sz="2000"/>
            </a:br>
            <a:r>
              <a:rPr lang="ru-RU" sz="2000" i="1"/>
              <a:t> </a:t>
            </a:r>
            <a:r>
              <a:rPr lang="ru-RU" sz="2000"/>
              <a:t/>
            </a:r>
            <a:br>
              <a:rPr lang="ru-RU" sz="2000"/>
            </a:br>
            <a:endParaRPr lang="ru-RU"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0825" y="260350"/>
            <a:ext cx="8569325" cy="3960813"/>
          </a:xfrm>
        </p:spPr>
        <p:txBody>
          <a:bodyPr rtlCol="0">
            <a:normAutofit fontScale="85000" lnSpcReduction="20000"/>
          </a:bodyPr>
          <a:lstStyle/>
          <a:p>
            <a:pPr eaLnBrk="1" fontAlgn="auto" hangingPunct="1">
              <a:spcAft>
                <a:spcPts val="0"/>
              </a:spcAft>
              <a:buFont typeface="Arial" pitchFamily="34" charset="0"/>
              <a:buNone/>
              <a:defRPr/>
            </a:pPr>
            <a:r>
              <a:rPr lang="ru-RU" sz="2400" i="1" dirty="0" smtClean="0">
                <a:latin typeface="Arial" pitchFamily="34" charset="0"/>
                <a:cs typeface="Arial" pitchFamily="34" charset="0"/>
              </a:rPr>
              <a:t>       «Часто ли мы задумываемся о смысле такого понятия, как духовность? Скорее всего, нет. Почему? Видимо, потому, что не томит нас, как пушкинского лирического героя «Пророка», «духовная жажда». А вот  известного педагога С.Соловейчика эта проблема заинтересовала, и он рассматривает в своей статье  вопрос, что же считать подлинной духовностью.</a:t>
            </a:r>
          </a:p>
          <a:p>
            <a:pPr eaLnBrk="1" fontAlgn="auto" hangingPunct="1">
              <a:spcAft>
                <a:spcPts val="0"/>
              </a:spcAft>
              <a:buFont typeface="Arial" pitchFamily="34" charset="0"/>
              <a:buNone/>
              <a:defRPr/>
            </a:pPr>
            <a:r>
              <a:rPr lang="ru-RU" sz="2400" i="1" dirty="0" smtClean="0">
                <a:latin typeface="Arial" pitchFamily="34" charset="0"/>
                <a:cs typeface="Arial" pitchFamily="34" charset="0"/>
              </a:rPr>
              <a:t>         Размышляя над сутью этого понятия, он  проанализировал  те явления, которые ошибочно принимают за духовность. Её, убеждён публицист, нужно отличать от культуры поведения и образованности, соблюдения моральных законов и желания трудиться </a:t>
            </a:r>
            <a:r>
              <a:rPr lang="ru-RU" sz="2400" i="1" u="sng" dirty="0" smtClean="0">
                <a:latin typeface="Arial" pitchFamily="34" charset="0"/>
                <a:cs typeface="Arial" pitchFamily="34" charset="0"/>
              </a:rPr>
              <a:t>(</a:t>
            </a:r>
            <a:r>
              <a:rPr lang="ru-RU" sz="2400" b="1" i="1" dirty="0" smtClean="0">
                <a:latin typeface="Arial" pitchFamily="34" charset="0"/>
                <a:cs typeface="Arial" pitchFamily="34" charset="0"/>
              </a:rPr>
              <a:t>предложения 5-6, 14-16) </a:t>
            </a:r>
            <a:r>
              <a:rPr lang="ru-RU" sz="2400" i="1" dirty="0" smtClean="0">
                <a:latin typeface="Arial" pitchFamily="34" charset="0"/>
                <a:cs typeface="Arial" pitchFamily="34" charset="0"/>
              </a:rPr>
              <a:t>. </a:t>
            </a:r>
          </a:p>
          <a:p>
            <a:pPr eaLnBrk="1" fontAlgn="auto" hangingPunct="1">
              <a:spcAft>
                <a:spcPts val="0"/>
              </a:spcAft>
              <a:buFont typeface="Arial" pitchFamily="34" charset="0"/>
              <a:buNone/>
              <a:defRPr/>
            </a:pPr>
            <a:r>
              <a:rPr lang="ru-RU" sz="2400" i="1" dirty="0" smtClean="0">
                <a:latin typeface="Arial" pitchFamily="34" charset="0"/>
                <a:cs typeface="Arial" pitchFamily="34" charset="0"/>
              </a:rPr>
              <a:t>          Критерием духовной жизни для С.Соловейчика   является не чтение книг и посещение театров, а то , что  человека к этому побуждает: «</a:t>
            </a:r>
            <a:r>
              <a:rPr lang="ru-RU" sz="2400" b="1" i="1" dirty="0" smtClean="0">
                <a:latin typeface="Arial" pitchFamily="34" charset="0"/>
                <a:cs typeface="Arial" pitchFamily="34" charset="0"/>
              </a:rPr>
              <a:t>его собственное стремление к высокому</a:t>
            </a:r>
            <a:r>
              <a:rPr lang="ru-RU" sz="2400" i="1" dirty="0" smtClean="0">
                <a:latin typeface="Arial" pitchFamily="34" charset="0"/>
                <a:cs typeface="Arial" pitchFamily="34" charset="0"/>
              </a:rPr>
              <a:t>»…        </a:t>
            </a:r>
          </a:p>
        </p:txBody>
      </p:sp>
      <p:sp>
        <p:nvSpPr>
          <p:cNvPr id="4" name="Заголовок 1"/>
          <p:cNvSpPr txBox="1">
            <a:spLocks/>
          </p:cNvSpPr>
          <p:nvPr/>
        </p:nvSpPr>
        <p:spPr bwMode="auto">
          <a:xfrm>
            <a:off x="395288" y="4221163"/>
            <a:ext cx="8353425" cy="2447925"/>
          </a:xfrm>
          <a:prstGeom prst="rect">
            <a:avLst/>
          </a:prstGeom>
          <a:solidFill>
            <a:srgbClr val="FFFFCC"/>
          </a:solidFill>
          <a:ln w="9525">
            <a:noFill/>
            <a:miter lim="800000"/>
            <a:headEnd/>
            <a:tailEnd/>
          </a:ln>
        </p:spPr>
        <p:txBody>
          <a:bodyPr/>
          <a:lstStyle/>
          <a:p>
            <a:pPr marL="342900" indent="-342900">
              <a:spcBef>
                <a:spcPct val="20000"/>
              </a:spcBef>
            </a:pPr>
            <a:r>
              <a:rPr lang="ru-RU" sz="2000"/>
              <a:t>    Экзаменуемый, комментируя проблему, приводит во втором абзаце </a:t>
            </a:r>
            <a:r>
              <a:rPr lang="ru-RU" sz="2000" b="1"/>
              <a:t>два примера-иллюстрации </a:t>
            </a:r>
            <a:r>
              <a:rPr lang="ru-RU" sz="2000">
                <a:solidFill>
                  <a:srgbClr val="FF0000"/>
                </a:solidFill>
              </a:rPr>
              <a:t>к высказанному утверждению о ложном понимании духовности</a:t>
            </a:r>
            <a:r>
              <a:rPr lang="ru-RU" sz="2000" b="1"/>
              <a:t> (указывая при этом номера предложений).</a:t>
            </a:r>
            <a:r>
              <a:rPr lang="ru-RU" sz="2000"/>
              <a:t>  </a:t>
            </a:r>
            <a:r>
              <a:rPr lang="ru-RU" sz="2000">
                <a:solidFill>
                  <a:srgbClr val="FF0000"/>
                </a:solidFill>
              </a:rPr>
              <a:t> </a:t>
            </a:r>
            <a:r>
              <a:rPr lang="ru-RU" sz="2000"/>
              <a:t>Третий</a:t>
            </a:r>
            <a:r>
              <a:rPr lang="ru-RU" sz="2000" b="1"/>
              <a:t> </a:t>
            </a:r>
            <a:r>
              <a:rPr lang="ru-RU" sz="2000"/>
              <a:t>пример</a:t>
            </a:r>
            <a:r>
              <a:rPr lang="ru-RU" sz="2000" b="1"/>
              <a:t> – цитата </a:t>
            </a:r>
            <a:r>
              <a:rPr lang="ru-RU" sz="2000"/>
              <a:t>в третьем абзаце - </a:t>
            </a:r>
            <a:r>
              <a:rPr lang="ru-RU" sz="2000">
                <a:solidFill>
                  <a:srgbClr val="FF0000"/>
                </a:solidFill>
              </a:rPr>
              <a:t>иллюстрирует представление автора о том, что считать критерием духовности</a:t>
            </a:r>
            <a:r>
              <a:rPr lang="ru-RU" sz="2000"/>
              <a:t>.</a:t>
            </a:r>
            <a:r>
              <a:rPr lang="ru-RU" sz="2000">
                <a:solidFill>
                  <a:srgbClr val="FF0000"/>
                </a:solidFill>
              </a:rPr>
              <a:t> </a:t>
            </a:r>
            <a:r>
              <a:rPr lang="ru-RU" sz="2000"/>
              <a:t/>
            </a:r>
            <a:br>
              <a:rPr lang="ru-RU" sz="2000"/>
            </a:br>
            <a:r>
              <a:rPr lang="ru-RU" sz="2000" i="1"/>
              <a:t> </a:t>
            </a:r>
            <a:r>
              <a:rPr lang="ru-RU" sz="2000"/>
              <a:t/>
            </a:r>
            <a:br>
              <a:rPr lang="ru-RU" sz="2000"/>
            </a:br>
            <a:endParaRPr lang="ru-RU"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4509120"/>
            <a:ext cx="8331320" cy="175432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n-cs"/>
              </a:rPr>
              <a:t>Работаем с текстом </a:t>
            </a:r>
          </a:p>
          <a:p>
            <a:pPr algn="ctr">
              <a:defRPr/>
            </a:pPr>
            <a:r>
              <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n-cs"/>
              </a:rPr>
              <a:t>художественного стиля</a:t>
            </a:r>
          </a:p>
        </p:txBody>
      </p:sp>
      <p:pic>
        <p:nvPicPr>
          <p:cNvPr id="57346" name="Picture 1" descr="C:\Users\User\Desktop\шаттерсток\shutterstock_365006852.jpg"/>
          <p:cNvPicPr>
            <a:picLocks noChangeAspect="1" noChangeArrowheads="1"/>
          </p:cNvPicPr>
          <p:nvPr/>
        </p:nvPicPr>
        <p:blipFill>
          <a:blip r:embed="rId2" cstate="print"/>
          <a:srcRect/>
          <a:stretch>
            <a:fillRect/>
          </a:stretch>
        </p:blipFill>
        <p:spPr bwMode="auto">
          <a:xfrm>
            <a:off x="5795963" y="692150"/>
            <a:ext cx="3048000"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p:cNvSpPr>
          <p:nvPr>
            <p:ph type="title" idx="4294967295"/>
          </p:nvPr>
        </p:nvSpPr>
        <p:spPr>
          <a:xfrm>
            <a:off x="457200" y="152400"/>
            <a:ext cx="8229600" cy="755650"/>
          </a:xfrm>
        </p:spPr>
        <p:txBody>
          <a:bodyPr/>
          <a:lstStyle/>
          <a:p>
            <a:pPr eaLnBrk="1" hangingPunct="1"/>
            <a:r>
              <a:rPr lang="ru-RU" sz="4000" b="1" smtClean="0">
                <a:latin typeface="Arial" charset="0"/>
              </a:rPr>
              <a:t>Тексты на ЕГЭ </a:t>
            </a:r>
          </a:p>
        </p:txBody>
      </p:sp>
      <p:pic>
        <p:nvPicPr>
          <p:cNvPr id="58370" name="Picture 12" descr="shutterstock_44665525"/>
          <p:cNvPicPr>
            <a:picLocks noChangeAspect="1" noChangeArrowheads="1"/>
          </p:cNvPicPr>
          <p:nvPr/>
        </p:nvPicPr>
        <p:blipFill>
          <a:blip r:embed="rId2" cstate="print"/>
          <a:srcRect/>
          <a:stretch>
            <a:fillRect/>
          </a:stretch>
        </p:blipFill>
        <p:spPr bwMode="auto">
          <a:xfrm>
            <a:off x="539750" y="5300663"/>
            <a:ext cx="2208213" cy="1412875"/>
          </a:xfrm>
          <a:prstGeom prst="rect">
            <a:avLst/>
          </a:prstGeom>
          <a:noFill/>
          <a:ln w="9525">
            <a:noFill/>
            <a:miter lim="800000"/>
            <a:headEnd/>
            <a:tailEnd/>
          </a:ln>
        </p:spPr>
      </p:pic>
      <p:graphicFrame>
        <p:nvGraphicFramePr>
          <p:cNvPr id="13" name="Схема 12"/>
          <p:cNvGraphicFramePr/>
          <p:nvPr/>
        </p:nvGraphicFramePr>
        <p:xfrm>
          <a:off x="179512" y="1196752"/>
          <a:ext cx="3888432"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Схема 13"/>
          <p:cNvGraphicFramePr/>
          <p:nvPr/>
        </p:nvGraphicFramePr>
        <p:xfrm>
          <a:off x="4067944" y="1196752"/>
          <a:ext cx="4752528" cy="54726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3"/>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strVal val="#ppt_w+.3"/>
                                          </p:val>
                                        </p:tav>
                                        <p:tav tm="100000">
                                          <p:val>
                                            <p:strVal val="#ppt_w"/>
                                          </p:val>
                                        </p:tav>
                                      </p:tavLst>
                                    </p:anim>
                                    <p:anim calcmode="lin" valueType="num">
                                      <p:cBhvr>
                                        <p:cTn id="15" dur="1000" fill="hold"/>
                                        <p:tgtEl>
                                          <p:spTgt spid="14"/>
                                        </p:tgtEl>
                                        <p:attrNameLst>
                                          <p:attrName>ppt_h</p:attrName>
                                        </p:attrNameLst>
                                      </p:cBhvr>
                                      <p:tavLst>
                                        <p:tav tm="0">
                                          <p:val>
                                            <p:strVal val="#ppt_h"/>
                                          </p:val>
                                        </p:tav>
                                        <p:tav tm="100000">
                                          <p:val>
                                            <p:strVal val="#ppt_h"/>
                                          </p:val>
                                        </p:tav>
                                      </p:tavLst>
                                    </p:anim>
                                    <p:animEffect transition="in" filter="fade">
                                      <p:cBhvr>
                                        <p:cTn id="1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Graphic spid="14"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9" name="Diagram 2"/>
          <p:cNvGraphicFramePr>
            <a:graphicFrameLocks/>
          </p:cNvGraphicFramePr>
          <p:nvPr/>
        </p:nvGraphicFramePr>
        <p:xfrm>
          <a:off x="457200" y="1196975"/>
          <a:ext cx="8507413" cy="5400675"/>
        </p:xfrm>
        <a:graphic>
          <a:graphicData uri="http://schemas.openxmlformats.org/drawingml/2006/compatibility">
            <com:legacyDrawing xmlns:com="http://schemas.openxmlformats.org/drawingml/2006/compatibility" spid="_x0000_s2049"/>
          </a:graphicData>
        </a:graphic>
      </p:graphicFrame>
      <p:sp>
        <p:nvSpPr>
          <p:cNvPr id="1029" name="Oval 5"/>
          <p:cNvSpPr>
            <a:spLocks noChangeArrowheads="1"/>
          </p:cNvSpPr>
          <p:nvPr/>
        </p:nvSpPr>
        <p:spPr bwMode="auto">
          <a:xfrm>
            <a:off x="468313" y="2565400"/>
            <a:ext cx="1944687" cy="1944688"/>
          </a:xfrm>
          <a:prstGeom prst="ellipse">
            <a:avLst/>
          </a:prstGeom>
          <a:solidFill>
            <a:srgbClr val="FFFFCC"/>
          </a:solidFill>
          <a:ln w="9525">
            <a:round/>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ru-RU" sz="2000" b="1"/>
              <a:t>Общее</a:t>
            </a:r>
          </a:p>
        </p:txBody>
      </p:sp>
      <p:sp>
        <p:nvSpPr>
          <p:cNvPr id="2053" name="Oval 6"/>
          <p:cNvSpPr>
            <a:spLocks noChangeArrowheads="1"/>
          </p:cNvSpPr>
          <p:nvPr/>
        </p:nvSpPr>
        <p:spPr bwMode="auto">
          <a:xfrm>
            <a:off x="539750" y="1268413"/>
            <a:ext cx="1944688" cy="1871662"/>
          </a:xfrm>
          <a:prstGeom prst="ellipse">
            <a:avLst/>
          </a:prstGeom>
          <a:solidFill>
            <a:srgbClr val="66FF99"/>
          </a:solidFill>
          <a:ln w="9525">
            <a:round/>
            <a:headEnd/>
            <a:tailEnd/>
          </a:ln>
          <a:scene3d>
            <a:camera prst="legacyObliqueTopRight"/>
            <a:lightRig rig="legacyFlat3" dir="b"/>
          </a:scene3d>
          <a:sp3d extrusionH="430200" prstMaterial="legacyMatte">
            <a:bevelT w="13500" h="13500" prst="angle"/>
            <a:bevelB w="13500" h="13500" prst="angle"/>
            <a:extrusionClr>
              <a:srgbClr val="66FF99"/>
            </a:extrusionClr>
          </a:sp3d>
        </p:spPr>
        <p:txBody>
          <a:bodyPr wrap="none" anchor="ctr">
            <a:flatTx/>
          </a:bodyPr>
          <a:lstStyle/>
          <a:p>
            <a:pPr algn="ctr"/>
            <a:r>
              <a:rPr lang="ru-RU" b="1">
                <a:latin typeface="Arial Black" pitchFamily="34" charset="0"/>
              </a:rPr>
              <a:t>Абстрактные</a:t>
            </a:r>
          </a:p>
          <a:p>
            <a:pPr algn="ctr"/>
            <a:r>
              <a:rPr lang="ru-RU" b="1">
                <a:latin typeface="Arial Black" pitchFamily="34" charset="0"/>
              </a:rPr>
              <a:t> идеи</a:t>
            </a:r>
          </a:p>
        </p:txBody>
      </p:sp>
      <p:sp>
        <p:nvSpPr>
          <p:cNvPr id="2054" name="WordArt 16"/>
          <p:cNvSpPr>
            <a:spLocks noChangeArrowheads="1" noChangeShapeType="1" noTextEdit="1"/>
          </p:cNvSpPr>
          <p:nvPr/>
        </p:nvSpPr>
        <p:spPr bwMode="auto">
          <a:xfrm>
            <a:off x="1116013" y="333375"/>
            <a:ext cx="6486525" cy="523875"/>
          </a:xfrm>
          <a:prstGeom prst="rect">
            <a:avLst/>
          </a:prstGeom>
        </p:spPr>
        <p:txBody>
          <a:bodyPr wrap="none" fromWordArt="1">
            <a:prstTxWarp prst="textPlain">
              <a:avLst>
                <a:gd name="adj" fmla="val 50000"/>
              </a:avLst>
            </a:prstTxWarp>
          </a:bodyPr>
          <a:lstStyle/>
          <a:p>
            <a:pPr algn="ctr"/>
            <a:r>
              <a:rPr lang="ru-RU" sz="3600" b="1" kern="10">
                <a:ln w="9525">
                  <a:solidFill>
                    <a:srgbClr val="000000"/>
                  </a:solidFill>
                  <a:round/>
                  <a:headEnd/>
                  <a:tailEnd/>
                </a:ln>
                <a:latin typeface="Arial"/>
                <a:cs typeface="Arial"/>
              </a:rPr>
              <a:t>Автор - художественный текст</a:t>
            </a:r>
          </a:p>
        </p:txBody>
      </p:sp>
      <p:sp>
        <p:nvSpPr>
          <p:cNvPr id="1032" name="Oval 19"/>
          <p:cNvSpPr>
            <a:spLocks noChangeArrowheads="1"/>
          </p:cNvSpPr>
          <p:nvPr/>
        </p:nvSpPr>
        <p:spPr bwMode="auto">
          <a:xfrm>
            <a:off x="6011863" y="2781300"/>
            <a:ext cx="1944687" cy="1944688"/>
          </a:xfrm>
          <a:prstGeom prst="ellipse">
            <a:avLst/>
          </a:prstGeom>
          <a:solidFill>
            <a:srgbClr val="CCFFFF"/>
          </a:solidFill>
          <a:ln w="9525">
            <a:round/>
            <a:headEnd/>
            <a:tailEnd/>
          </a:ln>
          <a:scene3d>
            <a:camera prst="legacyObliqueTopRight"/>
            <a:lightRig rig="legacyFlat3" dir="b"/>
          </a:scene3d>
          <a:sp3d extrusionH="430200" prstMaterial="legacyMatte">
            <a:bevelT w="13500" h="13500" prst="angle"/>
            <a:bevelB w="13500" h="13500" prst="angle"/>
            <a:extrusionClr>
              <a:srgbClr val="CCFFFF"/>
            </a:extrusionClr>
          </a:sp3d>
        </p:spPr>
        <p:txBody>
          <a:bodyPr wrap="none" anchor="ctr">
            <a:flatTx/>
          </a:bodyPr>
          <a:lstStyle/>
          <a:p>
            <a:pPr algn="ctr"/>
            <a:r>
              <a:rPr lang="ru-RU" b="1"/>
              <a:t>Частное</a:t>
            </a:r>
          </a:p>
        </p:txBody>
      </p:sp>
      <p:sp>
        <p:nvSpPr>
          <p:cNvPr id="1033" name="WordArt 20"/>
          <p:cNvSpPr>
            <a:spLocks noChangeArrowheads="1" noChangeShapeType="1" noTextEdit="1"/>
          </p:cNvSpPr>
          <p:nvPr/>
        </p:nvSpPr>
        <p:spPr bwMode="auto">
          <a:xfrm>
            <a:off x="323850" y="4868863"/>
            <a:ext cx="6480175" cy="400050"/>
          </a:xfrm>
          <a:prstGeom prst="rect">
            <a:avLst/>
          </a:prstGeom>
        </p:spPr>
        <p:txBody>
          <a:bodyPr wrap="none" fromWordArt="1">
            <a:prstTxWarp prst="textPlain">
              <a:avLst>
                <a:gd name="adj" fmla="val 50000"/>
              </a:avLst>
            </a:prstTxWarp>
          </a:bodyPr>
          <a:lstStyle/>
          <a:p>
            <a:pPr algn="ctr"/>
            <a:r>
              <a:rPr lang="ru-RU" sz="2800" kern="10">
                <a:ln w="9525">
                  <a:solidFill>
                    <a:srgbClr val="000000"/>
                  </a:solidFill>
                  <a:round/>
                  <a:headEnd/>
                  <a:tailEnd/>
                </a:ln>
                <a:solidFill>
                  <a:srgbClr val="FF0066"/>
                </a:solidFill>
                <a:latin typeface="Arial"/>
                <a:cs typeface="Arial"/>
              </a:rPr>
              <a:t>Восприятие читателя - в обратном направлении:</a:t>
            </a:r>
          </a:p>
        </p:txBody>
      </p:sp>
      <p:sp>
        <p:nvSpPr>
          <p:cNvPr id="1034" name="Oval 21"/>
          <p:cNvSpPr>
            <a:spLocks noChangeArrowheads="1"/>
          </p:cNvSpPr>
          <p:nvPr/>
        </p:nvSpPr>
        <p:spPr bwMode="auto">
          <a:xfrm>
            <a:off x="684213" y="5445125"/>
            <a:ext cx="2303462" cy="1008063"/>
          </a:xfrm>
          <a:prstGeom prst="ellipse">
            <a:avLst/>
          </a:prstGeom>
          <a:solidFill>
            <a:srgbClr val="FFCCCC"/>
          </a:solidFill>
          <a:ln w="9525">
            <a:round/>
            <a:headEnd/>
            <a:tailEnd/>
          </a:ln>
          <a:scene3d>
            <a:camera prst="legacyObliqueTopRight"/>
            <a:lightRig rig="legacyFlat3" dir="b"/>
          </a:scene3d>
          <a:sp3d extrusionH="430200" prstMaterial="legacyMatte">
            <a:bevelT w="13500" h="13500" prst="angle"/>
            <a:bevelB w="13500" h="13500" prst="angle"/>
            <a:extrusionClr>
              <a:srgbClr val="FFCCCC"/>
            </a:extrusionClr>
          </a:sp3d>
        </p:spPr>
        <p:txBody>
          <a:bodyPr wrap="none" anchor="ctr">
            <a:flatTx/>
          </a:bodyPr>
          <a:lstStyle/>
          <a:p>
            <a:pPr algn="ctr"/>
            <a:r>
              <a:rPr lang="ru-RU" b="1">
                <a:latin typeface="Arial Black" pitchFamily="34" charset="0"/>
              </a:rPr>
              <a:t>От конкретных</a:t>
            </a:r>
          </a:p>
          <a:p>
            <a:pPr algn="ctr"/>
            <a:r>
              <a:rPr lang="ru-RU" b="1">
                <a:latin typeface="Arial Black" pitchFamily="34" charset="0"/>
              </a:rPr>
              <a:t>ситуаций </a:t>
            </a:r>
          </a:p>
        </p:txBody>
      </p:sp>
      <p:sp>
        <p:nvSpPr>
          <p:cNvPr id="1035" name="Oval 22"/>
          <p:cNvSpPr>
            <a:spLocks noChangeArrowheads="1"/>
          </p:cNvSpPr>
          <p:nvPr/>
        </p:nvSpPr>
        <p:spPr bwMode="auto">
          <a:xfrm>
            <a:off x="5867400" y="5445125"/>
            <a:ext cx="2305050" cy="1152525"/>
          </a:xfrm>
          <a:prstGeom prst="ellipse">
            <a:avLst/>
          </a:prstGeom>
          <a:solidFill>
            <a:srgbClr val="CCCCFF"/>
          </a:solidFill>
          <a:ln w="9525">
            <a:round/>
            <a:headEnd/>
            <a:tailEnd/>
          </a:ln>
          <a:scene3d>
            <a:camera prst="legacyObliqueTopRight"/>
            <a:lightRig rig="legacyFlat3" dir="b"/>
          </a:scene3d>
          <a:sp3d extrusionH="430200" prstMaterial="legacyMatte">
            <a:bevelT w="13500" h="13500" prst="angle"/>
            <a:bevelB w="13500" h="13500" prst="angle"/>
            <a:extrusionClr>
              <a:srgbClr val="CCCCFF"/>
            </a:extrusionClr>
          </a:sp3d>
        </p:spPr>
        <p:txBody>
          <a:bodyPr wrap="none" anchor="ctr">
            <a:flatTx/>
          </a:bodyPr>
          <a:lstStyle/>
          <a:p>
            <a:pPr algn="ctr"/>
            <a:r>
              <a:rPr lang="ru-RU" b="1"/>
              <a:t>к </a:t>
            </a:r>
          </a:p>
          <a:p>
            <a:pPr algn="ctr"/>
            <a:r>
              <a:rPr lang="ru-RU" b="1"/>
              <a:t>поставленной (-ым)</a:t>
            </a:r>
          </a:p>
          <a:p>
            <a:pPr algn="ctr"/>
            <a:r>
              <a:rPr lang="ru-RU" b="1"/>
              <a:t> проблеме (-ам)</a:t>
            </a:r>
          </a:p>
        </p:txBody>
      </p:sp>
      <p:pic>
        <p:nvPicPr>
          <p:cNvPr id="2059" name="Picture 24" descr="shutterstock_117558064"/>
          <p:cNvPicPr>
            <a:picLocks noChangeAspect="1" noChangeArrowheads="1"/>
          </p:cNvPicPr>
          <p:nvPr/>
        </p:nvPicPr>
        <p:blipFill>
          <a:blip r:embed="rId3" cstate="print"/>
          <a:srcRect/>
          <a:stretch>
            <a:fillRect/>
          </a:stretch>
        </p:blipFill>
        <p:spPr bwMode="auto">
          <a:xfrm>
            <a:off x="2843213" y="1484313"/>
            <a:ext cx="2808287" cy="2736850"/>
          </a:xfrm>
          <a:prstGeom prst="rect">
            <a:avLst/>
          </a:prstGeom>
          <a:noFill/>
          <a:ln w="9525">
            <a:noFill/>
            <a:miter lim="800000"/>
            <a:headEnd/>
            <a:tailEnd/>
          </a:ln>
        </p:spPr>
      </p:pic>
      <p:pic>
        <p:nvPicPr>
          <p:cNvPr id="1037" name="Picture 27" descr="shutterstock_122666374"/>
          <p:cNvPicPr>
            <a:picLocks noChangeAspect="1" noChangeArrowheads="1"/>
          </p:cNvPicPr>
          <p:nvPr/>
        </p:nvPicPr>
        <p:blipFill>
          <a:blip r:embed="rId4" cstate="print"/>
          <a:srcRect/>
          <a:stretch>
            <a:fillRect/>
          </a:stretch>
        </p:blipFill>
        <p:spPr bwMode="auto">
          <a:xfrm>
            <a:off x="3203575" y="5229225"/>
            <a:ext cx="2592388" cy="1263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wipe(down)">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fade">
                                      <p:cBhvr>
                                        <p:cTn id="12" dur="1000"/>
                                        <p:tgtEl>
                                          <p:spTgt spid="1032"/>
                                        </p:tgtEl>
                                      </p:cBhvr>
                                    </p:animEffect>
                                    <p:anim calcmode="lin" valueType="num">
                                      <p:cBhvr>
                                        <p:cTn id="13" dur="1000" fill="hold"/>
                                        <p:tgtEl>
                                          <p:spTgt spid="1032"/>
                                        </p:tgtEl>
                                        <p:attrNameLst>
                                          <p:attrName>ppt_x</p:attrName>
                                        </p:attrNameLst>
                                      </p:cBhvr>
                                      <p:tavLst>
                                        <p:tav tm="0">
                                          <p:val>
                                            <p:strVal val="#ppt_x"/>
                                          </p:val>
                                        </p:tav>
                                        <p:tav tm="100000">
                                          <p:val>
                                            <p:strVal val="#ppt_x"/>
                                          </p:val>
                                        </p:tav>
                                      </p:tavLst>
                                    </p:anim>
                                    <p:anim calcmode="lin" valueType="num">
                                      <p:cBhvr>
                                        <p:cTn id="14"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1033"/>
                                        </p:tgtEl>
                                        <p:attrNameLst>
                                          <p:attrName>style.visibility</p:attrName>
                                        </p:attrNameLst>
                                      </p:cBhvr>
                                      <p:to>
                                        <p:strVal val="visible"/>
                                      </p:to>
                                    </p:set>
                                    <p:anim calcmode="lin" valueType="num">
                                      <p:cBhvr>
                                        <p:cTn id="19" dur="1000" fill="hold"/>
                                        <p:tgtEl>
                                          <p:spTgt spid="1033"/>
                                        </p:tgtEl>
                                        <p:attrNameLst>
                                          <p:attrName>ppt_w</p:attrName>
                                        </p:attrNameLst>
                                      </p:cBhvr>
                                      <p:tavLst>
                                        <p:tav tm="0">
                                          <p:val>
                                            <p:strVal val="#ppt_w+.3"/>
                                          </p:val>
                                        </p:tav>
                                        <p:tav tm="100000">
                                          <p:val>
                                            <p:strVal val="#ppt_w"/>
                                          </p:val>
                                        </p:tav>
                                      </p:tavLst>
                                    </p:anim>
                                    <p:anim calcmode="lin" valueType="num">
                                      <p:cBhvr>
                                        <p:cTn id="20" dur="1000" fill="hold"/>
                                        <p:tgtEl>
                                          <p:spTgt spid="1033"/>
                                        </p:tgtEl>
                                        <p:attrNameLst>
                                          <p:attrName>ppt_h</p:attrName>
                                        </p:attrNameLst>
                                      </p:cBhvr>
                                      <p:tavLst>
                                        <p:tav tm="0">
                                          <p:val>
                                            <p:strVal val="#ppt_h"/>
                                          </p:val>
                                        </p:tav>
                                        <p:tav tm="100000">
                                          <p:val>
                                            <p:strVal val="#ppt_h"/>
                                          </p:val>
                                        </p:tav>
                                      </p:tavLst>
                                    </p:anim>
                                    <p:animEffect transition="in" filter="fade">
                                      <p:cBhvr>
                                        <p:cTn id="21" dur="1000"/>
                                        <p:tgtEl>
                                          <p:spTgt spid="103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34"/>
                                        </p:tgtEl>
                                        <p:attrNameLst>
                                          <p:attrName>style.visibility</p:attrName>
                                        </p:attrNameLst>
                                      </p:cBhvr>
                                      <p:to>
                                        <p:strVal val="visible"/>
                                      </p:to>
                                    </p:set>
                                    <p:animEffect transition="in" filter="wipe(down)">
                                      <p:cBhvr>
                                        <p:cTn id="26" dur="500"/>
                                        <p:tgtEl>
                                          <p:spTgt spid="1034"/>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1037"/>
                                        </p:tgtEl>
                                        <p:attrNameLst>
                                          <p:attrName>style.visibility</p:attrName>
                                        </p:attrNameLst>
                                      </p:cBhvr>
                                      <p:to>
                                        <p:strVal val="visible"/>
                                      </p:to>
                                    </p:set>
                                    <p:anim calcmode="lin" valueType="num">
                                      <p:cBhvr>
                                        <p:cTn id="31" dur="1000" fill="hold"/>
                                        <p:tgtEl>
                                          <p:spTgt spid="1037"/>
                                        </p:tgtEl>
                                        <p:attrNameLst>
                                          <p:attrName>ppt_w</p:attrName>
                                        </p:attrNameLst>
                                      </p:cBhvr>
                                      <p:tavLst>
                                        <p:tav tm="0">
                                          <p:val>
                                            <p:strVal val="#ppt_w+.3"/>
                                          </p:val>
                                        </p:tav>
                                        <p:tav tm="100000">
                                          <p:val>
                                            <p:strVal val="#ppt_w"/>
                                          </p:val>
                                        </p:tav>
                                      </p:tavLst>
                                    </p:anim>
                                    <p:anim calcmode="lin" valueType="num">
                                      <p:cBhvr>
                                        <p:cTn id="32" dur="1000" fill="hold"/>
                                        <p:tgtEl>
                                          <p:spTgt spid="1037"/>
                                        </p:tgtEl>
                                        <p:attrNameLst>
                                          <p:attrName>ppt_h</p:attrName>
                                        </p:attrNameLst>
                                      </p:cBhvr>
                                      <p:tavLst>
                                        <p:tav tm="0">
                                          <p:val>
                                            <p:strVal val="#ppt_h"/>
                                          </p:val>
                                        </p:tav>
                                        <p:tav tm="100000">
                                          <p:val>
                                            <p:strVal val="#ppt_h"/>
                                          </p:val>
                                        </p:tav>
                                      </p:tavLst>
                                    </p:anim>
                                    <p:animEffect transition="in" filter="fade">
                                      <p:cBhvr>
                                        <p:cTn id="33" dur="1000"/>
                                        <p:tgtEl>
                                          <p:spTgt spid="1037"/>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035"/>
                                        </p:tgtEl>
                                        <p:attrNameLst>
                                          <p:attrName>style.visibility</p:attrName>
                                        </p:attrNameLst>
                                      </p:cBhvr>
                                      <p:to>
                                        <p:strVal val="visible"/>
                                      </p:to>
                                    </p:set>
                                    <p:animEffect transition="in" filter="fade">
                                      <p:cBhvr>
                                        <p:cTn id="38" dur="1000"/>
                                        <p:tgtEl>
                                          <p:spTgt spid="1035"/>
                                        </p:tgtEl>
                                      </p:cBhvr>
                                    </p:animEffect>
                                    <p:anim calcmode="lin" valueType="num">
                                      <p:cBhvr>
                                        <p:cTn id="39" dur="1000" fill="hold"/>
                                        <p:tgtEl>
                                          <p:spTgt spid="1035"/>
                                        </p:tgtEl>
                                        <p:attrNameLst>
                                          <p:attrName>ppt_x</p:attrName>
                                        </p:attrNameLst>
                                      </p:cBhvr>
                                      <p:tavLst>
                                        <p:tav tm="0">
                                          <p:val>
                                            <p:strVal val="#ppt_x"/>
                                          </p:val>
                                        </p:tav>
                                        <p:tav tm="100000">
                                          <p:val>
                                            <p:strVal val="#ppt_x"/>
                                          </p:val>
                                        </p:tav>
                                      </p:tavLst>
                                    </p:anim>
                                    <p:anim calcmode="lin" valueType="num">
                                      <p:cBhvr>
                                        <p:cTn id="40" dur="1000" fill="hold"/>
                                        <p:tgtEl>
                                          <p:spTgt spid="10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2" grpId="0" animBg="1"/>
      <p:bldP spid="1033" grpId="0" animBg="1"/>
      <p:bldP spid="1034" grpId="0" animBg="1"/>
      <p:bldP spid="103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Заголовок 1"/>
          <p:cNvSpPr>
            <a:spLocks noGrp="1"/>
          </p:cNvSpPr>
          <p:nvPr>
            <p:ph type="title"/>
          </p:nvPr>
        </p:nvSpPr>
        <p:spPr>
          <a:xfrm>
            <a:off x="457200" y="274638"/>
            <a:ext cx="8229600" cy="633412"/>
          </a:xfrm>
        </p:spPr>
        <p:txBody>
          <a:bodyPr/>
          <a:lstStyle/>
          <a:p>
            <a:pPr eaLnBrk="1" hangingPunct="1"/>
            <a:r>
              <a:rPr lang="ru-RU" sz="2800" smtClean="0">
                <a:latin typeface="Arial" charset="0"/>
                <a:cs typeface="Arial" charset="0"/>
              </a:rPr>
              <a:t>Информативность как признак текста</a:t>
            </a:r>
          </a:p>
        </p:txBody>
      </p:sp>
      <p:sp>
        <p:nvSpPr>
          <p:cNvPr id="4" name="Овал 3"/>
          <p:cNvSpPr/>
          <p:nvPr/>
        </p:nvSpPr>
        <p:spPr>
          <a:xfrm>
            <a:off x="2051050" y="1125538"/>
            <a:ext cx="5113338" cy="1223962"/>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dirty="0">
                <a:solidFill>
                  <a:srgbClr val="C00000"/>
                </a:solidFill>
                <a:latin typeface="Arial" pitchFamily="34" charset="0"/>
                <a:cs typeface="Arial" pitchFamily="34" charset="0"/>
              </a:rPr>
              <a:t>Текст содержит информацию</a:t>
            </a:r>
          </a:p>
        </p:txBody>
      </p:sp>
      <p:sp>
        <p:nvSpPr>
          <p:cNvPr id="5" name="Стрелка вниз 4"/>
          <p:cNvSpPr/>
          <p:nvPr/>
        </p:nvSpPr>
        <p:spPr>
          <a:xfrm>
            <a:off x="2843213" y="2276475"/>
            <a:ext cx="144462" cy="576263"/>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rgbClr val="C00000"/>
              </a:solidFill>
            </a:endParaRPr>
          </a:p>
        </p:txBody>
      </p:sp>
      <p:sp>
        <p:nvSpPr>
          <p:cNvPr id="6" name="Прямоугольник 5"/>
          <p:cNvSpPr/>
          <p:nvPr/>
        </p:nvSpPr>
        <p:spPr>
          <a:xfrm>
            <a:off x="755650" y="2924175"/>
            <a:ext cx="2736850" cy="1296988"/>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tx1"/>
                </a:solidFill>
                <a:latin typeface="Arial" pitchFamily="34" charset="0"/>
                <a:cs typeface="Arial" pitchFamily="34" charset="0"/>
              </a:rPr>
              <a:t>О каких-либо фактах, событиях, людях</a:t>
            </a:r>
          </a:p>
        </p:txBody>
      </p:sp>
      <p:sp>
        <p:nvSpPr>
          <p:cNvPr id="7" name="Стрелка вниз 6"/>
          <p:cNvSpPr/>
          <p:nvPr/>
        </p:nvSpPr>
        <p:spPr>
          <a:xfrm>
            <a:off x="4787900" y="2420938"/>
            <a:ext cx="117475" cy="6477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Прямоугольник 7"/>
          <p:cNvSpPr/>
          <p:nvPr/>
        </p:nvSpPr>
        <p:spPr>
          <a:xfrm>
            <a:off x="3851275" y="3141663"/>
            <a:ext cx="2736850" cy="151130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tx1"/>
                </a:solidFill>
                <a:latin typeface="Arial" pitchFamily="34" charset="0"/>
                <a:cs typeface="Arial" pitchFamily="34" charset="0"/>
              </a:rPr>
              <a:t>О способах авторского воздействия на читательское восприятие</a:t>
            </a:r>
          </a:p>
        </p:txBody>
      </p:sp>
      <p:sp>
        <p:nvSpPr>
          <p:cNvPr id="9" name="Стрелка вниз 8"/>
          <p:cNvSpPr/>
          <p:nvPr/>
        </p:nvSpPr>
        <p:spPr>
          <a:xfrm>
            <a:off x="6804025" y="2060575"/>
            <a:ext cx="144463" cy="27368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Прямоугольник 9"/>
          <p:cNvSpPr/>
          <p:nvPr/>
        </p:nvSpPr>
        <p:spPr>
          <a:xfrm>
            <a:off x="5508625" y="4797425"/>
            <a:ext cx="3167063" cy="1223963"/>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tx1"/>
                </a:solidFill>
                <a:latin typeface="Arial" pitchFamily="34" charset="0"/>
                <a:cs typeface="Arial" pitchFamily="34" charset="0"/>
              </a:rPr>
              <a:t>Об авторе (отношение к поднятым проблемам)</a:t>
            </a:r>
          </a:p>
        </p:txBody>
      </p:sp>
      <p:sp>
        <p:nvSpPr>
          <p:cNvPr id="11" name="Стрелка вниз 10"/>
          <p:cNvSpPr/>
          <p:nvPr/>
        </p:nvSpPr>
        <p:spPr>
          <a:xfrm flipH="1">
            <a:off x="3635375" y="2349500"/>
            <a:ext cx="144463" cy="23749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2" name="Прямоугольник 11"/>
          <p:cNvSpPr/>
          <p:nvPr/>
        </p:nvSpPr>
        <p:spPr>
          <a:xfrm>
            <a:off x="827088" y="4797425"/>
            <a:ext cx="4321175" cy="1223963"/>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tx1"/>
                </a:solidFill>
                <a:latin typeface="Arial" pitchFamily="34" charset="0"/>
                <a:cs typeface="Arial" pitchFamily="34" charset="0"/>
              </a:rPr>
              <a:t>О цели его создания (кому предназначен текст, чего хотел достичь автор, на какие вопросы ответить и т.д.)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ppt_x</p:attrName>
                                        </p:attrNameLst>
                                      </p:cBhvr>
                                      <p:tavLst>
                                        <p:tav tm="0">
                                          <p:val>
                                            <p:strVal val="#ppt_x-.2"/>
                                          </p:val>
                                        </p:tav>
                                        <p:tav tm="100000">
                                          <p:val>
                                            <p:strVal val="#ppt_x"/>
                                          </p:val>
                                        </p:tav>
                                      </p:tavLst>
                                    </p:anim>
                                    <p:anim calcmode="lin" valueType="num">
                                      <p:cBhvr>
                                        <p:cTn id="2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ppt_x</p:attrName>
                                        </p:attrNameLst>
                                      </p:cBhvr>
                                      <p:tavLst>
                                        <p:tav tm="0">
                                          <p:val>
                                            <p:strVal val="#ppt_x-.2"/>
                                          </p:val>
                                        </p:tav>
                                        <p:tav tm="100000">
                                          <p:val>
                                            <p:strVal val="#ppt_x"/>
                                          </p:val>
                                        </p:tav>
                                      </p:tavLst>
                                    </p:anim>
                                    <p:anim calcmode="lin" valueType="num">
                                      <p:cBhvr>
                                        <p:cTn id="36"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1000" fill="hold"/>
                                        <p:tgtEl>
                                          <p:spTgt spid="8"/>
                                        </p:tgtEl>
                                        <p:attrNameLst>
                                          <p:attrName>ppt_x</p:attrName>
                                        </p:attrNameLst>
                                      </p:cBhvr>
                                      <p:tavLst>
                                        <p:tav tm="0">
                                          <p:val>
                                            <p:strVal val="#ppt_x-.2"/>
                                          </p:val>
                                        </p:tav>
                                        <p:tav tm="100000">
                                          <p:val>
                                            <p:strVal val="#ppt_x"/>
                                          </p:val>
                                        </p:tav>
                                      </p:tavLst>
                                    </p:anim>
                                    <p:anim calcmode="lin" valueType="num">
                                      <p:cBhvr>
                                        <p:cTn id="50"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51" dur="10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1000" fill="hold"/>
                                        <p:tgtEl>
                                          <p:spTgt spid="10"/>
                                        </p:tgtEl>
                                        <p:attrNameLst>
                                          <p:attrName>ppt_x</p:attrName>
                                        </p:attrNameLst>
                                      </p:cBhvr>
                                      <p:tavLst>
                                        <p:tav tm="0">
                                          <p:val>
                                            <p:strVal val="#ppt_x-.2"/>
                                          </p:val>
                                        </p:tav>
                                        <p:tav tm="100000">
                                          <p:val>
                                            <p:strVal val="#ppt_x"/>
                                          </p:val>
                                        </p:tav>
                                      </p:tavLst>
                                    </p:anim>
                                    <p:anim calcmode="lin" valueType="num">
                                      <p:cBhvr>
                                        <p:cTn id="64"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6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Заголовок 1"/>
          <p:cNvSpPr>
            <a:spLocks noGrp="1"/>
          </p:cNvSpPr>
          <p:nvPr>
            <p:ph type="title"/>
          </p:nvPr>
        </p:nvSpPr>
        <p:spPr>
          <a:xfrm>
            <a:off x="457200" y="274638"/>
            <a:ext cx="8229600" cy="993775"/>
          </a:xfrm>
        </p:spPr>
        <p:txBody>
          <a:bodyPr/>
          <a:lstStyle/>
          <a:p>
            <a:pPr eaLnBrk="1" hangingPunct="1"/>
            <a:r>
              <a:rPr lang="ru-RU" b="1" smtClean="0">
                <a:solidFill>
                  <a:srgbClr val="FF0000"/>
                </a:solidFill>
              </a:rPr>
              <a:t>Обратите внимание!</a:t>
            </a:r>
          </a:p>
        </p:txBody>
      </p:sp>
      <p:sp>
        <p:nvSpPr>
          <p:cNvPr id="62466" name="Содержимое 2"/>
          <p:cNvSpPr>
            <a:spLocks noGrp="1"/>
          </p:cNvSpPr>
          <p:nvPr>
            <p:ph idx="1"/>
          </p:nvPr>
        </p:nvSpPr>
        <p:spPr>
          <a:xfrm>
            <a:off x="457200" y="1600200"/>
            <a:ext cx="5338763" cy="4525963"/>
          </a:xfrm>
        </p:spPr>
        <p:txBody>
          <a:bodyPr/>
          <a:lstStyle/>
          <a:p>
            <a:pPr eaLnBrk="1" hangingPunct="1">
              <a:buFont typeface="Arial" charset="0"/>
              <a:buNone/>
            </a:pPr>
            <a:r>
              <a:rPr lang="ru-RU" smtClean="0"/>
              <a:t>      Комментирование предполагает умение работать с различными типами информации текста, так как она неодинакова по значимости и способу выражения. </a:t>
            </a:r>
            <a:br>
              <a:rPr lang="ru-RU" smtClean="0"/>
            </a:br>
            <a:endParaRPr lang="ru-RU" smtClean="0"/>
          </a:p>
        </p:txBody>
      </p:sp>
      <p:pic>
        <p:nvPicPr>
          <p:cNvPr id="62467" name="Picture 2" descr="C:\Users\User\Desktop\картинки с шаттерстока\shutterstock_268356185.jpg"/>
          <p:cNvPicPr>
            <a:picLocks noChangeAspect="1" noChangeArrowheads="1"/>
          </p:cNvPicPr>
          <p:nvPr/>
        </p:nvPicPr>
        <p:blipFill>
          <a:blip r:embed="rId2" cstate="print"/>
          <a:srcRect/>
          <a:stretch>
            <a:fillRect/>
          </a:stretch>
        </p:blipFill>
        <p:spPr bwMode="auto">
          <a:xfrm>
            <a:off x="6011863" y="2133600"/>
            <a:ext cx="2868612"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a:xfrm>
            <a:off x="457200" y="188913"/>
            <a:ext cx="8229600" cy="287337"/>
          </a:xfrm>
        </p:spPr>
        <p:txBody>
          <a:bodyPr>
            <a:normAutofit fontScale="90000"/>
          </a:bodyPr>
          <a:lstStyle/>
          <a:p>
            <a:pPr>
              <a:defRPr/>
            </a:pPr>
            <a:r>
              <a:rPr lang="ru-RU" sz="3200" smtClean="0">
                <a:latin typeface="Arial" charset="0"/>
              </a:rPr>
              <a:t>Виды информации в тексте</a:t>
            </a:r>
          </a:p>
        </p:txBody>
      </p:sp>
      <p:graphicFrame>
        <p:nvGraphicFramePr>
          <p:cNvPr id="36913" name="Group 49"/>
          <p:cNvGraphicFramePr>
            <a:graphicFrameLocks noGrp="1"/>
          </p:cNvGraphicFramePr>
          <p:nvPr>
            <p:ph idx="1"/>
          </p:nvPr>
        </p:nvGraphicFramePr>
        <p:xfrm>
          <a:off x="179388" y="620713"/>
          <a:ext cx="8785225" cy="5817931"/>
        </p:xfrm>
        <a:graphic>
          <a:graphicData uri="http://schemas.openxmlformats.org/drawingml/2006/table">
            <a:tbl>
              <a:tblPr/>
              <a:tblGrid>
                <a:gridCol w="2160364"/>
                <a:gridCol w="2664296"/>
                <a:gridCol w="3960565"/>
              </a:tblGrid>
              <a:tr h="80137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rgbClr val="FF0000"/>
                          </a:solidFill>
                          <a:effectLst/>
                          <a:latin typeface="Arial" charset="0"/>
                        </a:rPr>
                        <a:t>Виды информации в тексте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rgbClr val="FF0000"/>
                          </a:solidFill>
                          <a:effectLst/>
                          <a:latin typeface="Arial" charset="0"/>
                        </a:rPr>
                        <a:t>Что содержит информация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rgbClr val="FF0000"/>
                          </a:solidFill>
                          <a:effectLst/>
                          <a:latin typeface="Arial" charset="0"/>
                        </a:rPr>
                        <a:t>Роль данной информации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1191">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chemeClr val="tx1"/>
                          </a:solidFill>
                          <a:effectLst/>
                          <a:latin typeface="Arial" charset="0"/>
                        </a:rPr>
                        <a:t>Фактуальная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35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cs typeface="Arial" charset="0"/>
                        </a:rPr>
                        <a:t>События, факты, герои, время и место действия, движение сюжета и т.п.</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35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charset="0"/>
                          <a:cs typeface="Arial" charset="0"/>
                        </a:rPr>
                        <a:t>Позволяет увидеть </a:t>
                      </a:r>
                      <a:r>
                        <a:rPr kumimoji="0" lang="ru-RU" sz="1600" b="1" i="0" u="none" strike="noStrike" cap="none" normalizeH="0" baseline="0" dirty="0" smtClean="0">
                          <a:ln>
                            <a:noFill/>
                          </a:ln>
                          <a:solidFill>
                            <a:schemeClr val="tx1"/>
                          </a:solidFill>
                          <a:effectLst/>
                          <a:latin typeface="Arial" charset="0"/>
                          <a:cs typeface="Arial" charset="0"/>
                        </a:rPr>
                        <a:t>внешнюю</a:t>
                      </a:r>
                      <a:r>
                        <a:rPr kumimoji="0" lang="ru-RU" sz="1600" b="0" i="0" u="none" strike="noStrike" cap="none" normalizeH="0" baseline="0" dirty="0" smtClean="0">
                          <a:ln>
                            <a:noFill/>
                          </a:ln>
                          <a:solidFill>
                            <a:schemeClr val="tx1"/>
                          </a:solidFill>
                          <a:effectLst/>
                          <a:latin typeface="Arial" charset="0"/>
                          <a:cs typeface="Arial" charset="0"/>
                        </a:rPr>
                        <a:t> сторону текста. Автор отбирает эту информацию и использует,</a:t>
                      </a:r>
                      <a:r>
                        <a:rPr kumimoji="0" lang="en-US" sz="1600" b="0" i="0" u="none" strike="noStrike" cap="none" normalizeH="0" baseline="0" dirty="0" smtClean="0">
                          <a:ln>
                            <a:noFill/>
                          </a:ln>
                          <a:solidFill>
                            <a:schemeClr val="tx1"/>
                          </a:solidFill>
                          <a:effectLst/>
                          <a:latin typeface="Arial" charset="0"/>
                          <a:cs typeface="Arial" charset="0"/>
                        </a:rPr>
                        <a:t> </a:t>
                      </a:r>
                      <a:r>
                        <a:rPr kumimoji="0" lang="ru-RU" sz="1600" b="0" i="0" u="none" strike="noStrike" cap="none" normalizeH="0" baseline="0" dirty="0" smtClean="0">
                          <a:ln>
                            <a:noFill/>
                          </a:ln>
                          <a:solidFill>
                            <a:schemeClr val="tx1"/>
                          </a:solidFill>
                          <a:effectLst/>
                          <a:latin typeface="Arial" charset="0"/>
                          <a:cs typeface="Arial" charset="0"/>
                        </a:rPr>
                        <a:t>чтобы передать то, что его волнует, изложить свои мысли. </a:t>
                      </a:r>
                      <a:endParaRPr kumimoji="0" lang="ru-RU"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66677">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chemeClr val="tx1"/>
                          </a:solidFill>
                          <a:effectLst/>
                          <a:latin typeface="Arial" charset="0"/>
                        </a:rPr>
                        <a:t>Концептуальная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5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cs typeface="Arial" charset="0"/>
                        </a:rPr>
                        <a:t>Замысел автора, его позицию, систему взглядов, подход к фактам.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35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charset="0"/>
                          <a:cs typeface="Arial" charset="0"/>
                        </a:rPr>
                        <a:t>Служит </a:t>
                      </a:r>
                      <a:r>
                        <a:rPr kumimoji="0" lang="ru-RU" sz="1600" b="1" i="0" u="none" strike="noStrike" cap="none" normalizeH="0" baseline="0" dirty="0" smtClean="0">
                          <a:ln>
                            <a:noFill/>
                          </a:ln>
                          <a:solidFill>
                            <a:schemeClr val="tx1"/>
                          </a:solidFill>
                          <a:effectLst/>
                          <a:latin typeface="Arial" charset="0"/>
                          <a:cs typeface="Arial" charset="0"/>
                        </a:rPr>
                        <a:t>объединяющим началом </a:t>
                      </a:r>
                      <a:r>
                        <a:rPr kumimoji="0" lang="ru-RU" sz="1600" b="0" i="0" u="none" strike="noStrike" cap="none" normalizeH="0" baseline="0" dirty="0" smtClean="0">
                          <a:ln>
                            <a:noFill/>
                          </a:ln>
                          <a:solidFill>
                            <a:schemeClr val="tx1"/>
                          </a:solidFill>
                          <a:effectLst/>
                          <a:latin typeface="Arial" charset="0"/>
                          <a:cs typeface="Arial" charset="0"/>
                        </a:rPr>
                        <a:t>текста, создает текст как единое целое.</a:t>
                      </a:r>
                    </a:p>
                    <a:p>
                      <a:pPr marL="0" marR="0" lvl="0" indent="0" algn="just" defTabSz="914400" rtl="0" eaLnBrk="1" fontAlgn="base" latinLnBrk="0" hangingPunct="1">
                        <a:lnSpc>
                          <a:spcPts val="135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charset="0"/>
                        </a:rPr>
                        <a:t>Это субъективное авторское понимание отношений между фактами, событиями, их авторская оценка, понимание причинно-следственных связей между событиями. Этот вид информации раскрывает замысел писателя, рисует картину мира такой, какой он её себе представляет.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9601">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chemeClr val="tx1"/>
                          </a:solidFill>
                          <a:effectLst/>
                          <a:latin typeface="Arial" charset="0"/>
                        </a:rPr>
                        <a:t>Подтекстовая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5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cs typeface="Arial" charset="0"/>
                        </a:rPr>
                        <a:t>Скрытая, дополнительная информация, смысл которой содержится в отдельных словах, предложениях, фрагментах текста и становится понятным лишь в процессе переработки и анализа </a:t>
                      </a:r>
                      <a:r>
                        <a:rPr kumimoji="0" lang="ru-RU" sz="1400" b="0" i="0" u="none" strike="noStrike" cap="none" normalizeH="0" baseline="0" dirty="0" err="1" smtClean="0">
                          <a:ln>
                            <a:noFill/>
                          </a:ln>
                          <a:solidFill>
                            <a:schemeClr val="tx1"/>
                          </a:solidFill>
                          <a:effectLst/>
                          <a:latin typeface="Arial" charset="0"/>
                          <a:cs typeface="Arial" charset="0"/>
                        </a:rPr>
                        <a:t>фактуальной</a:t>
                      </a:r>
                      <a:r>
                        <a:rPr kumimoji="0" lang="ru-RU" sz="1400" b="0" i="0" u="none" strike="noStrike" cap="none" normalizeH="0" baseline="0" dirty="0" smtClean="0">
                          <a:ln>
                            <a:noFill/>
                          </a:ln>
                          <a:solidFill>
                            <a:schemeClr val="tx1"/>
                          </a:solidFill>
                          <a:effectLst/>
                          <a:latin typeface="Arial" charset="0"/>
                          <a:cs typeface="Arial" charset="0"/>
                        </a:rPr>
                        <a:t> и контекстуальной информации.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5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charset="0"/>
                          <a:cs typeface="Arial" charset="0"/>
                        </a:rPr>
                        <a:t>Может основательно изменить истолкование текста, позволяет иначе, по-новому увидеть и понять его концептуальную информацию либо непосредственно, либо через </a:t>
                      </a:r>
                      <a:r>
                        <a:rPr kumimoji="0" lang="ru-RU" sz="1600" b="0" i="0" u="none" strike="noStrike" cap="none" normalizeH="0" baseline="0" dirty="0" err="1" smtClean="0">
                          <a:ln>
                            <a:noFill/>
                          </a:ln>
                          <a:solidFill>
                            <a:schemeClr val="tx1"/>
                          </a:solidFill>
                          <a:effectLst/>
                          <a:latin typeface="Arial" charset="0"/>
                          <a:cs typeface="Arial" charset="0"/>
                        </a:rPr>
                        <a:t>фактуальную</a:t>
                      </a:r>
                      <a:r>
                        <a:rPr kumimoji="0" lang="ru-RU" sz="1600" b="0" i="0" u="none" strike="noStrike" cap="none" normalizeH="0" baseline="0" dirty="0" smtClean="0">
                          <a:ln>
                            <a:noFill/>
                          </a:ln>
                          <a:solidFill>
                            <a:schemeClr val="tx1"/>
                          </a:solidFill>
                          <a:effectLst/>
                          <a:latin typeface="Arial" charset="0"/>
                          <a:cs typeface="Arial" charset="0"/>
                        </a:rPr>
                        <a:t> информацию.</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cover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4499992" y="476672"/>
            <a:ext cx="4186808" cy="5649491"/>
          </a:xfrm>
        </p:spPr>
        <p:txBody>
          <a:bodyPr/>
          <a:lstStyle/>
          <a:p>
            <a:pPr>
              <a:buFont typeface="Wingdings" pitchFamily="2" charset="2"/>
              <a:buNone/>
            </a:pPr>
            <a:r>
              <a:rPr lang="ru-RU" sz="1800" dirty="0" smtClean="0"/>
              <a:t>       Анализ выполнения задания 25 показал, что все группы испытуемых, кроме испытуемых с неудовлетворительным уровнем подготовки, овладели способностью формулировать проблему, поставленную автором текста (К1), и определять позицию автора по отношению к этой проблеме (К3). </a:t>
            </a:r>
            <a:r>
              <a:rPr lang="ru-RU" sz="1800" dirty="0" smtClean="0">
                <a:solidFill>
                  <a:srgbClr val="C00000"/>
                </a:solidFill>
              </a:rPr>
              <a:t>Наиболее неосвоенными коммуникативными умениями для всех групп экзаменуемых оказались умения </a:t>
            </a:r>
            <a:r>
              <a:rPr lang="ru-RU" sz="1800" b="1" dirty="0" smtClean="0">
                <a:solidFill>
                  <a:srgbClr val="C00000"/>
                </a:solidFill>
              </a:rPr>
              <a:t>прокомментировать поставленную проблему (К2) и аргументированно выразить свою точку зрения (К4). </a:t>
            </a:r>
          </a:p>
        </p:txBody>
      </p:sp>
      <p:sp>
        <p:nvSpPr>
          <p:cNvPr id="6" name="Прямоугольник 5"/>
          <p:cNvSpPr/>
          <p:nvPr/>
        </p:nvSpPr>
        <p:spPr>
          <a:xfrm>
            <a:off x="467544" y="692696"/>
            <a:ext cx="3888432" cy="5355312"/>
          </a:xfrm>
          <a:prstGeom prst="rect">
            <a:avLst/>
          </a:prstGeom>
          <a:solidFill>
            <a:schemeClr val="accent3">
              <a:lumMod val="20000"/>
              <a:lumOff val="80000"/>
            </a:schemeClr>
          </a:solidFill>
          <a:ln>
            <a:solidFill>
              <a:schemeClr val="tx1"/>
            </a:solidFill>
          </a:ln>
        </p:spPr>
        <p:txBody>
          <a:bodyPr wrap="square">
            <a:spAutoFit/>
          </a:bodyPr>
          <a:lstStyle/>
          <a:p>
            <a:endParaRPr lang="ru-RU" dirty="0" smtClean="0"/>
          </a:p>
          <a:p>
            <a:endParaRPr lang="ru-RU" dirty="0" smtClean="0"/>
          </a:p>
          <a:p>
            <a:r>
              <a:rPr lang="ru-RU" sz="900" b="1" dirty="0" smtClean="0"/>
              <a:t>ФЕДЕРАЛЬНЫЙ ИНСТИТУТ ПЕДАГОГИЧЕСКИХ ИЗМЕРЕНИЙ</a:t>
            </a:r>
          </a:p>
          <a:p>
            <a:endParaRPr lang="ru-RU" sz="900" b="1" dirty="0" smtClean="0"/>
          </a:p>
          <a:p>
            <a:endParaRPr lang="ru-RU" sz="900" b="1" dirty="0" smtClean="0"/>
          </a:p>
          <a:p>
            <a:endParaRPr lang="ru-RU" sz="900" b="1" dirty="0" smtClean="0"/>
          </a:p>
          <a:p>
            <a:endParaRPr lang="ru-RU" dirty="0" smtClean="0"/>
          </a:p>
          <a:p>
            <a:pPr algn="ctr"/>
            <a:r>
              <a:rPr lang="ru-RU" sz="1400" b="1" dirty="0" smtClean="0"/>
              <a:t>И.П. Цыбулько</a:t>
            </a:r>
          </a:p>
          <a:p>
            <a:pPr algn="ctr"/>
            <a:endParaRPr lang="ru-RU" sz="1400" b="1" dirty="0" smtClean="0"/>
          </a:p>
          <a:p>
            <a:pPr algn="ctr"/>
            <a:r>
              <a:rPr lang="ru-RU" sz="1400" dirty="0" smtClean="0"/>
              <a:t>МЕТОДИЧЕСКИЕ РЕКОМЕНДАЦИИ</a:t>
            </a:r>
          </a:p>
          <a:p>
            <a:pPr lvl="1" algn="ctr"/>
            <a:r>
              <a:rPr lang="ru-RU" sz="1400" dirty="0" smtClean="0"/>
              <a:t>для учителей, подготовленные на основе анализа типичных ошибок</a:t>
            </a:r>
          </a:p>
          <a:p>
            <a:pPr lvl="1" algn="ctr"/>
            <a:r>
              <a:rPr lang="ru-RU" sz="1400" dirty="0" smtClean="0"/>
              <a:t>участников ЕГЭ 2016 года по </a:t>
            </a:r>
            <a:r>
              <a:rPr lang="ru-RU" sz="1400" b="1" dirty="0" smtClean="0"/>
              <a:t>РУССКОМУ ЯЗЫКУ</a:t>
            </a:r>
          </a:p>
          <a:p>
            <a:pPr algn="ctr"/>
            <a:endParaRPr lang="ru-RU" sz="1400" b="1" dirty="0" smtClean="0"/>
          </a:p>
          <a:p>
            <a:pPr algn="ctr"/>
            <a:endParaRPr lang="ru-RU" sz="1400" b="1" dirty="0" smtClean="0"/>
          </a:p>
          <a:p>
            <a:pPr algn="ctr"/>
            <a:endParaRPr lang="ru-RU" sz="1400" b="1" dirty="0" smtClean="0"/>
          </a:p>
          <a:p>
            <a:pPr algn="ctr"/>
            <a:endParaRPr lang="ru-RU" sz="1400" b="1" dirty="0" smtClean="0"/>
          </a:p>
          <a:p>
            <a:pPr algn="ctr"/>
            <a:r>
              <a:rPr lang="ru-RU" sz="1400" dirty="0" smtClean="0"/>
              <a:t>Москва, 2016</a:t>
            </a:r>
          </a:p>
          <a:p>
            <a:pPr algn="ctr"/>
            <a:endParaRPr lang="ru-RU" sz="1400" dirty="0" smtClean="0"/>
          </a:p>
          <a:p>
            <a:pPr algn="ctr"/>
            <a:endParaRPr lang="ru-RU" sz="1400" dirty="0" smtClean="0"/>
          </a:p>
          <a:p>
            <a:pPr algn="ctr"/>
            <a:endParaRPr lang="ru-RU" sz="1400" dirty="0" smtClean="0"/>
          </a:p>
          <a:p>
            <a:pPr algn="ctr"/>
            <a:endParaRPr lang="ru-RU" sz="1400" dirty="0" smtClean="0"/>
          </a:p>
          <a:p>
            <a:pPr algn="ctr"/>
            <a:endParaRPr lang="ru-RU" sz="1400" dirty="0" smtClean="0"/>
          </a:p>
          <a:p>
            <a:pPr algn="ctr"/>
            <a:endParaRPr lang="ru-RU" sz="1400" dirty="0" smtClean="0"/>
          </a:p>
        </p:txBody>
      </p:sp>
      <p:grpSp>
        <p:nvGrpSpPr>
          <p:cNvPr id="2" name="Group 1"/>
          <p:cNvGrpSpPr>
            <a:grpSpLocks/>
          </p:cNvGrpSpPr>
          <p:nvPr/>
        </p:nvGrpSpPr>
        <p:grpSpPr bwMode="auto">
          <a:xfrm>
            <a:off x="683568" y="692696"/>
            <a:ext cx="519113" cy="511175"/>
            <a:chOff x="0" y="0"/>
            <a:chExt cx="817" cy="806"/>
          </a:xfrm>
        </p:grpSpPr>
        <p:grpSp>
          <p:nvGrpSpPr>
            <p:cNvPr id="3" name="Group 3"/>
            <p:cNvGrpSpPr>
              <a:grpSpLocks/>
            </p:cNvGrpSpPr>
            <p:nvPr/>
          </p:nvGrpSpPr>
          <p:grpSpPr bwMode="auto">
            <a:xfrm>
              <a:off x="0" y="0"/>
              <a:ext cx="817" cy="806"/>
              <a:chOff x="0" y="0"/>
              <a:chExt cx="817" cy="806"/>
            </a:xfrm>
          </p:grpSpPr>
          <p:sp>
            <p:nvSpPr>
              <p:cNvPr id="10" name="Freeform 6"/>
              <p:cNvSpPr>
                <a:spLocks/>
              </p:cNvSpPr>
              <p:nvPr/>
            </p:nvSpPr>
            <p:spPr bwMode="auto">
              <a:xfrm>
                <a:off x="0" y="0"/>
                <a:ext cx="817" cy="806"/>
              </a:xfrm>
              <a:custGeom>
                <a:avLst/>
                <a:gdLst/>
                <a:ahLst/>
                <a:cxnLst>
                  <a:cxn ang="0">
                    <a:pos x="5" y="0"/>
                  </a:cxn>
                  <a:cxn ang="0">
                    <a:pos x="0" y="0"/>
                  </a:cxn>
                  <a:cxn ang="0">
                    <a:pos x="0" y="805"/>
                  </a:cxn>
                  <a:cxn ang="0">
                    <a:pos x="816" y="805"/>
                  </a:cxn>
                  <a:cxn ang="0">
                    <a:pos x="5" y="0"/>
                  </a:cxn>
                </a:cxnLst>
                <a:rect l="0" t="0" r="r" b="b"/>
                <a:pathLst>
                  <a:path w="817" h="806">
                    <a:moveTo>
                      <a:pt x="5" y="0"/>
                    </a:moveTo>
                    <a:lnTo>
                      <a:pt x="0" y="0"/>
                    </a:lnTo>
                    <a:lnTo>
                      <a:pt x="0" y="805"/>
                    </a:lnTo>
                    <a:lnTo>
                      <a:pt x="816" y="805"/>
                    </a:lnTo>
                    <a:lnTo>
                      <a:pt x="5" y="0"/>
                    </a:lnTo>
                    <a:close/>
                  </a:path>
                </a:pathLst>
              </a:custGeom>
              <a:solidFill>
                <a:srgbClr val="80B9BB"/>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5"/>
              <p:cNvSpPr>
                <a:spLocks/>
              </p:cNvSpPr>
              <p:nvPr/>
            </p:nvSpPr>
            <p:spPr bwMode="auto">
              <a:xfrm>
                <a:off x="0" y="0"/>
                <a:ext cx="817" cy="806"/>
              </a:xfrm>
              <a:custGeom>
                <a:avLst/>
                <a:gdLst/>
                <a:ahLst/>
                <a:cxnLst>
                  <a:cxn ang="0">
                    <a:pos x="390" y="0"/>
                  </a:cxn>
                  <a:cxn ang="0">
                    <a:pos x="195" y="0"/>
                  </a:cxn>
                  <a:cxn ang="0">
                    <a:pos x="816" y="611"/>
                  </a:cxn>
                  <a:cxn ang="0">
                    <a:pos x="816" y="417"/>
                  </a:cxn>
                  <a:cxn ang="0">
                    <a:pos x="390" y="0"/>
                  </a:cxn>
                </a:cxnLst>
                <a:rect l="0" t="0" r="r" b="b"/>
                <a:pathLst>
                  <a:path w="817" h="806">
                    <a:moveTo>
                      <a:pt x="390" y="0"/>
                    </a:moveTo>
                    <a:lnTo>
                      <a:pt x="195" y="0"/>
                    </a:lnTo>
                    <a:lnTo>
                      <a:pt x="816" y="611"/>
                    </a:lnTo>
                    <a:lnTo>
                      <a:pt x="816" y="417"/>
                    </a:lnTo>
                    <a:lnTo>
                      <a:pt x="390" y="0"/>
                    </a:lnTo>
                    <a:close/>
                  </a:path>
                </a:pathLst>
              </a:custGeom>
              <a:solidFill>
                <a:srgbClr val="80B9BB"/>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4"/>
              <p:cNvSpPr>
                <a:spLocks/>
              </p:cNvSpPr>
              <p:nvPr/>
            </p:nvSpPr>
            <p:spPr bwMode="auto">
              <a:xfrm>
                <a:off x="0" y="0"/>
                <a:ext cx="817" cy="806"/>
              </a:xfrm>
              <a:custGeom>
                <a:avLst/>
                <a:gdLst/>
                <a:ahLst/>
                <a:cxnLst>
                  <a:cxn ang="0">
                    <a:pos x="816" y="0"/>
                  </a:cxn>
                  <a:cxn ang="0">
                    <a:pos x="585" y="0"/>
                  </a:cxn>
                  <a:cxn ang="0">
                    <a:pos x="816" y="229"/>
                  </a:cxn>
                  <a:cxn ang="0">
                    <a:pos x="816" y="0"/>
                  </a:cxn>
                </a:cxnLst>
                <a:rect l="0" t="0" r="r" b="b"/>
                <a:pathLst>
                  <a:path w="817" h="806">
                    <a:moveTo>
                      <a:pt x="816" y="0"/>
                    </a:moveTo>
                    <a:lnTo>
                      <a:pt x="585" y="0"/>
                    </a:lnTo>
                    <a:lnTo>
                      <a:pt x="816" y="229"/>
                    </a:lnTo>
                    <a:lnTo>
                      <a:pt x="816" y="0"/>
                    </a:lnTo>
                    <a:close/>
                  </a:path>
                </a:pathLst>
              </a:custGeom>
              <a:solidFill>
                <a:srgbClr val="80B9BB"/>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 name="Freeform 2"/>
            <p:cNvSpPr>
              <a:spLocks/>
            </p:cNvSpPr>
            <p:nvPr/>
          </p:nvSpPr>
          <p:spPr bwMode="auto">
            <a:xfrm>
              <a:off x="1" y="411"/>
              <a:ext cx="396" cy="395"/>
            </a:xfrm>
            <a:custGeom>
              <a:avLst/>
              <a:gdLst/>
              <a:ahLst/>
              <a:cxnLst>
                <a:cxn ang="0">
                  <a:pos x="194" y="0"/>
                </a:cxn>
                <a:cxn ang="0">
                  <a:pos x="178" y="0"/>
                </a:cxn>
                <a:cxn ang="0">
                  <a:pos x="157" y="3"/>
                </a:cxn>
                <a:cxn ang="0">
                  <a:pos x="136" y="8"/>
                </a:cxn>
                <a:cxn ang="0">
                  <a:pos x="117" y="16"/>
                </a:cxn>
                <a:cxn ang="0">
                  <a:pos x="99" y="25"/>
                </a:cxn>
                <a:cxn ang="0">
                  <a:pos x="82" y="37"/>
                </a:cxn>
                <a:cxn ang="0">
                  <a:pos x="66" y="51"/>
                </a:cxn>
                <a:cxn ang="0">
                  <a:pos x="51" y="66"/>
                </a:cxn>
                <a:cxn ang="0">
                  <a:pos x="38" y="83"/>
                </a:cxn>
                <a:cxn ang="0">
                  <a:pos x="27" y="102"/>
                </a:cxn>
                <a:cxn ang="0">
                  <a:pos x="17" y="123"/>
                </a:cxn>
                <a:cxn ang="0">
                  <a:pos x="9" y="145"/>
                </a:cxn>
                <a:cxn ang="0">
                  <a:pos x="4" y="169"/>
                </a:cxn>
                <a:cxn ang="0">
                  <a:pos x="0" y="193"/>
                </a:cxn>
                <a:cxn ang="0">
                  <a:pos x="0" y="220"/>
                </a:cxn>
                <a:cxn ang="0">
                  <a:pos x="3" y="242"/>
                </a:cxn>
                <a:cxn ang="0">
                  <a:pos x="9" y="263"/>
                </a:cxn>
                <a:cxn ang="0">
                  <a:pos x="18" y="283"/>
                </a:cxn>
                <a:cxn ang="0">
                  <a:pos x="29" y="302"/>
                </a:cxn>
                <a:cxn ang="0">
                  <a:pos x="41" y="319"/>
                </a:cxn>
                <a:cxn ang="0">
                  <a:pos x="56" y="336"/>
                </a:cxn>
                <a:cxn ang="0">
                  <a:pos x="72" y="350"/>
                </a:cxn>
                <a:cxn ang="0">
                  <a:pos x="90" y="363"/>
                </a:cxn>
                <a:cxn ang="0">
                  <a:pos x="109" y="373"/>
                </a:cxn>
                <a:cxn ang="0">
                  <a:pos x="130" y="382"/>
                </a:cxn>
                <a:cxn ang="0">
                  <a:pos x="151" y="388"/>
                </a:cxn>
                <a:cxn ang="0">
                  <a:pos x="174" y="392"/>
                </a:cxn>
                <a:cxn ang="0">
                  <a:pos x="197" y="394"/>
                </a:cxn>
                <a:cxn ang="0">
                  <a:pos x="220" y="392"/>
                </a:cxn>
                <a:cxn ang="0">
                  <a:pos x="243" y="388"/>
                </a:cxn>
                <a:cxn ang="0">
                  <a:pos x="264" y="381"/>
                </a:cxn>
                <a:cxn ang="0">
                  <a:pos x="285" y="373"/>
                </a:cxn>
                <a:cxn ang="0">
                  <a:pos x="304" y="362"/>
                </a:cxn>
                <a:cxn ang="0">
                  <a:pos x="321" y="349"/>
                </a:cxn>
                <a:cxn ang="0">
                  <a:pos x="338" y="335"/>
                </a:cxn>
                <a:cxn ang="0">
                  <a:pos x="352" y="318"/>
                </a:cxn>
                <a:cxn ang="0">
                  <a:pos x="365" y="301"/>
                </a:cxn>
                <a:cxn ang="0">
                  <a:pos x="375" y="282"/>
                </a:cxn>
                <a:cxn ang="0">
                  <a:pos x="384" y="262"/>
                </a:cxn>
                <a:cxn ang="0">
                  <a:pos x="390" y="240"/>
                </a:cxn>
                <a:cxn ang="0">
                  <a:pos x="394" y="218"/>
                </a:cxn>
                <a:cxn ang="0">
                  <a:pos x="395" y="195"/>
                </a:cxn>
                <a:cxn ang="0">
                  <a:pos x="393" y="172"/>
                </a:cxn>
                <a:cxn ang="0">
                  <a:pos x="389" y="150"/>
                </a:cxn>
                <a:cxn ang="0">
                  <a:pos x="382" y="128"/>
                </a:cxn>
                <a:cxn ang="0">
                  <a:pos x="373" y="108"/>
                </a:cxn>
                <a:cxn ang="0">
                  <a:pos x="363" y="90"/>
                </a:cxn>
                <a:cxn ang="0">
                  <a:pos x="350" y="72"/>
                </a:cxn>
                <a:cxn ang="0">
                  <a:pos x="335" y="56"/>
                </a:cxn>
                <a:cxn ang="0">
                  <a:pos x="319" y="42"/>
                </a:cxn>
                <a:cxn ang="0">
                  <a:pos x="301" y="30"/>
                </a:cxn>
                <a:cxn ang="0">
                  <a:pos x="282" y="19"/>
                </a:cxn>
                <a:cxn ang="0">
                  <a:pos x="261" y="11"/>
                </a:cxn>
                <a:cxn ang="0">
                  <a:pos x="240" y="5"/>
                </a:cxn>
                <a:cxn ang="0">
                  <a:pos x="217" y="1"/>
                </a:cxn>
                <a:cxn ang="0">
                  <a:pos x="194" y="0"/>
                </a:cxn>
              </a:cxnLst>
              <a:rect l="0" t="0" r="r" b="b"/>
              <a:pathLst>
                <a:path w="396" h="395">
                  <a:moveTo>
                    <a:pt x="194" y="0"/>
                  </a:moveTo>
                  <a:lnTo>
                    <a:pt x="178" y="0"/>
                  </a:lnTo>
                  <a:lnTo>
                    <a:pt x="157" y="3"/>
                  </a:lnTo>
                  <a:lnTo>
                    <a:pt x="136" y="8"/>
                  </a:lnTo>
                  <a:lnTo>
                    <a:pt x="117" y="16"/>
                  </a:lnTo>
                  <a:lnTo>
                    <a:pt x="99" y="25"/>
                  </a:lnTo>
                  <a:lnTo>
                    <a:pt x="82" y="37"/>
                  </a:lnTo>
                  <a:lnTo>
                    <a:pt x="66" y="51"/>
                  </a:lnTo>
                  <a:lnTo>
                    <a:pt x="51" y="66"/>
                  </a:lnTo>
                  <a:lnTo>
                    <a:pt x="38" y="83"/>
                  </a:lnTo>
                  <a:lnTo>
                    <a:pt x="27" y="102"/>
                  </a:lnTo>
                  <a:lnTo>
                    <a:pt x="17" y="123"/>
                  </a:lnTo>
                  <a:lnTo>
                    <a:pt x="9" y="145"/>
                  </a:lnTo>
                  <a:lnTo>
                    <a:pt x="4" y="169"/>
                  </a:lnTo>
                  <a:lnTo>
                    <a:pt x="0" y="193"/>
                  </a:lnTo>
                  <a:lnTo>
                    <a:pt x="0" y="220"/>
                  </a:lnTo>
                  <a:lnTo>
                    <a:pt x="3" y="242"/>
                  </a:lnTo>
                  <a:lnTo>
                    <a:pt x="9" y="263"/>
                  </a:lnTo>
                  <a:lnTo>
                    <a:pt x="18" y="283"/>
                  </a:lnTo>
                  <a:lnTo>
                    <a:pt x="29" y="302"/>
                  </a:lnTo>
                  <a:lnTo>
                    <a:pt x="41" y="319"/>
                  </a:lnTo>
                  <a:lnTo>
                    <a:pt x="56" y="336"/>
                  </a:lnTo>
                  <a:lnTo>
                    <a:pt x="72" y="350"/>
                  </a:lnTo>
                  <a:lnTo>
                    <a:pt x="90" y="363"/>
                  </a:lnTo>
                  <a:lnTo>
                    <a:pt x="109" y="373"/>
                  </a:lnTo>
                  <a:lnTo>
                    <a:pt x="130" y="382"/>
                  </a:lnTo>
                  <a:lnTo>
                    <a:pt x="151" y="388"/>
                  </a:lnTo>
                  <a:lnTo>
                    <a:pt x="174" y="392"/>
                  </a:lnTo>
                  <a:lnTo>
                    <a:pt x="197" y="394"/>
                  </a:lnTo>
                  <a:lnTo>
                    <a:pt x="220" y="392"/>
                  </a:lnTo>
                  <a:lnTo>
                    <a:pt x="243" y="388"/>
                  </a:lnTo>
                  <a:lnTo>
                    <a:pt x="264" y="381"/>
                  </a:lnTo>
                  <a:lnTo>
                    <a:pt x="285" y="373"/>
                  </a:lnTo>
                  <a:lnTo>
                    <a:pt x="304" y="362"/>
                  </a:lnTo>
                  <a:lnTo>
                    <a:pt x="321" y="349"/>
                  </a:lnTo>
                  <a:lnTo>
                    <a:pt x="338" y="335"/>
                  </a:lnTo>
                  <a:lnTo>
                    <a:pt x="352" y="318"/>
                  </a:lnTo>
                  <a:lnTo>
                    <a:pt x="365" y="301"/>
                  </a:lnTo>
                  <a:lnTo>
                    <a:pt x="375" y="282"/>
                  </a:lnTo>
                  <a:lnTo>
                    <a:pt x="384" y="262"/>
                  </a:lnTo>
                  <a:lnTo>
                    <a:pt x="390" y="240"/>
                  </a:lnTo>
                  <a:lnTo>
                    <a:pt x="394" y="218"/>
                  </a:lnTo>
                  <a:lnTo>
                    <a:pt x="395" y="195"/>
                  </a:lnTo>
                  <a:lnTo>
                    <a:pt x="393" y="172"/>
                  </a:lnTo>
                  <a:lnTo>
                    <a:pt x="389" y="150"/>
                  </a:lnTo>
                  <a:lnTo>
                    <a:pt x="382" y="128"/>
                  </a:lnTo>
                  <a:lnTo>
                    <a:pt x="373" y="108"/>
                  </a:lnTo>
                  <a:lnTo>
                    <a:pt x="363" y="90"/>
                  </a:lnTo>
                  <a:lnTo>
                    <a:pt x="350" y="72"/>
                  </a:lnTo>
                  <a:lnTo>
                    <a:pt x="335" y="56"/>
                  </a:lnTo>
                  <a:lnTo>
                    <a:pt x="319" y="42"/>
                  </a:lnTo>
                  <a:lnTo>
                    <a:pt x="301" y="30"/>
                  </a:lnTo>
                  <a:lnTo>
                    <a:pt x="282" y="19"/>
                  </a:lnTo>
                  <a:lnTo>
                    <a:pt x="261" y="11"/>
                  </a:lnTo>
                  <a:lnTo>
                    <a:pt x="240" y="5"/>
                  </a:lnTo>
                  <a:lnTo>
                    <a:pt x="217" y="1"/>
                  </a:lnTo>
                  <a:lnTo>
                    <a:pt x="194" y="0"/>
                  </a:lnTo>
                  <a:close/>
                </a:path>
              </a:pathLst>
            </a:custGeom>
            <a:solidFill>
              <a:srgbClr val="215E6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WordArt 4"/>
          <p:cNvSpPr>
            <a:spLocks noChangeArrowheads="1" noChangeShapeType="1" noTextEdit="1"/>
          </p:cNvSpPr>
          <p:nvPr/>
        </p:nvSpPr>
        <p:spPr bwMode="auto">
          <a:xfrm rot="5400000">
            <a:off x="5435600" y="3213100"/>
            <a:ext cx="6337300" cy="431800"/>
          </a:xfrm>
          <a:prstGeom prst="rect">
            <a:avLst/>
          </a:prstGeom>
        </p:spPr>
        <p:txBody>
          <a:bodyPr vert="wordArtVert" wrap="none" fromWordArt="1">
            <a:prstTxWarp prst="textPlain">
              <a:avLst>
                <a:gd name="adj" fmla="val 50000"/>
              </a:avLst>
            </a:prstTxWarp>
          </a:bodyPr>
          <a:lstStyle/>
          <a:p>
            <a:pPr algn="ctr" fontAlgn="auto"/>
            <a:r>
              <a:rPr lang="ru-RU" sz="2400" kern="10">
                <a:ln w="9525">
                  <a:solidFill>
                    <a:srgbClr val="000000"/>
                  </a:solidFill>
                  <a:round/>
                  <a:headEnd/>
                  <a:tailEnd/>
                </a:ln>
                <a:solidFill>
                  <a:srgbClr val="000000"/>
                </a:solidFill>
                <a:latin typeface="Arial"/>
                <a:cs typeface="Arial"/>
              </a:rPr>
              <a:t>Взаимодействие разных видов информации</a:t>
            </a:r>
          </a:p>
        </p:txBody>
      </p:sp>
      <p:sp>
        <p:nvSpPr>
          <p:cNvPr id="21509" name="WordArt 5"/>
          <p:cNvSpPr>
            <a:spLocks noChangeArrowheads="1" noChangeShapeType="1" noTextEdit="1"/>
          </p:cNvSpPr>
          <p:nvPr/>
        </p:nvSpPr>
        <p:spPr bwMode="auto">
          <a:xfrm>
            <a:off x="395288" y="692150"/>
            <a:ext cx="885825" cy="342900"/>
          </a:xfrm>
          <a:prstGeom prst="rect">
            <a:avLst/>
          </a:prstGeom>
        </p:spPr>
        <p:txBody>
          <a:bodyPr wrap="none" fromWordArt="1">
            <a:prstTxWarp prst="textPlain">
              <a:avLst>
                <a:gd name="adj" fmla="val 50000"/>
              </a:avLst>
            </a:prstTxWarp>
          </a:bodyPr>
          <a:lstStyle/>
          <a:p>
            <a:pPr algn="ctr"/>
            <a:r>
              <a:rPr lang="ru-RU" sz="2400" kern="10">
                <a:ln w="9525">
                  <a:solidFill>
                    <a:srgbClr val="000000"/>
                  </a:solidFill>
                  <a:round/>
                  <a:headEnd/>
                  <a:tailEnd/>
                </a:ln>
                <a:solidFill>
                  <a:srgbClr val="002060"/>
                </a:solidFill>
                <a:latin typeface="Arial"/>
                <a:cs typeface="Arial"/>
              </a:rPr>
              <a:t>Факты</a:t>
            </a:r>
          </a:p>
        </p:txBody>
      </p:sp>
      <p:sp>
        <p:nvSpPr>
          <p:cNvPr id="21510" name="WordArt 6"/>
          <p:cNvSpPr>
            <a:spLocks noChangeArrowheads="1" noChangeShapeType="1" noTextEdit="1"/>
          </p:cNvSpPr>
          <p:nvPr/>
        </p:nvSpPr>
        <p:spPr bwMode="auto">
          <a:xfrm>
            <a:off x="250825" y="2133600"/>
            <a:ext cx="1238250" cy="342900"/>
          </a:xfrm>
          <a:prstGeom prst="rect">
            <a:avLst/>
          </a:prstGeom>
        </p:spPr>
        <p:txBody>
          <a:bodyPr wrap="none" fromWordArt="1">
            <a:prstTxWarp prst="textPlain">
              <a:avLst>
                <a:gd name="adj" fmla="val 50000"/>
              </a:avLst>
            </a:prstTxWarp>
          </a:bodyPr>
          <a:lstStyle/>
          <a:p>
            <a:pPr algn="ctr"/>
            <a:r>
              <a:rPr lang="ru-RU" sz="2400" kern="10">
                <a:ln w="9525">
                  <a:solidFill>
                    <a:srgbClr val="000000"/>
                  </a:solidFill>
                  <a:round/>
                  <a:headEnd/>
                  <a:tailEnd/>
                </a:ln>
                <a:solidFill>
                  <a:srgbClr val="002060"/>
                </a:solidFill>
                <a:latin typeface="Arial"/>
                <a:cs typeface="Arial"/>
              </a:rPr>
              <a:t>События</a:t>
            </a:r>
          </a:p>
        </p:txBody>
      </p:sp>
      <p:sp>
        <p:nvSpPr>
          <p:cNvPr id="21511" name="WordArt 7"/>
          <p:cNvSpPr>
            <a:spLocks noChangeArrowheads="1" noChangeShapeType="1" noTextEdit="1"/>
          </p:cNvSpPr>
          <p:nvPr/>
        </p:nvSpPr>
        <p:spPr bwMode="auto">
          <a:xfrm>
            <a:off x="395288" y="3716338"/>
            <a:ext cx="819150" cy="342900"/>
          </a:xfrm>
          <a:prstGeom prst="rect">
            <a:avLst/>
          </a:prstGeom>
        </p:spPr>
        <p:txBody>
          <a:bodyPr wrap="none" fromWordArt="1">
            <a:prstTxWarp prst="textPlain">
              <a:avLst>
                <a:gd name="adj" fmla="val 50000"/>
              </a:avLst>
            </a:prstTxWarp>
          </a:bodyPr>
          <a:lstStyle/>
          <a:p>
            <a:pPr algn="ctr"/>
            <a:r>
              <a:rPr lang="ru-RU" sz="2400" kern="10">
                <a:ln w="9525">
                  <a:solidFill>
                    <a:srgbClr val="000000"/>
                  </a:solidFill>
                  <a:round/>
                  <a:headEnd/>
                  <a:tailEnd/>
                </a:ln>
                <a:solidFill>
                  <a:srgbClr val="002060"/>
                </a:solidFill>
                <a:latin typeface="Arial"/>
                <a:cs typeface="Arial"/>
              </a:rPr>
              <a:t>Герои</a:t>
            </a:r>
          </a:p>
        </p:txBody>
      </p:sp>
      <p:sp>
        <p:nvSpPr>
          <p:cNvPr id="21512" name="WordArt 8"/>
          <p:cNvSpPr>
            <a:spLocks noChangeArrowheads="1" noChangeShapeType="1" noTextEdit="1"/>
          </p:cNvSpPr>
          <p:nvPr/>
        </p:nvSpPr>
        <p:spPr bwMode="auto">
          <a:xfrm>
            <a:off x="179512" y="5157192"/>
            <a:ext cx="2257425" cy="342900"/>
          </a:xfrm>
          <a:prstGeom prst="rect">
            <a:avLst/>
          </a:prstGeom>
        </p:spPr>
        <p:txBody>
          <a:bodyPr wrap="none" fromWordArt="1">
            <a:prstTxWarp prst="textPlain">
              <a:avLst>
                <a:gd name="adj" fmla="val 50000"/>
              </a:avLst>
            </a:prstTxWarp>
          </a:bodyPr>
          <a:lstStyle/>
          <a:p>
            <a:pPr algn="ctr">
              <a:defRPr/>
            </a:pPr>
            <a:r>
              <a:rPr lang="ru-RU" sz="2400" kern="10" dirty="0">
                <a:ln w="9525">
                  <a:solidFill>
                    <a:srgbClr val="000000"/>
                  </a:solidFill>
                  <a:round/>
                  <a:headEnd/>
                  <a:tailEnd/>
                </a:ln>
                <a:solidFill>
                  <a:srgbClr val="002060"/>
                </a:solidFill>
                <a:latin typeface="Arial"/>
                <a:cs typeface="Arial"/>
              </a:rPr>
              <a:t>Место</a:t>
            </a:r>
            <a:r>
              <a:rPr lang="ru-RU" sz="2400" kern="10" dirty="0">
                <a:ln w="9525">
                  <a:solidFill>
                    <a:srgbClr val="000000"/>
                  </a:solidFill>
                  <a:round/>
                  <a:headEnd/>
                  <a:tailEnd/>
                </a:ln>
                <a:solidFill>
                  <a:srgbClr val="FFFFFF"/>
                </a:solidFill>
                <a:latin typeface="Arial"/>
                <a:cs typeface="Arial"/>
              </a:rPr>
              <a:t> </a:t>
            </a:r>
            <a:r>
              <a:rPr lang="ru-RU" sz="2400" kern="10" dirty="0">
                <a:ln w="9525">
                  <a:solidFill>
                    <a:srgbClr val="000000"/>
                  </a:solidFill>
                  <a:round/>
                  <a:headEnd/>
                  <a:tailEnd/>
                </a:ln>
                <a:solidFill>
                  <a:srgbClr val="002060"/>
                </a:solidFill>
                <a:latin typeface="Arial"/>
                <a:cs typeface="Arial"/>
              </a:rPr>
              <a:t>действия</a:t>
            </a:r>
          </a:p>
        </p:txBody>
      </p:sp>
      <p:sp>
        <p:nvSpPr>
          <p:cNvPr id="21513" name="AutoShape 9"/>
          <p:cNvSpPr>
            <a:spLocks noChangeArrowheads="1"/>
          </p:cNvSpPr>
          <p:nvPr/>
        </p:nvSpPr>
        <p:spPr bwMode="auto">
          <a:xfrm>
            <a:off x="755650" y="1268413"/>
            <a:ext cx="142875" cy="720725"/>
          </a:xfrm>
          <a:prstGeom prst="upDownArrow">
            <a:avLst>
              <a:gd name="adj1" fmla="val 50000"/>
              <a:gd name="adj2" fmla="val 100889"/>
            </a:avLst>
          </a:prstGeom>
          <a:solidFill>
            <a:srgbClr val="FF0000"/>
          </a:solidFill>
          <a:ln w="9525">
            <a:noFill/>
            <a:miter lim="800000"/>
            <a:headEnd/>
            <a:tailEnd/>
          </a:ln>
        </p:spPr>
        <p:txBody>
          <a:bodyPr wrap="none" anchor="ctr"/>
          <a:lstStyle/>
          <a:p>
            <a:endParaRPr lang="ru-RU"/>
          </a:p>
        </p:txBody>
      </p:sp>
      <p:sp>
        <p:nvSpPr>
          <p:cNvPr id="21514" name="AutoShape 10"/>
          <p:cNvSpPr>
            <a:spLocks noChangeArrowheads="1"/>
          </p:cNvSpPr>
          <p:nvPr/>
        </p:nvSpPr>
        <p:spPr bwMode="auto">
          <a:xfrm>
            <a:off x="827088" y="2636838"/>
            <a:ext cx="142875" cy="863600"/>
          </a:xfrm>
          <a:prstGeom prst="upDownArrow">
            <a:avLst>
              <a:gd name="adj1" fmla="val 50000"/>
              <a:gd name="adj2" fmla="val 120889"/>
            </a:avLst>
          </a:prstGeom>
          <a:solidFill>
            <a:srgbClr val="FF0000"/>
          </a:solidFill>
          <a:ln w="9525">
            <a:noFill/>
            <a:miter lim="800000"/>
            <a:headEnd/>
            <a:tailEnd/>
          </a:ln>
        </p:spPr>
        <p:txBody>
          <a:bodyPr wrap="none" anchor="ctr"/>
          <a:lstStyle/>
          <a:p>
            <a:endParaRPr lang="ru-RU"/>
          </a:p>
        </p:txBody>
      </p:sp>
      <p:sp>
        <p:nvSpPr>
          <p:cNvPr id="21515" name="AutoShape 11"/>
          <p:cNvSpPr>
            <a:spLocks noChangeArrowheads="1"/>
          </p:cNvSpPr>
          <p:nvPr/>
        </p:nvSpPr>
        <p:spPr bwMode="auto">
          <a:xfrm>
            <a:off x="755650" y="4149725"/>
            <a:ext cx="142875" cy="863600"/>
          </a:xfrm>
          <a:prstGeom prst="upDownArrow">
            <a:avLst>
              <a:gd name="adj1" fmla="val 50000"/>
              <a:gd name="adj2" fmla="val 120889"/>
            </a:avLst>
          </a:prstGeom>
          <a:solidFill>
            <a:srgbClr val="FF0000"/>
          </a:solidFill>
          <a:ln w="9525">
            <a:noFill/>
            <a:miter lim="800000"/>
            <a:headEnd/>
            <a:tailEnd/>
          </a:ln>
        </p:spPr>
        <p:txBody>
          <a:bodyPr wrap="none" anchor="ctr"/>
          <a:lstStyle/>
          <a:p>
            <a:endParaRPr lang="ru-RU"/>
          </a:p>
        </p:txBody>
      </p:sp>
      <p:sp>
        <p:nvSpPr>
          <p:cNvPr id="21516" name="AutoShape 12"/>
          <p:cNvSpPr>
            <a:spLocks noChangeArrowheads="1"/>
          </p:cNvSpPr>
          <p:nvPr/>
        </p:nvSpPr>
        <p:spPr bwMode="auto">
          <a:xfrm>
            <a:off x="1619250" y="2924175"/>
            <a:ext cx="1439863" cy="144463"/>
          </a:xfrm>
          <a:prstGeom prst="rightArrow">
            <a:avLst>
              <a:gd name="adj1" fmla="val 50000"/>
              <a:gd name="adj2" fmla="val 249175"/>
            </a:avLst>
          </a:prstGeom>
          <a:solidFill>
            <a:srgbClr val="FF0000"/>
          </a:solidFill>
          <a:ln w="9525">
            <a:noFill/>
            <a:miter lim="800000"/>
            <a:headEnd/>
            <a:tailEnd/>
          </a:ln>
        </p:spPr>
        <p:txBody>
          <a:bodyPr wrap="none" anchor="ctr"/>
          <a:lstStyle/>
          <a:p>
            <a:endParaRPr lang="ru-RU"/>
          </a:p>
        </p:txBody>
      </p:sp>
      <p:sp>
        <p:nvSpPr>
          <p:cNvPr id="21517" name="WordArt 13"/>
          <p:cNvSpPr>
            <a:spLocks noChangeArrowheads="1" noChangeShapeType="1" noTextEdit="1"/>
          </p:cNvSpPr>
          <p:nvPr/>
        </p:nvSpPr>
        <p:spPr bwMode="auto">
          <a:xfrm rot="5400000">
            <a:off x="1727200" y="2312988"/>
            <a:ext cx="3673475" cy="431800"/>
          </a:xfrm>
          <a:prstGeom prst="rect">
            <a:avLst/>
          </a:prstGeom>
        </p:spPr>
        <p:txBody>
          <a:bodyPr vert="wordArtVert" wrap="none" fromWordArt="1">
            <a:prstTxWarp prst="textPlain">
              <a:avLst>
                <a:gd name="adj" fmla="val 50000"/>
              </a:avLst>
            </a:prstTxWarp>
          </a:bodyPr>
          <a:lstStyle/>
          <a:p>
            <a:pPr algn="ctr" fontAlgn="auto"/>
            <a:r>
              <a:rPr lang="ru-RU" sz="3600" kern="10">
                <a:ln w="9525">
                  <a:solidFill>
                    <a:srgbClr val="000000"/>
                  </a:solidFill>
                  <a:round/>
                  <a:headEnd/>
                  <a:tailEnd/>
                </a:ln>
                <a:solidFill>
                  <a:srgbClr val="000000"/>
                </a:solidFill>
                <a:latin typeface="Arial"/>
                <a:cs typeface="Arial"/>
              </a:rPr>
              <a:t>фактуальная</a:t>
            </a:r>
          </a:p>
        </p:txBody>
      </p:sp>
      <p:sp>
        <p:nvSpPr>
          <p:cNvPr id="21518" name="AutoShape 14"/>
          <p:cNvSpPr>
            <a:spLocks noChangeArrowheads="1"/>
          </p:cNvSpPr>
          <p:nvPr/>
        </p:nvSpPr>
        <p:spPr bwMode="auto">
          <a:xfrm>
            <a:off x="6156325" y="2565400"/>
            <a:ext cx="1439863" cy="144463"/>
          </a:xfrm>
          <a:prstGeom prst="rightArrow">
            <a:avLst>
              <a:gd name="adj1" fmla="val 50000"/>
              <a:gd name="adj2" fmla="val 249175"/>
            </a:avLst>
          </a:prstGeom>
          <a:solidFill>
            <a:srgbClr val="FF0000"/>
          </a:solidFill>
          <a:ln w="9525">
            <a:noFill/>
            <a:miter lim="800000"/>
            <a:headEnd/>
            <a:tailEnd/>
          </a:ln>
        </p:spPr>
        <p:txBody>
          <a:bodyPr wrap="none" anchor="ctr"/>
          <a:lstStyle/>
          <a:p>
            <a:endParaRPr lang="ru-RU"/>
          </a:p>
        </p:txBody>
      </p:sp>
      <p:sp>
        <p:nvSpPr>
          <p:cNvPr id="21519" name="WordArt 15"/>
          <p:cNvSpPr>
            <a:spLocks noChangeArrowheads="1" noChangeShapeType="1" noTextEdit="1"/>
          </p:cNvSpPr>
          <p:nvPr/>
        </p:nvSpPr>
        <p:spPr bwMode="auto">
          <a:xfrm rot="5400000">
            <a:off x="3754438" y="2085975"/>
            <a:ext cx="3671888" cy="452437"/>
          </a:xfrm>
          <a:prstGeom prst="rect">
            <a:avLst/>
          </a:prstGeom>
        </p:spPr>
        <p:txBody>
          <a:bodyPr vert="wordArtVert" wrap="none" fromWordArt="1">
            <a:prstTxWarp prst="textPlain">
              <a:avLst>
                <a:gd name="adj" fmla="val 50000"/>
              </a:avLst>
            </a:prstTxWarp>
          </a:bodyPr>
          <a:lstStyle/>
          <a:p>
            <a:pPr algn="ctr" fontAlgn="auto"/>
            <a:r>
              <a:rPr lang="ru-RU" sz="2800" kern="10">
                <a:ln w="9525">
                  <a:solidFill>
                    <a:srgbClr val="000000"/>
                  </a:solidFill>
                  <a:round/>
                  <a:headEnd/>
                  <a:tailEnd/>
                </a:ln>
                <a:solidFill>
                  <a:srgbClr val="000000"/>
                </a:solidFill>
                <a:latin typeface="Arial"/>
                <a:cs typeface="Arial"/>
              </a:rPr>
              <a:t>концептуальная</a:t>
            </a:r>
          </a:p>
        </p:txBody>
      </p:sp>
      <p:sp>
        <p:nvSpPr>
          <p:cNvPr id="21521" name="WordArt 17"/>
          <p:cNvSpPr>
            <a:spLocks noChangeArrowheads="1" noChangeShapeType="1" noTextEdit="1"/>
          </p:cNvSpPr>
          <p:nvPr/>
        </p:nvSpPr>
        <p:spPr bwMode="auto">
          <a:xfrm>
            <a:off x="5003800" y="4581525"/>
            <a:ext cx="2952750" cy="1152525"/>
          </a:xfrm>
          <a:prstGeom prst="rect">
            <a:avLst/>
          </a:prstGeom>
        </p:spPr>
        <p:txBody>
          <a:bodyPr wrap="none" fromWordArt="1">
            <a:prstTxWarp prst="textPlain">
              <a:avLst>
                <a:gd name="adj" fmla="val 50000"/>
              </a:avLst>
            </a:prstTxWarp>
          </a:bodyPr>
          <a:lstStyle/>
          <a:p>
            <a:pPr algn="ctr"/>
            <a:r>
              <a:rPr lang="ru-RU" sz="2000" kern="10">
                <a:ln w="9525">
                  <a:solidFill>
                    <a:srgbClr val="000000"/>
                  </a:solidFill>
                  <a:round/>
                  <a:headEnd/>
                  <a:tailEnd/>
                </a:ln>
                <a:solidFill>
                  <a:srgbClr val="002060"/>
                </a:solidFill>
                <a:latin typeface="Arial"/>
                <a:cs typeface="Arial"/>
              </a:rPr>
              <a:t>КИ предполагает различные</a:t>
            </a:r>
          </a:p>
          <a:p>
            <a:pPr algn="ctr"/>
            <a:r>
              <a:rPr lang="ru-RU" sz="2000" kern="10">
                <a:ln w="9525">
                  <a:solidFill>
                    <a:srgbClr val="000000"/>
                  </a:solidFill>
                  <a:round/>
                  <a:headEnd/>
                  <a:tailEnd/>
                </a:ln>
                <a:solidFill>
                  <a:srgbClr val="002060"/>
                </a:solidFill>
                <a:latin typeface="Arial"/>
                <a:cs typeface="Arial"/>
              </a:rPr>
              <a:t> варианты истолкований,</a:t>
            </a:r>
          </a:p>
          <a:p>
            <a:pPr algn="ctr"/>
            <a:r>
              <a:rPr lang="ru-RU" sz="2000" kern="10">
                <a:ln w="9525">
                  <a:solidFill>
                    <a:srgbClr val="000000"/>
                  </a:solidFill>
                  <a:round/>
                  <a:headEnd/>
                  <a:tailEnd/>
                </a:ln>
                <a:solidFill>
                  <a:srgbClr val="002060"/>
                </a:solidFill>
                <a:latin typeface="Arial"/>
                <a:cs typeface="Arial"/>
              </a:rPr>
              <a:t>т.к. не всегда чётко и ясно</a:t>
            </a:r>
          </a:p>
          <a:p>
            <a:pPr algn="ctr"/>
            <a:r>
              <a:rPr lang="ru-RU" sz="2000" kern="10">
                <a:ln w="9525">
                  <a:solidFill>
                    <a:srgbClr val="000000"/>
                  </a:solidFill>
                  <a:round/>
                  <a:headEnd/>
                  <a:tailEnd/>
                </a:ln>
                <a:solidFill>
                  <a:srgbClr val="002060"/>
                </a:solidFill>
                <a:latin typeface="Arial"/>
                <a:cs typeface="Arial"/>
              </a:rPr>
              <a:t>выражена словами.</a:t>
            </a:r>
          </a:p>
        </p:txBody>
      </p:sp>
      <p:sp>
        <p:nvSpPr>
          <p:cNvPr id="16" name="Стрелка влево 15"/>
          <p:cNvSpPr/>
          <p:nvPr/>
        </p:nvSpPr>
        <p:spPr>
          <a:xfrm>
            <a:off x="7956550" y="4868863"/>
            <a:ext cx="360363" cy="14446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 name="WordArt 17"/>
          <p:cNvSpPr>
            <a:spLocks noChangeArrowheads="1" noChangeShapeType="1" noTextEdit="1"/>
          </p:cNvSpPr>
          <p:nvPr/>
        </p:nvSpPr>
        <p:spPr bwMode="auto">
          <a:xfrm>
            <a:off x="2555875" y="5300663"/>
            <a:ext cx="2232025" cy="1341437"/>
          </a:xfrm>
          <a:prstGeom prst="rect">
            <a:avLst/>
          </a:prstGeom>
        </p:spPr>
        <p:txBody>
          <a:bodyPr wrap="none" fromWordArt="1">
            <a:prstTxWarp prst="textPlain">
              <a:avLst>
                <a:gd name="adj" fmla="val 50000"/>
              </a:avLst>
            </a:prstTxWarp>
          </a:bodyPr>
          <a:lstStyle/>
          <a:p>
            <a:pPr algn="ctr"/>
            <a:r>
              <a:rPr lang="ru-RU" sz="2000" kern="10">
                <a:ln w="9525">
                  <a:solidFill>
                    <a:srgbClr val="000000"/>
                  </a:solidFill>
                  <a:round/>
                  <a:headEnd/>
                  <a:tailEnd/>
                </a:ln>
                <a:solidFill>
                  <a:srgbClr val="002060"/>
                </a:solidFill>
                <a:latin typeface="Arial"/>
                <a:cs typeface="Arial"/>
              </a:rPr>
              <a:t>Воспроизведение в</a:t>
            </a:r>
          </a:p>
          <a:p>
            <a:pPr algn="ctr"/>
            <a:r>
              <a:rPr lang="ru-RU" sz="2000" kern="10">
                <a:ln w="9525">
                  <a:solidFill>
                    <a:srgbClr val="000000"/>
                  </a:solidFill>
                  <a:round/>
                  <a:headEnd/>
                  <a:tailEnd/>
                </a:ln>
                <a:solidFill>
                  <a:srgbClr val="002060"/>
                </a:solidFill>
                <a:latin typeface="Arial"/>
                <a:cs typeface="Arial"/>
              </a:rPr>
              <a:t> комментарии </a:t>
            </a:r>
          </a:p>
          <a:p>
            <a:pPr algn="ctr"/>
            <a:r>
              <a:rPr lang="ru-RU" sz="2000" kern="10">
                <a:ln w="9525">
                  <a:solidFill>
                    <a:srgbClr val="000000"/>
                  </a:solidFill>
                  <a:round/>
                  <a:headEnd/>
                  <a:tailEnd/>
                </a:ln>
                <a:solidFill>
                  <a:srgbClr val="002060"/>
                </a:solidFill>
                <a:latin typeface="Arial"/>
                <a:cs typeface="Arial"/>
              </a:rPr>
              <a:t>ТОЛЬКО фактов из </a:t>
            </a:r>
          </a:p>
          <a:p>
            <a:pPr algn="ctr"/>
            <a:r>
              <a:rPr lang="ru-RU" sz="2000" kern="10">
                <a:ln w="9525">
                  <a:solidFill>
                    <a:srgbClr val="000000"/>
                  </a:solidFill>
                  <a:round/>
                  <a:headEnd/>
                  <a:tailEnd/>
                </a:ln>
                <a:solidFill>
                  <a:srgbClr val="002060"/>
                </a:solidFill>
                <a:latin typeface="Arial"/>
                <a:cs typeface="Arial"/>
              </a:rPr>
              <a:t>текста – это   ПЕРЕСКАЗ! </a:t>
            </a:r>
          </a:p>
        </p:txBody>
      </p:sp>
      <p:sp>
        <p:nvSpPr>
          <p:cNvPr id="19" name="Стрелка вверх 18"/>
          <p:cNvSpPr/>
          <p:nvPr/>
        </p:nvSpPr>
        <p:spPr>
          <a:xfrm flipH="1">
            <a:off x="3419475" y="4508500"/>
            <a:ext cx="288925" cy="649288"/>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 calcmode="lin" valueType="num">
                                      <p:cBhvr>
                                        <p:cTn id="7" dur="1000" fill="hold"/>
                                        <p:tgtEl>
                                          <p:spTgt spid="21509"/>
                                        </p:tgtEl>
                                        <p:attrNameLst>
                                          <p:attrName>ppt_w</p:attrName>
                                        </p:attrNameLst>
                                      </p:cBhvr>
                                      <p:tavLst>
                                        <p:tav tm="0">
                                          <p:val>
                                            <p:strVal val="#ppt_w+.3"/>
                                          </p:val>
                                        </p:tav>
                                        <p:tav tm="100000">
                                          <p:val>
                                            <p:strVal val="#ppt_w"/>
                                          </p:val>
                                        </p:tav>
                                      </p:tavLst>
                                    </p:anim>
                                    <p:anim calcmode="lin" valueType="num">
                                      <p:cBhvr>
                                        <p:cTn id="8" dur="1000" fill="hold"/>
                                        <p:tgtEl>
                                          <p:spTgt spid="21509"/>
                                        </p:tgtEl>
                                        <p:attrNameLst>
                                          <p:attrName>ppt_h</p:attrName>
                                        </p:attrNameLst>
                                      </p:cBhvr>
                                      <p:tavLst>
                                        <p:tav tm="0">
                                          <p:val>
                                            <p:strVal val="#ppt_h"/>
                                          </p:val>
                                        </p:tav>
                                        <p:tav tm="100000">
                                          <p:val>
                                            <p:strVal val="#ppt_h"/>
                                          </p:val>
                                        </p:tav>
                                      </p:tavLst>
                                    </p:anim>
                                    <p:animEffect transition="in" filter="fade">
                                      <p:cBhvr>
                                        <p:cTn id="9" dur="1000"/>
                                        <p:tgtEl>
                                          <p:spTgt spid="21509"/>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1510"/>
                                        </p:tgtEl>
                                        <p:attrNameLst>
                                          <p:attrName>style.visibility</p:attrName>
                                        </p:attrNameLst>
                                      </p:cBhvr>
                                      <p:to>
                                        <p:strVal val="visible"/>
                                      </p:to>
                                    </p:set>
                                    <p:anim calcmode="lin" valueType="num">
                                      <p:cBhvr>
                                        <p:cTn id="14" dur="1000" fill="hold"/>
                                        <p:tgtEl>
                                          <p:spTgt spid="21510"/>
                                        </p:tgtEl>
                                        <p:attrNameLst>
                                          <p:attrName>ppt_w</p:attrName>
                                        </p:attrNameLst>
                                      </p:cBhvr>
                                      <p:tavLst>
                                        <p:tav tm="0">
                                          <p:val>
                                            <p:strVal val="#ppt_w+.3"/>
                                          </p:val>
                                        </p:tav>
                                        <p:tav tm="100000">
                                          <p:val>
                                            <p:strVal val="#ppt_w"/>
                                          </p:val>
                                        </p:tav>
                                      </p:tavLst>
                                    </p:anim>
                                    <p:anim calcmode="lin" valueType="num">
                                      <p:cBhvr>
                                        <p:cTn id="15" dur="1000" fill="hold"/>
                                        <p:tgtEl>
                                          <p:spTgt spid="21510"/>
                                        </p:tgtEl>
                                        <p:attrNameLst>
                                          <p:attrName>ppt_h</p:attrName>
                                        </p:attrNameLst>
                                      </p:cBhvr>
                                      <p:tavLst>
                                        <p:tav tm="0">
                                          <p:val>
                                            <p:strVal val="#ppt_h"/>
                                          </p:val>
                                        </p:tav>
                                        <p:tav tm="100000">
                                          <p:val>
                                            <p:strVal val="#ppt_h"/>
                                          </p:val>
                                        </p:tav>
                                      </p:tavLst>
                                    </p:anim>
                                    <p:animEffect transition="in" filter="fade">
                                      <p:cBhvr>
                                        <p:cTn id="16" dur="1000"/>
                                        <p:tgtEl>
                                          <p:spTgt spid="21510"/>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21511"/>
                                        </p:tgtEl>
                                        <p:attrNameLst>
                                          <p:attrName>style.visibility</p:attrName>
                                        </p:attrNameLst>
                                      </p:cBhvr>
                                      <p:to>
                                        <p:strVal val="visible"/>
                                      </p:to>
                                    </p:set>
                                    <p:anim calcmode="lin" valueType="num">
                                      <p:cBhvr>
                                        <p:cTn id="21" dur="1000" fill="hold"/>
                                        <p:tgtEl>
                                          <p:spTgt spid="21511"/>
                                        </p:tgtEl>
                                        <p:attrNameLst>
                                          <p:attrName>ppt_w</p:attrName>
                                        </p:attrNameLst>
                                      </p:cBhvr>
                                      <p:tavLst>
                                        <p:tav tm="0">
                                          <p:val>
                                            <p:strVal val="#ppt_w+.3"/>
                                          </p:val>
                                        </p:tav>
                                        <p:tav tm="100000">
                                          <p:val>
                                            <p:strVal val="#ppt_w"/>
                                          </p:val>
                                        </p:tav>
                                      </p:tavLst>
                                    </p:anim>
                                    <p:anim calcmode="lin" valueType="num">
                                      <p:cBhvr>
                                        <p:cTn id="22" dur="1000" fill="hold"/>
                                        <p:tgtEl>
                                          <p:spTgt spid="21511"/>
                                        </p:tgtEl>
                                        <p:attrNameLst>
                                          <p:attrName>ppt_h</p:attrName>
                                        </p:attrNameLst>
                                      </p:cBhvr>
                                      <p:tavLst>
                                        <p:tav tm="0">
                                          <p:val>
                                            <p:strVal val="#ppt_h"/>
                                          </p:val>
                                        </p:tav>
                                        <p:tav tm="100000">
                                          <p:val>
                                            <p:strVal val="#ppt_h"/>
                                          </p:val>
                                        </p:tav>
                                      </p:tavLst>
                                    </p:anim>
                                    <p:animEffect transition="in" filter="fade">
                                      <p:cBhvr>
                                        <p:cTn id="23" dur="1000"/>
                                        <p:tgtEl>
                                          <p:spTgt spid="21511"/>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21512"/>
                                        </p:tgtEl>
                                        <p:attrNameLst>
                                          <p:attrName>style.visibility</p:attrName>
                                        </p:attrNameLst>
                                      </p:cBhvr>
                                      <p:to>
                                        <p:strVal val="visible"/>
                                      </p:to>
                                    </p:set>
                                    <p:anim calcmode="lin" valueType="num">
                                      <p:cBhvr>
                                        <p:cTn id="28" dur="1000" fill="hold"/>
                                        <p:tgtEl>
                                          <p:spTgt spid="21512"/>
                                        </p:tgtEl>
                                        <p:attrNameLst>
                                          <p:attrName>ppt_w</p:attrName>
                                        </p:attrNameLst>
                                      </p:cBhvr>
                                      <p:tavLst>
                                        <p:tav tm="0">
                                          <p:val>
                                            <p:strVal val="#ppt_w+.3"/>
                                          </p:val>
                                        </p:tav>
                                        <p:tav tm="100000">
                                          <p:val>
                                            <p:strVal val="#ppt_w"/>
                                          </p:val>
                                        </p:tav>
                                      </p:tavLst>
                                    </p:anim>
                                    <p:anim calcmode="lin" valueType="num">
                                      <p:cBhvr>
                                        <p:cTn id="29" dur="1000" fill="hold"/>
                                        <p:tgtEl>
                                          <p:spTgt spid="21512"/>
                                        </p:tgtEl>
                                        <p:attrNameLst>
                                          <p:attrName>ppt_h</p:attrName>
                                        </p:attrNameLst>
                                      </p:cBhvr>
                                      <p:tavLst>
                                        <p:tav tm="0">
                                          <p:val>
                                            <p:strVal val="#ppt_h"/>
                                          </p:val>
                                        </p:tav>
                                        <p:tav tm="100000">
                                          <p:val>
                                            <p:strVal val="#ppt_h"/>
                                          </p:val>
                                        </p:tav>
                                      </p:tavLst>
                                    </p:anim>
                                    <p:animEffect transition="in" filter="fade">
                                      <p:cBhvr>
                                        <p:cTn id="30" dur="1000"/>
                                        <p:tgtEl>
                                          <p:spTgt spid="21512"/>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21513"/>
                                        </p:tgtEl>
                                        <p:attrNameLst>
                                          <p:attrName>style.visibility</p:attrName>
                                        </p:attrNameLst>
                                      </p:cBhvr>
                                      <p:to>
                                        <p:strVal val="visible"/>
                                      </p:to>
                                    </p:set>
                                    <p:anim calcmode="lin" valueType="num">
                                      <p:cBhvr>
                                        <p:cTn id="35" dur="1000" fill="hold"/>
                                        <p:tgtEl>
                                          <p:spTgt spid="21513"/>
                                        </p:tgtEl>
                                        <p:attrNameLst>
                                          <p:attrName>ppt_w</p:attrName>
                                        </p:attrNameLst>
                                      </p:cBhvr>
                                      <p:tavLst>
                                        <p:tav tm="0">
                                          <p:val>
                                            <p:strVal val="#ppt_w+.3"/>
                                          </p:val>
                                        </p:tav>
                                        <p:tav tm="100000">
                                          <p:val>
                                            <p:strVal val="#ppt_w"/>
                                          </p:val>
                                        </p:tav>
                                      </p:tavLst>
                                    </p:anim>
                                    <p:anim calcmode="lin" valueType="num">
                                      <p:cBhvr>
                                        <p:cTn id="36" dur="1000" fill="hold"/>
                                        <p:tgtEl>
                                          <p:spTgt spid="21513"/>
                                        </p:tgtEl>
                                        <p:attrNameLst>
                                          <p:attrName>ppt_h</p:attrName>
                                        </p:attrNameLst>
                                      </p:cBhvr>
                                      <p:tavLst>
                                        <p:tav tm="0">
                                          <p:val>
                                            <p:strVal val="#ppt_h"/>
                                          </p:val>
                                        </p:tav>
                                        <p:tav tm="100000">
                                          <p:val>
                                            <p:strVal val="#ppt_h"/>
                                          </p:val>
                                        </p:tav>
                                      </p:tavLst>
                                    </p:anim>
                                    <p:animEffect transition="in" filter="fade">
                                      <p:cBhvr>
                                        <p:cTn id="37" dur="1000"/>
                                        <p:tgtEl>
                                          <p:spTgt spid="21513"/>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21514"/>
                                        </p:tgtEl>
                                        <p:attrNameLst>
                                          <p:attrName>style.visibility</p:attrName>
                                        </p:attrNameLst>
                                      </p:cBhvr>
                                      <p:to>
                                        <p:strVal val="visible"/>
                                      </p:to>
                                    </p:set>
                                    <p:anim calcmode="lin" valueType="num">
                                      <p:cBhvr>
                                        <p:cTn id="42" dur="1000" fill="hold"/>
                                        <p:tgtEl>
                                          <p:spTgt spid="21514"/>
                                        </p:tgtEl>
                                        <p:attrNameLst>
                                          <p:attrName>ppt_w</p:attrName>
                                        </p:attrNameLst>
                                      </p:cBhvr>
                                      <p:tavLst>
                                        <p:tav tm="0">
                                          <p:val>
                                            <p:strVal val="#ppt_w+.3"/>
                                          </p:val>
                                        </p:tav>
                                        <p:tav tm="100000">
                                          <p:val>
                                            <p:strVal val="#ppt_w"/>
                                          </p:val>
                                        </p:tav>
                                      </p:tavLst>
                                    </p:anim>
                                    <p:anim calcmode="lin" valueType="num">
                                      <p:cBhvr>
                                        <p:cTn id="43" dur="1000" fill="hold"/>
                                        <p:tgtEl>
                                          <p:spTgt spid="21514"/>
                                        </p:tgtEl>
                                        <p:attrNameLst>
                                          <p:attrName>ppt_h</p:attrName>
                                        </p:attrNameLst>
                                      </p:cBhvr>
                                      <p:tavLst>
                                        <p:tav tm="0">
                                          <p:val>
                                            <p:strVal val="#ppt_h"/>
                                          </p:val>
                                        </p:tav>
                                        <p:tav tm="100000">
                                          <p:val>
                                            <p:strVal val="#ppt_h"/>
                                          </p:val>
                                        </p:tav>
                                      </p:tavLst>
                                    </p:anim>
                                    <p:animEffect transition="in" filter="fade">
                                      <p:cBhvr>
                                        <p:cTn id="44" dur="1000"/>
                                        <p:tgtEl>
                                          <p:spTgt spid="21514"/>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21515"/>
                                        </p:tgtEl>
                                        <p:attrNameLst>
                                          <p:attrName>style.visibility</p:attrName>
                                        </p:attrNameLst>
                                      </p:cBhvr>
                                      <p:to>
                                        <p:strVal val="visible"/>
                                      </p:to>
                                    </p:set>
                                    <p:anim calcmode="lin" valueType="num">
                                      <p:cBhvr>
                                        <p:cTn id="49" dur="1000" fill="hold"/>
                                        <p:tgtEl>
                                          <p:spTgt spid="21515"/>
                                        </p:tgtEl>
                                        <p:attrNameLst>
                                          <p:attrName>ppt_w</p:attrName>
                                        </p:attrNameLst>
                                      </p:cBhvr>
                                      <p:tavLst>
                                        <p:tav tm="0">
                                          <p:val>
                                            <p:strVal val="#ppt_w+.3"/>
                                          </p:val>
                                        </p:tav>
                                        <p:tav tm="100000">
                                          <p:val>
                                            <p:strVal val="#ppt_w"/>
                                          </p:val>
                                        </p:tav>
                                      </p:tavLst>
                                    </p:anim>
                                    <p:anim calcmode="lin" valueType="num">
                                      <p:cBhvr>
                                        <p:cTn id="50" dur="1000" fill="hold"/>
                                        <p:tgtEl>
                                          <p:spTgt spid="21515"/>
                                        </p:tgtEl>
                                        <p:attrNameLst>
                                          <p:attrName>ppt_h</p:attrName>
                                        </p:attrNameLst>
                                      </p:cBhvr>
                                      <p:tavLst>
                                        <p:tav tm="0">
                                          <p:val>
                                            <p:strVal val="#ppt_h"/>
                                          </p:val>
                                        </p:tav>
                                        <p:tav tm="100000">
                                          <p:val>
                                            <p:strVal val="#ppt_h"/>
                                          </p:val>
                                        </p:tav>
                                      </p:tavLst>
                                    </p:anim>
                                    <p:animEffect transition="in" filter="fade">
                                      <p:cBhvr>
                                        <p:cTn id="51" dur="1000"/>
                                        <p:tgtEl>
                                          <p:spTgt spid="21515"/>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21516"/>
                                        </p:tgtEl>
                                        <p:attrNameLst>
                                          <p:attrName>style.visibility</p:attrName>
                                        </p:attrNameLst>
                                      </p:cBhvr>
                                      <p:to>
                                        <p:strVal val="visible"/>
                                      </p:to>
                                    </p:set>
                                    <p:anim calcmode="lin" valueType="num">
                                      <p:cBhvr>
                                        <p:cTn id="56" dur="1000" fill="hold"/>
                                        <p:tgtEl>
                                          <p:spTgt spid="21516"/>
                                        </p:tgtEl>
                                        <p:attrNameLst>
                                          <p:attrName>ppt_w</p:attrName>
                                        </p:attrNameLst>
                                      </p:cBhvr>
                                      <p:tavLst>
                                        <p:tav tm="0">
                                          <p:val>
                                            <p:strVal val="#ppt_w+.3"/>
                                          </p:val>
                                        </p:tav>
                                        <p:tav tm="100000">
                                          <p:val>
                                            <p:strVal val="#ppt_w"/>
                                          </p:val>
                                        </p:tav>
                                      </p:tavLst>
                                    </p:anim>
                                    <p:anim calcmode="lin" valueType="num">
                                      <p:cBhvr>
                                        <p:cTn id="57" dur="1000" fill="hold"/>
                                        <p:tgtEl>
                                          <p:spTgt spid="21516"/>
                                        </p:tgtEl>
                                        <p:attrNameLst>
                                          <p:attrName>ppt_h</p:attrName>
                                        </p:attrNameLst>
                                      </p:cBhvr>
                                      <p:tavLst>
                                        <p:tav tm="0">
                                          <p:val>
                                            <p:strVal val="#ppt_h"/>
                                          </p:val>
                                        </p:tav>
                                        <p:tav tm="100000">
                                          <p:val>
                                            <p:strVal val="#ppt_h"/>
                                          </p:val>
                                        </p:tav>
                                      </p:tavLst>
                                    </p:anim>
                                    <p:animEffect transition="in" filter="fade">
                                      <p:cBhvr>
                                        <p:cTn id="58" dur="1000"/>
                                        <p:tgtEl>
                                          <p:spTgt spid="21516"/>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1517"/>
                                        </p:tgtEl>
                                        <p:attrNameLst>
                                          <p:attrName>style.visibility</p:attrName>
                                        </p:attrNameLst>
                                      </p:cBhvr>
                                      <p:to>
                                        <p:strVal val="visible"/>
                                      </p:to>
                                    </p:set>
                                    <p:animEffect transition="in" filter="fade">
                                      <p:cBhvr>
                                        <p:cTn id="63" dur="1000"/>
                                        <p:tgtEl>
                                          <p:spTgt spid="21517"/>
                                        </p:tgtEl>
                                      </p:cBhvr>
                                    </p:animEffect>
                                    <p:anim calcmode="lin" valueType="num">
                                      <p:cBhvr>
                                        <p:cTn id="64" dur="1000" fill="hold"/>
                                        <p:tgtEl>
                                          <p:spTgt spid="21517"/>
                                        </p:tgtEl>
                                        <p:attrNameLst>
                                          <p:attrName>ppt_x</p:attrName>
                                        </p:attrNameLst>
                                      </p:cBhvr>
                                      <p:tavLst>
                                        <p:tav tm="0">
                                          <p:val>
                                            <p:strVal val="#ppt_x"/>
                                          </p:val>
                                        </p:tav>
                                        <p:tav tm="100000">
                                          <p:val>
                                            <p:strVal val="#ppt_x"/>
                                          </p:val>
                                        </p:tav>
                                      </p:tavLst>
                                    </p:anim>
                                    <p:anim calcmode="lin" valueType="num">
                                      <p:cBhvr>
                                        <p:cTn id="65" dur="1000" fill="hold"/>
                                        <p:tgtEl>
                                          <p:spTgt spid="2151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0" presetClass="entr" presetSubtype="0" decel="100000" fill="hold" grpId="0" nodeType="clickEffect">
                                  <p:stCondLst>
                                    <p:cond delay="0"/>
                                  </p:stCondLst>
                                  <p:childTnLst>
                                    <p:set>
                                      <p:cBhvr>
                                        <p:cTn id="69" dur="1" fill="hold">
                                          <p:stCondLst>
                                            <p:cond delay="0"/>
                                          </p:stCondLst>
                                        </p:cTn>
                                        <p:tgtEl>
                                          <p:spTgt spid="21519"/>
                                        </p:tgtEl>
                                        <p:attrNameLst>
                                          <p:attrName>style.visibility</p:attrName>
                                        </p:attrNameLst>
                                      </p:cBhvr>
                                      <p:to>
                                        <p:strVal val="visible"/>
                                      </p:to>
                                    </p:set>
                                    <p:anim calcmode="lin" valueType="num">
                                      <p:cBhvr>
                                        <p:cTn id="70" dur="1000" fill="hold"/>
                                        <p:tgtEl>
                                          <p:spTgt spid="21519"/>
                                        </p:tgtEl>
                                        <p:attrNameLst>
                                          <p:attrName>ppt_w</p:attrName>
                                        </p:attrNameLst>
                                      </p:cBhvr>
                                      <p:tavLst>
                                        <p:tav tm="0">
                                          <p:val>
                                            <p:strVal val="#ppt_w+.3"/>
                                          </p:val>
                                        </p:tav>
                                        <p:tav tm="100000">
                                          <p:val>
                                            <p:strVal val="#ppt_w"/>
                                          </p:val>
                                        </p:tav>
                                      </p:tavLst>
                                    </p:anim>
                                    <p:anim calcmode="lin" valueType="num">
                                      <p:cBhvr>
                                        <p:cTn id="71" dur="1000" fill="hold"/>
                                        <p:tgtEl>
                                          <p:spTgt spid="21519"/>
                                        </p:tgtEl>
                                        <p:attrNameLst>
                                          <p:attrName>ppt_h</p:attrName>
                                        </p:attrNameLst>
                                      </p:cBhvr>
                                      <p:tavLst>
                                        <p:tav tm="0">
                                          <p:val>
                                            <p:strVal val="#ppt_h"/>
                                          </p:val>
                                        </p:tav>
                                        <p:tav tm="100000">
                                          <p:val>
                                            <p:strVal val="#ppt_h"/>
                                          </p:val>
                                        </p:tav>
                                      </p:tavLst>
                                    </p:anim>
                                    <p:animEffect transition="in" filter="fade">
                                      <p:cBhvr>
                                        <p:cTn id="72" dur="1000"/>
                                        <p:tgtEl>
                                          <p:spTgt spid="21519"/>
                                        </p:tgtEl>
                                      </p:cBhvr>
                                    </p:animEffect>
                                  </p:childTnLst>
                                </p:cTn>
                              </p:par>
                            </p:childTnLst>
                          </p:cTn>
                        </p:par>
                      </p:childTnLst>
                    </p:cTn>
                  </p:par>
                  <p:par>
                    <p:cTn id="73" fill="hold">
                      <p:stCondLst>
                        <p:cond delay="indefinite"/>
                      </p:stCondLst>
                      <p:childTnLst>
                        <p:par>
                          <p:cTn id="74" fill="hold">
                            <p:stCondLst>
                              <p:cond delay="0"/>
                            </p:stCondLst>
                            <p:childTnLst>
                              <p:par>
                                <p:cTn id="75" presetID="50" presetClass="entr" presetSubtype="0" decel="100000" fill="hold" grpId="0" nodeType="clickEffect">
                                  <p:stCondLst>
                                    <p:cond delay="0"/>
                                  </p:stCondLst>
                                  <p:childTnLst>
                                    <p:set>
                                      <p:cBhvr>
                                        <p:cTn id="76" dur="1" fill="hold">
                                          <p:stCondLst>
                                            <p:cond delay="0"/>
                                          </p:stCondLst>
                                        </p:cTn>
                                        <p:tgtEl>
                                          <p:spTgt spid="21518"/>
                                        </p:tgtEl>
                                        <p:attrNameLst>
                                          <p:attrName>style.visibility</p:attrName>
                                        </p:attrNameLst>
                                      </p:cBhvr>
                                      <p:to>
                                        <p:strVal val="visible"/>
                                      </p:to>
                                    </p:set>
                                    <p:anim calcmode="lin" valueType="num">
                                      <p:cBhvr>
                                        <p:cTn id="77" dur="1000" fill="hold"/>
                                        <p:tgtEl>
                                          <p:spTgt spid="21518"/>
                                        </p:tgtEl>
                                        <p:attrNameLst>
                                          <p:attrName>ppt_w</p:attrName>
                                        </p:attrNameLst>
                                      </p:cBhvr>
                                      <p:tavLst>
                                        <p:tav tm="0">
                                          <p:val>
                                            <p:strVal val="#ppt_w+.3"/>
                                          </p:val>
                                        </p:tav>
                                        <p:tav tm="100000">
                                          <p:val>
                                            <p:strVal val="#ppt_w"/>
                                          </p:val>
                                        </p:tav>
                                      </p:tavLst>
                                    </p:anim>
                                    <p:anim calcmode="lin" valueType="num">
                                      <p:cBhvr>
                                        <p:cTn id="78" dur="1000" fill="hold"/>
                                        <p:tgtEl>
                                          <p:spTgt spid="21518"/>
                                        </p:tgtEl>
                                        <p:attrNameLst>
                                          <p:attrName>ppt_h</p:attrName>
                                        </p:attrNameLst>
                                      </p:cBhvr>
                                      <p:tavLst>
                                        <p:tav tm="0">
                                          <p:val>
                                            <p:strVal val="#ppt_h"/>
                                          </p:val>
                                        </p:tav>
                                        <p:tav tm="100000">
                                          <p:val>
                                            <p:strVal val="#ppt_h"/>
                                          </p:val>
                                        </p:tav>
                                      </p:tavLst>
                                    </p:anim>
                                    <p:animEffect transition="in" filter="fade">
                                      <p:cBhvr>
                                        <p:cTn id="79" dur="1000"/>
                                        <p:tgtEl>
                                          <p:spTgt spid="21518"/>
                                        </p:tgtEl>
                                      </p:cBhvr>
                                    </p:animEffect>
                                  </p:childTnLst>
                                </p:cTn>
                              </p:par>
                            </p:childTnLst>
                          </p:cTn>
                        </p:par>
                      </p:childTnLst>
                    </p:cTn>
                  </p:par>
                  <p:par>
                    <p:cTn id="80" fill="hold">
                      <p:stCondLst>
                        <p:cond delay="indefinite"/>
                      </p:stCondLst>
                      <p:childTnLst>
                        <p:par>
                          <p:cTn id="81" fill="hold">
                            <p:stCondLst>
                              <p:cond delay="0"/>
                            </p:stCondLst>
                            <p:childTnLst>
                              <p:par>
                                <p:cTn id="82" presetID="50" presetClass="entr" presetSubtype="0" decel="100000" fill="hold" grpId="0" nodeType="clickEffect">
                                  <p:stCondLst>
                                    <p:cond delay="0"/>
                                  </p:stCondLst>
                                  <p:childTnLst>
                                    <p:set>
                                      <p:cBhvr>
                                        <p:cTn id="83" dur="1" fill="hold">
                                          <p:stCondLst>
                                            <p:cond delay="0"/>
                                          </p:stCondLst>
                                        </p:cTn>
                                        <p:tgtEl>
                                          <p:spTgt spid="21508"/>
                                        </p:tgtEl>
                                        <p:attrNameLst>
                                          <p:attrName>style.visibility</p:attrName>
                                        </p:attrNameLst>
                                      </p:cBhvr>
                                      <p:to>
                                        <p:strVal val="visible"/>
                                      </p:to>
                                    </p:set>
                                    <p:anim calcmode="lin" valueType="num">
                                      <p:cBhvr>
                                        <p:cTn id="84" dur="1000" fill="hold"/>
                                        <p:tgtEl>
                                          <p:spTgt spid="21508"/>
                                        </p:tgtEl>
                                        <p:attrNameLst>
                                          <p:attrName>ppt_w</p:attrName>
                                        </p:attrNameLst>
                                      </p:cBhvr>
                                      <p:tavLst>
                                        <p:tav tm="0">
                                          <p:val>
                                            <p:strVal val="#ppt_w+.3"/>
                                          </p:val>
                                        </p:tav>
                                        <p:tav tm="100000">
                                          <p:val>
                                            <p:strVal val="#ppt_w"/>
                                          </p:val>
                                        </p:tav>
                                      </p:tavLst>
                                    </p:anim>
                                    <p:anim calcmode="lin" valueType="num">
                                      <p:cBhvr>
                                        <p:cTn id="85" dur="1000" fill="hold"/>
                                        <p:tgtEl>
                                          <p:spTgt spid="21508"/>
                                        </p:tgtEl>
                                        <p:attrNameLst>
                                          <p:attrName>ppt_h</p:attrName>
                                        </p:attrNameLst>
                                      </p:cBhvr>
                                      <p:tavLst>
                                        <p:tav tm="0">
                                          <p:val>
                                            <p:strVal val="#ppt_h"/>
                                          </p:val>
                                        </p:tav>
                                        <p:tav tm="100000">
                                          <p:val>
                                            <p:strVal val="#ppt_h"/>
                                          </p:val>
                                        </p:tav>
                                      </p:tavLst>
                                    </p:anim>
                                    <p:animEffect transition="in" filter="fade">
                                      <p:cBhvr>
                                        <p:cTn id="86" dur="1000"/>
                                        <p:tgtEl>
                                          <p:spTgt spid="21508"/>
                                        </p:tgtEl>
                                      </p:cBhvr>
                                    </p:animEffect>
                                  </p:childTnLst>
                                </p:cTn>
                              </p:par>
                            </p:childTnLst>
                          </p:cTn>
                        </p:par>
                      </p:childTnLst>
                    </p:cTn>
                  </p:par>
                  <p:par>
                    <p:cTn id="87" fill="hold">
                      <p:stCondLst>
                        <p:cond delay="indefinite"/>
                      </p:stCondLst>
                      <p:childTnLst>
                        <p:par>
                          <p:cTn id="88" fill="hold">
                            <p:stCondLst>
                              <p:cond delay="0"/>
                            </p:stCondLst>
                            <p:childTnLst>
                              <p:par>
                                <p:cTn id="89" presetID="50" presetClass="entr" presetSubtype="0" decel="100000"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p:cTn id="91" dur="1000" fill="hold"/>
                                        <p:tgtEl>
                                          <p:spTgt spid="16"/>
                                        </p:tgtEl>
                                        <p:attrNameLst>
                                          <p:attrName>ppt_w</p:attrName>
                                        </p:attrNameLst>
                                      </p:cBhvr>
                                      <p:tavLst>
                                        <p:tav tm="0">
                                          <p:val>
                                            <p:strVal val="#ppt_w+.3"/>
                                          </p:val>
                                        </p:tav>
                                        <p:tav tm="100000">
                                          <p:val>
                                            <p:strVal val="#ppt_w"/>
                                          </p:val>
                                        </p:tav>
                                      </p:tavLst>
                                    </p:anim>
                                    <p:anim calcmode="lin" valueType="num">
                                      <p:cBhvr>
                                        <p:cTn id="92" dur="1000" fill="hold"/>
                                        <p:tgtEl>
                                          <p:spTgt spid="16"/>
                                        </p:tgtEl>
                                        <p:attrNameLst>
                                          <p:attrName>ppt_h</p:attrName>
                                        </p:attrNameLst>
                                      </p:cBhvr>
                                      <p:tavLst>
                                        <p:tav tm="0">
                                          <p:val>
                                            <p:strVal val="#ppt_h"/>
                                          </p:val>
                                        </p:tav>
                                        <p:tav tm="100000">
                                          <p:val>
                                            <p:strVal val="#ppt_h"/>
                                          </p:val>
                                        </p:tav>
                                      </p:tavLst>
                                    </p:anim>
                                    <p:animEffect transition="in" filter="fade">
                                      <p:cBhvr>
                                        <p:cTn id="93" dur="1000"/>
                                        <p:tgtEl>
                                          <p:spTgt spid="16"/>
                                        </p:tgtEl>
                                      </p:cBhvr>
                                    </p:animEffect>
                                  </p:childTnLst>
                                </p:cTn>
                              </p:par>
                            </p:childTnLst>
                          </p:cTn>
                        </p:par>
                      </p:childTnLst>
                    </p:cTn>
                  </p:par>
                  <p:par>
                    <p:cTn id="94" fill="hold">
                      <p:stCondLst>
                        <p:cond delay="indefinite"/>
                      </p:stCondLst>
                      <p:childTnLst>
                        <p:par>
                          <p:cTn id="95" fill="hold">
                            <p:stCondLst>
                              <p:cond delay="0"/>
                            </p:stCondLst>
                            <p:childTnLst>
                              <p:par>
                                <p:cTn id="96" presetID="50" presetClass="entr" presetSubtype="0" decel="100000" fill="hold" grpId="0" nodeType="clickEffect">
                                  <p:stCondLst>
                                    <p:cond delay="0"/>
                                  </p:stCondLst>
                                  <p:childTnLst>
                                    <p:set>
                                      <p:cBhvr>
                                        <p:cTn id="97" dur="1" fill="hold">
                                          <p:stCondLst>
                                            <p:cond delay="0"/>
                                          </p:stCondLst>
                                        </p:cTn>
                                        <p:tgtEl>
                                          <p:spTgt spid="21521"/>
                                        </p:tgtEl>
                                        <p:attrNameLst>
                                          <p:attrName>style.visibility</p:attrName>
                                        </p:attrNameLst>
                                      </p:cBhvr>
                                      <p:to>
                                        <p:strVal val="visible"/>
                                      </p:to>
                                    </p:set>
                                    <p:anim calcmode="lin" valueType="num">
                                      <p:cBhvr>
                                        <p:cTn id="98" dur="1000" fill="hold"/>
                                        <p:tgtEl>
                                          <p:spTgt spid="21521"/>
                                        </p:tgtEl>
                                        <p:attrNameLst>
                                          <p:attrName>ppt_w</p:attrName>
                                        </p:attrNameLst>
                                      </p:cBhvr>
                                      <p:tavLst>
                                        <p:tav tm="0">
                                          <p:val>
                                            <p:strVal val="#ppt_w+.3"/>
                                          </p:val>
                                        </p:tav>
                                        <p:tav tm="100000">
                                          <p:val>
                                            <p:strVal val="#ppt_w"/>
                                          </p:val>
                                        </p:tav>
                                      </p:tavLst>
                                    </p:anim>
                                    <p:anim calcmode="lin" valueType="num">
                                      <p:cBhvr>
                                        <p:cTn id="99" dur="1000" fill="hold"/>
                                        <p:tgtEl>
                                          <p:spTgt spid="21521"/>
                                        </p:tgtEl>
                                        <p:attrNameLst>
                                          <p:attrName>ppt_h</p:attrName>
                                        </p:attrNameLst>
                                      </p:cBhvr>
                                      <p:tavLst>
                                        <p:tav tm="0">
                                          <p:val>
                                            <p:strVal val="#ppt_h"/>
                                          </p:val>
                                        </p:tav>
                                        <p:tav tm="100000">
                                          <p:val>
                                            <p:strVal val="#ppt_h"/>
                                          </p:val>
                                        </p:tav>
                                      </p:tavLst>
                                    </p:anim>
                                    <p:animEffect transition="in" filter="fade">
                                      <p:cBhvr>
                                        <p:cTn id="100" dur="1000"/>
                                        <p:tgtEl>
                                          <p:spTgt spid="21521"/>
                                        </p:tgtEl>
                                      </p:cBhvr>
                                    </p:animEffect>
                                  </p:childTnLst>
                                </p:cTn>
                              </p:par>
                            </p:childTnLst>
                          </p:cTn>
                        </p:par>
                      </p:childTnLst>
                    </p:cTn>
                  </p:par>
                  <p:par>
                    <p:cTn id="101" fill="hold">
                      <p:stCondLst>
                        <p:cond delay="indefinite"/>
                      </p:stCondLst>
                      <p:childTnLst>
                        <p:par>
                          <p:cTn id="102" fill="hold">
                            <p:stCondLst>
                              <p:cond delay="0"/>
                            </p:stCondLst>
                            <p:childTnLst>
                              <p:par>
                                <p:cTn id="103" presetID="25" presetClass="entr" presetSubtype="0" fill="hold" grpId="0" nodeType="clickEffect">
                                  <p:stCondLst>
                                    <p:cond delay="0"/>
                                  </p:stCondLst>
                                  <p:childTnLst>
                                    <p:set>
                                      <p:cBhvr>
                                        <p:cTn id="104" dur="1" fill="hold">
                                          <p:stCondLst>
                                            <p:cond delay="0"/>
                                          </p:stCondLst>
                                        </p:cTn>
                                        <p:tgtEl>
                                          <p:spTgt spid="17"/>
                                        </p:tgtEl>
                                        <p:attrNameLst>
                                          <p:attrName>style.visibility</p:attrName>
                                        </p:attrNameLst>
                                      </p:cBhvr>
                                      <p:to>
                                        <p:strVal val="visible"/>
                                      </p:to>
                                    </p:set>
                                    <p:anim calcmode="lin" valueType="num">
                                      <p:cBhvr>
                                        <p:cTn id="105"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106"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107"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08" dur="1000" fill="hold"/>
                                        <p:tgtEl>
                                          <p:spTgt spid="17"/>
                                        </p:tgtEl>
                                        <p:attrNameLst>
                                          <p:attrName>ppt_h</p:attrName>
                                        </p:attrNameLst>
                                      </p:cBhvr>
                                      <p:tavLst>
                                        <p:tav tm="0">
                                          <p:val>
                                            <p:strVal val="#ppt_h"/>
                                          </p:val>
                                        </p:tav>
                                        <p:tav tm="100000">
                                          <p:val>
                                            <p:strVal val="#ppt_h"/>
                                          </p:val>
                                        </p:tav>
                                      </p:tavLst>
                                    </p:anim>
                                    <p:anim calcmode="lin" valueType="num">
                                      <p:cBhvr>
                                        <p:cTn id="109"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10"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11"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12" dur="1000" decel="50000">
                                          <p:stCondLst>
                                            <p:cond delay="0"/>
                                          </p:stCondLst>
                                        </p:cTn>
                                        <p:tgtEl>
                                          <p:spTgt spid="17"/>
                                        </p:tgtEl>
                                      </p:cBhvr>
                                    </p:animEffect>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19"/>
                                        </p:tgtEl>
                                        <p:attrNameLst>
                                          <p:attrName>style.visibility</p:attrName>
                                        </p:attrNameLst>
                                      </p:cBhvr>
                                      <p:to>
                                        <p:strVal val="visible"/>
                                      </p:to>
                                    </p:set>
                                    <p:animEffect transition="in" filter="fade">
                                      <p:cBhvr>
                                        <p:cTn id="117" dur="1000"/>
                                        <p:tgtEl>
                                          <p:spTgt spid="19"/>
                                        </p:tgtEl>
                                      </p:cBhvr>
                                    </p:animEffect>
                                    <p:anim calcmode="lin" valueType="num">
                                      <p:cBhvr>
                                        <p:cTn id="118" dur="1000" fill="hold"/>
                                        <p:tgtEl>
                                          <p:spTgt spid="19"/>
                                        </p:tgtEl>
                                        <p:attrNameLst>
                                          <p:attrName>ppt_x</p:attrName>
                                        </p:attrNameLst>
                                      </p:cBhvr>
                                      <p:tavLst>
                                        <p:tav tm="0">
                                          <p:val>
                                            <p:strVal val="#ppt_x"/>
                                          </p:val>
                                        </p:tav>
                                        <p:tav tm="100000">
                                          <p:val>
                                            <p:strVal val="#ppt_x"/>
                                          </p:val>
                                        </p:tav>
                                      </p:tavLst>
                                    </p:anim>
                                    <p:anim calcmode="lin" valueType="num">
                                      <p:cBhvr>
                                        <p:cTn id="1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P spid="21509" grpId="0" animBg="1"/>
      <p:bldP spid="21510" grpId="0" animBg="1"/>
      <p:bldP spid="21511" grpId="0" animBg="1"/>
      <p:bldP spid="21513" grpId="0" animBg="1"/>
      <p:bldP spid="21514" grpId="0" animBg="1"/>
      <p:bldP spid="21515" grpId="0" animBg="1"/>
      <p:bldP spid="21516" grpId="0" animBg="1"/>
      <p:bldP spid="21517" grpId="0" animBg="1"/>
      <p:bldP spid="21518" grpId="0" animBg="1"/>
      <p:bldP spid="21519" grpId="0" animBg="1"/>
      <p:bldP spid="21521" grpId="0" animBg="1"/>
      <p:bldP spid="16" grpId="0" animBg="1"/>
      <p:bldP spid="17" grpId="0" animBg="1"/>
      <p:bldP spid="1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Содержимое 2"/>
          <p:cNvSpPr>
            <a:spLocks noGrp="1"/>
          </p:cNvSpPr>
          <p:nvPr>
            <p:ph idx="1"/>
          </p:nvPr>
        </p:nvSpPr>
        <p:spPr>
          <a:xfrm>
            <a:off x="179388" y="115888"/>
            <a:ext cx="8856662" cy="6742112"/>
          </a:xfrm>
        </p:spPr>
        <p:txBody>
          <a:bodyPr/>
          <a:lstStyle/>
          <a:p>
            <a:pPr eaLnBrk="1" hangingPunct="1">
              <a:lnSpc>
                <a:spcPct val="70000"/>
              </a:lnSpc>
              <a:buFont typeface="Arial" charset="0"/>
              <a:buNone/>
            </a:pPr>
            <a:r>
              <a:rPr lang="en-US" sz="1600" dirty="0" smtClean="0">
                <a:latin typeface="Arial" charset="0"/>
              </a:rPr>
              <a:t>           </a:t>
            </a:r>
            <a:r>
              <a:rPr lang="ru-RU" sz="1500" dirty="0" smtClean="0">
                <a:latin typeface="Arial" charset="0"/>
              </a:rPr>
              <a:t>(1)Я успел выкопать окопчик только по колено, как вдруг оглушительный хлопок </a:t>
            </a:r>
            <a:endParaRPr lang="en-US" sz="1500" dirty="0" smtClean="0">
              <a:latin typeface="Arial" charset="0"/>
            </a:endParaRPr>
          </a:p>
          <a:p>
            <a:pPr eaLnBrk="1" hangingPunct="1">
              <a:lnSpc>
                <a:spcPct val="70000"/>
              </a:lnSpc>
              <a:buFont typeface="Arial" charset="0"/>
              <a:buNone/>
            </a:pPr>
            <a:r>
              <a:rPr lang="ru-RU" sz="1500" dirty="0" smtClean="0">
                <a:latin typeface="Arial" charset="0"/>
              </a:rPr>
              <a:t>возле самого уха, как будто щёлкнули пастушьим кнутом. (2)Этот звук мне был уже </a:t>
            </a:r>
            <a:endParaRPr lang="en-US" sz="1500" dirty="0" smtClean="0">
              <a:latin typeface="Arial" charset="0"/>
            </a:endParaRPr>
          </a:p>
          <a:p>
            <a:pPr eaLnBrk="1" hangingPunct="1">
              <a:lnSpc>
                <a:spcPct val="70000"/>
              </a:lnSpc>
              <a:buFont typeface="Arial" charset="0"/>
              <a:buNone/>
            </a:pPr>
            <a:r>
              <a:rPr lang="ru-RU" sz="1500" dirty="0" smtClean="0">
                <a:latin typeface="Arial" charset="0"/>
              </a:rPr>
              <a:t>знаком: разрывная пуля. (3)И медленное падение срезанной ветки тальника — </a:t>
            </a:r>
            <a:endParaRPr lang="en-US" sz="1500" dirty="0" smtClean="0">
              <a:latin typeface="Arial" charset="0"/>
            </a:endParaRPr>
          </a:p>
          <a:p>
            <a:pPr eaLnBrk="1" hangingPunct="1">
              <a:lnSpc>
                <a:spcPct val="70000"/>
              </a:lnSpc>
              <a:buFont typeface="Arial" charset="0"/>
              <a:buNone/>
            </a:pPr>
            <a:r>
              <a:rPr lang="ru-RU" sz="1500" dirty="0" smtClean="0">
                <a:latin typeface="Arial" charset="0"/>
              </a:rPr>
              <a:t>подтверждение моей догадки, хотя никакого выстрела я и не слышал. (4)Снайпер </a:t>
            </a:r>
            <a:endParaRPr lang="en-US" sz="1500" dirty="0" smtClean="0">
              <a:latin typeface="Arial" charset="0"/>
            </a:endParaRPr>
          </a:p>
          <a:p>
            <a:pPr eaLnBrk="1" hangingPunct="1">
              <a:lnSpc>
                <a:spcPct val="70000"/>
              </a:lnSpc>
              <a:buFont typeface="Arial" charset="0"/>
              <a:buNone/>
            </a:pPr>
            <a:r>
              <a:rPr lang="ru-RU" sz="1500" dirty="0" smtClean="0">
                <a:latin typeface="Arial" charset="0"/>
              </a:rPr>
              <a:t>притаился за озером и стрелял издалека. (5)В воображении я увидел себя глазами </a:t>
            </a:r>
            <a:endParaRPr lang="en-US" sz="1500" dirty="0" smtClean="0">
              <a:latin typeface="Arial" charset="0"/>
            </a:endParaRPr>
          </a:p>
          <a:p>
            <a:pPr eaLnBrk="1" hangingPunct="1">
              <a:lnSpc>
                <a:spcPct val="70000"/>
              </a:lnSpc>
              <a:buFont typeface="Arial" charset="0"/>
              <a:buNone/>
            </a:pPr>
            <a:r>
              <a:rPr lang="ru-RU" sz="1500" dirty="0" smtClean="0">
                <a:latin typeface="Arial" charset="0"/>
              </a:rPr>
              <a:t>снайпера в перекрестье оптического прицела и почувствовал всю свою беззащитность, </a:t>
            </a:r>
            <a:endParaRPr lang="en-US" sz="1500" dirty="0" smtClean="0">
              <a:latin typeface="Arial" charset="0"/>
            </a:endParaRPr>
          </a:p>
          <a:p>
            <a:pPr eaLnBrk="1" hangingPunct="1">
              <a:lnSpc>
                <a:spcPct val="70000"/>
              </a:lnSpc>
              <a:buFont typeface="Arial" charset="0"/>
              <a:buNone/>
            </a:pPr>
            <a:r>
              <a:rPr lang="ru-RU" sz="1500" dirty="0" smtClean="0">
                <a:latin typeface="Arial" charset="0"/>
              </a:rPr>
              <a:t>беспомощность перед этим чёрным крестиком, упавшим на мои семнадцать прожитых </a:t>
            </a:r>
            <a:endParaRPr lang="en-US" sz="1500" dirty="0" smtClean="0">
              <a:latin typeface="Arial" charset="0"/>
            </a:endParaRPr>
          </a:p>
          <a:p>
            <a:pPr eaLnBrk="1" hangingPunct="1">
              <a:lnSpc>
                <a:spcPct val="70000"/>
              </a:lnSpc>
              <a:buFont typeface="Arial" charset="0"/>
              <a:buNone/>
            </a:pPr>
            <a:r>
              <a:rPr lang="ru-RU" sz="1500" dirty="0" smtClean="0">
                <a:latin typeface="Arial" charset="0"/>
              </a:rPr>
              <a:t>лет чёрной тенью намогильного креста. (6)Я ощущал этот крестик на своей коже, как </a:t>
            </a:r>
            <a:endParaRPr lang="en-US" sz="1500" dirty="0" smtClean="0">
              <a:latin typeface="Arial" charset="0"/>
            </a:endParaRPr>
          </a:p>
          <a:p>
            <a:pPr eaLnBrk="1" hangingPunct="1">
              <a:lnSpc>
                <a:spcPct val="70000"/>
              </a:lnSpc>
              <a:buFont typeface="Arial" charset="0"/>
              <a:buNone/>
            </a:pPr>
            <a:r>
              <a:rPr lang="ru-RU" sz="1500" dirty="0" smtClean="0">
                <a:latin typeface="Arial" charset="0"/>
              </a:rPr>
              <a:t>будто холодное дуло карабина упёрлось в мое тело. (7)Я физически ощущал эту </a:t>
            </a:r>
            <a:endParaRPr lang="en-US" sz="1500" dirty="0" smtClean="0">
              <a:latin typeface="Arial" charset="0"/>
            </a:endParaRPr>
          </a:p>
          <a:p>
            <a:pPr eaLnBrk="1" hangingPunct="1">
              <a:lnSpc>
                <a:spcPct val="70000"/>
              </a:lnSpc>
              <a:buFont typeface="Arial" charset="0"/>
              <a:buNone/>
            </a:pPr>
            <a:r>
              <a:rPr lang="ru-RU" sz="1500" dirty="0" smtClean="0">
                <a:latin typeface="Arial" charset="0"/>
              </a:rPr>
              <a:t>маленькую точку, как бы уже очерченную краснотой от вдавленного в живую плоть </a:t>
            </a:r>
            <a:endParaRPr lang="en-US" sz="1500" dirty="0" smtClean="0">
              <a:latin typeface="Arial" charset="0"/>
            </a:endParaRPr>
          </a:p>
          <a:p>
            <a:pPr eaLnBrk="1" hangingPunct="1">
              <a:lnSpc>
                <a:spcPct val="70000"/>
              </a:lnSpc>
              <a:buFont typeface="Arial" charset="0"/>
              <a:buNone/>
            </a:pPr>
            <a:r>
              <a:rPr lang="ru-RU" sz="1500" dirty="0" smtClean="0">
                <a:latin typeface="Arial" charset="0"/>
              </a:rPr>
              <a:t>металла, эту зудящую точку, куда должна войти раскалённая разрывная пуля…</a:t>
            </a:r>
            <a:endParaRPr lang="en-US" sz="1500" dirty="0" smtClean="0">
              <a:latin typeface="Arial" charset="0"/>
            </a:endParaRPr>
          </a:p>
          <a:p>
            <a:pPr eaLnBrk="1" hangingPunct="1">
              <a:lnSpc>
                <a:spcPct val="70000"/>
              </a:lnSpc>
              <a:buFont typeface="Arial" charset="0"/>
              <a:buNone/>
            </a:pPr>
            <a:r>
              <a:rPr lang="ru-RU" sz="1500" dirty="0" smtClean="0">
                <a:latin typeface="Arial" charset="0"/>
              </a:rPr>
              <a:t>       (8)Опять я не услышал выстрела. (9)Пуля на этот раз шлёпнулась рядом в землю, </a:t>
            </a:r>
            <a:endParaRPr lang="en-US" sz="1500" dirty="0" smtClean="0">
              <a:latin typeface="Arial" charset="0"/>
            </a:endParaRPr>
          </a:p>
          <a:p>
            <a:pPr eaLnBrk="1" hangingPunct="1">
              <a:lnSpc>
                <a:spcPct val="70000"/>
              </a:lnSpc>
              <a:buFont typeface="Arial" charset="0"/>
              <a:buNone/>
            </a:pPr>
            <a:r>
              <a:rPr lang="ru-RU" sz="1500" dirty="0" smtClean="0">
                <a:latin typeface="Arial" charset="0"/>
              </a:rPr>
              <a:t>разорвалась, и меня обдало ошмётками влажного перегноя. (10)Тут я понял: третий раз</a:t>
            </a:r>
            <a:endParaRPr lang="en-US" sz="1500" dirty="0" smtClean="0">
              <a:latin typeface="Arial" charset="0"/>
            </a:endParaRPr>
          </a:p>
          <a:p>
            <a:pPr eaLnBrk="1" hangingPunct="1">
              <a:lnSpc>
                <a:spcPct val="70000"/>
              </a:lnSpc>
              <a:buFont typeface="Arial" charset="0"/>
              <a:buNone/>
            </a:pPr>
            <a:r>
              <a:rPr lang="ru-RU" sz="1500" dirty="0" smtClean="0">
                <a:latin typeface="Arial" charset="0"/>
              </a:rPr>
              <a:t> он не промажет. (11)Стрелять было бесполезно: я не видел противника, а в окопчике</a:t>
            </a:r>
            <a:endParaRPr lang="en-US" sz="1500" dirty="0" smtClean="0">
              <a:latin typeface="Arial" charset="0"/>
            </a:endParaRPr>
          </a:p>
          <a:p>
            <a:pPr eaLnBrk="1" hangingPunct="1">
              <a:lnSpc>
                <a:spcPct val="70000"/>
              </a:lnSpc>
              <a:buFont typeface="Arial" charset="0"/>
              <a:buNone/>
            </a:pPr>
            <a:r>
              <a:rPr lang="ru-RU" sz="1500" dirty="0" smtClean="0">
                <a:latin typeface="Arial" charset="0"/>
              </a:rPr>
              <a:t> мог спрятать лишь ноги. (12)Оставалось только бежать. (13)Куда? (14)Я оглянулся. </a:t>
            </a:r>
            <a:endParaRPr lang="en-US" sz="1500" dirty="0" smtClean="0">
              <a:latin typeface="Arial" charset="0"/>
            </a:endParaRPr>
          </a:p>
          <a:p>
            <a:pPr eaLnBrk="1" hangingPunct="1">
              <a:lnSpc>
                <a:spcPct val="70000"/>
              </a:lnSpc>
              <a:buFont typeface="Arial" charset="0"/>
              <a:buNone/>
            </a:pPr>
            <a:r>
              <a:rPr lang="ru-RU" sz="1500" dirty="0" smtClean="0">
                <a:latin typeface="Arial" charset="0"/>
              </a:rPr>
              <a:t>(15)В ста шагах от меня темнела распахнутая дверь бани. (16)Спасительный выход из </a:t>
            </a:r>
          </a:p>
          <a:p>
            <a:pPr eaLnBrk="1" hangingPunct="1">
              <a:lnSpc>
                <a:spcPct val="70000"/>
              </a:lnSpc>
              <a:buFont typeface="Arial" charset="0"/>
              <a:buNone/>
            </a:pPr>
            <a:r>
              <a:rPr lang="ru-RU" sz="1500" dirty="0" smtClean="0">
                <a:latin typeface="Arial" charset="0"/>
              </a:rPr>
              <a:t>смерти, манящая лазейка в жизнь. (17)И я побежал.</a:t>
            </a:r>
            <a:endParaRPr lang="en-US" sz="1500" dirty="0" smtClean="0">
              <a:latin typeface="Arial" charset="0"/>
            </a:endParaRPr>
          </a:p>
          <a:p>
            <a:pPr eaLnBrk="1" hangingPunct="1">
              <a:lnSpc>
                <a:spcPct val="70000"/>
              </a:lnSpc>
              <a:buFont typeface="Arial" charset="0"/>
              <a:buNone/>
            </a:pPr>
            <a:r>
              <a:rPr lang="ru-RU" sz="1500" dirty="0" smtClean="0">
                <a:latin typeface="Arial" charset="0"/>
              </a:rPr>
              <a:t>       (18)Баня стояла чуть в стороне от кустика, и я бежал под небольшим углом по </a:t>
            </a:r>
            <a:endParaRPr lang="en-US" sz="1500" dirty="0" smtClean="0">
              <a:latin typeface="Arial" charset="0"/>
            </a:endParaRPr>
          </a:p>
          <a:p>
            <a:pPr eaLnBrk="1" hangingPunct="1">
              <a:lnSpc>
                <a:spcPct val="70000"/>
              </a:lnSpc>
              <a:buFont typeface="Arial" charset="0"/>
              <a:buNone/>
            </a:pPr>
            <a:r>
              <a:rPr lang="ru-RU" sz="1500" dirty="0" smtClean="0">
                <a:latin typeface="Arial" charset="0"/>
              </a:rPr>
              <a:t>отношению к предполагаемому полету пули. (19)По ходу моего бега снайпер перемещал</a:t>
            </a:r>
          </a:p>
          <a:p>
            <a:pPr eaLnBrk="1" hangingPunct="1">
              <a:lnSpc>
                <a:spcPct val="70000"/>
              </a:lnSpc>
              <a:buFont typeface="Arial" charset="0"/>
              <a:buNone/>
            </a:pPr>
            <a:r>
              <a:rPr lang="ru-RU" sz="1500" dirty="0" smtClean="0">
                <a:latin typeface="Arial" charset="0"/>
              </a:rPr>
              <a:t> перекрестье оптического прицела, стараясь удержать его на моей спине, чуть пониже </a:t>
            </a:r>
          </a:p>
          <a:p>
            <a:pPr eaLnBrk="1" hangingPunct="1">
              <a:lnSpc>
                <a:spcPct val="70000"/>
              </a:lnSpc>
              <a:buFont typeface="Arial" charset="0"/>
              <a:buNone/>
            </a:pPr>
            <a:r>
              <a:rPr lang="ru-RU" sz="1500" dirty="0" smtClean="0">
                <a:latin typeface="Arial" charset="0"/>
              </a:rPr>
              <a:t>левой лопатки… (20)Стояла задумчивая тишина белой ночи, или уже наступило туманное </a:t>
            </a:r>
          </a:p>
          <a:p>
            <a:pPr eaLnBrk="1" hangingPunct="1">
              <a:lnSpc>
                <a:spcPct val="70000"/>
              </a:lnSpc>
              <a:buFont typeface="Arial" charset="0"/>
              <a:buNone/>
            </a:pPr>
            <a:r>
              <a:rPr lang="ru-RU" sz="1500" dirty="0" smtClean="0">
                <a:latin typeface="Arial" charset="0"/>
              </a:rPr>
              <a:t>утро, умиротворяюще кричал где-то коростель — и меня убивали.. </a:t>
            </a:r>
          </a:p>
          <a:p>
            <a:pPr eaLnBrk="1" hangingPunct="1">
              <a:lnSpc>
                <a:spcPct val="70000"/>
              </a:lnSpc>
              <a:buFont typeface="Arial" charset="0"/>
              <a:buNone/>
            </a:pPr>
            <a:r>
              <a:rPr lang="ru-RU" sz="1500" dirty="0" smtClean="0">
                <a:latin typeface="Arial" charset="0"/>
              </a:rPr>
              <a:t>    (21)Снайпер понял наконец, что я бегу к бане, взял в перекрестье темнеющий дверной </a:t>
            </a:r>
          </a:p>
          <a:p>
            <a:pPr eaLnBrk="1" hangingPunct="1">
              <a:lnSpc>
                <a:spcPct val="70000"/>
              </a:lnSpc>
              <a:buFont typeface="Arial" charset="0"/>
              <a:buNone/>
            </a:pPr>
            <a:r>
              <a:rPr lang="ru-RU" sz="1500" dirty="0" smtClean="0">
                <a:latin typeface="Arial" charset="0"/>
              </a:rPr>
              <a:t>проем, как раз середину, на уровне моей поясницы. (22)Я бежал. (23)Убегал от пули, но </a:t>
            </a:r>
          </a:p>
          <a:p>
            <a:pPr eaLnBrk="1" hangingPunct="1">
              <a:lnSpc>
                <a:spcPct val="70000"/>
              </a:lnSpc>
              <a:buFont typeface="Arial" charset="0"/>
              <a:buNone/>
            </a:pPr>
            <a:r>
              <a:rPr lang="ru-RU" sz="1500" dirty="0" smtClean="0">
                <a:latin typeface="Arial" charset="0"/>
              </a:rPr>
              <a:t>бежал под выстрел. (24)Бежал, чувствуя себя трепетной свечой на ветру, хрупким </a:t>
            </a:r>
          </a:p>
          <a:p>
            <a:pPr eaLnBrk="1" hangingPunct="1">
              <a:lnSpc>
                <a:spcPct val="70000"/>
              </a:lnSpc>
              <a:buFont typeface="Arial" charset="0"/>
              <a:buNone/>
            </a:pPr>
            <a:r>
              <a:rPr lang="ru-RU" sz="1500" dirty="0" smtClean="0">
                <a:latin typeface="Arial" charset="0"/>
              </a:rPr>
              <a:t>сосудом, полным горячей крови, живой плотью, боящейся увечья, боли, смерти… (25)Еще </a:t>
            </a:r>
          </a:p>
          <a:p>
            <a:pPr eaLnBrk="1" hangingPunct="1">
              <a:lnSpc>
                <a:spcPct val="70000"/>
              </a:lnSpc>
              <a:buFont typeface="Arial" charset="0"/>
              <a:buNone/>
            </a:pPr>
            <a:r>
              <a:rPr lang="ru-RU" sz="1500" dirty="0" smtClean="0">
                <a:latin typeface="Arial" charset="0"/>
              </a:rPr>
              <a:t>шаг, еще рывок… (26)Вот уже рядом распахнутая дверь предбанника.  (27)Рывок — и я в </a:t>
            </a:r>
          </a:p>
          <a:p>
            <a:pPr eaLnBrk="1" hangingPunct="1">
              <a:lnSpc>
                <a:spcPct val="70000"/>
              </a:lnSpc>
              <a:buFont typeface="Arial" charset="0"/>
              <a:buNone/>
            </a:pPr>
            <a:r>
              <a:rPr lang="ru-RU" sz="1500" dirty="0" smtClean="0">
                <a:latin typeface="Arial" charset="0"/>
              </a:rPr>
              <a:t>дверном проёме. (28)И раздался хлопок разрывной пули, такой оглушительный, словно</a:t>
            </a:r>
          </a:p>
          <a:p>
            <a:pPr eaLnBrk="1" hangingPunct="1">
              <a:lnSpc>
                <a:spcPct val="70000"/>
              </a:lnSpc>
              <a:buFont typeface="Arial" charset="0"/>
              <a:buNone/>
            </a:pPr>
            <a:r>
              <a:rPr lang="ru-RU" sz="1500" dirty="0" smtClean="0">
                <a:latin typeface="Arial" charset="0"/>
              </a:rPr>
              <a:t> стреляли в упор, и я, продырявленный насквозь, с разорванными в клочья </a:t>
            </a:r>
          </a:p>
          <a:p>
            <a:pPr eaLnBrk="1" hangingPunct="1">
              <a:lnSpc>
                <a:spcPct val="70000"/>
              </a:lnSpc>
              <a:buFont typeface="Arial" charset="0"/>
              <a:buNone/>
            </a:pPr>
            <a:r>
              <a:rPr lang="ru-RU" sz="1500" dirty="0" smtClean="0">
                <a:latin typeface="Arial" charset="0"/>
              </a:rPr>
              <a:t>внутренностями, как подкошенный, упал лицом вниз. (29)И как бы всё еще продолжая бег по </a:t>
            </a:r>
          </a:p>
          <a:p>
            <a:pPr eaLnBrk="1" hangingPunct="1">
              <a:lnSpc>
                <a:spcPct val="70000"/>
              </a:lnSpc>
              <a:buFont typeface="Arial" charset="0"/>
              <a:buNone/>
            </a:pPr>
            <a:r>
              <a:rPr lang="ru-RU" sz="1500" dirty="0" smtClean="0">
                <a:latin typeface="Arial" charset="0"/>
              </a:rPr>
              <a:t>инерции, в порыве этого яростного бега на животе прополз через предбанник в баню.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8129">
                                            <p:txEl>
                                              <p:pRg st="0" end="0"/>
                                            </p:txEl>
                                          </p:spTgt>
                                        </p:tgtEl>
                                        <p:attrNameLst>
                                          <p:attrName>style.visibility</p:attrName>
                                        </p:attrNameLst>
                                      </p:cBhvr>
                                      <p:to>
                                        <p:strVal val="visible"/>
                                      </p:to>
                                    </p:set>
                                    <p:animEffect transition="in" filter="fade">
                                      <p:cBhvr>
                                        <p:cTn id="7" dur="1000"/>
                                        <p:tgtEl>
                                          <p:spTgt spid="48129">
                                            <p:txEl>
                                              <p:pRg st="0" end="0"/>
                                            </p:txEl>
                                          </p:spTgt>
                                        </p:tgtEl>
                                      </p:cBhvr>
                                    </p:animEffect>
                                    <p:anim calcmode="lin" valueType="num">
                                      <p:cBhvr>
                                        <p:cTn id="8" dur="1000" fill="hold"/>
                                        <p:tgtEl>
                                          <p:spTgt spid="4812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81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8129">
                                            <p:txEl>
                                              <p:pRg st="1" end="1"/>
                                            </p:txEl>
                                          </p:spTgt>
                                        </p:tgtEl>
                                        <p:attrNameLst>
                                          <p:attrName>style.visibility</p:attrName>
                                        </p:attrNameLst>
                                      </p:cBhvr>
                                      <p:to>
                                        <p:strVal val="visible"/>
                                      </p:to>
                                    </p:set>
                                    <p:animEffect transition="in" filter="fade">
                                      <p:cBhvr>
                                        <p:cTn id="14" dur="1000"/>
                                        <p:tgtEl>
                                          <p:spTgt spid="48129">
                                            <p:txEl>
                                              <p:pRg st="1" end="1"/>
                                            </p:txEl>
                                          </p:spTgt>
                                        </p:tgtEl>
                                      </p:cBhvr>
                                    </p:animEffect>
                                    <p:anim calcmode="lin" valueType="num">
                                      <p:cBhvr>
                                        <p:cTn id="15" dur="1000" fill="hold"/>
                                        <p:tgtEl>
                                          <p:spTgt spid="4812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812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8129">
                                            <p:txEl>
                                              <p:pRg st="2" end="2"/>
                                            </p:txEl>
                                          </p:spTgt>
                                        </p:tgtEl>
                                        <p:attrNameLst>
                                          <p:attrName>style.visibility</p:attrName>
                                        </p:attrNameLst>
                                      </p:cBhvr>
                                      <p:to>
                                        <p:strVal val="visible"/>
                                      </p:to>
                                    </p:set>
                                    <p:animEffect transition="in" filter="fade">
                                      <p:cBhvr>
                                        <p:cTn id="21" dur="1000"/>
                                        <p:tgtEl>
                                          <p:spTgt spid="48129">
                                            <p:txEl>
                                              <p:pRg st="2" end="2"/>
                                            </p:txEl>
                                          </p:spTgt>
                                        </p:tgtEl>
                                      </p:cBhvr>
                                    </p:animEffect>
                                    <p:anim calcmode="lin" valueType="num">
                                      <p:cBhvr>
                                        <p:cTn id="22" dur="1000" fill="hold"/>
                                        <p:tgtEl>
                                          <p:spTgt spid="4812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812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8129">
                                            <p:txEl>
                                              <p:pRg st="3" end="3"/>
                                            </p:txEl>
                                          </p:spTgt>
                                        </p:tgtEl>
                                        <p:attrNameLst>
                                          <p:attrName>style.visibility</p:attrName>
                                        </p:attrNameLst>
                                      </p:cBhvr>
                                      <p:to>
                                        <p:strVal val="visible"/>
                                      </p:to>
                                    </p:set>
                                    <p:animEffect transition="in" filter="fade">
                                      <p:cBhvr>
                                        <p:cTn id="28" dur="1000"/>
                                        <p:tgtEl>
                                          <p:spTgt spid="48129">
                                            <p:txEl>
                                              <p:pRg st="3" end="3"/>
                                            </p:txEl>
                                          </p:spTgt>
                                        </p:tgtEl>
                                      </p:cBhvr>
                                    </p:animEffect>
                                    <p:anim calcmode="lin" valueType="num">
                                      <p:cBhvr>
                                        <p:cTn id="29" dur="1000" fill="hold"/>
                                        <p:tgtEl>
                                          <p:spTgt spid="4812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812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8129">
                                            <p:txEl>
                                              <p:pRg st="4" end="4"/>
                                            </p:txEl>
                                          </p:spTgt>
                                        </p:tgtEl>
                                        <p:attrNameLst>
                                          <p:attrName>style.visibility</p:attrName>
                                        </p:attrNameLst>
                                      </p:cBhvr>
                                      <p:to>
                                        <p:strVal val="visible"/>
                                      </p:to>
                                    </p:set>
                                    <p:animEffect transition="in" filter="fade">
                                      <p:cBhvr>
                                        <p:cTn id="35" dur="1000"/>
                                        <p:tgtEl>
                                          <p:spTgt spid="48129">
                                            <p:txEl>
                                              <p:pRg st="4" end="4"/>
                                            </p:txEl>
                                          </p:spTgt>
                                        </p:tgtEl>
                                      </p:cBhvr>
                                    </p:animEffect>
                                    <p:anim calcmode="lin" valueType="num">
                                      <p:cBhvr>
                                        <p:cTn id="36" dur="1000" fill="hold"/>
                                        <p:tgtEl>
                                          <p:spTgt spid="4812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812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8129">
                                            <p:txEl>
                                              <p:pRg st="5" end="5"/>
                                            </p:txEl>
                                          </p:spTgt>
                                        </p:tgtEl>
                                        <p:attrNameLst>
                                          <p:attrName>style.visibility</p:attrName>
                                        </p:attrNameLst>
                                      </p:cBhvr>
                                      <p:to>
                                        <p:strVal val="visible"/>
                                      </p:to>
                                    </p:set>
                                    <p:animEffect transition="in" filter="fade">
                                      <p:cBhvr>
                                        <p:cTn id="42" dur="1000"/>
                                        <p:tgtEl>
                                          <p:spTgt spid="48129">
                                            <p:txEl>
                                              <p:pRg st="5" end="5"/>
                                            </p:txEl>
                                          </p:spTgt>
                                        </p:tgtEl>
                                      </p:cBhvr>
                                    </p:animEffect>
                                    <p:anim calcmode="lin" valueType="num">
                                      <p:cBhvr>
                                        <p:cTn id="43" dur="1000" fill="hold"/>
                                        <p:tgtEl>
                                          <p:spTgt spid="4812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812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8129">
                                            <p:txEl>
                                              <p:pRg st="6" end="6"/>
                                            </p:txEl>
                                          </p:spTgt>
                                        </p:tgtEl>
                                        <p:attrNameLst>
                                          <p:attrName>style.visibility</p:attrName>
                                        </p:attrNameLst>
                                      </p:cBhvr>
                                      <p:to>
                                        <p:strVal val="visible"/>
                                      </p:to>
                                    </p:set>
                                    <p:animEffect transition="in" filter="fade">
                                      <p:cBhvr>
                                        <p:cTn id="49" dur="1000"/>
                                        <p:tgtEl>
                                          <p:spTgt spid="48129">
                                            <p:txEl>
                                              <p:pRg st="6" end="6"/>
                                            </p:txEl>
                                          </p:spTgt>
                                        </p:tgtEl>
                                      </p:cBhvr>
                                    </p:animEffect>
                                    <p:anim calcmode="lin" valueType="num">
                                      <p:cBhvr>
                                        <p:cTn id="50" dur="1000" fill="hold"/>
                                        <p:tgtEl>
                                          <p:spTgt spid="48129">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812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8129">
                                            <p:txEl>
                                              <p:pRg st="7" end="7"/>
                                            </p:txEl>
                                          </p:spTgt>
                                        </p:tgtEl>
                                        <p:attrNameLst>
                                          <p:attrName>style.visibility</p:attrName>
                                        </p:attrNameLst>
                                      </p:cBhvr>
                                      <p:to>
                                        <p:strVal val="visible"/>
                                      </p:to>
                                    </p:set>
                                    <p:animEffect transition="in" filter="fade">
                                      <p:cBhvr>
                                        <p:cTn id="56" dur="1000"/>
                                        <p:tgtEl>
                                          <p:spTgt spid="48129">
                                            <p:txEl>
                                              <p:pRg st="7" end="7"/>
                                            </p:txEl>
                                          </p:spTgt>
                                        </p:tgtEl>
                                      </p:cBhvr>
                                    </p:animEffect>
                                    <p:anim calcmode="lin" valueType="num">
                                      <p:cBhvr>
                                        <p:cTn id="57" dur="1000" fill="hold"/>
                                        <p:tgtEl>
                                          <p:spTgt spid="48129">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812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8129">
                                            <p:txEl>
                                              <p:pRg st="8" end="8"/>
                                            </p:txEl>
                                          </p:spTgt>
                                        </p:tgtEl>
                                        <p:attrNameLst>
                                          <p:attrName>style.visibility</p:attrName>
                                        </p:attrNameLst>
                                      </p:cBhvr>
                                      <p:to>
                                        <p:strVal val="visible"/>
                                      </p:to>
                                    </p:set>
                                    <p:animEffect transition="in" filter="fade">
                                      <p:cBhvr>
                                        <p:cTn id="63" dur="1000"/>
                                        <p:tgtEl>
                                          <p:spTgt spid="48129">
                                            <p:txEl>
                                              <p:pRg st="8" end="8"/>
                                            </p:txEl>
                                          </p:spTgt>
                                        </p:tgtEl>
                                      </p:cBhvr>
                                    </p:animEffect>
                                    <p:anim calcmode="lin" valueType="num">
                                      <p:cBhvr>
                                        <p:cTn id="64" dur="1000" fill="hold"/>
                                        <p:tgtEl>
                                          <p:spTgt spid="48129">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4812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8129">
                                            <p:txEl>
                                              <p:pRg st="9" end="9"/>
                                            </p:txEl>
                                          </p:spTgt>
                                        </p:tgtEl>
                                        <p:attrNameLst>
                                          <p:attrName>style.visibility</p:attrName>
                                        </p:attrNameLst>
                                      </p:cBhvr>
                                      <p:to>
                                        <p:strVal val="visible"/>
                                      </p:to>
                                    </p:set>
                                    <p:animEffect transition="in" filter="fade">
                                      <p:cBhvr>
                                        <p:cTn id="70" dur="1000"/>
                                        <p:tgtEl>
                                          <p:spTgt spid="48129">
                                            <p:txEl>
                                              <p:pRg st="9" end="9"/>
                                            </p:txEl>
                                          </p:spTgt>
                                        </p:tgtEl>
                                      </p:cBhvr>
                                    </p:animEffect>
                                    <p:anim calcmode="lin" valueType="num">
                                      <p:cBhvr>
                                        <p:cTn id="71" dur="1000" fill="hold"/>
                                        <p:tgtEl>
                                          <p:spTgt spid="48129">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4812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8129">
                                            <p:txEl>
                                              <p:pRg st="10" end="10"/>
                                            </p:txEl>
                                          </p:spTgt>
                                        </p:tgtEl>
                                        <p:attrNameLst>
                                          <p:attrName>style.visibility</p:attrName>
                                        </p:attrNameLst>
                                      </p:cBhvr>
                                      <p:to>
                                        <p:strVal val="visible"/>
                                      </p:to>
                                    </p:set>
                                    <p:animEffect transition="in" filter="fade">
                                      <p:cBhvr>
                                        <p:cTn id="77" dur="1000"/>
                                        <p:tgtEl>
                                          <p:spTgt spid="48129">
                                            <p:txEl>
                                              <p:pRg st="10" end="10"/>
                                            </p:txEl>
                                          </p:spTgt>
                                        </p:tgtEl>
                                      </p:cBhvr>
                                    </p:animEffect>
                                    <p:anim calcmode="lin" valueType="num">
                                      <p:cBhvr>
                                        <p:cTn id="78" dur="1000" fill="hold"/>
                                        <p:tgtEl>
                                          <p:spTgt spid="48129">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48129">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48129">
                                            <p:txEl>
                                              <p:pRg st="11" end="11"/>
                                            </p:txEl>
                                          </p:spTgt>
                                        </p:tgtEl>
                                        <p:attrNameLst>
                                          <p:attrName>style.visibility</p:attrName>
                                        </p:attrNameLst>
                                      </p:cBhvr>
                                      <p:to>
                                        <p:strVal val="visible"/>
                                      </p:to>
                                    </p:set>
                                    <p:animEffect transition="in" filter="fade">
                                      <p:cBhvr>
                                        <p:cTn id="84" dur="1000"/>
                                        <p:tgtEl>
                                          <p:spTgt spid="48129">
                                            <p:txEl>
                                              <p:pRg st="11" end="11"/>
                                            </p:txEl>
                                          </p:spTgt>
                                        </p:tgtEl>
                                      </p:cBhvr>
                                    </p:animEffect>
                                    <p:anim calcmode="lin" valueType="num">
                                      <p:cBhvr>
                                        <p:cTn id="85" dur="1000" fill="hold"/>
                                        <p:tgtEl>
                                          <p:spTgt spid="48129">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48129">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48129">
                                            <p:txEl>
                                              <p:pRg st="12" end="12"/>
                                            </p:txEl>
                                          </p:spTgt>
                                        </p:tgtEl>
                                        <p:attrNameLst>
                                          <p:attrName>style.visibility</p:attrName>
                                        </p:attrNameLst>
                                      </p:cBhvr>
                                      <p:to>
                                        <p:strVal val="visible"/>
                                      </p:to>
                                    </p:set>
                                    <p:animEffect transition="in" filter="fade">
                                      <p:cBhvr>
                                        <p:cTn id="91" dur="1000"/>
                                        <p:tgtEl>
                                          <p:spTgt spid="48129">
                                            <p:txEl>
                                              <p:pRg st="12" end="12"/>
                                            </p:txEl>
                                          </p:spTgt>
                                        </p:tgtEl>
                                      </p:cBhvr>
                                    </p:animEffect>
                                    <p:anim calcmode="lin" valueType="num">
                                      <p:cBhvr>
                                        <p:cTn id="92" dur="1000" fill="hold"/>
                                        <p:tgtEl>
                                          <p:spTgt spid="48129">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48129">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48129">
                                            <p:txEl>
                                              <p:pRg st="13" end="13"/>
                                            </p:txEl>
                                          </p:spTgt>
                                        </p:tgtEl>
                                        <p:attrNameLst>
                                          <p:attrName>style.visibility</p:attrName>
                                        </p:attrNameLst>
                                      </p:cBhvr>
                                      <p:to>
                                        <p:strVal val="visible"/>
                                      </p:to>
                                    </p:set>
                                    <p:animEffect transition="in" filter="fade">
                                      <p:cBhvr>
                                        <p:cTn id="98" dur="1000"/>
                                        <p:tgtEl>
                                          <p:spTgt spid="48129">
                                            <p:txEl>
                                              <p:pRg st="13" end="13"/>
                                            </p:txEl>
                                          </p:spTgt>
                                        </p:tgtEl>
                                      </p:cBhvr>
                                    </p:animEffect>
                                    <p:anim calcmode="lin" valueType="num">
                                      <p:cBhvr>
                                        <p:cTn id="99" dur="1000" fill="hold"/>
                                        <p:tgtEl>
                                          <p:spTgt spid="48129">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48129">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48129">
                                            <p:txEl>
                                              <p:pRg st="14" end="14"/>
                                            </p:txEl>
                                          </p:spTgt>
                                        </p:tgtEl>
                                        <p:attrNameLst>
                                          <p:attrName>style.visibility</p:attrName>
                                        </p:attrNameLst>
                                      </p:cBhvr>
                                      <p:to>
                                        <p:strVal val="visible"/>
                                      </p:to>
                                    </p:set>
                                    <p:animEffect transition="in" filter="fade">
                                      <p:cBhvr>
                                        <p:cTn id="105" dur="1000"/>
                                        <p:tgtEl>
                                          <p:spTgt spid="48129">
                                            <p:txEl>
                                              <p:pRg st="14" end="14"/>
                                            </p:txEl>
                                          </p:spTgt>
                                        </p:tgtEl>
                                      </p:cBhvr>
                                    </p:animEffect>
                                    <p:anim calcmode="lin" valueType="num">
                                      <p:cBhvr>
                                        <p:cTn id="106" dur="1000" fill="hold"/>
                                        <p:tgtEl>
                                          <p:spTgt spid="48129">
                                            <p:txEl>
                                              <p:pRg st="14" end="14"/>
                                            </p:txEl>
                                          </p:spTgt>
                                        </p:tgtEl>
                                        <p:attrNameLst>
                                          <p:attrName>ppt_x</p:attrName>
                                        </p:attrNameLst>
                                      </p:cBhvr>
                                      <p:tavLst>
                                        <p:tav tm="0">
                                          <p:val>
                                            <p:strVal val="#ppt_x"/>
                                          </p:val>
                                        </p:tav>
                                        <p:tav tm="100000">
                                          <p:val>
                                            <p:strVal val="#ppt_x"/>
                                          </p:val>
                                        </p:tav>
                                      </p:tavLst>
                                    </p:anim>
                                    <p:anim calcmode="lin" valueType="num">
                                      <p:cBhvr>
                                        <p:cTn id="107" dur="1000" fill="hold"/>
                                        <p:tgtEl>
                                          <p:spTgt spid="48129">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48129">
                                            <p:txEl>
                                              <p:pRg st="15" end="15"/>
                                            </p:txEl>
                                          </p:spTgt>
                                        </p:tgtEl>
                                        <p:attrNameLst>
                                          <p:attrName>style.visibility</p:attrName>
                                        </p:attrNameLst>
                                      </p:cBhvr>
                                      <p:to>
                                        <p:strVal val="visible"/>
                                      </p:to>
                                    </p:set>
                                    <p:animEffect transition="in" filter="fade">
                                      <p:cBhvr>
                                        <p:cTn id="112" dur="1000"/>
                                        <p:tgtEl>
                                          <p:spTgt spid="48129">
                                            <p:txEl>
                                              <p:pRg st="15" end="15"/>
                                            </p:txEl>
                                          </p:spTgt>
                                        </p:tgtEl>
                                      </p:cBhvr>
                                    </p:animEffect>
                                    <p:anim calcmode="lin" valueType="num">
                                      <p:cBhvr>
                                        <p:cTn id="113" dur="1000" fill="hold"/>
                                        <p:tgtEl>
                                          <p:spTgt spid="48129">
                                            <p:txEl>
                                              <p:pRg st="15" end="15"/>
                                            </p:txEl>
                                          </p:spTgt>
                                        </p:tgtEl>
                                        <p:attrNameLst>
                                          <p:attrName>ppt_x</p:attrName>
                                        </p:attrNameLst>
                                      </p:cBhvr>
                                      <p:tavLst>
                                        <p:tav tm="0">
                                          <p:val>
                                            <p:strVal val="#ppt_x"/>
                                          </p:val>
                                        </p:tav>
                                        <p:tav tm="100000">
                                          <p:val>
                                            <p:strVal val="#ppt_x"/>
                                          </p:val>
                                        </p:tav>
                                      </p:tavLst>
                                    </p:anim>
                                    <p:anim calcmode="lin" valueType="num">
                                      <p:cBhvr>
                                        <p:cTn id="114" dur="1000" fill="hold"/>
                                        <p:tgtEl>
                                          <p:spTgt spid="48129">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48129">
                                            <p:txEl>
                                              <p:pRg st="16" end="16"/>
                                            </p:txEl>
                                          </p:spTgt>
                                        </p:tgtEl>
                                        <p:attrNameLst>
                                          <p:attrName>style.visibility</p:attrName>
                                        </p:attrNameLst>
                                      </p:cBhvr>
                                      <p:to>
                                        <p:strVal val="visible"/>
                                      </p:to>
                                    </p:set>
                                    <p:animEffect transition="in" filter="fade">
                                      <p:cBhvr>
                                        <p:cTn id="119" dur="1000"/>
                                        <p:tgtEl>
                                          <p:spTgt spid="48129">
                                            <p:txEl>
                                              <p:pRg st="16" end="16"/>
                                            </p:txEl>
                                          </p:spTgt>
                                        </p:tgtEl>
                                      </p:cBhvr>
                                    </p:animEffect>
                                    <p:anim calcmode="lin" valueType="num">
                                      <p:cBhvr>
                                        <p:cTn id="120" dur="1000" fill="hold"/>
                                        <p:tgtEl>
                                          <p:spTgt spid="48129">
                                            <p:txEl>
                                              <p:pRg st="16" end="16"/>
                                            </p:txEl>
                                          </p:spTgt>
                                        </p:tgtEl>
                                        <p:attrNameLst>
                                          <p:attrName>ppt_x</p:attrName>
                                        </p:attrNameLst>
                                      </p:cBhvr>
                                      <p:tavLst>
                                        <p:tav tm="0">
                                          <p:val>
                                            <p:strVal val="#ppt_x"/>
                                          </p:val>
                                        </p:tav>
                                        <p:tav tm="100000">
                                          <p:val>
                                            <p:strVal val="#ppt_x"/>
                                          </p:val>
                                        </p:tav>
                                      </p:tavLst>
                                    </p:anim>
                                    <p:anim calcmode="lin" valueType="num">
                                      <p:cBhvr>
                                        <p:cTn id="121" dur="1000" fill="hold"/>
                                        <p:tgtEl>
                                          <p:spTgt spid="48129">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48129">
                                            <p:txEl>
                                              <p:pRg st="17" end="17"/>
                                            </p:txEl>
                                          </p:spTgt>
                                        </p:tgtEl>
                                        <p:attrNameLst>
                                          <p:attrName>style.visibility</p:attrName>
                                        </p:attrNameLst>
                                      </p:cBhvr>
                                      <p:to>
                                        <p:strVal val="visible"/>
                                      </p:to>
                                    </p:set>
                                    <p:animEffect transition="in" filter="fade">
                                      <p:cBhvr>
                                        <p:cTn id="126" dur="1000"/>
                                        <p:tgtEl>
                                          <p:spTgt spid="48129">
                                            <p:txEl>
                                              <p:pRg st="17" end="17"/>
                                            </p:txEl>
                                          </p:spTgt>
                                        </p:tgtEl>
                                      </p:cBhvr>
                                    </p:animEffect>
                                    <p:anim calcmode="lin" valueType="num">
                                      <p:cBhvr>
                                        <p:cTn id="127" dur="1000" fill="hold"/>
                                        <p:tgtEl>
                                          <p:spTgt spid="48129">
                                            <p:txEl>
                                              <p:pRg st="17" end="17"/>
                                            </p:txEl>
                                          </p:spTgt>
                                        </p:tgtEl>
                                        <p:attrNameLst>
                                          <p:attrName>ppt_x</p:attrName>
                                        </p:attrNameLst>
                                      </p:cBhvr>
                                      <p:tavLst>
                                        <p:tav tm="0">
                                          <p:val>
                                            <p:strVal val="#ppt_x"/>
                                          </p:val>
                                        </p:tav>
                                        <p:tav tm="100000">
                                          <p:val>
                                            <p:strVal val="#ppt_x"/>
                                          </p:val>
                                        </p:tav>
                                      </p:tavLst>
                                    </p:anim>
                                    <p:anim calcmode="lin" valueType="num">
                                      <p:cBhvr>
                                        <p:cTn id="128" dur="1000" fill="hold"/>
                                        <p:tgtEl>
                                          <p:spTgt spid="48129">
                                            <p:txEl>
                                              <p:pRg st="17" end="17"/>
                                            </p:tx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48129">
                                            <p:txEl>
                                              <p:pRg st="18" end="18"/>
                                            </p:txEl>
                                          </p:spTgt>
                                        </p:tgtEl>
                                        <p:attrNameLst>
                                          <p:attrName>style.visibility</p:attrName>
                                        </p:attrNameLst>
                                      </p:cBhvr>
                                      <p:to>
                                        <p:strVal val="visible"/>
                                      </p:to>
                                    </p:set>
                                    <p:animEffect transition="in" filter="fade">
                                      <p:cBhvr>
                                        <p:cTn id="133" dur="1000"/>
                                        <p:tgtEl>
                                          <p:spTgt spid="48129">
                                            <p:txEl>
                                              <p:pRg st="18" end="18"/>
                                            </p:txEl>
                                          </p:spTgt>
                                        </p:tgtEl>
                                      </p:cBhvr>
                                    </p:animEffect>
                                    <p:anim calcmode="lin" valueType="num">
                                      <p:cBhvr>
                                        <p:cTn id="134" dur="1000" fill="hold"/>
                                        <p:tgtEl>
                                          <p:spTgt spid="48129">
                                            <p:txEl>
                                              <p:pRg st="18" end="18"/>
                                            </p:txEl>
                                          </p:spTgt>
                                        </p:tgtEl>
                                        <p:attrNameLst>
                                          <p:attrName>ppt_x</p:attrName>
                                        </p:attrNameLst>
                                      </p:cBhvr>
                                      <p:tavLst>
                                        <p:tav tm="0">
                                          <p:val>
                                            <p:strVal val="#ppt_x"/>
                                          </p:val>
                                        </p:tav>
                                        <p:tav tm="100000">
                                          <p:val>
                                            <p:strVal val="#ppt_x"/>
                                          </p:val>
                                        </p:tav>
                                      </p:tavLst>
                                    </p:anim>
                                    <p:anim calcmode="lin" valueType="num">
                                      <p:cBhvr>
                                        <p:cTn id="135" dur="1000" fill="hold"/>
                                        <p:tgtEl>
                                          <p:spTgt spid="48129">
                                            <p:txEl>
                                              <p:pRg st="18" end="18"/>
                                            </p:txEl>
                                          </p:spTgt>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48129">
                                            <p:txEl>
                                              <p:pRg st="19" end="19"/>
                                            </p:txEl>
                                          </p:spTgt>
                                        </p:tgtEl>
                                        <p:attrNameLst>
                                          <p:attrName>style.visibility</p:attrName>
                                        </p:attrNameLst>
                                      </p:cBhvr>
                                      <p:to>
                                        <p:strVal val="visible"/>
                                      </p:to>
                                    </p:set>
                                    <p:animEffect transition="in" filter="fade">
                                      <p:cBhvr>
                                        <p:cTn id="140" dur="1000"/>
                                        <p:tgtEl>
                                          <p:spTgt spid="48129">
                                            <p:txEl>
                                              <p:pRg st="19" end="19"/>
                                            </p:txEl>
                                          </p:spTgt>
                                        </p:tgtEl>
                                      </p:cBhvr>
                                    </p:animEffect>
                                    <p:anim calcmode="lin" valueType="num">
                                      <p:cBhvr>
                                        <p:cTn id="141" dur="1000" fill="hold"/>
                                        <p:tgtEl>
                                          <p:spTgt spid="48129">
                                            <p:txEl>
                                              <p:pRg st="19" end="19"/>
                                            </p:txEl>
                                          </p:spTgt>
                                        </p:tgtEl>
                                        <p:attrNameLst>
                                          <p:attrName>ppt_x</p:attrName>
                                        </p:attrNameLst>
                                      </p:cBhvr>
                                      <p:tavLst>
                                        <p:tav tm="0">
                                          <p:val>
                                            <p:strVal val="#ppt_x"/>
                                          </p:val>
                                        </p:tav>
                                        <p:tav tm="100000">
                                          <p:val>
                                            <p:strVal val="#ppt_x"/>
                                          </p:val>
                                        </p:tav>
                                      </p:tavLst>
                                    </p:anim>
                                    <p:anim calcmode="lin" valueType="num">
                                      <p:cBhvr>
                                        <p:cTn id="142" dur="1000" fill="hold"/>
                                        <p:tgtEl>
                                          <p:spTgt spid="48129">
                                            <p:txEl>
                                              <p:pRg st="19" end="19"/>
                                            </p:txEl>
                                          </p:spTgt>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48129">
                                            <p:txEl>
                                              <p:pRg st="20" end="20"/>
                                            </p:txEl>
                                          </p:spTgt>
                                        </p:tgtEl>
                                        <p:attrNameLst>
                                          <p:attrName>style.visibility</p:attrName>
                                        </p:attrNameLst>
                                      </p:cBhvr>
                                      <p:to>
                                        <p:strVal val="visible"/>
                                      </p:to>
                                    </p:set>
                                    <p:animEffect transition="in" filter="fade">
                                      <p:cBhvr>
                                        <p:cTn id="147" dur="1000"/>
                                        <p:tgtEl>
                                          <p:spTgt spid="48129">
                                            <p:txEl>
                                              <p:pRg st="20" end="20"/>
                                            </p:txEl>
                                          </p:spTgt>
                                        </p:tgtEl>
                                      </p:cBhvr>
                                    </p:animEffect>
                                    <p:anim calcmode="lin" valueType="num">
                                      <p:cBhvr>
                                        <p:cTn id="148" dur="1000" fill="hold"/>
                                        <p:tgtEl>
                                          <p:spTgt spid="48129">
                                            <p:txEl>
                                              <p:pRg st="20" end="20"/>
                                            </p:txEl>
                                          </p:spTgt>
                                        </p:tgtEl>
                                        <p:attrNameLst>
                                          <p:attrName>ppt_x</p:attrName>
                                        </p:attrNameLst>
                                      </p:cBhvr>
                                      <p:tavLst>
                                        <p:tav tm="0">
                                          <p:val>
                                            <p:strVal val="#ppt_x"/>
                                          </p:val>
                                        </p:tav>
                                        <p:tav tm="100000">
                                          <p:val>
                                            <p:strVal val="#ppt_x"/>
                                          </p:val>
                                        </p:tav>
                                      </p:tavLst>
                                    </p:anim>
                                    <p:anim calcmode="lin" valueType="num">
                                      <p:cBhvr>
                                        <p:cTn id="149" dur="1000" fill="hold"/>
                                        <p:tgtEl>
                                          <p:spTgt spid="48129">
                                            <p:txEl>
                                              <p:pRg st="20" end="20"/>
                                            </p:txEl>
                                          </p:spTgt>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48129">
                                            <p:txEl>
                                              <p:pRg st="21" end="21"/>
                                            </p:txEl>
                                          </p:spTgt>
                                        </p:tgtEl>
                                        <p:attrNameLst>
                                          <p:attrName>style.visibility</p:attrName>
                                        </p:attrNameLst>
                                      </p:cBhvr>
                                      <p:to>
                                        <p:strVal val="visible"/>
                                      </p:to>
                                    </p:set>
                                    <p:animEffect transition="in" filter="fade">
                                      <p:cBhvr>
                                        <p:cTn id="154" dur="1000"/>
                                        <p:tgtEl>
                                          <p:spTgt spid="48129">
                                            <p:txEl>
                                              <p:pRg st="21" end="21"/>
                                            </p:txEl>
                                          </p:spTgt>
                                        </p:tgtEl>
                                      </p:cBhvr>
                                    </p:animEffect>
                                    <p:anim calcmode="lin" valueType="num">
                                      <p:cBhvr>
                                        <p:cTn id="155" dur="1000" fill="hold"/>
                                        <p:tgtEl>
                                          <p:spTgt spid="48129">
                                            <p:txEl>
                                              <p:pRg st="21" end="21"/>
                                            </p:txEl>
                                          </p:spTgt>
                                        </p:tgtEl>
                                        <p:attrNameLst>
                                          <p:attrName>ppt_x</p:attrName>
                                        </p:attrNameLst>
                                      </p:cBhvr>
                                      <p:tavLst>
                                        <p:tav tm="0">
                                          <p:val>
                                            <p:strVal val="#ppt_x"/>
                                          </p:val>
                                        </p:tav>
                                        <p:tav tm="100000">
                                          <p:val>
                                            <p:strVal val="#ppt_x"/>
                                          </p:val>
                                        </p:tav>
                                      </p:tavLst>
                                    </p:anim>
                                    <p:anim calcmode="lin" valueType="num">
                                      <p:cBhvr>
                                        <p:cTn id="156" dur="1000" fill="hold"/>
                                        <p:tgtEl>
                                          <p:spTgt spid="48129">
                                            <p:txEl>
                                              <p:pRg st="21" end="21"/>
                                            </p:txEl>
                                          </p:spTgt>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grpId="0" nodeType="clickEffect">
                                  <p:stCondLst>
                                    <p:cond delay="0"/>
                                  </p:stCondLst>
                                  <p:childTnLst>
                                    <p:set>
                                      <p:cBhvr>
                                        <p:cTn id="160" dur="1" fill="hold">
                                          <p:stCondLst>
                                            <p:cond delay="0"/>
                                          </p:stCondLst>
                                        </p:cTn>
                                        <p:tgtEl>
                                          <p:spTgt spid="48129">
                                            <p:txEl>
                                              <p:pRg st="22" end="22"/>
                                            </p:txEl>
                                          </p:spTgt>
                                        </p:tgtEl>
                                        <p:attrNameLst>
                                          <p:attrName>style.visibility</p:attrName>
                                        </p:attrNameLst>
                                      </p:cBhvr>
                                      <p:to>
                                        <p:strVal val="visible"/>
                                      </p:to>
                                    </p:set>
                                    <p:animEffect transition="in" filter="fade">
                                      <p:cBhvr>
                                        <p:cTn id="161" dur="1000"/>
                                        <p:tgtEl>
                                          <p:spTgt spid="48129">
                                            <p:txEl>
                                              <p:pRg st="22" end="22"/>
                                            </p:txEl>
                                          </p:spTgt>
                                        </p:tgtEl>
                                      </p:cBhvr>
                                    </p:animEffect>
                                    <p:anim calcmode="lin" valueType="num">
                                      <p:cBhvr>
                                        <p:cTn id="162" dur="1000" fill="hold"/>
                                        <p:tgtEl>
                                          <p:spTgt spid="48129">
                                            <p:txEl>
                                              <p:pRg st="22" end="22"/>
                                            </p:txEl>
                                          </p:spTgt>
                                        </p:tgtEl>
                                        <p:attrNameLst>
                                          <p:attrName>ppt_x</p:attrName>
                                        </p:attrNameLst>
                                      </p:cBhvr>
                                      <p:tavLst>
                                        <p:tav tm="0">
                                          <p:val>
                                            <p:strVal val="#ppt_x"/>
                                          </p:val>
                                        </p:tav>
                                        <p:tav tm="100000">
                                          <p:val>
                                            <p:strVal val="#ppt_x"/>
                                          </p:val>
                                        </p:tav>
                                      </p:tavLst>
                                    </p:anim>
                                    <p:anim calcmode="lin" valueType="num">
                                      <p:cBhvr>
                                        <p:cTn id="163" dur="1000" fill="hold"/>
                                        <p:tgtEl>
                                          <p:spTgt spid="48129">
                                            <p:txEl>
                                              <p:pRg st="22" end="22"/>
                                            </p:txEl>
                                          </p:spTgt>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grpId="0" nodeType="clickEffect">
                                  <p:stCondLst>
                                    <p:cond delay="0"/>
                                  </p:stCondLst>
                                  <p:childTnLst>
                                    <p:set>
                                      <p:cBhvr>
                                        <p:cTn id="167" dur="1" fill="hold">
                                          <p:stCondLst>
                                            <p:cond delay="0"/>
                                          </p:stCondLst>
                                        </p:cTn>
                                        <p:tgtEl>
                                          <p:spTgt spid="48129">
                                            <p:txEl>
                                              <p:pRg st="23" end="23"/>
                                            </p:txEl>
                                          </p:spTgt>
                                        </p:tgtEl>
                                        <p:attrNameLst>
                                          <p:attrName>style.visibility</p:attrName>
                                        </p:attrNameLst>
                                      </p:cBhvr>
                                      <p:to>
                                        <p:strVal val="visible"/>
                                      </p:to>
                                    </p:set>
                                    <p:animEffect transition="in" filter="fade">
                                      <p:cBhvr>
                                        <p:cTn id="168" dur="1000"/>
                                        <p:tgtEl>
                                          <p:spTgt spid="48129">
                                            <p:txEl>
                                              <p:pRg st="23" end="23"/>
                                            </p:txEl>
                                          </p:spTgt>
                                        </p:tgtEl>
                                      </p:cBhvr>
                                    </p:animEffect>
                                    <p:anim calcmode="lin" valueType="num">
                                      <p:cBhvr>
                                        <p:cTn id="169" dur="1000" fill="hold"/>
                                        <p:tgtEl>
                                          <p:spTgt spid="48129">
                                            <p:txEl>
                                              <p:pRg st="23" end="23"/>
                                            </p:txEl>
                                          </p:spTgt>
                                        </p:tgtEl>
                                        <p:attrNameLst>
                                          <p:attrName>ppt_x</p:attrName>
                                        </p:attrNameLst>
                                      </p:cBhvr>
                                      <p:tavLst>
                                        <p:tav tm="0">
                                          <p:val>
                                            <p:strVal val="#ppt_x"/>
                                          </p:val>
                                        </p:tav>
                                        <p:tav tm="100000">
                                          <p:val>
                                            <p:strVal val="#ppt_x"/>
                                          </p:val>
                                        </p:tav>
                                      </p:tavLst>
                                    </p:anim>
                                    <p:anim calcmode="lin" valueType="num">
                                      <p:cBhvr>
                                        <p:cTn id="170" dur="1000" fill="hold"/>
                                        <p:tgtEl>
                                          <p:spTgt spid="48129">
                                            <p:txEl>
                                              <p:pRg st="23" end="23"/>
                                            </p:txEl>
                                          </p:spTgt>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42" presetClass="entr" presetSubtype="0" fill="hold" grpId="0" nodeType="clickEffect">
                                  <p:stCondLst>
                                    <p:cond delay="0"/>
                                  </p:stCondLst>
                                  <p:childTnLst>
                                    <p:set>
                                      <p:cBhvr>
                                        <p:cTn id="174" dur="1" fill="hold">
                                          <p:stCondLst>
                                            <p:cond delay="0"/>
                                          </p:stCondLst>
                                        </p:cTn>
                                        <p:tgtEl>
                                          <p:spTgt spid="48129">
                                            <p:txEl>
                                              <p:pRg st="24" end="24"/>
                                            </p:txEl>
                                          </p:spTgt>
                                        </p:tgtEl>
                                        <p:attrNameLst>
                                          <p:attrName>style.visibility</p:attrName>
                                        </p:attrNameLst>
                                      </p:cBhvr>
                                      <p:to>
                                        <p:strVal val="visible"/>
                                      </p:to>
                                    </p:set>
                                    <p:animEffect transition="in" filter="fade">
                                      <p:cBhvr>
                                        <p:cTn id="175" dur="1000"/>
                                        <p:tgtEl>
                                          <p:spTgt spid="48129">
                                            <p:txEl>
                                              <p:pRg st="24" end="24"/>
                                            </p:txEl>
                                          </p:spTgt>
                                        </p:tgtEl>
                                      </p:cBhvr>
                                    </p:animEffect>
                                    <p:anim calcmode="lin" valueType="num">
                                      <p:cBhvr>
                                        <p:cTn id="176" dur="1000" fill="hold"/>
                                        <p:tgtEl>
                                          <p:spTgt spid="48129">
                                            <p:txEl>
                                              <p:pRg st="24" end="24"/>
                                            </p:txEl>
                                          </p:spTgt>
                                        </p:tgtEl>
                                        <p:attrNameLst>
                                          <p:attrName>ppt_x</p:attrName>
                                        </p:attrNameLst>
                                      </p:cBhvr>
                                      <p:tavLst>
                                        <p:tav tm="0">
                                          <p:val>
                                            <p:strVal val="#ppt_x"/>
                                          </p:val>
                                        </p:tav>
                                        <p:tav tm="100000">
                                          <p:val>
                                            <p:strVal val="#ppt_x"/>
                                          </p:val>
                                        </p:tav>
                                      </p:tavLst>
                                    </p:anim>
                                    <p:anim calcmode="lin" valueType="num">
                                      <p:cBhvr>
                                        <p:cTn id="177" dur="1000" fill="hold"/>
                                        <p:tgtEl>
                                          <p:spTgt spid="48129">
                                            <p:txEl>
                                              <p:pRg st="24" end="24"/>
                                            </p:txEl>
                                          </p:spTgt>
                                        </p:tgtEl>
                                        <p:attrNameLst>
                                          <p:attrName>ppt_y</p:attrName>
                                        </p:attrNameLst>
                                      </p:cBhvr>
                                      <p:tavLst>
                                        <p:tav tm="0">
                                          <p:val>
                                            <p:strVal val="#ppt_y+.1"/>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42" presetClass="entr" presetSubtype="0" fill="hold" grpId="0" nodeType="clickEffect">
                                  <p:stCondLst>
                                    <p:cond delay="0"/>
                                  </p:stCondLst>
                                  <p:childTnLst>
                                    <p:set>
                                      <p:cBhvr>
                                        <p:cTn id="181" dur="1" fill="hold">
                                          <p:stCondLst>
                                            <p:cond delay="0"/>
                                          </p:stCondLst>
                                        </p:cTn>
                                        <p:tgtEl>
                                          <p:spTgt spid="48129">
                                            <p:txEl>
                                              <p:pRg st="25" end="25"/>
                                            </p:txEl>
                                          </p:spTgt>
                                        </p:tgtEl>
                                        <p:attrNameLst>
                                          <p:attrName>style.visibility</p:attrName>
                                        </p:attrNameLst>
                                      </p:cBhvr>
                                      <p:to>
                                        <p:strVal val="visible"/>
                                      </p:to>
                                    </p:set>
                                    <p:animEffect transition="in" filter="fade">
                                      <p:cBhvr>
                                        <p:cTn id="182" dur="1000"/>
                                        <p:tgtEl>
                                          <p:spTgt spid="48129">
                                            <p:txEl>
                                              <p:pRg st="25" end="25"/>
                                            </p:txEl>
                                          </p:spTgt>
                                        </p:tgtEl>
                                      </p:cBhvr>
                                    </p:animEffect>
                                    <p:anim calcmode="lin" valueType="num">
                                      <p:cBhvr>
                                        <p:cTn id="183" dur="1000" fill="hold"/>
                                        <p:tgtEl>
                                          <p:spTgt spid="48129">
                                            <p:txEl>
                                              <p:pRg st="25" end="25"/>
                                            </p:txEl>
                                          </p:spTgt>
                                        </p:tgtEl>
                                        <p:attrNameLst>
                                          <p:attrName>ppt_x</p:attrName>
                                        </p:attrNameLst>
                                      </p:cBhvr>
                                      <p:tavLst>
                                        <p:tav tm="0">
                                          <p:val>
                                            <p:strVal val="#ppt_x"/>
                                          </p:val>
                                        </p:tav>
                                        <p:tav tm="100000">
                                          <p:val>
                                            <p:strVal val="#ppt_x"/>
                                          </p:val>
                                        </p:tav>
                                      </p:tavLst>
                                    </p:anim>
                                    <p:anim calcmode="lin" valueType="num">
                                      <p:cBhvr>
                                        <p:cTn id="184" dur="1000" fill="hold"/>
                                        <p:tgtEl>
                                          <p:spTgt spid="48129">
                                            <p:txEl>
                                              <p:pRg st="25" end="25"/>
                                            </p:txEl>
                                          </p:spTgt>
                                        </p:tgtEl>
                                        <p:attrNameLst>
                                          <p:attrName>ppt_y</p:attrName>
                                        </p:attrNameLst>
                                      </p:cBhvr>
                                      <p:tavLst>
                                        <p:tav tm="0">
                                          <p:val>
                                            <p:strVal val="#ppt_y+.1"/>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42" presetClass="entr" presetSubtype="0" fill="hold" grpId="0" nodeType="clickEffect">
                                  <p:stCondLst>
                                    <p:cond delay="0"/>
                                  </p:stCondLst>
                                  <p:childTnLst>
                                    <p:set>
                                      <p:cBhvr>
                                        <p:cTn id="188" dur="1" fill="hold">
                                          <p:stCondLst>
                                            <p:cond delay="0"/>
                                          </p:stCondLst>
                                        </p:cTn>
                                        <p:tgtEl>
                                          <p:spTgt spid="48129">
                                            <p:txEl>
                                              <p:pRg st="26" end="26"/>
                                            </p:txEl>
                                          </p:spTgt>
                                        </p:tgtEl>
                                        <p:attrNameLst>
                                          <p:attrName>style.visibility</p:attrName>
                                        </p:attrNameLst>
                                      </p:cBhvr>
                                      <p:to>
                                        <p:strVal val="visible"/>
                                      </p:to>
                                    </p:set>
                                    <p:animEffect transition="in" filter="fade">
                                      <p:cBhvr>
                                        <p:cTn id="189" dur="1000"/>
                                        <p:tgtEl>
                                          <p:spTgt spid="48129">
                                            <p:txEl>
                                              <p:pRg st="26" end="26"/>
                                            </p:txEl>
                                          </p:spTgt>
                                        </p:tgtEl>
                                      </p:cBhvr>
                                    </p:animEffect>
                                    <p:anim calcmode="lin" valueType="num">
                                      <p:cBhvr>
                                        <p:cTn id="190" dur="1000" fill="hold"/>
                                        <p:tgtEl>
                                          <p:spTgt spid="48129">
                                            <p:txEl>
                                              <p:pRg st="26" end="26"/>
                                            </p:txEl>
                                          </p:spTgt>
                                        </p:tgtEl>
                                        <p:attrNameLst>
                                          <p:attrName>ppt_x</p:attrName>
                                        </p:attrNameLst>
                                      </p:cBhvr>
                                      <p:tavLst>
                                        <p:tav tm="0">
                                          <p:val>
                                            <p:strVal val="#ppt_x"/>
                                          </p:val>
                                        </p:tav>
                                        <p:tav tm="100000">
                                          <p:val>
                                            <p:strVal val="#ppt_x"/>
                                          </p:val>
                                        </p:tav>
                                      </p:tavLst>
                                    </p:anim>
                                    <p:anim calcmode="lin" valueType="num">
                                      <p:cBhvr>
                                        <p:cTn id="191" dur="1000" fill="hold"/>
                                        <p:tgtEl>
                                          <p:spTgt spid="48129">
                                            <p:txEl>
                                              <p:pRg st="26" end="26"/>
                                            </p:txEl>
                                          </p:spTgt>
                                        </p:tgtEl>
                                        <p:attrNameLst>
                                          <p:attrName>ppt_y</p:attrName>
                                        </p:attrNameLst>
                                      </p:cBhvr>
                                      <p:tavLst>
                                        <p:tav tm="0">
                                          <p:val>
                                            <p:strVal val="#ppt_y+.1"/>
                                          </p:val>
                                        </p:tav>
                                        <p:tav tm="100000">
                                          <p:val>
                                            <p:strVal val="#ppt_y"/>
                                          </p:val>
                                        </p:tav>
                                      </p:tavLst>
                                    </p:anim>
                                  </p:childTnLst>
                                </p:cTn>
                              </p:par>
                            </p:childTnLst>
                          </p:cTn>
                        </p:par>
                      </p:childTnLst>
                    </p:cTn>
                  </p:par>
                  <p:par>
                    <p:cTn id="192" fill="hold">
                      <p:stCondLst>
                        <p:cond delay="indefinite"/>
                      </p:stCondLst>
                      <p:childTnLst>
                        <p:par>
                          <p:cTn id="193" fill="hold">
                            <p:stCondLst>
                              <p:cond delay="0"/>
                            </p:stCondLst>
                            <p:childTnLst>
                              <p:par>
                                <p:cTn id="194" presetID="42" presetClass="entr" presetSubtype="0" fill="hold" grpId="0" nodeType="clickEffect">
                                  <p:stCondLst>
                                    <p:cond delay="0"/>
                                  </p:stCondLst>
                                  <p:childTnLst>
                                    <p:set>
                                      <p:cBhvr>
                                        <p:cTn id="195" dur="1" fill="hold">
                                          <p:stCondLst>
                                            <p:cond delay="0"/>
                                          </p:stCondLst>
                                        </p:cTn>
                                        <p:tgtEl>
                                          <p:spTgt spid="48129">
                                            <p:txEl>
                                              <p:pRg st="27" end="27"/>
                                            </p:txEl>
                                          </p:spTgt>
                                        </p:tgtEl>
                                        <p:attrNameLst>
                                          <p:attrName>style.visibility</p:attrName>
                                        </p:attrNameLst>
                                      </p:cBhvr>
                                      <p:to>
                                        <p:strVal val="visible"/>
                                      </p:to>
                                    </p:set>
                                    <p:animEffect transition="in" filter="fade">
                                      <p:cBhvr>
                                        <p:cTn id="196" dur="1000"/>
                                        <p:tgtEl>
                                          <p:spTgt spid="48129">
                                            <p:txEl>
                                              <p:pRg st="27" end="27"/>
                                            </p:txEl>
                                          </p:spTgt>
                                        </p:tgtEl>
                                      </p:cBhvr>
                                    </p:animEffect>
                                    <p:anim calcmode="lin" valueType="num">
                                      <p:cBhvr>
                                        <p:cTn id="197" dur="1000" fill="hold"/>
                                        <p:tgtEl>
                                          <p:spTgt spid="48129">
                                            <p:txEl>
                                              <p:pRg st="27" end="27"/>
                                            </p:txEl>
                                          </p:spTgt>
                                        </p:tgtEl>
                                        <p:attrNameLst>
                                          <p:attrName>ppt_x</p:attrName>
                                        </p:attrNameLst>
                                      </p:cBhvr>
                                      <p:tavLst>
                                        <p:tav tm="0">
                                          <p:val>
                                            <p:strVal val="#ppt_x"/>
                                          </p:val>
                                        </p:tav>
                                        <p:tav tm="100000">
                                          <p:val>
                                            <p:strVal val="#ppt_x"/>
                                          </p:val>
                                        </p:tav>
                                      </p:tavLst>
                                    </p:anim>
                                    <p:anim calcmode="lin" valueType="num">
                                      <p:cBhvr>
                                        <p:cTn id="198" dur="1000" fill="hold"/>
                                        <p:tgtEl>
                                          <p:spTgt spid="48129">
                                            <p:txEl>
                                              <p:pRg st="27" end="27"/>
                                            </p:txEl>
                                          </p:spTgt>
                                        </p:tgtEl>
                                        <p:attrNameLst>
                                          <p:attrName>ppt_y</p:attrName>
                                        </p:attrNameLst>
                                      </p:cBhvr>
                                      <p:tavLst>
                                        <p:tav tm="0">
                                          <p:val>
                                            <p:strVal val="#ppt_y+.1"/>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42" presetClass="entr" presetSubtype="0" fill="hold" grpId="0" nodeType="clickEffect">
                                  <p:stCondLst>
                                    <p:cond delay="0"/>
                                  </p:stCondLst>
                                  <p:childTnLst>
                                    <p:set>
                                      <p:cBhvr>
                                        <p:cTn id="202" dur="1" fill="hold">
                                          <p:stCondLst>
                                            <p:cond delay="0"/>
                                          </p:stCondLst>
                                        </p:cTn>
                                        <p:tgtEl>
                                          <p:spTgt spid="48129">
                                            <p:txEl>
                                              <p:pRg st="28" end="28"/>
                                            </p:txEl>
                                          </p:spTgt>
                                        </p:tgtEl>
                                        <p:attrNameLst>
                                          <p:attrName>style.visibility</p:attrName>
                                        </p:attrNameLst>
                                      </p:cBhvr>
                                      <p:to>
                                        <p:strVal val="visible"/>
                                      </p:to>
                                    </p:set>
                                    <p:animEffect transition="in" filter="fade">
                                      <p:cBhvr>
                                        <p:cTn id="203" dur="1000"/>
                                        <p:tgtEl>
                                          <p:spTgt spid="48129">
                                            <p:txEl>
                                              <p:pRg st="28" end="28"/>
                                            </p:txEl>
                                          </p:spTgt>
                                        </p:tgtEl>
                                      </p:cBhvr>
                                    </p:animEffect>
                                    <p:anim calcmode="lin" valueType="num">
                                      <p:cBhvr>
                                        <p:cTn id="204" dur="1000" fill="hold"/>
                                        <p:tgtEl>
                                          <p:spTgt spid="48129">
                                            <p:txEl>
                                              <p:pRg st="28" end="28"/>
                                            </p:txEl>
                                          </p:spTgt>
                                        </p:tgtEl>
                                        <p:attrNameLst>
                                          <p:attrName>ppt_x</p:attrName>
                                        </p:attrNameLst>
                                      </p:cBhvr>
                                      <p:tavLst>
                                        <p:tav tm="0">
                                          <p:val>
                                            <p:strVal val="#ppt_x"/>
                                          </p:val>
                                        </p:tav>
                                        <p:tav tm="100000">
                                          <p:val>
                                            <p:strVal val="#ppt_x"/>
                                          </p:val>
                                        </p:tav>
                                      </p:tavLst>
                                    </p:anim>
                                    <p:anim calcmode="lin" valueType="num">
                                      <p:cBhvr>
                                        <p:cTn id="205" dur="1000" fill="hold"/>
                                        <p:tgtEl>
                                          <p:spTgt spid="48129">
                                            <p:txEl>
                                              <p:pRg st="28" end="28"/>
                                            </p:txEl>
                                          </p:spTgt>
                                        </p:tgtEl>
                                        <p:attrNameLst>
                                          <p:attrName>ppt_y</p:attrName>
                                        </p:attrNameLst>
                                      </p:cBhvr>
                                      <p:tavLst>
                                        <p:tav tm="0">
                                          <p:val>
                                            <p:strVal val="#ppt_y+.1"/>
                                          </p:val>
                                        </p:tav>
                                        <p:tav tm="100000">
                                          <p:val>
                                            <p:strVal val="#ppt_y"/>
                                          </p:val>
                                        </p:tav>
                                      </p:tavLst>
                                    </p:anim>
                                  </p:childTnLst>
                                </p:cTn>
                              </p:par>
                            </p:childTnLst>
                          </p:cTn>
                        </p:par>
                      </p:childTnLst>
                    </p:cTn>
                  </p:par>
                  <p:par>
                    <p:cTn id="206" fill="hold">
                      <p:stCondLst>
                        <p:cond delay="indefinite"/>
                      </p:stCondLst>
                      <p:childTnLst>
                        <p:par>
                          <p:cTn id="207" fill="hold">
                            <p:stCondLst>
                              <p:cond delay="0"/>
                            </p:stCondLst>
                            <p:childTnLst>
                              <p:par>
                                <p:cTn id="208" presetID="42" presetClass="entr" presetSubtype="0" fill="hold" grpId="0" nodeType="clickEffect">
                                  <p:stCondLst>
                                    <p:cond delay="0"/>
                                  </p:stCondLst>
                                  <p:childTnLst>
                                    <p:set>
                                      <p:cBhvr>
                                        <p:cTn id="209" dur="1" fill="hold">
                                          <p:stCondLst>
                                            <p:cond delay="0"/>
                                          </p:stCondLst>
                                        </p:cTn>
                                        <p:tgtEl>
                                          <p:spTgt spid="48129">
                                            <p:txEl>
                                              <p:pRg st="29" end="29"/>
                                            </p:txEl>
                                          </p:spTgt>
                                        </p:tgtEl>
                                        <p:attrNameLst>
                                          <p:attrName>style.visibility</p:attrName>
                                        </p:attrNameLst>
                                      </p:cBhvr>
                                      <p:to>
                                        <p:strVal val="visible"/>
                                      </p:to>
                                    </p:set>
                                    <p:animEffect transition="in" filter="fade">
                                      <p:cBhvr>
                                        <p:cTn id="210" dur="1000"/>
                                        <p:tgtEl>
                                          <p:spTgt spid="48129">
                                            <p:txEl>
                                              <p:pRg st="29" end="29"/>
                                            </p:txEl>
                                          </p:spTgt>
                                        </p:tgtEl>
                                      </p:cBhvr>
                                    </p:animEffect>
                                    <p:anim calcmode="lin" valueType="num">
                                      <p:cBhvr>
                                        <p:cTn id="211" dur="1000" fill="hold"/>
                                        <p:tgtEl>
                                          <p:spTgt spid="48129">
                                            <p:txEl>
                                              <p:pRg st="29" end="29"/>
                                            </p:txEl>
                                          </p:spTgt>
                                        </p:tgtEl>
                                        <p:attrNameLst>
                                          <p:attrName>ppt_x</p:attrName>
                                        </p:attrNameLst>
                                      </p:cBhvr>
                                      <p:tavLst>
                                        <p:tav tm="0">
                                          <p:val>
                                            <p:strVal val="#ppt_x"/>
                                          </p:val>
                                        </p:tav>
                                        <p:tav tm="100000">
                                          <p:val>
                                            <p:strVal val="#ppt_x"/>
                                          </p:val>
                                        </p:tav>
                                      </p:tavLst>
                                    </p:anim>
                                    <p:anim calcmode="lin" valueType="num">
                                      <p:cBhvr>
                                        <p:cTn id="212" dur="1000" fill="hold"/>
                                        <p:tgtEl>
                                          <p:spTgt spid="48129">
                                            <p:txEl>
                                              <p:pRg st="29" end="29"/>
                                            </p:txEl>
                                          </p:spTgt>
                                        </p:tgtEl>
                                        <p:attrNameLst>
                                          <p:attrName>ppt_y</p:attrName>
                                        </p:attrNameLst>
                                      </p:cBhvr>
                                      <p:tavLst>
                                        <p:tav tm="0">
                                          <p:val>
                                            <p:strVal val="#ppt_y+.1"/>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42" presetClass="entr" presetSubtype="0" fill="hold" grpId="0" nodeType="clickEffect">
                                  <p:stCondLst>
                                    <p:cond delay="0"/>
                                  </p:stCondLst>
                                  <p:childTnLst>
                                    <p:set>
                                      <p:cBhvr>
                                        <p:cTn id="216" dur="1" fill="hold">
                                          <p:stCondLst>
                                            <p:cond delay="0"/>
                                          </p:stCondLst>
                                        </p:cTn>
                                        <p:tgtEl>
                                          <p:spTgt spid="48129">
                                            <p:txEl>
                                              <p:pRg st="30" end="30"/>
                                            </p:txEl>
                                          </p:spTgt>
                                        </p:tgtEl>
                                        <p:attrNameLst>
                                          <p:attrName>style.visibility</p:attrName>
                                        </p:attrNameLst>
                                      </p:cBhvr>
                                      <p:to>
                                        <p:strVal val="visible"/>
                                      </p:to>
                                    </p:set>
                                    <p:animEffect transition="in" filter="fade">
                                      <p:cBhvr>
                                        <p:cTn id="217" dur="1000"/>
                                        <p:tgtEl>
                                          <p:spTgt spid="48129">
                                            <p:txEl>
                                              <p:pRg st="30" end="30"/>
                                            </p:txEl>
                                          </p:spTgt>
                                        </p:tgtEl>
                                      </p:cBhvr>
                                    </p:animEffect>
                                    <p:anim calcmode="lin" valueType="num">
                                      <p:cBhvr>
                                        <p:cTn id="218" dur="1000" fill="hold"/>
                                        <p:tgtEl>
                                          <p:spTgt spid="48129">
                                            <p:txEl>
                                              <p:pRg st="30" end="30"/>
                                            </p:txEl>
                                          </p:spTgt>
                                        </p:tgtEl>
                                        <p:attrNameLst>
                                          <p:attrName>ppt_x</p:attrName>
                                        </p:attrNameLst>
                                      </p:cBhvr>
                                      <p:tavLst>
                                        <p:tav tm="0">
                                          <p:val>
                                            <p:strVal val="#ppt_x"/>
                                          </p:val>
                                        </p:tav>
                                        <p:tav tm="100000">
                                          <p:val>
                                            <p:strVal val="#ppt_x"/>
                                          </p:val>
                                        </p:tav>
                                      </p:tavLst>
                                    </p:anim>
                                    <p:anim calcmode="lin" valueType="num">
                                      <p:cBhvr>
                                        <p:cTn id="219" dur="1000" fill="hold"/>
                                        <p:tgtEl>
                                          <p:spTgt spid="48129">
                                            <p:txEl>
                                              <p:pRg st="30" end="3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Содержимое 2"/>
          <p:cNvSpPr>
            <a:spLocks noGrp="1"/>
          </p:cNvSpPr>
          <p:nvPr>
            <p:ph idx="1"/>
          </p:nvPr>
        </p:nvSpPr>
        <p:spPr>
          <a:xfrm>
            <a:off x="250825" y="333375"/>
            <a:ext cx="8642350" cy="6264275"/>
          </a:xfrm>
        </p:spPr>
        <p:txBody>
          <a:bodyPr/>
          <a:lstStyle/>
          <a:p>
            <a:pPr eaLnBrk="1" hangingPunct="1">
              <a:buFont typeface="Arial" charset="0"/>
              <a:buNone/>
            </a:pPr>
            <a:r>
              <a:rPr lang="ru-RU" sz="1500" dirty="0" smtClean="0">
                <a:latin typeface="Arial" charset="0"/>
              </a:rPr>
              <a:t>           (30)Первым делом я ощупал рану. (31)Раны не было, крови не было. (32)Промазал! (33)Чуть-чуть запоздал, чуть замешкал, рука дрогнула… (34)Во что ж попал тогда? (35)Я привстал, чтобы отодвинуться дальше от двери, и разбитый в щепки приклад автомата поволокся по полу на ремне. (36)Когда я бежал, автомат держал в правой руке, прижав к боку, как раз на уровне поясницы. (37)Что, если бы он взял чуть-чуть левее?!</a:t>
            </a:r>
          </a:p>
          <a:p>
            <a:pPr eaLnBrk="1" hangingPunct="1">
              <a:buFont typeface="Arial" charset="0"/>
              <a:buNone/>
            </a:pPr>
            <a:r>
              <a:rPr lang="ru-RU" sz="1500" dirty="0" smtClean="0">
                <a:latin typeface="Arial" charset="0"/>
              </a:rPr>
              <a:t>            (38)Потом всю жизнь сидело во мне это «что, если бы…», всю жизнь я снова и снова переживал момент выстрела, хлопка разрывной пули, как бы заново переигрывая событие и поправляя ошибку снайпера.(39)Чуть-чуть левее… (40)Пуля попадает мне в спину и, разорвав внутренности, отдельными осколками выходит спереди. (41)Я падаю и сгоряча заползаю в баню, хватаюсь за рану и, увидев кровь, понимая, чувствуя, что это мой конец, но все же на что-то ещё надеясь, в страшной жажде жизни начинаю метаться, стонать, звать на помощь… (42)И, корчась на полу, пачкаясь в луже собственной крови, умираю в банном затхлом сумраке… (43)Снайпер, вероятно, не сомневался в этом. (44)Наверное, довольно улыбнулся и закурил сигарету. (45)Какой я у него был по счёту, убитый метким выстрелом русский солдат, — десятый, двадцатый?..</a:t>
            </a:r>
          </a:p>
          <a:p>
            <a:pPr eaLnBrk="1" hangingPunct="1">
              <a:buFont typeface="Arial" charset="0"/>
              <a:buNone/>
            </a:pPr>
            <a:r>
              <a:rPr lang="ru-RU" sz="1500" dirty="0" smtClean="0">
                <a:latin typeface="Arial" charset="0"/>
              </a:rPr>
              <a:t>             (46)А я вот живу. (47)И всю жизнь бегу, бегу, ощущая на спине чёрную тень крестика, бегу через годы к чёрному проёму банной двери, убегаю от смерти или бегу туда, где ждет меня неотвратимый выстрел. (48) «А что, если он возьмёт чуть-чуть левее?» (49)И звучит, звучит в душе моей трагически-торжественное чувство войны…</a:t>
            </a:r>
            <a:endParaRPr lang="ru-RU" sz="1500" i="1" dirty="0" smtClean="0">
              <a:latin typeface="Arial" charset="0"/>
            </a:endParaRPr>
          </a:p>
          <a:p>
            <a:pPr eaLnBrk="1" hangingPunct="1">
              <a:buFont typeface="Arial" charset="0"/>
              <a:buNone/>
            </a:pPr>
            <a:r>
              <a:rPr lang="ru-RU" sz="1500" i="1" dirty="0" smtClean="0">
                <a:latin typeface="Arial" charset="0"/>
              </a:rPr>
              <a:t>                                                                        (По А.Ю.Генатулину («Сто шагов на войне»)</a:t>
            </a:r>
          </a:p>
          <a:p>
            <a:pPr eaLnBrk="1" hangingPunct="1">
              <a:buFont typeface="Arial" charset="0"/>
              <a:buNone/>
            </a:pPr>
            <a:endParaRPr lang="ru-RU" sz="1500" i="1" dirty="0" smtClean="0">
              <a:latin typeface="Arial" charset="0"/>
            </a:endParaRPr>
          </a:p>
          <a:p>
            <a:pPr eaLnBrk="1" hangingPunct="1">
              <a:buFont typeface="Arial" charset="0"/>
              <a:buNone/>
            </a:pPr>
            <a:r>
              <a:rPr lang="ru-RU" sz="1500" i="1" dirty="0" smtClean="0">
                <a:latin typeface="Arial" charset="0"/>
              </a:rPr>
              <a:t>        </a:t>
            </a:r>
            <a:r>
              <a:rPr lang="ru-RU" sz="1200" i="1" dirty="0" smtClean="0">
                <a:latin typeface="Arial" charset="0"/>
              </a:rPr>
              <a:t>А.Ю.Генатулин - русский писатель ХХ века. Основные темы его произведений: Великая Отечественная война, жизнь современников писателя. В 2008 году ему присуждена Литературная премия имени Сергея Аксакова.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9153">
                                            <p:txEl>
                                              <p:pRg st="0" end="0"/>
                                            </p:txEl>
                                          </p:spTgt>
                                        </p:tgtEl>
                                        <p:attrNameLst>
                                          <p:attrName>style.visibility</p:attrName>
                                        </p:attrNameLst>
                                      </p:cBhvr>
                                      <p:to>
                                        <p:strVal val="visible"/>
                                      </p:to>
                                    </p:set>
                                    <p:animEffect transition="in" filter="fade">
                                      <p:cBhvr>
                                        <p:cTn id="7" dur="1000"/>
                                        <p:tgtEl>
                                          <p:spTgt spid="49153">
                                            <p:txEl>
                                              <p:pRg st="0" end="0"/>
                                            </p:txEl>
                                          </p:spTgt>
                                        </p:tgtEl>
                                      </p:cBhvr>
                                    </p:animEffect>
                                    <p:anim calcmode="lin" valueType="num">
                                      <p:cBhvr>
                                        <p:cTn id="8" dur="1000" fill="hold"/>
                                        <p:tgtEl>
                                          <p:spTgt spid="4915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915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9153">
                                            <p:txEl>
                                              <p:pRg st="1" end="1"/>
                                            </p:txEl>
                                          </p:spTgt>
                                        </p:tgtEl>
                                        <p:attrNameLst>
                                          <p:attrName>style.visibility</p:attrName>
                                        </p:attrNameLst>
                                      </p:cBhvr>
                                      <p:to>
                                        <p:strVal val="visible"/>
                                      </p:to>
                                    </p:set>
                                    <p:animEffect transition="in" filter="fade">
                                      <p:cBhvr>
                                        <p:cTn id="14" dur="1000"/>
                                        <p:tgtEl>
                                          <p:spTgt spid="49153">
                                            <p:txEl>
                                              <p:pRg st="1" end="1"/>
                                            </p:txEl>
                                          </p:spTgt>
                                        </p:tgtEl>
                                      </p:cBhvr>
                                    </p:animEffect>
                                    <p:anim calcmode="lin" valueType="num">
                                      <p:cBhvr>
                                        <p:cTn id="15" dur="1000" fill="hold"/>
                                        <p:tgtEl>
                                          <p:spTgt spid="4915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915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9153">
                                            <p:txEl>
                                              <p:pRg st="2" end="2"/>
                                            </p:txEl>
                                          </p:spTgt>
                                        </p:tgtEl>
                                        <p:attrNameLst>
                                          <p:attrName>style.visibility</p:attrName>
                                        </p:attrNameLst>
                                      </p:cBhvr>
                                      <p:to>
                                        <p:strVal val="visible"/>
                                      </p:to>
                                    </p:set>
                                    <p:animEffect transition="in" filter="fade">
                                      <p:cBhvr>
                                        <p:cTn id="21" dur="1000"/>
                                        <p:tgtEl>
                                          <p:spTgt spid="49153">
                                            <p:txEl>
                                              <p:pRg st="2" end="2"/>
                                            </p:txEl>
                                          </p:spTgt>
                                        </p:tgtEl>
                                      </p:cBhvr>
                                    </p:animEffect>
                                    <p:anim calcmode="lin" valueType="num">
                                      <p:cBhvr>
                                        <p:cTn id="22" dur="1000" fill="hold"/>
                                        <p:tgtEl>
                                          <p:spTgt spid="4915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915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9153">
                                            <p:txEl>
                                              <p:pRg st="3" end="3"/>
                                            </p:txEl>
                                          </p:spTgt>
                                        </p:tgtEl>
                                        <p:attrNameLst>
                                          <p:attrName>style.visibility</p:attrName>
                                        </p:attrNameLst>
                                      </p:cBhvr>
                                      <p:to>
                                        <p:strVal val="visible"/>
                                      </p:to>
                                    </p:set>
                                    <p:animEffect transition="in" filter="fade">
                                      <p:cBhvr>
                                        <p:cTn id="28" dur="1000"/>
                                        <p:tgtEl>
                                          <p:spTgt spid="49153">
                                            <p:txEl>
                                              <p:pRg st="3" end="3"/>
                                            </p:txEl>
                                          </p:spTgt>
                                        </p:tgtEl>
                                      </p:cBhvr>
                                    </p:animEffect>
                                    <p:anim calcmode="lin" valueType="num">
                                      <p:cBhvr>
                                        <p:cTn id="29" dur="1000" fill="hold"/>
                                        <p:tgtEl>
                                          <p:spTgt spid="4915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915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9153">
                                            <p:txEl>
                                              <p:pRg st="5" end="5"/>
                                            </p:txEl>
                                          </p:spTgt>
                                        </p:tgtEl>
                                        <p:attrNameLst>
                                          <p:attrName>style.visibility</p:attrName>
                                        </p:attrNameLst>
                                      </p:cBhvr>
                                      <p:to>
                                        <p:strVal val="visible"/>
                                      </p:to>
                                    </p:set>
                                    <p:animEffect transition="in" filter="fade">
                                      <p:cBhvr>
                                        <p:cTn id="35" dur="1000"/>
                                        <p:tgtEl>
                                          <p:spTgt spid="49153">
                                            <p:txEl>
                                              <p:pRg st="5" end="5"/>
                                            </p:txEl>
                                          </p:spTgt>
                                        </p:tgtEl>
                                      </p:cBhvr>
                                    </p:animEffect>
                                    <p:anim calcmode="lin" valueType="num">
                                      <p:cBhvr>
                                        <p:cTn id="36" dur="1000" fill="hold"/>
                                        <p:tgtEl>
                                          <p:spTgt spid="4915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915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2987675" y="2349500"/>
            <a:ext cx="5976938" cy="316706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4000" b="1" dirty="0">
                <a:latin typeface="Arial" pitchFamily="34" charset="0"/>
                <a:cs typeface="Arial" pitchFamily="34" charset="0"/>
              </a:rPr>
              <a:t>Обратите внимание!</a:t>
            </a:r>
          </a:p>
          <a:p>
            <a:pPr>
              <a:defRPr/>
            </a:pPr>
            <a:endParaRPr lang="ru-RU" sz="4000" b="1" dirty="0">
              <a:latin typeface="Arial" pitchFamily="34" charset="0"/>
              <a:cs typeface="Arial" pitchFamily="34" charset="0"/>
            </a:endParaRPr>
          </a:p>
          <a:p>
            <a:pPr algn="ctr">
              <a:defRPr/>
            </a:pPr>
            <a:r>
              <a:rPr lang="ru-RU" sz="4000" b="1" dirty="0">
                <a:latin typeface="Arial" pitchFamily="34" charset="0"/>
                <a:cs typeface="Arial" pitchFamily="34" charset="0"/>
              </a:rPr>
              <a:t>Это важно!</a:t>
            </a:r>
          </a:p>
        </p:txBody>
      </p:sp>
      <p:pic>
        <p:nvPicPr>
          <p:cNvPr id="67586" name="Picture 2" descr="C:\Users\User\Desktop\шаттерсток\shutterstock_362777693.jpg"/>
          <p:cNvPicPr>
            <a:picLocks noChangeAspect="1" noChangeArrowheads="1"/>
          </p:cNvPicPr>
          <p:nvPr/>
        </p:nvPicPr>
        <p:blipFill>
          <a:blip r:embed="rId2" cstate="print"/>
          <a:srcRect/>
          <a:stretch>
            <a:fillRect/>
          </a:stretch>
        </p:blipFill>
        <p:spPr bwMode="auto">
          <a:xfrm>
            <a:off x="179388" y="2492375"/>
            <a:ext cx="2305050" cy="29765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3"/>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idx="4294967295"/>
          </p:nvPr>
        </p:nvSpPr>
        <p:spPr>
          <a:xfrm>
            <a:off x="457200" y="115888"/>
            <a:ext cx="8229600" cy="360362"/>
          </a:xfrm>
        </p:spPr>
        <p:txBody>
          <a:bodyPr/>
          <a:lstStyle/>
          <a:p>
            <a:pPr eaLnBrk="1" hangingPunct="1"/>
            <a:r>
              <a:rPr lang="ru-RU" sz="2800" b="1" smtClean="0">
                <a:cs typeface="Arial" charset="0"/>
              </a:rPr>
              <a:t>Автор и рассказчик в художественном тексте</a:t>
            </a:r>
          </a:p>
        </p:txBody>
      </p:sp>
      <p:graphicFrame>
        <p:nvGraphicFramePr>
          <p:cNvPr id="70681" name="Group 25"/>
          <p:cNvGraphicFramePr>
            <a:graphicFrameLocks noGrp="1"/>
          </p:cNvGraphicFramePr>
          <p:nvPr>
            <p:ph idx="4294967295"/>
          </p:nvPr>
        </p:nvGraphicFramePr>
        <p:xfrm>
          <a:off x="215900" y="549275"/>
          <a:ext cx="7812088" cy="6126480"/>
        </p:xfrm>
        <a:graphic>
          <a:graphicData uri="http://schemas.openxmlformats.org/drawingml/2006/table">
            <a:tbl>
              <a:tblPr/>
              <a:tblGrid>
                <a:gridCol w="3967163"/>
                <a:gridCol w="3844925"/>
              </a:tblGrid>
              <a:tr h="287338">
                <a:tc>
                  <a:txBody>
                    <a:bodyPr/>
                    <a:lstStyle/>
                    <a:p>
                      <a:pPr marL="457200" marR="0" lvl="1" indent="0" algn="ctr"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2000" b="1" i="0" u="none" strike="noStrike" cap="none" normalizeH="0" baseline="0" dirty="0" smtClean="0">
                          <a:ln>
                            <a:noFill/>
                          </a:ln>
                          <a:solidFill>
                            <a:schemeClr val="tx1"/>
                          </a:solidFill>
                          <a:effectLst/>
                          <a:latin typeface="Arial" charset="0"/>
                          <a:cs typeface="Arial" charset="0"/>
                        </a:rPr>
                        <a:t>Автор</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2000" b="1" i="0" u="none" strike="noStrike" cap="none" normalizeH="0" baseline="0" smtClean="0">
                          <a:ln>
                            <a:noFill/>
                          </a:ln>
                          <a:solidFill>
                            <a:schemeClr val="tx1"/>
                          </a:solidFill>
                          <a:effectLst/>
                          <a:latin typeface="Arial" charset="0"/>
                          <a:cs typeface="Arial" charset="0"/>
                        </a:rPr>
                        <a:t>Рассказчик</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14338">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800" b="1" i="0" u="none" strike="noStrike" cap="none" normalizeH="0" baseline="0" dirty="0" smtClean="0">
                          <a:ln>
                            <a:noFill/>
                          </a:ln>
                          <a:solidFill>
                            <a:schemeClr val="tx1"/>
                          </a:solidFill>
                          <a:effectLst/>
                          <a:latin typeface="Arial" charset="0"/>
                          <a:cs typeface="Arial" charset="0"/>
                        </a:rPr>
                        <a:t>Создатель</a:t>
                      </a:r>
                      <a:r>
                        <a:rPr kumimoji="0" lang="ru-RU" sz="1800" b="0" i="0" u="none" strike="noStrike" cap="none" normalizeH="0" baseline="0" dirty="0" smtClean="0">
                          <a:ln>
                            <a:noFill/>
                          </a:ln>
                          <a:solidFill>
                            <a:schemeClr val="tx1"/>
                          </a:solidFill>
                          <a:effectLst/>
                          <a:latin typeface="Arial" charset="0"/>
                          <a:cs typeface="Arial" charset="0"/>
                        </a:rPr>
                        <a:t> художественного произведения, в котором отражается его мировоззрение и реализуется индивидуальный авторский стиль.</a:t>
                      </a:r>
                      <a:endParaRPr kumimoji="0" lang="ru-RU" sz="1800" b="0" i="0" u="none" strike="noStrike" cap="none" normalizeH="0" baseline="0" dirty="0" smtClean="0">
                        <a:ln>
                          <a:noFill/>
                        </a:ln>
                        <a:solidFill>
                          <a:srgbClr val="000099"/>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800" b="1" i="0" u="none" strike="noStrike" cap="none" normalizeH="0" baseline="0" dirty="0" smtClean="0">
                          <a:ln>
                            <a:noFill/>
                          </a:ln>
                          <a:solidFill>
                            <a:schemeClr val="tx1"/>
                          </a:solidFill>
                          <a:effectLst/>
                          <a:latin typeface="Arial" charset="0"/>
                          <a:cs typeface="Arial" charset="0"/>
                        </a:rPr>
                        <a:t>Один из персонажей </a:t>
                      </a:r>
                      <a:r>
                        <a:rPr kumimoji="0" lang="ru-RU" sz="1800" b="0" i="0" u="none" strike="noStrike" cap="none" normalizeH="0" baseline="0" dirty="0" smtClean="0">
                          <a:ln>
                            <a:noFill/>
                          </a:ln>
                          <a:solidFill>
                            <a:schemeClr val="tx1"/>
                          </a:solidFill>
                          <a:effectLst/>
                          <a:latin typeface="Arial" charset="0"/>
                          <a:cs typeface="Arial" charset="0"/>
                        </a:rPr>
                        <a:t>произведения, от имени которого ведется повествование о судьбе героев или о событиях, составляющих содержание литературного произведения.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92150">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800" b="1" i="0" u="none" strike="noStrike" cap="none" normalizeH="0" baseline="0" smtClean="0">
                          <a:ln>
                            <a:noFill/>
                          </a:ln>
                          <a:solidFill>
                            <a:schemeClr val="tx1"/>
                          </a:solidFill>
                          <a:effectLst/>
                          <a:latin typeface="Arial" charset="0"/>
                          <a:cs typeface="Arial" charset="0"/>
                        </a:rPr>
                        <a:t>Реализует собственный творческий замысел,</a:t>
                      </a:r>
                      <a:r>
                        <a:rPr kumimoji="0" lang="ru-RU" sz="1800" b="0" i="0" u="none" strike="noStrike" cap="none" normalizeH="0" baseline="0" smtClean="0">
                          <a:ln>
                            <a:noFill/>
                          </a:ln>
                          <a:solidFill>
                            <a:schemeClr val="tx1"/>
                          </a:solidFill>
                          <a:effectLst/>
                          <a:latin typeface="Arial" charset="0"/>
                          <a:cs typeface="Arial" charset="0"/>
                        </a:rPr>
                        <a:t> разрабатывая фабулу, выстраивая сюжет, соединяя фрагменты текста в единое композиционное целое.</a:t>
                      </a:r>
                      <a:endParaRPr kumimoji="0" lang="ru-RU" sz="1800" b="1" i="0" u="none" strike="noStrike" cap="none" normalizeH="0" baseline="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Courier New" pitchFamily="49" charset="0"/>
                        <a:buChar char="o"/>
                        <a:tabLst/>
                      </a:pPr>
                      <a:r>
                        <a:rPr kumimoji="0" lang="ru-RU" sz="1800" b="1" i="0" u="none" strike="noStrike" cap="none" normalizeH="0" baseline="0" dirty="0" smtClean="0">
                          <a:ln>
                            <a:noFill/>
                          </a:ln>
                          <a:solidFill>
                            <a:schemeClr val="tx1"/>
                          </a:solidFill>
                          <a:effectLst/>
                          <a:latin typeface="Arial" charset="0"/>
                          <a:cs typeface="Arial" charset="0"/>
                        </a:rPr>
                        <a:t> Принимает участие в событиях и повествует о них. </a:t>
                      </a:r>
                    </a:p>
                    <a:p>
                      <a:pPr marL="0" marR="0" lvl="0" indent="0" algn="l" defTabSz="914400" rtl="0" eaLnBrk="0" fontAlgn="base" latinLnBrk="0" hangingPunct="0">
                        <a:lnSpc>
                          <a:spcPct val="100000"/>
                        </a:lnSpc>
                        <a:spcBef>
                          <a:spcPts val="600"/>
                        </a:spcBef>
                        <a:spcAft>
                          <a:spcPct val="0"/>
                        </a:spcAft>
                        <a:buClr>
                          <a:schemeClr val="accent1"/>
                        </a:buClr>
                        <a:buSzPct val="76000"/>
                        <a:buFont typeface="Courier New" pitchFamily="49" charset="0"/>
                        <a:buChar char="o"/>
                        <a:tabLst/>
                      </a:pPr>
                      <a:r>
                        <a:rPr kumimoji="0" lang="ru-RU" sz="1800" b="1" i="0" u="none" strike="noStrike" cap="none" normalizeH="0" baseline="0" dirty="0" smtClean="0">
                          <a:ln>
                            <a:noFill/>
                          </a:ln>
                          <a:solidFill>
                            <a:schemeClr val="tx1"/>
                          </a:solidFill>
                          <a:effectLst/>
                          <a:latin typeface="Arial" charset="0"/>
                          <a:cs typeface="Arial" charset="0"/>
                        </a:rPr>
                        <a:t> Только повествует о событиях</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36588">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endParaRPr kumimoji="0" lang="ru-RU" sz="1800" b="0" i="0" u="none" strike="noStrike" cap="none" normalizeH="0" baseline="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800" b="0" i="0" u="none" strike="noStrike" cap="none" normalizeH="0" baseline="0" dirty="0" smtClean="0">
                          <a:ln>
                            <a:noFill/>
                          </a:ln>
                          <a:solidFill>
                            <a:schemeClr val="tx1"/>
                          </a:solidFill>
                          <a:effectLst/>
                          <a:latin typeface="Arial" charset="0"/>
                          <a:cs typeface="Arial" charset="0"/>
                        </a:rPr>
                        <a:t>Может выражать авторскую позицию по отношению к описываемым событиям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301750">
                <a:tc gridSpan="2">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2000" b="0" i="0" u="none" strike="noStrike" cap="none" normalizeH="0" baseline="0" dirty="0" smtClean="0">
                          <a:ln>
                            <a:noFill/>
                          </a:ln>
                          <a:solidFill>
                            <a:schemeClr val="tx1"/>
                          </a:solidFill>
                          <a:effectLst/>
                          <a:latin typeface="Arial" charset="0"/>
                          <a:cs typeface="Arial" charset="0"/>
                        </a:rPr>
                        <a:t>Образ Р. возникает при персонифицированном повествовании от первого лица. Подобное повествование  - один из способов реализации авторской позиции в художественном тексте.  Образ Р. является важным средством композиционной организации текста.</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r>
            </a:tbl>
          </a:graphicData>
        </a:graphic>
      </p:graphicFrame>
      <p:pic>
        <p:nvPicPr>
          <p:cNvPr id="68629" name="Picture 3" descr="C:\Users\User\Desktop\шаттерсток\shutterstock_361708925.jpg"/>
          <p:cNvPicPr>
            <a:picLocks noChangeAspect="1" noChangeArrowheads="1"/>
          </p:cNvPicPr>
          <p:nvPr/>
        </p:nvPicPr>
        <p:blipFill>
          <a:blip r:embed="rId2" cstate="print"/>
          <a:srcRect/>
          <a:stretch>
            <a:fillRect/>
          </a:stretch>
        </p:blipFill>
        <p:spPr bwMode="auto">
          <a:xfrm>
            <a:off x="7667625" y="2420938"/>
            <a:ext cx="1476375" cy="2087562"/>
          </a:xfrm>
          <a:prstGeom prst="rect">
            <a:avLst/>
          </a:prstGeom>
          <a:noFill/>
          <a:ln w="9525">
            <a:noFill/>
            <a:miter lim="800000"/>
            <a:headEnd/>
            <a:tailEnd/>
          </a:ln>
        </p:spPr>
      </p:pic>
      <p:sp>
        <p:nvSpPr>
          <p:cNvPr id="6" name="Прямоугольник 5"/>
          <p:cNvSpPr/>
          <p:nvPr/>
        </p:nvSpPr>
        <p:spPr>
          <a:xfrm>
            <a:off x="7956376" y="2636912"/>
            <a:ext cx="288032" cy="461665"/>
          </a:xfrm>
          <a:prstGeom prst="rect">
            <a:avLst/>
          </a:prstGeom>
          <a:noFill/>
        </p:spPr>
        <p:txBody>
          <a:bodyPr>
            <a:spAutoFit/>
          </a:bodyPr>
          <a:lstStyle/>
          <a:p>
            <a:pPr algn="ctr">
              <a:defRPr/>
            </a:pPr>
            <a:r>
              <a:rPr lang="ru-RU"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mn-cs"/>
              </a:rPr>
              <a:t>А</a:t>
            </a:r>
          </a:p>
        </p:txBody>
      </p:sp>
      <p:sp>
        <p:nvSpPr>
          <p:cNvPr id="7" name="Прямоугольник 6"/>
          <p:cNvSpPr/>
          <p:nvPr/>
        </p:nvSpPr>
        <p:spPr>
          <a:xfrm>
            <a:off x="8532440" y="2636912"/>
            <a:ext cx="194926" cy="461665"/>
          </a:xfrm>
          <a:prstGeom prst="rect">
            <a:avLst/>
          </a:prstGeom>
          <a:noFill/>
        </p:spPr>
        <p:txBody>
          <a:bodyPr>
            <a:spAutoFit/>
          </a:bodyPr>
          <a:lstStyle/>
          <a:p>
            <a:pPr algn="ctr">
              <a:defRPr/>
            </a:pPr>
            <a:r>
              <a:rPr lang="ru-RU"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mn-cs"/>
              </a:rPr>
              <a:t>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ppt_w</p:attrName>
                                        </p:attrNameLst>
                                      </p:cBhvr>
                                      <p:tavLst>
                                        <p:tav tm="0">
                                          <p:val>
                                            <p:strVal val="#ppt_w+.3"/>
                                          </p:val>
                                        </p:tav>
                                        <p:tav tm="100000">
                                          <p:val>
                                            <p:strVal val="#ppt_w"/>
                                          </p:val>
                                        </p:tav>
                                      </p:tavLst>
                                    </p:anim>
                                    <p:anim calcmode="lin" valueType="num">
                                      <p:cBhvr>
                                        <p:cTn id="8" dur="1000" fill="hold"/>
                                        <p:tgtEl>
                                          <p:spTgt spid="27650"/>
                                        </p:tgtEl>
                                        <p:attrNameLst>
                                          <p:attrName>ppt_h</p:attrName>
                                        </p:attrNameLst>
                                      </p:cBhvr>
                                      <p:tavLst>
                                        <p:tav tm="0">
                                          <p:val>
                                            <p:strVal val="#ppt_h"/>
                                          </p:val>
                                        </p:tav>
                                        <p:tav tm="100000">
                                          <p:val>
                                            <p:strVal val="#ppt_h"/>
                                          </p:val>
                                        </p:tav>
                                      </p:tavLst>
                                    </p:anim>
                                    <p:animEffect transition="in" filter="fade">
                                      <p:cBhvr>
                                        <p:cTn id="9" dur="1000"/>
                                        <p:tgtEl>
                                          <p:spTgt spid="2765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0681"/>
                                        </p:tgtEl>
                                        <p:attrNameLst>
                                          <p:attrName>style.visibility</p:attrName>
                                        </p:attrNameLst>
                                      </p:cBhvr>
                                      <p:to>
                                        <p:strVal val="visible"/>
                                      </p:to>
                                    </p:set>
                                    <p:animEffect transition="in" filter="wipe(down)">
                                      <p:cBhvr>
                                        <p:cTn id="14" dur="500"/>
                                        <p:tgtEl>
                                          <p:spTgt spid="70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913"/>
            <a:ext cx="8229600" cy="431800"/>
          </a:xfrm>
        </p:spPr>
        <p:txBody>
          <a:bodyPr/>
          <a:lstStyle/>
          <a:p>
            <a:r>
              <a:rPr lang="ru-RU" sz="3200" b="1" smtClean="0">
                <a:latin typeface="Arial" charset="0"/>
                <a:cs typeface="Arial" charset="0"/>
              </a:rPr>
              <a:t>Повествование от первого лица</a:t>
            </a:r>
            <a:endParaRPr lang="ru-RU" sz="3200" smtClean="0"/>
          </a:p>
        </p:txBody>
      </p:sp>
      <p:sp>
        <p:nvSpPr>
          <p:cNvPr id="3" name="Содержимое 2"/>
          <p:cNvSpPr>
            <a:spLocks noGrp="1"/>
          </p:cNvSpPr>
          <p:nvPr>
            <p:ph sz="half" idx="1"/>
          </p:nvPr>
        </p:nvSpPr>
        <p:spPr>
          <a:xfrm>
            <a:off x="179388" y="981075"/>
            <a:ext cx="5472112" cy="5688013"/>
          </a:xfrm>
        </p:spPr>
        <p:txBody>
          <a:bodyPr/>
          <a:lstStyle/>
          <a:p>
            <a:pPr>
              <a:buFont typeface="Wingdings" pitchFamily="2" charset="2"/>
              <a:buChar char="Ø"/>
            </a:pPr>
            <a:r>
              <a:rPr lang="ru-RU" sz="2000" b="1" smtClean="0">
                <a:latin typeface="Arial" charset="0"/>
                <a:cs typeface="Arial" charset="0"/>
              </a:rPr>
              <a:t>Рассказчик</a:t>
            </a:r>
            <a:r>
              <a:rPr lang="ru-RU" sz="2000" smtClean="0">
                <a:latin typeface="Arial" charset="0"/>
                <a:cs typeface="Arial" charset="0"/>
              </a:rPr>
              <a:t> раскрывает сюжет, </a:t>
            </a:r>
            <a:r>
              <a:rPr lang="ru-RU" sz="2000" b="1" smtClean="0">
                <a:latin typeface="Arial" charset="0"/>
                <a:cs typeface="Arial" charset="0"/>
              </a:rPr>
              <a:t>становится персонажем собственной истории</a:t>
            </a:r>
            <a:r>
              <a:rPr lang="ru-RU" sz="2000" smtClean="0">
                <a:latin typeface="Arial" charset="0"/>
                <a:cs typeface="Arial" charset="0"/>
              </a:rPr>
              <a:t>;</a:t>
            </a:r>
          </a:p>
          <a:p>
            <a:pPr>
              <a:buFont typeface="Wingdings" pitchFamily="2" charset="2"/>
              <a:buChar char="Ø"/>
            </a:pPr>
            <a:r>
              <a:rPr lang="ru-RU" sz="2000" smtClean="0">
                <a:latin typeface="Arial" charset="0"/>
                <a:cs typeface="Arial" charset="0"/>
              </a:rPr>
              <a:t>это способ </a:t>
            </a:r>
            <a:r>
              <a:rPr lang="ru-RU" sz="2000" b="1" smtClean="0">
                <a:latin typeface="Arial" charset="0"/>
                <a:cs typeface="Arial" charset="0"/>
              </a:rPr>
              <a:t>прямой</a:t>
            </a:r>
            <a:r>
              <a:rPr lang="ru-RU" sz="2000" smtClean="0">
                <a:latin typeface="Arial" charset="0"/>
                <a:cs typeface="Arial" charset="0"/>
              </a:rPr>
              <a:t> передачи глубоко внутренних эмоций и мыслей рассказчика;</a:t>
            </a:r>
          </a:p>
          <a:p>
            <a:pPr>
              <a:buFont typeface="Wingdings" pitchFamily="2" charset="2"/>
              <a:buChar char="Ø"/>
            </a:pPr>
            <a:r>
              <a:rPr lang="ru-RU" sz="2000" smtClean="0">
                <a:latin typeface="Arial" charset="0"/>
                <a:cs typeface="Arial" charset="0"/>
              </a:rPr>
              <a:t> всё происходящее преломляется </a:t>
            </a:r>
            <a:r>
              <a:rPr lang="ru-RU" sz="2000" b="1" smtClean="0">
                <a:latin typeface="Arial" charset="0"/>
                <a:cs typeface="Arial" charset="0"/>
              </a:rPr>
              <a:t>через сознание и восприятие рассказчика</a:t>
            </a:r>
            <a:r>
              <a:rPr lang="ru-RU" sz="2000" smtClean="0">
                <a:latin typeface="Arial" charset="0"/>
                <a:cs typeface="Arial" charset="0"/>
              </a:rPr>
              <a:t>;</a:t>
            </a:r>
          </a:p>
          <a:p>
            <a:pPr>
              <a:buFont typeface="Wingdings" pitchFamily="2" charset="2"/>
              <a:buChar char="Ø"/>
            </a:pPr>
            <a:r>
              <a:rPr lang="ru-RU" sz="2000" smtClean="0">
                <a:latin typeface="Arial" charset="0"/>
                <a:cs typeface="Arial" charset="0"/>
              </a:rPr>
              <a:t>рассказчик не только наблюдает и оценивает, но и </a:t>
            </a:r>
            <a:r>
              <a:rPr lang="ru-RU" sz="2000" b="1" smtClean="0">
                <a:latin typeface="Arial" charset="0"/>
                <a:cs typeface="Arial" charset="0"/>
              </a:rPr>
              <a:t>действует;</a:t>
            </a:r>
          </a:p>
          <a:p>
            <a:pPr>
              <a:buFont typeface="Wingdings" pitchFamily="2" charset="2"/>
              <a:buChar char="Ø"/>
            </a:pPr>
            <a:r>
              <a:rPr lang="ru-RU" sz="2000" smtClean="0">
                <a:latin typeface="Arial" charset="0"/>
                <a:cs typeface="Arial" charset="0"/>
              </a:rPr>
              <a:t> он рассказывает не только о других, </a:t>
            </a:r>
            <a:r>
              <a:rPr lang="ru-RU" sz="2000" b="1" smtClean="0">
                <a:latin typeface="Arial" charset="0"/>
                <a:cs typeface="Arial" charset="0"/>
              </a:rPr>
              <a:t>но и о себе;</a:t>
            </a:r>
          </a:p>
          <a:p>
            <a:pPr>
              <a:buFont typeface="Wingdings" pitchFamily="2" charset="2"/>
              <a:buChar char="Ø"/>
            </a:pPr>
            <a:r>
              <a:rPr lang="ru-RU" sz="2000" b="1" smtClean="0">
                <a:latin typeface="Arial" charset="0"/>
                <a:cs typeface="Arial" charset="0"/>
              </a:rPr>
              <a:t>делится </a:t>
            </a:r>
            <a:r>
              <a:rPr lang="ru-RU" sz="2000" smtClean="0">
                <a:latin typeface="Arial" charset="0"/>
                <a:cs typeface="Arial" charset="0"/>
              </a:rPr>
              <a:t>своими впечатлениями и оценками и т.д.</a:t>
            </a:r>
          </a:p>
          <a:p>
            <a:endParaRPr lang="ru-RU" sz="2000" smtClean="0"/>
          </a:p>
        </p:txBody>
      </p:sp>
      <p:pic>
        <p:nvPicPr>
          <p:cNvPr id="75779" name="Picture 3" descr="C:\Users\User\Desktop\шаттерсток\shutterstock_369110078.jpg"/>
          <p:cNvPicPr>
            <a:picLocks noChangeAspect="1" noChangeArrowheads="1"/>
          </p:cNvPicPr>
          <p:nvPr/>
        </p:nvPicPr>
        <p:blipFill>
          <a:blip r:embed="rId2" cstate="print"/>
          <a:srcRect/>
          <a:stretch>
            <a:fillRect/>
          </a:stretch>
        </p:blipFill>
        <p:spPr bwMode="auto">
          <a:xfrm>
            <a:off x="5795963" y="1989138"/>
            <a:ext cx="3048000" cy="3048000"/>
          </a:xfrm>
          <a:prstGeom prst="rect">
            <a:avLst/>
          </a:prstGeom>
          <a:noFill/>
          <a:ln w="9525">
            <a:noFill/>
            <a:miter lim="800000"/>
            <a:headEnd/>
            <a:tailEnd/>
          </a:ln>
        </p:spPr>
      </p:pic>
      <p:sp>
        <p:nvSpPr>
          <p:cNvPr id="5" name="Прямоугольник 4"/>
          <p:cNvSpPr/>
          <p:nvPr/>
        </p:nvSpPr>
        <p:spPr>
          <a:xfrm>
            <a:off x="6228184" y="1916832"/>
            <a:ext cx="683200"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n-cs"/>
              </a:rPr>
              <a:t>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3059113" y="3357563"/>
            <a:ext cx="5905500" cy="1655762"/>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 name="Скругленный прямоугольник 3"/>
          <p:cNvSpPr/>
          <p:nvPr/>
        </p:nvSpPr>
        <p:spPr>
          <a:xfrm>
            <a:off x="684213" y="1341438"/>
            <a:ext cx="6767512" cy="431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 name="Заголовок 1"/>
          <p:cNvSpPr>
            <a:spLocks noGrp="1"/>
          </p:cNvSpPr>
          <p:nvPr>
            <p:ph type="title"/>
          </p:nvPr>
        </p:nvSpPr>
        <p:spPr>
          <a:xfrm>
            <a:off x="250825" y="274638"/>
            <a:ext cx="8713788" cy="706437"/>
          </a:xfrm>
        </p:spPr>
        <p:txBody>
          <a:bodyPr/>
          <a:lstStyle/>
          <a:p>
            <a:pPr algn="l"/>
            <a:r>
              <a:rPr lang="ru-RU" sz="2800" b="1" smtClean="0">
                <a:latin typeface="Arial" charset="0"/>
                <a:cs typeface="Arial" charset="0"/>
              </a:rPr>
              <a:t>Формулировка проблемы и комментарий к ней</a:t>
            </a:r>
          </a:p>
        </p:txBody>
      </p:sp>
      <p:sp>
        <p:nvSpPr>
          <p:cNvPr id="11" name="Содержимое 2"/>
          <p:cNvSpPr txBox="1">
            <a:spLocks/>
          </p:cNvSpPr>
          <p:nvPr/>
        </p:nvSpPr>
        <p:spPr bwMode="auto">
          <a:xfrm>
            <a:off x="3132138" y="3644900"/>
            <a:ext cx="5832475" cy="2520950"/>
          </a:xfrm>
          <a:prstGeom prst="rect">
            <a:avLst/>
          </a:prstGeom>
          <a:noFill/>
          <a:ln w="9525">
            <a:noFill/>
            <a:miter lim="800000"/>
            <a:headEnd/>
            <a:tailEnd/>
          </a:ln>
        </p:spPr>
        <p:txBody>
          <a:bodyPr/>
          <a:lstStyle/>
          <a:p>
            <a:pPr marL="457200" indent="-457200" eaLnBrk="0" hangingPunct="0">
              <a:spcBef>
                <a:spcPts val="600"/>
              </a:spcBef>
              <a:spcAft>
                <a:spcPts val="600"/>
              </a:spcAft>
            </a:pPr>
            <a:r>
              <a:rPr lang="ru-RU" b="1">
                <a:solidFill>
                  <a:srgbClr val="FF0000"/>
                </a:solidFill>
              </a:rPr>
              <a:t>Как</a:t>
            </a:r>
            <a:r>
              <a:rPr lang="ru-RU" b="1"/>
              <a:t> раскрывает автор текста данную проблему?</a:t>
            </a:r>
          </a:p>
          <a:p>
            <a:pPr marL="457200" indent="-457200" eaLnBrk="0" hangingPunct="0">
              <a:spcBef>
                <a:spcPts val="600"/>
              </a:spcBef>
              <a:spcAft>
                <a:spcPts val="600"/>
              </a:spcAft>
            </a:pPr>
            <a:r>
              <a:rPr lang="ru-RU" b="1" i="1"/>
              <a:t>(Способы выражения авторского отношения к изображаемому)</a:t>
            </a:r>
          </a:p>
        </p:txBody>
      </p:sp>
      <p:sp>
        <p:nvSpPr>
          <p:cNvPr id="7" name="Прямоугольник 6"/>
          <p:cNvSpPr>
            <a:spLocks noChangeArrowheads="1"/>
          </p:cNvSpPr>
          <p:nvPr/>
        </p:nvSpPr>
        <p:spPr bwMode="auto">
          <a:xfrm>
            <a:off x="971550" y="1341438"/>
            <a:ext cx="5287963" cy="400050"/>
          </a:xfrm>
          <a:prstGeom prst="rect">
            <a:avLst/>
          </a:prstGeom>
          <a:noFill/>
          <a:ln w="9525">
            <a:noFill/>
            <a:miter lim="800000"/>
            <a:headEnd/>
            <a:tailEnd/>
          </a:ln>
        </p:spPr>
        <p:txBody>
          <a:bodyPr wrap="none">
            <a:spAutoFit/>
          </a:bodyPr>
          <a:lstStyle/>
          <a:p>
            <a:pPr marL="457200" indent="-457200" eaLnBrk="0" hangingPunct="0">
              <a:spcBef>
                <a:spcPts val="600"/>
              </a:spcBef>
              <a:spcAft>
                <a:spcPts val="600"/>
              </a:spcAft>
            </a:pPr>
            <a:r>
              <a:rPr lang="ru-RU" sz="2000" b="1">
                <a:solidFill>
                  <a:srgbClr val="FF0000"/>
                </a:solidFill>
              </a:rPr>
              <a:t>Осмысление: </a:t>
            </a:r>
            <a:r>
              <a:rPr lang="ru-RU" sz="2000" b="1" i="1"/>
              <a:t>что, кто, где, когда </a:t>
            </a:r>
            <a:r>
              <a:rPr lang="ru-RU" sz="2000" b="1"/>
              <a:t>и др.</a:t>
            </a:r>
          </a:p>
        </p:txBody>
      </p:sp>
      <p:sp>
        <p:nvSpPr>
          <p:cNvPr id="9" name="Скругленный прямоугольник 8"/>
          <p:cNvSpPr/>
          <p:nvPr/>
        </p:nvSpPr>
        <p:spPr>
          <a:xfrm>
            <a:off x="684213" y="2276475"/>
            <a:ext cx="6624637" cy="576263"/>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Прямоугольник 9"/>
          <p:cNvSpPr>
            <a:spLocks noChangeArrowheads="1"/>
          </p:cNvSpPr>
          <p:nvPr/>
        </p:nvSpPr>
        <p:spPr bwMode="auto">
          <a:xfrm>
            <a:off x="900113" y="2349500"/>
            <a:ext cx="5754687" cy="368300"/>
          </a:xfrm>
          <a:prstGeom prst="rect">
            <a:avLst/>
          </a:prstGeom>
          <a:noFill/>
          <a:ln w="9525">
            <a:noFill/>
            <a:miter lim="800000"/>
            <a:headEnd/>
            <a:tailEnd/>
          </a:ln>
        </p:spPr>
        <p:txBody>
          <a:bodyPr wrap="none">
            <a:spAutoFit/>
          </a:bodyPr>
          <a:lstStyle/>
          <a:p>
            <a:pPr marL="457200" indent="-457200" eaLnBrk="0" hangingPunct="0">
              <a:spcBef>
                <a:spcPts val="600"/>
              </a:spcBef>
              <a:spcAft>
                <a:spcPts val="600"/>
              </a:spcAft>
            </a:pPr>
            <a:r>
              <a:rPr lang="ru-RU" b="1"/>
              <a:t>отправные точки для формулировки проблемы</a:t>
            </a:r>
          </a:p>
        </p:txBody>
      </p:sp>
      <p:sp>
        <p:nvSpPr>
          <p:cNvPr id="14" name="Блок-схема: узел 13"/>
          <p:cNvSpPr/>
          <p:nvPr/>
        </p:nvSpPr>
        <p:spPr>
          <a:xfrm>
            <a:off x="323850" y="1268413"/>
            <a:ext cx="431800" cy="431800"/>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rgbClr val="FF0000"/>
                </a:solidFill>
              </a:rPr>
              <a:t>1</a:t>
            </a:r>
          </a:p>
        </p:txBody>
      </p:sp>
      <p:sp>
        <p:nvSpPr>
          <p:cNvPr id="15" name="Блок-схема: узел 14"/>
          <p:cNvSpPr/>
          <p:nvPr/>
        </p:nvSpPr>
        <p:spPr>
          <a:xfrm>
            <a:off x="323850" y="1916113"/>
            <a:ext cx="431800" cy="433387"/>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rgbClr val="FF0000"/>
                </a:solidFill>
              </a:rPr>
              <a:t>2</a:t>
            </a:r>
          </a:p>
        </p:txBody>
      </p:sp>
      <p:sp>
        <p:nvSpPr>
          <p:cNvPr id="17" name="Блок-схема: узел 16"/>
          <p:cNvSpPr/>
          <p:nvPr/>
        </p:nvSpPr>
        <p:spPr>
          <a:xfrm>
            <a:off x="2916238" y="3141663"/>
            <a:ext cx="431800" cy="431800"/>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rgbClr val="FF0000"/>
                </a:solidFill>
              </a:rPr>
              <a:t>3</a:t>
            </a:r>
          </a:p>
        </p:txBody>
      </p:sp>
      <p:sp>
        <p:nvSpPr>
          <p:cNvPr id="18" name="Стрелка вниз 17"/>
          <p:cNvSpPr/>
          <p:nvPr/>
        </p:nvSpPr>
        <p:spPr>
          <a:xfrm>
            <a:off x="3348038" y="1844675"/>
            <a:ext cx="792162" cy="431800"/>
          </a:xfrm>
          <a:prstGeom prst="downArrow">
            <a:avLst>
              <a:gd name="adj1" fmla="val 38482"/>
              <a:gd name="adj2" fmla="val 4596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69644" name="Picture 3" descr="C:\Users\User\Desktop\шаттерсток\shutterstock_338631476.jpg"/>
          <p:cNvPicPr>
            <a:picLocks noChangeAspect="1" noChangeArrowheads="1"/>
          </p:cNvPicPr>
          <p:nvPr/>
        </p:nvPicPr>
        <p:blipFill>
          <a:blip r:embed="rId2" cstate="print"/>
          <a:srcRect/>
          <a:stretch>
            <a:fillRect/>
          </a:stretch>
        </p:blipFill>
        <p:spPr bwMode="auto">
          <a:xfrm>
            <a:off x="179388" y="3141663"/>
            <a:ext cx="2665412" cy="2286000"/>
          </a:xfrm>
          <a:prstGeom prst="rect">
            <a:avLst/>
          </a:prstGeom>
          <a:noFill/>
          <a:ln w="9525">
            <a:noFill/>
            <a:miter lim="800000"/>
            <a:headEnd/>
            <a:tailEnd/>
          </a:ln>
        </p:spPr>
      </p:pic>
      <p:sp>
        <p:nvSpPr>
          <p:cNvPr id="16" name="Стрелка вниз 15"/>
          <p:cNvSpPr/>
          <p:nvPr/>
        </p:nvSpPr>
        <p:spPr>
          <a:xfrm>
            <a:off x="3924300" y="2924175"/>
            <a:ext cx="792163" cy="431800"/>
          </a:xfrm>
          <a:prstGeom prst="downArrow">
            <a:avLst>
              <a:gd name="adj1" fmla="val 38482"/>
              <a:gd name="adj2" fmla="val 4596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strVal val="#ppt_w+.3"/>
                                          </p:val>
                                        </p:tav>
                                        <p:tav tm="100000">
                                          <p:val>
                                            <p:strVal val="#ppt_w"/>
                                          </p:val>
                                        </p:tav>
                                      </p:tavLst>
                                    </p:anim>
                                    <p:anim calcmode="lin" valueType="num">
                                      <p:cBhvr>
                                        <p:cTn id="15" dur="1000" fill="hold"/>
                                        <p:tgtEl>
                                          <p:spTgt spid="14"/>
                                        </p:tgtEl>
                                        <p:attrNameLst>
                                          <p:attrName>ppt_h</p:attrName>
                                        </p:attrNameLst>
                                      </p:cBhvr>
                                      <p:tavLst>
                                        <p:tav tm="0">
                                          <p:val>
                                            <p:strVal val="#ppt_h"/>
                                          </p:val>
                                        </p:tav>
                                        <p:tav tm="100000">
                                          <p:val>
                                            <p:strVal val="#ppt_h"/>
                                          </p:val>
                                        </p:tav>
                                      </p:tavLst>
                                    </p:anim>
                                    <p:animEffect transition="in" filter="fade">
                                      <p:cBhvr>
                                        <p:cTn id="16" dur="1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3"/>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1000" fill="hold"/>
                                        <p:tgtEl>
                                          <p:spTgt spid="18"/>
                                        </p:tgtEl>
                                        <p:attrNameLst>
                                          <p:attrName>ppt_w</p:attrName>
                                        </p:attrNameLst>
                                      </p:cBhvr>
                                      <p:tavLst>
                                        <p:tav tm="0">
                                          <p:val>
                                            <p:strVal val="#ppt_w+.3"/>
                                          </p:val>
                                        </p:tav>
                                        <p:tav tm="100000">
                                          <p:val>
                                            <p:strVal val="#ppt_w"/>
                                          </p:val>
                                        </p:tav>
                                      </p:tavLst>
                                    </p:anim>
                                    <p:anim calcmode="lin" valueType="num">
                                      <p:cBhvr>
                                        <p:cTn id="29" dur="1000" fill="hold"/>
                                        <p:tgtEl>
                                          <p:spTgt spid="18"/>
                                        </p:tgtEl>
                                        <p:attrNameLst>
                                          <p:attrName>ppt_h</p:attrName>
                                        </p:attrNameLst>
                                      </p:cBhvr>
                                      <p:tavLst>
                                        <p:tav tm="0">
                                          <p:val>
                                            <p:strVal val="#ppt_h"/>
                                          </p:val>
                                        </p:tav>
                                        <p:tav tm="100000">
                                          <p:val>
                                            <p:strVal val="#ppt_h"/>
                                          </p:val>
                                        </p:tav>
                                      </p:tavLst>
                                    </p:anim>
                                    <p:animEffect transition="in" filter="fade">
                                      <p:cBhvr>
                                        <p:cTn id="30" dur="10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ppt_w</p:attrName>
                                        </p:attrNameLst>
                                      </p:cBhvr>
                                      <p:tavLst>
                                        <p:tav tm="0">
                                          <p:val>
                                            <p:strVal val="#ppt_w+.3"/>
                                          </p:val>
                                        </p:tav>
                                        <p:tav tm="100000">
                                          <p:val>
                                            <p:strVal val="#ppt_w"/>
                                          </p:val>
                                        </p:tav>
                                      </p:tavLst>
                                    </p:anim>
                                    <p:anim calcmode="lin" valueType="num">
                                      <p:cBhvr>
                                        <p:cTn id="36" dur="1000" fill="hold"/>
                                        <p:tgtEl>
                                          <p:spTgt spid="15"/>
                                        </p:tgtEl>
                                        <p:attrNameLst>
                                          <p:attrName>ppt_h</p:attrName>
                                        </p:attrNameLst>
                                      </p:cBhvr>
                                      <p:tavLst>
                                        <p:tav tm="0">
                                          <p:val>
                                            <p:strVal val="#ppt_h"/>
                                          </p:val>
                                        </p:tav>
                                        <p:tav tm="100000">
                                          <p:val>
                                            <p:strVal val="#ppt_h"/>
                                          </p:val>
                                        </p:tav>
                                      </p:tavLst>
                                    </p:anim>
                                    <p:animEffect transition="in" filter="fade">
                                      <p:cBhvr>
                                        <p:cTn id="37" dur="1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strVal val="#ppt_w+.3"/>
                                          </p:val>
                                        </p:tav>
                                        <p:tav tm="100000">
                                          <p:val>
                                            <p:strVal val="#ppt_w"/>
                                          </p:val>
                                        </p:tav>
                                      </p:tavLst>
                                    </p:anim>
                                    <p:anim calcmode="lin" valueType="num">
                                      <p:cBhvr>
                                        <p:cTn id="43" dur="1000" fill="hold"/>
                                        <p:tgtEl>
                                          <p:spTgt spid="10"/>
                                        </p:tgtEl>
                                        <p:attrNameLst>
                                          <p:attrName>ppt_h</p:attrName>
                                        </p:attrNameLst>
                                      </p:cBhvr>
                                      <p:tavLst>
                                        <p:tav tm="0">
                                          <p:val>
                                            <p:strVal val="#ppt_h"/>
                                          </p:val>
                                        </p:tav>
                                        <p:tav tm="100000">
                                          <p:val>
                                            <p:strVal val="#ppt_h"/>
                                          </p:val>
                                        </p:tav>
                                      </p:tavLst>
                                    </p:anim>
                                    <p:animEffect transition="in" filter="fade">
                                      <p:cBhvr>
                                        <p:cTn id="44" dur="1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strVal val="#ppt_w+.3"/>
                                          </p:val>
                                        </p:tav>
                                        <p:tav tm="100000">
                                          <p:val>
                                            <p:strVal val="#ppt_w"/>
                                          </p:val>
                                        </p:tav>
                                      </p:tavLst>
                                    </p:anim>
                                    <p:anim calcmode="lin" valueType="num">
                                      <p:cBhvr>
                                        <p:cTn id="50" dur="1000" fill="hold"/>
                                        <p:tgtEl>
                                          <p:spTgt spid="16"/>
                                        </p:tgtEl>
                                        <p:attrNameLst>
                                          <p:attrName>ppt_h</p:attrName>
                                        </p:attrNameLst>
                                      </p:cBhvr>
                                      <p:tavLst>
                                        <p:tav tm="0">
                                          <p:val>
                                            <p:strVal val="#ppt_h"/>
                                          </p:val>
                                        </p:tav>
                                        <p:tav tm="100000">
                                          <p:val>
                                            <p:strVal val="#ppt_h"/>
                                          </p:val>
                                        </p:tav>
                                      </p:tavLst>
                                    </p:anim>
                                    <p:animEffect transition="in" filter="fade">
                                      <p:cBhvr>
                                        <p:cTn id="51" dur="10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1000" fill="hold"/>
                                        <p:tgtEl>
                                          <p:spTgt spid="17"/>
                                        </p:tgtEl>
                                        <p:attrNameLst>
                                          <p:attrName>ppt_w</p:attrName>
                                        </p:attrNameLst>
                                      </p:cBhvr>
                                      <p:tavLst>
                                        <p:tav tm="0">
                                          <p:val>
                                            <p:strVal val="#ppt_w+.3"/>
                                          </p:val>
                                        </p:tav>
                                        <p:tav tm="100000">
                                          <p:val>
                                            <p:strVal val="#ppt_w"/>
                                          </p:val>
                                        </p:tav>
                                      </p:tavLst>
                                    </p:anim>
                                    <p:anim calcmode="lin" valueType="num">
                                      <p:cBhvr>
                                        <p:cTn id="57" dur="1000" fill="hold"/>
                                        <p:tgtEl>
                                          <p:spTgt spid="17"/>
                                        </p:tgtEl>
                                        <p:attrNameLst>
                                          <p:attrName>ppt_h</p:attrName>
                                        </p:attrNameLst>
                                      </p:cBhvr>
                                      <p:tavLst>
                                        <p:tav tm="0">
                                          <p:val>
                                            <p:strVal val="#ppt_h"/>
                                          </p:val>
                                        </p:tav>
                                        <p:tav tm="100000">
                                          <p:val>
                                            <p:strVal val="#ppt_h"/>
                                          </p:val>
                                        </p:tav>
                                      </p:tavLst>
                                    </p:anim>
                                    <p:animEffect transition="in" filter="fade">
                                      <p:cBhvr>
                                        <p:cTn id="58" dur="10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1000" fill="hold"/>
                                        <p:tgtEl>
                                          <p:spTgt spid="11"/>
                                        </p:tgtEl>
                                        <p:attrNameLst>
                                          <p:attrName>ppt_w</p:attrName>
                                        </p:attrNameLst>
                                      </p:cBhvr>
                                      <p:tavLst>
                                        <p:tav tm="0">
                                          <p:val>
                                            <p:strVal val="#ppt_w+.3"/>
                                          </p:val>
                                        </p:tav>
                                        <p:tav tm="100000">
                                          <p:val>
                                            <p:strVal val="#ppt_w"/>
                                          </p:val>
                                        </p:tav>
                                      </p:tavLst>
                                    </p:anim>
                                    <p:anim calcmode="lin" valueType="num">
                                      <p:cBhvr>
                                        <p:cTn id="64" dur="1000" fill="hold"/>
                                        <p:tgtEl>
                                          <p:spTgt spid="11"/>
                                        </p:tgtEl>
                                        <p:attrNameLst>
                                          <p:attrName>ppt_h</p:attrName>
                                        </p:attrNameLst>
                                      </p:cBhvr>
                                      <p:tavLst>
                                        <p:tav tm="0">
                                          <p:val>
                                            <p:strVal val="#ppt_h"/>
                                          </p:val>
                                        </p:tav>
                                        <p:tav tm="100000">
                                          <p:val>
                                            <p:strVal val="#ppt_h"/>
                                          </p:val>
                                        </p:tav>
                                      </p:tavLst>
                                    </p:anim>
                                    <p:animEffect transition="in" filter="fade">
                                      <p:cBhvr>
                                        <p:cTn id="6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7" grpId="0"/>
      <p:bldP spid="10" grpId="0"/>
      <p:bldP spid="14" grpId="0" animBg="1"/>
      <p:bldP spid="15" grpId="0" animBg="1"/>
      <p:bldP spid="17" grpId="0" animBg="1"/>
      <p:bldP spid="18" grpId="0" animBg="1"/>
      <p:bldP spid="1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44" name="Group 32"/>
          <p:cNvGraphicFramePr>
            <a:graphicFrameLocks noGrp="1"/>
          </p:cNvGraphicFramePr>
          <p:nvPr>
            <p:ph idx="4294967295"/>
          </p:nvPr>
        </p:nvGraphicFramePr>
        <p:xfrm>
          <a:off x="2124075" y="1052513"/>
          <a:ext cx="6659563" cy="3413760"/>
        </p:xfrm>
        <a:graphic>
          <a:graphicData uri="http://schemas.openxmlformats.org/drawingml/2006/table">
            <a:tbl>
              <a:tblPr/>
              <a:tblGrid>
                <a:gridCol w="3138488"/>
                <a:gridCol w="3521075"/>
              </a:tblGrid>
              <a:tr h="698500">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2000" b="1" i="0" u="none" strike="noStrike" cap="none" normalizeH="0" baseline="0" dirty="0" smtClean="0">
                          <a:ln>
                            <a:noFill/>
                          </a:ln>
                          <a:solidFill>
                            <a:srgbClr val="FF0000"/>
                          </a:solidFill>
                          <a:effectLst/>
                          <a:latin typeface="Arial" charset="0"/>
                          <a:cs typeface="Arial" charset="0"/>
                        </a:rPr>
                        <a:t>Что </a:t>
                      </a:r>
                      <a:r>
                        <a:rPr kumimoji="0" lang="ru-RU" sz="2000" b="0" i="0" u="none" strike="noStrike" cap="none" normalizeH="0" baseline="0" dirty="0" smtClean="0">
                          <a:ln>
                            <a:noFill/>
                          </a:ln>
                          <a:solidFill>
                            <a:srgbClr val="FF0000"/>
                          </a:solidFill>
                          <a:effectLst/>
                          <a:latin typeface="Arial" charset="0"/>
                          <a:cs typeface="Arial" charset="0"/>
                        </a:rPr>
                        <a:t> </a:t>
                      </a:r>
                      <a:r>
                        <a:rPr kumimoji="0" lang="ru-RU" sz="2000" b="0" i="0" u="none" strike="noStrike" cap="none" normalizeH="0" baseline="0" dirty="0" smtClean="0">
                          <a:ln>
                            <a:noFill/>
                          </a:ln>
                          <a:solidFill>
                            <a:schemeClr val="tx1"/>
                          </a:solidFill>
                          <a:effectLst/>
                          <a:latin typeface="Arial" charset="0"/>
                          <a:cs typeface="Arial" charset="0"/>
                        </a:rPr>
                        <a:t>стало предметом изображения в данном тексте?</a:t>
                      </a:r>
                      <a:endParaRPr kumimoji="0" lang="ru-RU" sz="2000" b="1"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2000" b="0" i="1" u="none" strike="noStrike" cap="none" normalizeH="0" baseline="0" dirty="0" smtClean="0">
                          <a:ln>
                            <a:noFill/>
                          </a:ln>
                          <a:solidFill>
                            <a:schemeClr val="tx1"/>
                          </a:solidFill>
                          <a:effectLst/>
                          <a:latin typeface="Arial" charset="0"/>
                          <a:cs typeface="Arial" charset="0"/>
                        </a:rPr>
                        <a:t>Эпизод из военной жизни героя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19100">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2000" b="1" i="0" u="none" strike="noStrike" cap="none" normalizeH="0" baseline="0" smtClean="0">
                          <a:ln>
                            <a:noFill/>
                          </a:ln>
                          <a:solidFill>
                            <a:srgbClr val="FF0000"/>
                          </a:solidFill>
                          <a:effectLst/>
                          <a:latin typeface="Arial" charset="0"/>
                          <a:cs typeface="Arial" charset="0"/>
                        </a:rPr>
                        <a:t>Кто</a:t>
                      </a:r>
                      <a:r>
                        <a:rPr kumimoji="0" lang="ru-RU" sz="2000" b="1" i="0" u="none" strike="noStrike" cap="none" normalizeH="0" baseline="0" smtClean="0">
                          <a:ln>
                            <a:noFill/>
                          </a:ln>
                          <a:solidFill>
                            <a:schemeClr val="tx1"/>
                          </a:solidFill>
                          <a:effectLst/>
                          <a:latin typeface="Arial" charset="0"/>
                          <a:cs typeface="Arial" charset="0"/>
                        </a:rPr>
                        <a:t>  </a:t>
                      </a:r>
                      <a:r>
                        <a:rPr kumimoji="0" lang="ru-RU" sz="2000" b="0" i="0" u="none" strike="noStrike" cap="none" normalizeH="0" baseline="0" smtClean="0">
                          <a:ln>
                            <a:noFill/>
                          </a:ln>
                          <a:solidFill>
                            <a:schemeClr val="tx1"/>
                          </a:solidFill>
                          <a:effectLst/>
                          <a:latin typeface="Arial" charset="0"/>
                          <a:cs typeface="Arial" charset="0"/>
                        </a:rPr>
                        <a:t>является героем событий?</a:t>
                      </a:r>
                      <a:endParaRPr kumimoji="0" lang="ru-RU" sz="2000" b="0" i="0" u="none" strike="noStrike" cap="none" normalizeH="0" baseline="0" smtClean="0">
                        <a:ln>
                          <a:noFill/>
                        </a:ln>
                        <a:solidFill>
                          <a:srgbClr val="000099"/>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2000" b="0" i="1" u="none" strike="noStrike" cap="none" normalizeH="0" baseline="0" dirty="0" smtClean="0">
                          <a:ln>
                            <a:noFill/>
                          </a:ln>
                          <a:solidFill>
                            <a:schemeClr val="tx1"/>
                          </a:solidFill>
                          <a:effectLst/>
                          <a:latin typeface="Arial" charset="0"/>
                          <a:cs typeface="Arial" charset="0"/>
                        </a:rPr>
                        <a:t>Семнадцатилетний солдат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98500">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2000" b="1" i="0" u="none" strike="noStrike" cap="none" normalizeH="0" baseline="0" smtClean="0">
                          <a:ln>
                            <a:noFill/>
                          </a:ln>
                          <a:solidFill>
                            <a:srgbClr val="FF0000"/>
                          </a:solidFill>
                          <a:effectLst/>
                          <a:latin typeface="Arial" charset="0"/>
                          <a:cs typeface="Arial" charset="0"/>
                        </a:rPr>
                        <a:t>В какой ситуации  </a:t>
                      </a:r>
                      <a:r>
                        <a:rPr kumimoji="0" lang="ru-RU" sz="2000" b="0" i="0" u="none" strike="noStrike" cap="none" normalizeH="0" baseline="0" smtClean="0">
                          <a:ln>
                            <a:noFill/>
                          </a:ln>
                          <a:solidFill>
                            <a:schemeClr val="tx1"/>
                          </a:solidFill>
                          <a:effectLst/>
                          <a:latin typeface="Arial" charset="0"/>
                          <a:cs typeface="Arial" charset="0"/>
                        </a:rPr>
                        <a:t>показан герой?</a:t>
                      </a:r>
                      <a:endParaRPr kumimoji="0" lang="ru-RU" sz="2000" b="1" i="0" u="none" strike="noStrike" cap="none" normalizeH="0" baseline="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2000" b="0" i="1" u="none" strike="noStrike" cap="none" normalizeH="0" baseline="0" dirty="0" smtClean="0">
                          <a:ln>
                            <a:noFill/>
                          </a:ln>
                          <a:solidFill>
                            <a:schemeClr val="tx1"/>
                          </a:solidFill>
                          <a:effectLst/>
                          <a:latin typeface="Arial" charset="0"/>
                          <a:cs typeface="Arial" charset="0"/>
                        </a:rPr>
                        <a:t>Экстремальная, пограничная ситуация: жизнь-смерть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42938">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2000" b="1" i="0" u="sng" strike="noStrike" cap="none" normalizeH="0" baseline="0" smtClean="0">
                          <a:ln>
                            <a:noFill/>
                          </a:ln>
                          <a:solidFill>
                            <a:srgbClr val="FF0000"/>
                          </a:solidFill>
                          <a:effectLst/>
                          <a:latin typeface="Arial" charset="0"/>
                          <a:cs typeface="Arial" charset="0"/>
                        </a:rPr>
                        <a:t>Как </a:t>
                      </a:r>
                      <a:r>
                        <a:rPr kumimoji="0" lang="ru-RU" sz="2000" b="0" i="0" u="sng" strike="noStrike" cap="none" normalizeH="0" baseline="0" smtClean="0">
                          <a:ln>
                            <a:noFill/>
                          </a:ln>
                          <a:solidFill>
                            <a:schemeClr val="tx1"/>
                          </a:solidFill>
                          <a:effectLst/>
                          <a:latin typeface="Arial" charset="0"/>
                          <a:cs typeface="Arial" charset="0"/>
                        </a:rPr>
                        <a:t> показан герой?</a:t>
                      </a:r>
                      <a:endParaRPr kumimoji="0" lang="ru-RU" sz="2000" b="0" i="0" u="sng" strike="noStrike" cap="none" normalizeH="0" baseline="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2000" b="0" i="1" u="none" strike="noStrike" cap="none" normalizeH="0" baseline="0" dirty="0" smtClean="0">
                          <a:ln>
                            <a:noFill/>
                          </a:ln>
                          <a:solidFill>
                            <a:schemeClr val="tx1"/>
                          </a:solidFill>
                          <a:effectLst/>
                          <a:latin typeface="Arial" charset="0"/>
                          <a:cs typeface="Arial" charset="0"/>
                        </a:rPr>
                        <a:t>Через испытание </a:t>
                      </a:r>
                      <a:r>
                        <a:rPr kumimoji="0" lang="ru-RU" sz="2000" b="1" i="1" u="none" strike="noStrike" cap="none" normalizeH="0" baseline="0" dirty="0" smtClean="0">
                          <a:ln>
                            <a:noFill/>
                          </a:ln>
                          <a:solidFill>
                            <a:srgbClr val="FF0000"/>
                          </a:solidFill>
                          <a:effectLst/>
                          <a:latin typeface="Arial" charset="0"/>
                          <a:cs typeface="Arial" charset="0"/>
                        </a:rPr>
                        <a:t>страхом и жаждой жизни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70674" name="Picture 3" descr="C:\Users\User\Desktop\шаттерсток\shutterstock_360184919.jpg"/>
          <p:cNvPicPr>
            <a:picLocks noChangeAspect="1" noChangeArrowheads="1"/>
          </p:cNvPicPr>
          <p:nvPr/>
        </p:nvPicPr>
        <p:blipFill>
          <a:blip r:embed="rId2" cstate="print"/>
          <a:srcRect/>
          <a:stretch>
            <a:fillRect/>
          </a:stretch>
        </p:blipFill>
        <p:spPr bwMode="auto">
          <a:xfrm>
            <a:off x="0" y="3068638"/>
            <a:ext cx="2051050" cy="1971675"/>
          </a:xfrm>
          <a:prstGeom prst="rect">
            <a:avLst/>
          </a:prstGeom>
          <a:noFill/>
          <a:ln w="9525">
            <a:noFill/>
            <a:miter lim="800000"/>
            <a:headEnd/>
            <a:tailEnd/>
          </a:ln>
        </p:spPr>
      </p:pic>
      <p:sp>
        <p:nvSpPr>
          <p:cNvPr id="5" name="Скругленный прямоугольник 4"/>
          <p:cNvSpPr/>
          <p:nvPr/>
        </p:nvSpPr>
        <p:spPr>
          <a:xfrm>
            <a:off x="539750" y="333375"/>
            <a:ext cx="6769100" cy="431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0676" name="Прямоугольник 5"/>
          <p:cNvSpPr>
            <a:spLocks noChangeArrowheads="1"/>
          </p:cNvSpPr>
          <p:nvPr/>
        </p:nvSpPr>
        <p:spPr bwMode="auto">
          <a:xfrm>
            <a:off x="827088" y="333375"/>
            <a:ext cx="5267325" cy="396875"/>
          </a:xfrm>
          <a:prstGeom prst="rect">
            <a:avLst/>
          </a:prstGeom>
          <a:noFill/>
          <a:ln w="9525">
            <a:noFill/>
            <a:miter lim="800000"/>
            <a:headEnd/>
            <a:tailEnd/>
          </a:ln>
        </p:spPr>
        <p:txBody>
          <a:bodyPr wrap="none">
            <a:spAutoFit/>
          </a:bodyPr>
          <a:lstStyle/>
          <a:p>
            <a:pPr marL="457200" indent="-457200" eaLnBrk="0" hangingPunct="0">
              <a:spcBef>
                <a:spcPts val="600"/>
              </a:spcBef>
              <a:spcAft>
                <a:spcPts val="600"/>
              </a:spcAft>
            </a:pPr>
            <a:r>
              <a:rPr lang="ru-RU" sz="2000" b="1"/>
              <a:t>Осмысление: </a:t>
            </a:r>
            <a:r>
              <a:rPr lang="ru-RU" sz="2000" b="1" i="1"/>
              <a:t>что, кто, где, когда</a:t>
            </a:r>
            <a:r>
              <a:rPr lang="ru-RU" sz="2000" b="1"/>
              <a:t> и др.</a:t>
            </a:r>
          </a:p>
        </p:txBody>
      </p:sp>
      <p:sp>
        <p:nvSpPr>
          <p:cNvPr id="7" name="Блок-схема: узел 6"/>
          <p:cNvSpPr/>
          <p:nvPr/>
        </p:nvSpPr>
        <p:spPr>
          <a:xfrm>
            <a:off x="179388" y="260350"/>
            <a:ext cx="431800" cy="431800"/>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rgbClr val="FF0000"/>
                </a:solidFill>
              </a:rPr>
              <a:t>1</a:t>
            </a:r>
          </a:p>
        </p:txBody>
      </p:sp>
      <p:graphicFrame>
        <p:nvGraphicFramePr>
          <p:cNvPr id="8" name="Таблица 7"/>
          <p:cNvGraphicFramePr>
            <a:graphicFrameLocks noGrp="1"/>
          </p:cNvGraphicFramePr>
          <p:nvPr/>
        </p:nvGraphicFramePr>
        <p:xfrm>
          <a:off x="1979613" y="5373688"/>
          <a:ext cx="6660232" cy="1062072"/>
        </p:xfrm>
        <a:graphic>
          <a:graphicData uri="http://schemas.openxmlformats.org/drawingml/2006/table">
            <a:tbl>
              <a:tblPr/>
              <a:tblGrid>
                <a:gridCol w="3138218"/>
                <a:gridCol w="3522014"/>
              </a:tblGrid>
              <a:tr h="1062072">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2000" b="1" i="0" u="none" strike="noStrike" cap="none" normalizeH="0" baseline="0" dirty="0" smtClean="0">
                          <a:ln>
                            <a:noFill/>
                          </a:ln>
                          <a:solidFill>
                            <a:srgbClr val="FF0000"/>
                          </a:solidFill>
                          <a:effectLst/>
                          <a:latin typeface="Arial" charset="0"/>
                          <a:cs typeface="Arial" charset="0"/>
                        </a:rPr>
                        <a:t>Зачем </a:t>
                      </a:r>
                      <a:r>
                        <a:rPr kumimoji="0" lang="ru-RU" sz="2000" b="0" i="0" u="none" strike="noStrike" cap="none" normalizeH="0" baseline="0" dirty="0" smtClean="0">
                          <a:ln>
                            <a:noFill/>
                          </a:ln>
                          <a:solidFill>
                            <a:srgbClr val="FF0000"/>
                          </a:solidFill>
                          <a:effectLst/>
                          <a:latin typeface="Arial" charset="0"/>
                          <a:cs typeface="Arial" charset="0"/>
                        </a:rPr>
                        <a:t> </a:t>
                      </a:r>
                      <a:r>
                        <a:rPr kumimoji="0" lang="ru-RU" sz="2000" b="0" i="0" u="none" strike="noStrike" cap="none" normalizeH="0" baseline="0" dirty="0" smtClean="0">
                          <a:ln>
                            <a:noFill/>
                          </a:ln>
                          <a:solidFill>
                            <a:schemeClr val="tx1"/>
                          </a:solidFill>
                          <a:effectLst/>
                          <a:latin typeface="Arial" charset="0"/>
                          <a:cs typeface="Arial" charset="0"/>
                        </a:rPr>
                        <a:t>автор избирает такой способ изображения?</a:t>
                      </a:r>
                      <a:endParaRPr kumimoji="0" lang="ru-RU" sz="2000" b="1"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2000" b="1" i="0" u="none" strike="noStrike" cap="none" normalizeH="0" baseline="0" dirty="0" smtClean="0">
                          <a:ln>
                            <a:noFill/>
                          </a:ln>
                          <a:solidFill>
                            <a:srgbClr val="FF0000"/>
                          </a:solidFill>
                          <a:effectLst/>
                          <a:latin typeface="Arial" charset="0"/>
                          <a:cs typeface="Arial" charset="0"/>
                        </a:rPr>
                        <a:t>Показать психологию поведения человека в смертельной опасности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bl>
          </a:graphicData>
        </a:graphic>
      </p:graphicFrame>
      <p:sp>
        <p:nvSpPr>
          <p:cNvPr id="9" name="Правая фигурная скобка 8"/>
          <p:cNvSpPr/>
          <p:nvPr/>
        </p:nvSpPr>
        <p:spPr>
          <a:xfrm rot="5400000">
            <a:off x="5111750" y="1520825"/>
            <a:ext cx="503238" cy="6624638"/>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4544"/>
                                        </p:tgtEl>
                                        <p:attrNameLst>
                                          <p:attrName>style.visibility</p:attrName>
                                        </p:attrNameLst>
                                      </p:cBhvr>
                                      <p:to>
                                        <p:strVal val="visible"/>
                                      </p:to>
                                    </p:set>
                                    <p:animEffect transition="in" filter="wipe(down)">
                                      <p:cBhvr>
                                        <p:cTn id="7" dur="500"/>
                                        <p:tgtEl>
                                          <p:spTgt spid="64544"/>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3"/>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4"/>
          <p:cNvSpPr>
            <a:spLocks noGrp="1"/>
          </p:cNvSpPr>
          <p:nvPr>
            <p:ph type="title"/>
          </p:nvPr>
        </p:nvSpPr>
        <p:spPr>
          <a:xfrm>
            <a:off x="457200" y="274638"/>
            <a:ext cx="8229600" cy="346075"/>
          </a:xfrm>
        </p:spPr>
        <p:txBody>
          <a:bodyPr/>
          <a:lstStyle/>
          <a:p>
            <a:pPr algn="l"/>
            <a:r>
              <a:rPr lang="ru-RU" sz="2000" b="1" smtClean="0">
                <a:latin typeface="Arial" charset="0"/>
                <a:cs typeface="Arial" charset="0"/>
              </a:rPr>
              <a:t>Испытание страхом и жаждой жизни как </a:t>
            </a:r>
            <a:r>
              <a:rPr lang="ru-RU" sz="2000" b="1" smtClean="0">
                <a:solidFill>
                  <a:srgbClr val="FF0000"/>
                </a:solidFill>
                <a:latin typeface="Arial" charset="0"/>
                <a:cs typeface="Arial" charset="0"/>
              </a:rPr>
              <a:t>отправные точки повествования. </a:t>
            </a:r>
            <a:r>
              <a:rPr lang="ru-RU" sz="2000" smtClean="0">
                <a:latin typeface="Arial" charset="0"/>
              </a:rPr>
              <a:t>Проблемы, </a:t>
            </a:r>
            <a:r>
              <a:rPr lang="ru-RU" sz="2000" b="1" smtClean="0">
                <a:solidFill>
                  <a:srgbClr val="FF0000"/>
                </a:solidFill>
                <a:latin typeface="Arial" charset="0"/>
              </a:rPr>
              <a:t>поставленные</a:t>
            </a:r>
            <a:r>
              <a:rPr lang="ru-RU" sz="2000" smtClean="0">
                <a:latin typeface="Arial" charset="0"/>
              </a:rPr>
              <a:t> автором</a:t>
            </a:r>
          </a:p>
        </p:txBody>
      </p:sp>
      <p:sp>
        <p:nvSpPr>
          <p:cNvPr id="51202" name="Rectangle 5"/>
          <p:cNvSpPr>
            <a:spLocks noGrp="1"/>
          </p:cNvSpPr>
          <p:nvPr>
            <p:ph type="body" sz="half" idx="1"/>
          </p:nvPr>
        </p:nvSpPr>
        <p:spPr>
          <a:xfrm>
            <a:off x="179388" y="908050"/>
            <a:ext cx="4316412" cy="3816350"/>
          </a:xfrm>
        </p:spPr>
        <p:txBody>
          <a:bodyPr/>
          <a:lstStyle/>
          <a:p>
            <a:r>
              <a:rPr lang="ru-RU" sz="1800" b="1" smtClean="0">
                <a:latin typeface="Arial" charset="0"/>
              </a:rPr>
              <a:t>проблема влияния страха на поведение человека в сложнейшей жизненной ситуации;</a:t>
            </a:r>
          </a:p>
          <a:p>
            <a:r>
              <a:rPr lang="ru-RU" sz="1800" smtClean="0">
                <a:latin typeface="Arial" charset="0"/>
              </a:rPr>
              <a:t>проблема мобилизующего свойства страха;</a:t>
            </a:r>
          </a:p>
          <a:p>
            <a:r>
              <a:rPr lang="ru-RU" sz="1800" smtClean="0">
                <a:latin typeface="Arial" charset="0"/>
              </a:rPr>
              <a:t>проблема активизирующей роли страха в экстремальных ситуациях;</a:t>
            </a:r>
          </a:p>
          <a:p>
            <a:r>
              <a:rPr lang="ru-RU" sz="1800" smtClean="0">
                <a:latin typeface="Arial" charset="0"/>
              </a:rPr>
              <a:t>проблема страха как мощного катализатора физических и духовных сил человека и т.п.</a:t>
            </a:r>
          </a:p>
          <a:p>
            <a:endParaRPr lang="ru-RU" sz="1800" smtClean="0">
              <a:latin typeface="Arial" charset="0"/>
            </a:endParaRPr>
          </a:p>
          <a:p>
            <a:endParaRPr lang="ru-RU" sz="1800" smtClean="0">
              <a:latin typeface="Arial" charset="0"/>
            </a:endParaRPr>
          </a:p>
          <a:p>
            <a:endParaRPr lang="ru-RU" sz="1800" smtClean="0">
              <a:latin typeface="Arial" charset="0"/>
            </a:endParaRPr>
          </a:p>
        </p:txBody>
      </p:sp>
      <p:sp>
        <p:nvSpPr>
          <p:cNvPr id="51203" name="Rectangle 6"/>
          <p:cNvSpPr>
            <a:spLocks noGrp="1"/>
          </p:cNvSpPr>
          <p:nvPr>
            <p:ph type="body" sz="half" idx="2"/>
          </p:nvPr>
        </p:nvSpPr>
        <p:spPr>
          <a:xfrm>
            <a:off x="4787900" y="981075"/>
            <a:ext cx="3898900" cy="3240088"/>
          </a:xfrm>
        </p:spPr>
        <p:txBody>
          <a:bodyPr/>
          <a:lstStyle/>
          <a:p>
            <a:r>
              <a:rPr lang="ru-RU" sz="1800" b="1" smtClean="0">
                <a:latin typeface="Arial" charset="0"/>
              </a:rPr>
              <a:t>проблема осознания ценности жизни;</a:t>
            </a:r>
          </a:p>
          <a:p>
            <a:r>
              <a:rPr lang="ru-RU" sz="1800" smtClean="0">
                <a:latin typeface="Arial" charset="0"/>
              </a:rPr>
              <a:t>проблема влияния чувства самосохранения на поведение человека в смертельно опасной ситуации;</a:t>
            </a:r>
          </a:p>
          <a:p>
            <a:r>
              <a:rPr lang="ru-RU" sz="1800" smtClean="0">
                <a:latin typeface="Arial" charset="0"/>
              </a:rPr>
              <a:t>проблема стремления к жизни;</a:t>
            </a:r>
          </a:p>
          <a:p>
            <a:r>
              <a:rPr lang="ru-RU" sz="1800" smtClean="0">
                <a:latin typeface="Arial" charset="0"/>
              </a:rPr>
              <a:t>проблема любви к жизни;</a:t>
            </a:r>
          </a:p>
          <a:p>
            <a:r>
              <a:rPr lang="ru-RU" sz="1800" smtClean="0">
                <a:latin typeface="Arial" charset="0"/>
              </a:rPr>
              <a:t>проблема борьбы за жизнь и т.п.</a:t>
            </a:r>
          </a:p>
          <a:p>
            <a:endParaRPr lang="ru-RU" sz="1800" smtClean="0">
              <a:latin typeface="Arial" charset="0"/>
            </a:endParaRPr>
          </a:p>
          <a:p>
            <a:endParaRPr lang="ru-RU" sz="1800" smtClean="0">
              <a:latin typeface="Arial" charset="0"/>
            </a:endParaRPr>
          </a:p>
        </p:txBody>
      </p:sp>
      <p:sp>
        <p:nvSpPr>
          <p:cNvPr id="51204" name="AutoShape 7"/>
          <p:cNvSpPr>
            <a:spLocks noChangeArrowheads="1"/>
          </p:cNvSpPr>
          <p:nvPr/>
        </p:nvSpPr>
        <p:spPr bwMode="auto">
          <a:xfrm>
            <a:off x="2555875" y="333375"/>
            <a:ext cx="144463" cy="576263"/>
          </a:xfrm>
          <a:prstGeom prst="downArrow">
            <a:avLst>
              <a:gd name="adj1" fmla="val 50000"/>
              <a:gd name="adj2" fmla="val 99725"/>
            </a:avLst>
          </a:prstGeom>
          <a:solidFill>
            <a:schemeClr val="accent1"/>
          </a:solidFill>
          <a:ln w="9525">
            <a:solidFill>
              <a:schemeClr val="tx1"/>
            </a:solidFill>
            <a:miter lim="800000"/>
            <a:headEnd/>
            <a:tailEnd/>
          </a:ln>
        </p:spPr>
        <p:txBody>
          <a:bodyPr wrap="none" anchor="ctr"/>
          <a:lstStyle/>
          <a:p>
            <a:endParaRPr lang="ru-RU"/>
          </a:p>
        </p:txBody>
      </p:sp>
      <p:sp>
        <p:nvSpPr>
          <p:cNvPr id="51205" name="AutoShape 8"/>
          <p:cNvSpPr>
            <a:spLocks noChangeArrowheads="1"/>
          </p:cNvSpPr>
          <p:nvPr/>
        </p:nvSpPr>
        <p:spPr bwMode="auto">
          <a:xfrm>
            <a:off x="5003800" y="404813"/>
            <a:ext cx="144463" cy="647700"/>
          </a:xfrm>
          <a:prstGeom prst="downArrow">
            <a:avLst>
              <a:gd name="adj1" fmla="val 50000"/>
              <a:gd name="adj2" fmla="val 112088"/>
            </a:avLst>
          </a:prstGeom>
          <a:solidFill>
            <a:schemeClr val="accent1"/>
          </a:solidFill>
          <a:ln w="9525">
            <a:solidFill>
              <a:schemeClr val="tx1"/>
            </a:solidFill>
            <a:miter lim="800000"/>
            <a:headEnd/>
            <a:tailEnd/>
          </a:ln>
        </p:spPr>
        <p:txBody>
          <a:bodyPr wrap="none" anchor="ctr"/>
          <a:lstStyle/>
          <a:p>
            <a:endParaRPr lang="ru-RU"/>
          </a:p>
        </p:txBody>
      </p:sp>
      <p:sp>
        <p:nvSpPr>
          <p:cNvPr id="51206" name="AutoShape 9"/>
          <p:cNvSpPr>
            <a:spLocks/>
          </p:cNvSpPr>
          <p:nvPr/>
        </p:nvSpPr>
        <p:spPr bwMode="auto">
          <a:xfrm rot="16160739" flipH="1">
            <a:off x="4431507" y="594519"/>
            <a:ext cx="431800" cy="8066087"/>
          </a:xfrm>
          <a:prstGeom prst="rightBrace">
            <a:avLst>
              <a:gd name="adj1" fmla="val 145895"/>
              <a:gd name="adj2" fmla="val 50000"/>
            </a:avLst>
          </a:prstGeom>
          <a:noFill/>
          <a:ln w="28575">
            <a:solidFill>
              <a:schemeClr val="tx1"/>
            </a:solidFill>
            <a:round/>
            <a:headEnd/>
            <a:tailEnd/>
          </a:ln>
        </p:spPr>
        <p:txBody>
          <a:bodyPr wrap="none" anchor="ctr"/>
          <a:lstStyle/>
          <a:p>
            <a:endParaRPr lang="ru-RU"/>
          </a:p>
        </p:txBody>
      </p:sp>
      <p:sp>
        <p:nvSpPr>
          <p:cNvPr id="51207" name="Rectangle 10"/>
          <p:cNvSpPr>
            <a:spLocks noChangeArrowheads="1"/>
          </p:cNvSpPr>
          <p:nvPr/>
        </p:nvSpPr>
        <p:spPr bwMode="auto">
          <a:xfrm>
            <a:off x="179388" y="4941888"/>
            <a:ext cx="8785225" cy="1582737"/>
          </a:xfrm>
          <a:prstGeom prst="rect">
            <a:avLst/>
          </a:prstGeom>
          <a:solidFill>
            <a:srgbClr val="FFFF00"/>
          </a:solidFill>
          <a:ln w="9525">
            <a:solidFill>
              <a:schemeClr val="tx1"/>
            </a:solidFill>
            <a:miter lim="800000"/>
            <a:headEnd/>
            <a:tailEnd/>
          </a:ln>
        </p:spPr>
        <p:txBody>
          <a:bodyPr wrap="none" anchor="ctr"/>
          <a:lstStyle/>
          <a:p>
            <a:pPr algn="ctr"/>
            <a:r>
              <a:rPr lang="ru-RU" sz="2400" b="1"/>
              <a:t>Анализ:</a:t>
            </a:r>
          </a:p>
          <a:p>
            <a:pPr algn="ctr"/>
            <a:r>
              <a:rPr lang="ru-RU" sz="2400"/>
              <a:t> </a:t>
            </a:r>
            <a:r>
              <a:rPr lang="ru-RU" sz="2400" b="1">
                <a:solidFill>
                  <a:srgbClr val="FF0000"/>
                </a:solidFill>
              </a:rPr>
              <a:t>аспекты душевного состояния героя, </a:t>
            </a:r>
          </a:p>
          <a:p>
            <a:pPr algn="ctr"/>
            <a:r>
              <a:rPr lang="ru-RU" sz="2400" b="1">
                <a:solidFill>
                  <a:srgbClr val="FF0000"/>
                </a:solidFill>
              </a:rPr>
              <a:t>оказавшего в смертельной опасности</a:t>
            </a:r>
          </a:p>
          <a:p>
            <a:pPr algn="ctr"/>
            <a:endParaRPr lang="ru-RU"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01"/>
                                        </p:tgtEl>
                                        <p:attrNameLst>
                                          <p:attrName>style.visibility</p:attrName>
                                        </p:attrNameLst>
                                      </p:cBhvr>
                                      <p:to>
                                        <p:strVal val="visible"/>
                                      </p:to>
                                    </p:set>
                                    <p:animEffect transition="in" filter="fade">
                                      <p:cBhvr>
                                        <p:cTn id="7" dur="1000"/>
                                        <p:tgtEl>
                                          <p:spTgt spid="51201"/>
                                        </p:tgtEl>
                                      </p:cBhvr>
                                    </p:animEffect>
                                    <p:anim calcmode="lin" valueType="num">
                                      <p:cBhvr>
                                        <p:cTn id="8" dur="1000" fill="hold"/>
                                        <p:tgtEl>
                                          <p:spTgt spid="51201"/>
                                        </p:tgtEl>
                                        <p:attrNameLst>
                                          <p:attrName>ppt_x</p:attrName>
                                        </p:attrNameLst>
                                      </p:cBhvr>
                                      <p:tavLst>
                                        <p:tav tm="0">
                                          <p:val>
                                            <p:strVal val="#ppt_x"/>
                                          </p:val>
                                        </p:tav>
                                        <p:tav tm="100000">
                                          <p:val>
                                            <p:strVal val="#ppt_x"/>
                                          </p:val>
                                        </p:tav>
                                      </p:tavLst>
                                    </p:anim>
                                    <p:anim calcmode="lin" valueType="num">
                                      <p:cBhvr>
                                        <p:cTn id="9" dur="1000" fill="hold"/>
                                        <p:tgtEl>
                                          <p:spTgt spid="5120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1204"/>
                                        </p:tgtEl>
                                        <p:attrNameLst>
                                          <p:attrName>style.visibility</p:attrName>
                                        </p:attrNameLst>
                                      </p:cBhvr>
                                      <p:to>
                                        <p:strVal val="visible"/>
                                      </p:to>
                                    </p:set>
                                    <p:anim calcmode="lin" valueType="num">
                                      <p:cBhvr>
                                        <p:cTn id="14" dur="1000" fill="hold"/>
                                        <p:tgtEl>
                                          <p:spTgt spid="51204"/>
                                        </p:tgtEl>
                                        <p:attrNameLst>
                                          <p:attrName>ppt_w</p:attrName>
                                        </p:attrNameLst>
                                      </p:cBhvr>
                                      <p:tavLst>
                                        <p:tav tm="0">
                                          <p:val>
                                            <p:strVal val="#ppt_w+.3"/>
                                          </p:val>
                                        </p:tav>
                                        <p:tav tm="100000">
                                          <p:val>
                                            <p:strVal val="#ppt_w"/>
                                          </p:val>
                                        </p:tav>
                                      </p:tavLst>
                                    </p:anim>
                                    <p:anim calcmode="lin" valueType="num">
                                      <p:cBhvr>
                                        <p:cTn id="15" dur="1000" fill="hold"/>
                                        <p:tgtEl>
                                          <p:spTgt spid="51204"/>
                                        </p:tgtEl>
                                        <p:attrNameLst>
                                          <p:attrName>ppt_h</p:attrName>
                                        </p:attrNameLst>
                                      </p:cBhvr>
                                      <p:tavLst>
                                        <p:tav tm="0">
                                          <p:val>
                                            <p:strVal val="#ppt_h"/>
                                          </p:val>
                                        </p:tav>
                                        <p:tav tm="100000">
                                          <p:val>
                                            <p:strVal val="#ppt_h"/>
                                          </p:val>
                                        </p:tav>
                                      </p:tavLst>
                                    </p:anim>
                                    <p:animEffect transition="in" filter="fade">
                                      <p:cBhvr>
                                        <p:cTn id="16" dur="1000"/>
                                        <p:tgtEl>
                                          <p:spTgt spid="5120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202">
                                            <p:txEl>
                                              <p:pRg st="0" end="0"/>
                                            </p:txEl>
                                          </p:spTgt>
                                        </p:tgtEl>
                                        <p:attrNameLst>
                                          <p:attrName>style.visibility</p:attrName>
                                        </p:attrNameLst>
                                      </p:cBhvr>
                                      <p:to>
                                        <p:strVal val="visible"/>
                                      </p:to>
                                    </p:set>
                                    <p:animEffect transition="in" filter="fade">
                                      <p:cBhvr>
                                        <p:cTn id="21" dur="1000"/>
                                        <p:tgtEl>
                                          <p:spTgt spid="51202">
                                            <p:txEl>
                                              <p:pRg st="0" end="0"/>
                                            </p:txEl>
                                          </p:spTgt>
                                        </p:tgtEl>
                                      </p:cBhvr>
                                    </p:animEffect>
                                    <p:anim calcmode="lin" valueType="num">
                                      <p:cBhvr>
                                        <p:cTn id="22" dur="1000" fill="hold"/>
                                        <p:tgtEl>
                                          <p:spTgt spid="5120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12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1202">
                                            <p:txEl>
                                              <p:pRg st="1" end="1"/>
                                            </p:txEl>
                                          </p:spTgt>
                                        </p:tgtEl>
                                        <p:attrNameLst>
                                          <p:attrName>style.visibility</p:attrName>
                                        </p:attrNameLst>
                                      </p:cBhvr>
                                      <p:to>
                                        <p:strVal val="visible"/>
                                      </p:to>
                                    </p:set>
                                    <p:animEffect transition="in" filter="fade">
                                      <p:cBhvr>
                                        <p:cTn id="28" dur="1000"/>
                                        <p:tgtEl>
                                          <p:spTgt spid="51202">
                                            <p:txEl>
                                              <p:pRg st="1" end="1"/>
                                            </p:txEl>
                                          </p:spTgt>
                                        </p:tgtEl>
                                      </p:cBhvr>
                                    </p:animEffect>
                                    <p:anim calcmode="lin" valueType="num">
                                      <p:cBhvr>
                                        <p:cTn id="29" dur="1000" fill="hold"/>
                                        <p:tgtEl>
                                          <p:spTgt spid="51202">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120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1202">
                                            <p:txEl>
                                              <p:pRg st="2" end="2"/>
                                            </p:txEl>
                                          </p:spTgt>
                                        </p:tgtEl>
                                        <p:attrNameLst>
                                          <p:attrName>style.visibility</p:attrName>
                                        </p:attrNameLst>
                                      </p:cBhvr>
                                      <p:to>
                                        <p:strVal val="visible"/>
                                      </p:to>
                                    </p:set>
                                    <p:animEffect transition="in" filter="fade">
                                      <p:cBhvr>
                                        <p:cTn id="35" dur="1000"/>
                                        <p:tgtEl>
                                          <p:spTgt spid="51202">
                                            <p:txEl>
                                              <p:pRg st="2" end="2"/>
                                            </p:txEl>
                                          </p:spTgt>
                                        </p:tgtEl>
                                      </p:cBhvr>
                                    </p:animEffect>
                                    <p:anim calcmode="lin" valueType="num">
                                      <p:cBhvr>
                                        <p:cTn id="36" dur="1000" fill="hold"/>
                                        <p:tgtEl>
                                          <p:spTgt spid="51202">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5120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1202">
                                            <p:txEl>
                                              <p:pRg st="3" end="3"/>
                                            </p:txEl>
                                          </p:spTgt>
                                        </p:tgtEl>
                                        <p:attrNameLst>
                                          <p:attrName>style.visibility</p:attrName>
                                        </p:attrNameLst>
                                      </p:cBhvr>
                                      <p:to>
                                        <p:strVal val="visible"/>
                                      </p:to>
                                    </p:set>
                                    <p:animEffect transition="in" filter="fade">
                                      <p:cBhvr>
                                        <p:cTn id="42" dur="1000"/>
                                        <p:tgtEl>
                                          <p:spTgt spid="51202">
                                            <p:txEl>
                                              <p:pRg st="3" end="3"/>
                                            </p:txEl>
                                          </p:spTgt>
                                        </p:tgtEl>
                                      </p:cBhvr>
                                    </p:animEffect>
                                    <p:anim calcmode="lin" valueType="num">
                                      <p:cBhvr>
                                        <p:cTn id="43" dur="1000" fill="hold"/>
                                        <p:tgtEl>
                                          <p:spTgt spid="51202">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5120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51205"/>
                                        </p:tgtEl>
                                        <p:attrNameLst>
                                          <p:attrName>style.visibility</p:attrName>
                                        </p:attrNameLst>
                                      </p:cBhvr>
                                      <p:to>
                                        <p:strVal val="visible"/>
                                      </p:to>
                                    </p:set>
                                    <p:anim calcmode="lin" valueType="num">
                                      <p:cBhvr>
                                        <p:cTn id="49" dur="1000" fill="hold"/>
                                        <p:tgtEl>
                                          <p:spTgt spid="51205"/>
                                        </p:tgtEl>
                                        <p:attrNameLst>
                                          <p:attrName>ppt_w</p:attrName>
                                        </p:attrNameLst>
                                      </p:cBhvr>
                                      <p:tavLst>
                                        <p:tav tm="0">
                                          <p:val>
                                            <p:strVal val="#ppt_w+.3"/>
                                          </p:val>
                                        </p:tav>
                                        <p:tav tm="100000">
                                          <p:val>
                                            <p:strVal val="#ppt_w"/>
                                          </p:val>
                                        </p:tav>
                                      </p:tavLst>
                                    </p:anim>
                                    <p:anim calcmode="lin" valueType="num">
                                      <p:cBhvr>
                                        <p:cTn id="50" dur="1000" fill="hold"/>
                                        <p:tgtEl>
                                          <p:spTgt spid="51205"/>
                                        </p:tgtEl>
                                        <p:attrNameLst>
                                          <p:attrName>ppt_h</p:attrName>
                                        </p:attrNameLst>
                                      </p:cBhvr>
                                      <p:tavLst>
                                        <p:tav tm="0">
                                          <p:val>
                                            <p:strVal val="#ppt_h"/>
                                          </p:val>
                                        </p:tav>
                                        <p:tav tm="100000">
                                          <p:val>
                                            <p:strVal val="#ppt_h"/>
                                          </p:val>
                                        </p:tav>
                                      </p:tavLst>
                                    </p:anim>
                                    <p:animEffect transition="in" filter="fade">
                                      <p:cBhvr>
                                        <p:cTn id="51" dur="1000"/>
                                        <p:tgtEl>
                                          <p:spTgt spid="51205"/>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1203">
                                            <p:txEl>
                                              <p:pRg st="0" end="0"/>
                                            </p:txEl>
                                          </p:spTgt>
                                        </p:tgtEl>
                                        <p:attrNameLst>
                                          <p:attrName>style.visibility</p:attrName>
                                        </p:attrNameLst>
                                      </p:cBhvr>
                                      <p:to>
                                        <p:strVal val="visible"/>
                                      </p:to>
                                    </p:set>
                                    <p:animEffect transition="in" filter="fade">
                                      <p:cBhvr>
                                        <p:cTn id="56" dur="1000"/>
                                        <p:tgtEl>
                                          <p:spTgt spid="51203">
                                            <p:txEl>
                                              <p:pRg st="0" end="0"/>
                                            </p:txEl>
                                          </p:spTgt>
                                        </p:tgtEl>
                                      </p:cBhvr>
                                    </p:animEffect>
                                    <p:anim calcmode="lin" valueType="num">
                                      <p:cBhvr>
                                        <p:cTn id="57" dur="10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512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1203">
                                            <p:txEl>
                                              <p:pRg st="1" end="1"/>
                                            </p:txEl>
                                          </p:spTgt>
                                        </p:tgtEl>
                                        <p:attrNameLst>
                                          <p:attrName>style.visibility</p:attrName>
                                        </p:attrNameLst>
                                      </p:cBhvr>
                                      <p:to>
                                        <p:strVal val="visible"/>
                                      </p:to>
                                    </p:set>
                                    <p:animEffect transition="in" filter="fade">
                                      <p:cBhvr>
                                        <p:cTn id="63" dur="1000"/>
                                        <p:tgtEl>
                                          <p:spTgt spid="51203">
                                            <p:txEl>
                                              <p:pRg st="1" end="1"/>
                                            </p:txEl>
                                          </p:spTgt>
                                        </p:tgtEl>
                                      </p:cBhvr>
                                    </p:animEffect>
                                    <p:anim calcmode="lin" valueType="num">
                                      <p:cBhvr>
                                        <p:cTn id="64" dur="10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512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51203">
                                            <p:txEl>
                                              <p:pRg st="2" end="2"/>
                                            </p:txEl>
                                          </p:spTgt>
                                        </p:tgtEl>
                                        <p:attrNameLst>
                                          <p:attrName>style.visibility</p:attrName>
                                        </p:attrNameLst>
                                      </p:cBhvr>
                                      <p:to>
                                        <p:strVal val="visible"/>
                                      </p:to>
                                    </p:set>
                                    <p:animEffect transition="in" filter="fade">
                                      <p:cBhvr>
                                        <p:cTn id="70" dur="1000"/>
                                        <p:tgtEl>
                                          <p:spTgt spid="51203">
                                            <p:txEl>
                                              <p:pRg st="2" end="2"/>
                                            </p:txEl>
                                          </p:spTgt>
                                        </p:tgtEl>
                                      </p:cBhvr>
                                    </p:animEffect>
                                    <p:anim calcmode="lin" valueType="num">
                                      <p:cBhvr>
                                        <p:cTn id="71" dur="10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512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51203">
                                            <p:txEl>
                                              <p:pRg st="3" end="3"/>
                                            </p:txEl>
                                          </p:spTgt>
                                        </p:tgtEl>
                                        <p:attrNameLst>
                                          <p:attrName>style.visibility</p:attrName>
                                        </p:attrNameLst>
                                      </p:cBhvr>
                                      <p:to>
                                        <p:strVal val="visible"/>
                                      </p:to>
                                    </p:set>
                                    <p:animEffect transition="in" filter="fade">
                                      <p:cBhvr>
                                        <p:cTn id="77" dur="1000"/>
                                        <p:tgtEl>
                                          <p:spTgt spid="51203">
                                            <p:txEl>
                                              <p:pRg st="3" end="3"/>
                                            </p:txEl>
                                          </p:spTgt>
                                        </p:tgtEl>
                                      </p:cBhvr>
                                    </p:animEffect>
                                    <p:anim calcmode="lin" valueType="num">
                                      <p:cBhvr>
                                        <p:cTn id="78" dur="1000" fill="hold"/>
                                        <p:tgtEl>
                                          <p:spTgt spid="51203">
                                            <p:txEl>
                                              <p:pRg st="3" end="3"/>
                                            </p:txEl>
                                          </p:spTgt>
                                        </p:tgtEl>
                                        <p:attrNameLst>
                                          <p:attrName>ppt_x</p:attrName>
                                        </p:attrNameLst>
                                      </p:cBhvr>
                                      <p:tavLst>
                                        <p:tav tm="0">
                                          <p:val>
                                            <p:strVal val="#ppt_x"/>
                                          </p:val>
                                        </p:tav>
                                        <p:tav tm="100000">
                                          <p:val>
                                            <p:strVal val="#ppt_x"/>
                                          </p:val>
                                        </p:tav>
                                      </p:tavLst>
                                    </p:anim>
                                    <p:anim calcmode="lin" valueType="num">
                                      <p:cBhvr>
                                        <p:cTn id="79" dur="1000" fill="hold"/>
                                        <p:tgtEl>
                                          <p:spTgt spid="5120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51203">
                                            <p:txEl>
                                              <p:pRg st="4" end="4"/>
                                            </p:txEl>
                                          </p:spTgt>
                                        </p:tgtEl>
                                        <p:attrNameLst>
                                          <p:attrName>style.visibility</p:attrName>
                                        </p:attrNameLst>
                                      </p:cBhvr>
                                      <p:to>
                                        <p:strVal val="visible"/>
                                      </p:to>
                                    </p:set>
                                    <p:animEffect transition="in" filter="fade">
                                      <p:cBhvr>
                                        <p:cTn id="84" dur="1000"/>
                                        <p:tgtEl>
                                          <p:spTgt spid="51203">
                                            <p:txEl>
                                              <p:pRg st="4" end="4"/>
                                            </p:txEl>
                                          </p:spTgt>
                                        </p:tgtEl>
                                      </p:cBhvr>
                                    </p:animEffect>
                                    <p:anim calcmode="lin" valueType="num">
                                      <p:cBhvr>
                                        <p:cTn id="85" dur="1000" fill="hold"/>
                                        <p:tgtEl>
                                          <p:spTgt spid="51203">
                                            <p:txEl>
                                              <p:pRg st="4" end="4"/>
                                            </p:txEl>
                                          </p:spTgt>
                                        </p:tgtEl>
                                        <p:attrNameLst>
                                          <p:attrName>ppt_x</p:attrName>
                                        </p:attrNameLst>
                                      </p:cBhvr>
                                      <p:tavLst>
                                        <p:tav tm="0">
                                          <p:val>
                                            <p:strVal val="#ppt_x"/>
                                          </p:val>
                                        </p:tav>
                                        <p:tav tm="100000">
                                          <p:val>
                                            <p:strVal val="#ppt_x"/>
                                          </p:val>
                                        </p:tav>
                                      </p:tavLst>
                                    </p:anim>
                                    <p:anim calcmode="lin" valueType="num">
                                      <p:cBhvr>
                                        <p:cTn id="86" dur="1000" fill="hold"/>
                                        <p:tgtEl>
                                          <p:spTgt spid="5120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50" presetClass="entr" presetSubtype="0" decel="100000" fill="hold" grpId="0" nodeType="clickEffect">
                                  <p:stCondLst>
                                    <p:cond delay="0"/>
                                  </p:stCondLst>
                                  <p:childTnLst>
                                    <p:set>
                                      <p:cBhvr>
                                        <p:cTn id="90" dur="1" fill="hold">
                                          <p:stCondLst>
                                            <p:cond delay="0"/>
                                          </p:stCondLst>
                                        </p:cTn>
                                        <p:tgtEl>
                                          <p:spTgt spid="51206"/>
                                        </p:tgtEl>
                                        <p:attrNameLst>
                                          <p:attrName>style.visibility</p:attrName>
                                        </p:attrNameLst>
                                      </p:cBhvr>
                                      <p:to>
                                        <p:strVal val="visible"/>
                                      </p:to>
                                    </p:set>
                                    <p:anim calcmode="lin" valueType="num">
                                      <p:cBhvr>
                                        <p:cTn id="91" dur="1000" fill="hold"/>
                                        <p:tgtEl>
                                          <p:spTgt spid="51206"/>
                                        </p:tgtEl>
                                        <p:attrNameLst>
                                          <p:attrName>ppt_w</p:attrName>
                                        </p:attrNameLst>
                                      </p:cBhvr>
                                      <p:tavLst>
                                        <p:tav tm="0">
                                          <p:val>
                                            <p:strVal val="#ppt_w+.3"/>
                                          </p:val>
                                        </p:tav>
                                        <p:tav tm="100000">
                                          <p:val>
                                            <p:strVal val="#ppt_w"/>
                                          </p:val>
                                        </p:tav>
                                      </p:tavLst>
                                    </p:anim>
                                    <p:anim calcmode="lin" valueType="num">
                                      <p:cBhvr>
                                        <p:cTn id="92" dur="1000" fill="hold"/>
                                        <p:tgtEl>
                                          <p:spTgt spid="51206"/>
                                        </p:tgtEl>
                                        <p:attrNameLst>
                                          <p:attrName>ppt_h</p:attrName>
                                        </p:attrNameLst>
                                      </p:cBhvr>
                                      <p:tavLst>
                                        <p:tav tm="0">
                                          <p:val>
                                            <p:strVal val="#ppt_h"/>
                                          </p:val>
                                        </p:tav>
                                        <p:tav tm="100000">
                                          <p:val>
                                            <p:strVal val="#ppt_h"/>
                                          </p:val>
                                        </p:tav>
                                      </p:tavLst>
                                    </p:anim>
                                    <p:animEffect transition="in" filter="fade">
                                      <p:cBhvr>
                                        <p:cTn id="93" dur="1000"/>
                                        <p:tgtEl>
                                          <p:spTgt spid="51206"/>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51207"/>
                                        </p:tgtEl>
                                        <p:attrNameLst>
                                          <p:attrName>style.visibility</p:attrName>
                                        </p:attrNameLst>
                                      </p:cBhvr>
                                      <p:to>
                                        <p:strVal val="visible"/>
                                      </p:to>
                                    </p:set>
                                    <p:animEffect transition="in" filter="fade">
                                      <p:cBhvr>
                                        <p:cTn id="98" dur="1000"/>
                                        <p:tgtEl>
                                          <p:spTgt spid="51207"/>
                                        </p:tgtEl>
                                      </p:cBhvr>
                                    </p:animEffect>
                                    <p:anim calcmode="lin" valueType="num">
                                      <p:cBhvr>
                                        <p:cTn id="99" dur="1000" fill="hold"/>
                                        <p:tgtEl>
                                          <p:spTgt spid="51207"/>
                                        </p:tgtEl>
                                        <p:attrNameLst>
                                          <p:attrName>ppt_x</p:attrName>
                                        </p:attrNameLst>
                                      </p:cBhvr>
                                      <p:tavLst>
                                        <p:tav tm="0">
                                          <p:val>
                                            <p:strVal val="#ppt_x"/>
                                          </p:val>
                                        </p:tav>
                                        <p:tav tm="100000">
                                          <p:val>
                                            <p:strVal val="#ppt_x"/>
                                          </p:val>
                                        </p:tav>
                                      </p:tavLst>
                                    </p:anim>
                                    <p:anim calcmode="lin" valueType="num">
                                      <p:cBhvr>
                                        <p:cTn id="100" dur="1000" fill="hold"/>
                                        <p:tgtEl>
                                          <p:spTgt spid="512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1" grpId="0"/>
      <p:bldP spid="51202" grpId="0" build="p"/>
      <p:bldP spid="51203" grpId="0" build="p"/>
      <p:bldP spid="51204" grpId="0" animBg="1"/>
      <p:bldP spid="51205" grpId="0" animBg="1"/>
      <p:bldP spid="51206" grpId="0" animBg="1"/>
      <p:bldP spid="5120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idx="4294967295"/>
          </p:nvPr>
        </p:nvSpPr>
        <p:spPr>
          <a:xfrm>
            <a:off x="457200" y="274638"/>
            <a:ext cx="8229600" cy="561975"/>
          </a:xfrm>
        </p:spPr>
        <p:txBody>
          <a:bodyPr rtlCol="0">
            <a:normAutofit fontScale="90000"/>
          </a:bodyPr>
          <a:lstStyle/>
          <a:p>
            <a:pPr eaLnBrk="1" fontAlgn="auto" hangingPunct="1">
              <a:spcAft>
                <a:spcPts val="0"/>
              </a:spcAft>
              <a:defRPr/>
            </a:pPr>
            <a:r>
              <a:rPr lang="ru-RU" sz="2800" b="1" dirty="0" smtClean="0">
                <a:latin typeface="Arial" pitchFamily="34" charset="0"/>
                <a:cs typeface="Arial" pitchFamily="34" charset="0"/>
              </a:rPr>
              <a:t>Испытание страхом и жаждой жизни как </a:t>
            </a:r>
            <a:r>
              <a:rPr lang="ru-RU" sz="2800" b="1" dirty="0" smtClean="0">
                <a:solidFill>
                  <a:srgbClr val="FF0000"/>
                </a:solidFill>
                <a:latin typeface="Arial" pitchFamily="34" charset="0"/>
                <a:cs typeface="Arial" pitchFamily="34" charset="0"/>
              </a:rPr>
              <a:t>отправные точки повествования</a:t>
            </a:r>
          </a:p>
        </p:txBody>
      </p:sp>
      <p:graphicFrame>
        <p:nvGraphicFramePr>
          <p:cNvPr id="58394" name="Group 26"/>
          <p:cNvGraphicFramePr>
            <a:graphicFrameLocks noGrp="1"/>
          </p:cNvGraphicFramePr>
          <p:nvPr>
            <p:ph idx="4294967295"/>
          </p:nvPr>
        </p:nvGraphicFramePr>
        <p:xfrm>
          <a:off x="0" y="981075"/>
          <a:ext cx="9144000" cy="1690688"/>
        </p:xfrm>
        <a:graphic>
          <a:graphicData uri="http://schemas.openxmlformats.org/drawingml/2006/table">
            <a:tbl>
              <a:tblPr/>
              <a:tblGrid>
                <a:gridCol w="3476625"/>
                <a:gridCol w="5667375"/>
              </a:tblGrid>
              <a:tr h="504825">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2400" b="1" i="0" u="none" strike="noStrike" cap="none" normalizeH="0" baseline="0" dirty="0" smtClean="0">
                          <a:ln>
                            <a:noFill/>
                          </a:ln>
                          <a:solidFill>
                            <a:srgbClr val="FF0000"/>
                          </a:solidFill>
                          <a:effectLst/>
                          <a:latin typeface="Arial" charset="0"/>
                          <a:cs typeface="Arial" charset="0"/>
                        </a:rPr>
                        <a:t>Смерть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2400" b="1" i="0" u="none" strike="noStrike" cap="none" normalizeH="0" baseline="0" smtClean="0">
                          <a:ln>
                            <a:noFill/>
                          </a:ln>
                          <a:solidFill>
                            <a:srgbClr val="FF0000"/>
                          </a:solidFill>
                          <a:effectLst/>
                          <a:latin typeface="Arial" charset="0"/>
                          <a:cs typeface="Arial" charset="0"/>
                        </a:rPr>
                        <a:t>Жизнь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28663">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2000" b="0" i="0" u="none" strike="noStrike" cap="none" normalizeH="0" baseline="0" smtClean="0">
                          <a:ln>
                            <a:noFill/>
                          </a:ln>
                          <a:solidFill>
                            <a:schemeClr val="tx1"/>
                          </a:solidFill>
                          <a:effectLst/>
                          <a:latin typeface="Arial" charset="0"/>
                          <a:cs typeface="Arial" charset="0"/>
                        </a:rPr>
                        <a:t>Снайпер, разрывные пули – окопчик по колено</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2000" b="0" i="0" u="none" strike="noStrike" cap="none" normalizeH="0" baseline="0" smtClean="0">
                          <a:ln>
                            <a:noFill/>
                          </a:ln>
                          <a:solidFill>
                            <a:schemeClr val="tx1"/>
                          </a:solidFill>
                          <a:effectLst/>
                          <a:latin typeface="Arial" charset="0"/>
                          <a:cs typeface="Arial" charset="0"/>
                        </a:rPr>
                        <a:t>Баня </a:t>
                      </a:r>
                      <a:r>
                        <a:rPr kumimoji="0" lang="ru-RU" sz="2000" b="1" i="0" u="none" strike="noStrike" cap="none" normalizeH="0" baseline="0" smtClean="0">
                          <a:ln>
                            <a:noFill/>
                          </a:ln>
                          <a:solidFill>
                            <a:schemeClr val="tx1"/>
                          </a:solidFill>
                          <a:effectLst/>
                          <a:latin typeface="Arial" charset="0"/>
                          <a:cs typeface="Arial" charset="0"/>
                        </a:rPr>
                        <a:t>в ста шагах</a:t>
                      </a:r>
                      <a:r>
                        <a:rPr kumimoji="0" lang="ru-RU" sz="2000" b="0" i="0" u="none" strike="noStrike" cap="none" normalizeH="0" baseline="0" smtClean="0">
                          <a:ln>
                            <a:noFill/>
                          </a:ln>
                          <a:solidFill>
                            <a:schemeClr val="tx1"/>
                          </a:solidFill>
                          <a:effectLst/>
                          <a:latin typeface="Arial" charset="0"/>
                          <a:cs typeface="Arial" charset="0"/>
                        </a:rPr>
                        <a:t>: «спасительный выход из смерти, манящая лазейка в жизнь».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23863">
                <a:tc gridSpan="2">
                  <a:txBody>
                    <a:bodyPr/>
                    <a:lstStyle/>
                    <a:p>
                      <a:pPr marL="0" marR="0" lvl="0" indent="0" algn="ctr"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2400" b="1" i="0" u="none" strike="noStrike" cap="none" normalizeH="0" baseline="0" dirty="0" smtClean="0">
                          <a:ln>
                            <a:noFill/>
                          </a:ln>
                          <a:solidFill>
                            <a:schemeClr val="tx1"/>
                          </a:solidFill>
                          <a:effectLst/>
                          <a:latin typeface="Arial" charset="0"/>
                          <a:cs typeface="Arial" charset="0"/>
                        </a:rPr>
                        <a:t>Способ выжить –  спастись бегством, укрыться в бане</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r>
            </a:tbl>
          </a:graphicData>
        </a:graphic>
      </p:graphicFrame>
      <p:graphicFrame>
        <p:nvGraphicFramePr>
          <p:cNvPr id="4" name="Таблица 3"/>
          <p:cNvGraphicFramePr>
            <a:graphicFrameLocks noGrp="1"/>
          </p:cNvGraphicFramePr>
          <p:nvPr/>
        </p:nvGraphicFramePr>
        <p:xfrm>
          <a:off x="179388" y="2852738"/>
          <a:ext cx="2116138" cy="3816424"/>
        </p:xfrm>
        <a:graphic>
          <a:graphicData uri="http://schemas.openxmlformats.org/drawingml/2006/table">
            <a:tbl>
              <a:tblPr/>
              <a:tblGrid>
                <a:gridCol w="2116138"/>
              </a:tblGrid>
              <a:tr h="3816424">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2000" b="1" i="0" u="none" strike="noStrike" cap="none" normalizeH="0" baseline="0" dirty="0" smtClean="0">
                          <a:ln>
                            <a:noFill/>
                          </a:ln>
                          <a:solidFill>
                            <a:schemeClr val="tx1"/>
                          </a:solidFill>
                          <a:effectLst/>
                          <a:latin typeface="Arial" charset="0"/>
                          <a:cs typeface="Arial" charset="0"/>
                        </a:rPr>
                        <a:t>Атмосфера страха в ощущениях и эмоциях героя (</a:t>
                      </a:r>
                      <a:r>
                        <a:rPr kumimoji="0" lang="ru-RU" sz="2000" b="1" i="0" u="none" strike="noStrike" cap="none" normalizeH="0" baseline="0" dirty="0" smtClean="0">
                          <a:ln>
                            <a:noFill/>
                          </a:ln>
                          <a:solidFill>
                            <a:srgbClr val="FF0000"/>
                          </a:solidFill>
                          <a:effectLst/>
                          <a:latin typeface="Arial" charset="0"/>
                          <a:cs typeface="Arial" charset="0"/>
                        </a:rPr>
                        <a:t>примеры-иллюстрации</a:t>
                      </a:r>
                      <a:r>
                        <a:rPr kumimoji="0" lang="ru-RU" sz="2000" b="1" i="0" u="none" strike="noStrike" cap="none" normalizeH="0" baseline="0" dirty="0" smtClean="0">
                          <a:ln>
                            <a:noFill/>
                          </a:ln>
                          <a:solidFill>
                            <a:schemeClr val="tx1"/>
                          </a:solidFill>
                          <a:effectLst/>
                          <a:latin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5" name="Таблица 4"/>
          <p:cNvGraphicFramePr>
            <a:graphicFrameLocks noGrp="1"/>
          </p:cNvGraphicFramePr>
          <p:nvPr/>
        </p:nvGraphicFramePr>
        <p:xfrm>
          <a:off x="2411413" y="2852738"/>
          <a:ext cx="6552728" cy="914400"/>
        </p:xfrm>
        <a:graphic>
          <a:graphicData uri="http://schemas.openxmlformats.org/drawingml/2006/table">
            <a:tbl>
              <a:tblPr/>
              <a:tblGrid>
                <a:gridCol w="6552728"/>
              </a:tblGrid>
              <a:tr h="613595">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800" b="1" i="0" u="none" strike="noStrike" cap="none" normalizeH="0" baseline="0" dirty="0" smtClean="0">
                          <a:ln>
                            <a:noFill/>
                          </a:ln>
                          <a:solidFill>
                            <a:srgbClr val="FF0000"/>
                          </a:solidFill>
                          <a:effectLst/>
                          <a:latin typeface="Arial" charset="0"/>
                          <a:cs typeface="Arial" charset="0"/>
                        </a:rPr>
                        <a:t>цитирование</a:t>
                      </a:r>
                      <a:r>
                        <a:rPr kumimoji="0" lang="ru-RU" sz="1800" b="1" i="0" u="none" strike="noStrike" cap="none" normalizeH="0" baseline="0" dirty="0" smtClean="0">
                          <a:ln>
                            <a:noFill/>
                          </a:ln>
                          <a:solidFill>
                            <a:schemeClr val="tx1"/>
                          </a:solidFill>
                          <a:effectLst/>
                          <a:latin typeface="Arial" charset="0"/>
                          <a:cs typeface="Arial" charset="0"/>
                        </a:rPr>
                        <a:t>: </a:t>
                      </a:r>
                      <a:r>
                        <a:rPr kumimoji="0" lang="ru-RU" sz="1800" b="0" i="0" u="none" strike="noStrike" cap="none" normalizeH="0" baseline="0" dirty="0" smtClean="0">
                          <a:ln>
                            <a:noFill/>
                          </a:ln>
                          <a:solidFill>
                            <a:schemeClr val="tx1"/>
                          </a:solidFill>
                          <a:effectLst/>
                          <a:latin typeface="Arial" charset="0"/>
                          <a:cs typeface="Arial" charset="0"/>
                        </a:rPr>
                        <a:t>«Бежал, чувствуя себя трепетной свечой на ветру, хрупким сосудом,..живой плотью, боящейся увечья, боли, смерти».</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6" name="Таблица 5"/>
          <p:cNvGraphicFramePr>
            <a:graphicFrameLocks noGrp="1"/>
          </p:cNvGraphicFramePr>
          <p:nvPr/>
        </p:nvGraphicFramePr>
        <p:xfrm>
          <a:off x="2411413" y="3860800"/>
          <a:ext cx="6578345" cy="365760"/>
        </p:xfrm>
        <a:graphic>
          <a:graphicData uri="http://schemas.openxmlformats.org/drawingml/2006/table">
            <a:tbl>
              <a:tblPr/>
              <a:tblGrid>
                <a:gridCol w="6578345"/>
              </a:tblGrid>
              <a:tr h="360040">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800" b="1" i="0" u="none" strike="noStrike" cap="none" normalizeH="0" baseline="0" dirty="0" smtClean="0">
                          <a:ln>
                            <a:noFill/>
                          </a:ln>
                          <a:solidFill>
                            <a:srgbClr val="FF0000"/>
                          </a:solidFill>
                          <a:effectLst/>
                          <a:latin typeface="Arial" charset="0"/>
                          <a:cs typeface="Arial" charset="0"/>
                        </a:rPr>
                        <a:t>ссылки на номера предложений: </a:t>
                      </a:r>
                      <a:r>
                        <a:rPr kumimoji="0" lang="ru-RU" sz="1800" b="0" i="0" u="none" strike="noStrike" cap="none" normalizeH="0" baseline="0" dirty="0" smtClean="0">
                          <a:ln>
                            <a:noFill/>
                          </a:ln>
                          <a:solidFill>
                            <a:schemeClr val="tx1"/>
                          </a:solidFill>
                          <a:effectLst/>
                          <a:latin typeface="Arial" charset="0"/>
                          <a:cs typeface="Arial" charset="0"/>
                        </a:rPr>
                        <a:t>предложения</a:t>
                      </a:r>
                      <a:r>
                        <a:rPr kumimoji="0" lang="ru-RU" sz="1800" b="1" i="0" u="none" strike="noStrike" cap="none" normalizeH="0" baseline="0" dirty="0" smtClean="0">
                          <a:ln>
                            <a:noFill/>
                          </a:ln>
                          <a:solidFill>
                            <a:srgbClr val="FF0000"/>
                          </a:solidFill>
                          <a:effectLst/>
                          <a:latin typeface="Arial" charset="0"/>
                          <a:cs typeface="Arial" charset="0"/>
                        </a:rPr>
                        <a:t> </a:t>
                      </a:r>
                      <a:r>
                        <a:rPr kumimoji="0" lang="ru-RU" sz="1800" b="0" i="0" u="none" strike="noStrike" cap="none" normalizeH="0" baseline="0" dirty="0" smtClean="0">
                          <a:ln>
                            <a:noFill/>
                          </a:ln>
                          <a:solidFill>
                            <a:schemeClr val="tx1"/>
                          </a:solidFill>
                          <a:effectLst/>
                          <a:latin typeface="Arial" charset="0"/>
                          <a:cs typeface="Arial" charset="0"/>
                        </a:rPr>
                        <a:t>5-7, 24,28</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7" name="Таблица 6"/>
          <p:cNvGraphicFramePr>
            <a:graphicFrameLocks noGrp="1"/>
          </p:cNvGraphicFramePr>
          <p:nvPr/>
        </p:nvGraphicFramePr>
        <p:xfrm>
          <a:off x="2411413" y="4292600"/>
          <a:ext cx="6578345" cy="640080"/>
        </p:xfrm>
        <a:graphic>
          <a:graphicData uri="http://schemas.openxmlformats.org/drawingml/2006/table">
            <a:tbl>
              <a:tblPr/>
              <a:tblGrid>
                <a:gridCol w="6578345"/>
              </a:tblGrid>
              <a:tr h="432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cap="none" normalizeH="0" baseline="0" dirty="0" smtClean="0">
                          <a:ln>
                            <a:noFill/>
                          </a:ln>
                          <a:solidFill>
                            <a:srgbClr val="FF0000"/>
                          </a:solidFill>
                          <a:effectLst/>
                          <a:latin typeface="Arial" charset="0"/>
                          <a:cs typeface="Arial" charset="0"/>
                        </a:rPr>
                        <a:t>указание номера (-ов) абзаца (-ев): </a:t>
                      </a:r>
                      <a:r>
                        <a:rPr kumimoji="0" lang="ru-RU" sz="1800" b="0" i="0" u="none" strike="noStrike" cap="none" normalizeH="0" baseline="0" dirty="0" smtClean="0">
                          <a:ln>
                            <a:noFill/>
                          </a:ln>
                          <a:solidFill>
                            <a:schemeClr val="tx1"/>
                          </a:solidFill>
                          <a:effectLst/>
                          <a:latin typeface="Arial" charset="0"/>
                          <a:cs typeface="Arial" charset="0"/>
                        </a:rPr>
                        <a:t>абзац 4</a:t>
                      </a:r>
                    </a:p>
                    <a:p>
                      <a:endParaRPr lang="ru-RU"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8" name="Таблица 7"/>
          <p:cNvGraphicFramePr>
            <a:graphicFrameLocks noGrp="1"/>
          </p:cNvGraphicFramePr>
          <p:nvPr/>
        </p:nvGraphicFramePr>
        <p:xfrm>
          <a:off x="2411413" y="5013325"/>
          <a:ext cx="6552728" cy="1656184"/>
        </p:xfrm>
        <a:graphic>
          <a:graphicData uri="http://schemas.openxmlformats.org/drawingml/2006/table">
            <a:tbl>
              <a:tblPr/>
              <a:tblGrid>
                <a:gridCol w="6552728"/>
              </a:tblGrid>
              <a:tr h="16561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0000"/>
                          </a:solidFill>
                          <a:effectLst/>
                          <a:latin typeface="Arial" charset="0"/>
                          <a:cs typeface="Arial" charset="0"/>
                        </a:rPr>
                        <a:t>неявное  цитирование (использование экзаменуемым авторских опорных слов и моделей синтаксических конструкций):</a:t>
                      </a:r>
                      <a:r>
                        <a:rPr kumimoji="0" lang="ru-RU" sz="1800" b="0" i="0" u="none" strike="noStrike" cap="none" normalizeH="0" baseline="0" dirty="0" smtClean="0">
                          <a:ln>
                            <a:noFill/>
                          </a:ln>
                          <a:solidFill>
                            <a:schemeClr val="tx1"/>
                          </a:solidFill>
                          <a:effectLst/>
                          <a:latin typeface="Arial" charset="0"/>
                          <a:cs typeface="Arial" charset="0"/>
                        </a:rPr>
                        <a:t> «</a:t>
                      </a:r>
                      <a:r>
                        <a:rPr kumimoji="0" lang="ru-RU" sz="1800" b="0" i="1" u="none" strike="noStrike" cap="none" normalizeH="0" baseline="0" dirty="0" smtClean="0">
                          <a:ln>
                            <a:noFill/>
                          </a:ln>
                          <a:solidFill>
                            <a:schemeClr val="tx1"/>
                          </a:solidFill>
                          <a:effectLst/>
                          <a:latin typeface="Arial" charset="0"/>
                          <a:cs typeface="Arial" charset="0"/>
                        </a:rPr>
                        <a:t>Страх смерти обострил все эмоции героя, заставив его  буквально </a:t>
                      </a:r>
                      <a:r>
                        <a:rPr kumimoji="0" lang="ru-RU" sz="1800" b="1" i="1" u="sng" strike="noStrike" cap="none" normalizeH="0" baseline="0" dirty="0" smtClean="0">
                          <a:ln>
                            <a:noFill/>
                          </a:ln>
                          <a:solidFill>
                            <a:schemeClr val="tx1"/>
                          </a:solidFill>
                          <a:effectLst/>
                          <a:latin typeface="Arial" charset="0"/>
                          <a:cs typeface="Arial" charset="0"/>
                        </a:rPr>
                        <a:t>почувствовать на спине место, куда войдёт разрывная пуля</a:t>
                      </a:r>
                      <a:r>
                        <a:rPr kumimoji="0" lang="ru-RU" sz="1800" b="1" i="1" u="none" strike="noStrike" cap="none" normalizeH="0" baseline="0" dirty="0" smtClean="0">
                          <a:ln>
                            <a:noFill/>
                          </a:ln>
                          <a:solidFill>
                            <a:schemeClr val="tx1"/>
                          </a:solidFill>
                          <a:effectLst/>
                          <a:latin typeface="Arial" charset="0"/>
                          <a:cs typeface="Arial" charset="0"/>
                        </a:rPr>
                        <a:t>…</a:t>
                      </a:r>
                      <a:r>
                        <a:rPr kumimoji="0" lang="ru-RU" sz="1800" b="0" i="1" u="none" strike="noStrike" cap="none" normalizeH="0" baseline="0" dirty="0" smtClean="0">
                          <a:ln>
                            <a:noFill/>
                          </a:ln>
                          <a:solidFill>
                            <a:schemeClr val="tx1"/>
                          </a:solidFill>
                          <a:effectLst/>
                          <a:latin typeface="Arial" charset="0"/>
                          <a:cs typeface="Arial" charset="0"/>
                        </a:rPr>
                        <a:t>»</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ppt_w</p:attrName>
                                        </p:attrNameLst>
                                      </p:cBhvr>
                                      <p:tavLst>
                                        <p:tav tm="0">
                                          <p:val>
                                            <p:strVal val="#ppt_w+.3"/>
                                          </p:val>
                                        </p:tav>
                                        <p:tav tm="100000">
                                          <p:val>
                                            <p:strVal val="#ppt_w"/>
                                          </p:val>
                                        </p:tav>
                                      </p:tavLst>
                                    </p:anim>
                                    <p:anim calcmode="lin" valueType="num">
                                      <p:cBhvr>
                                        <p:cTn id="8" dur="1000" fill="hold"/>
                                        <p:tgtEl>
                                          <p:spTgt spid="27650"/>
                                        </p:tgtEl>
                                        <p:attrNameLst>
                                          <p:attrName>ppt_h</p:attrName>
                                        </p:attrNameLst>
                                      </p:cBhvr>
                                      <p:tavLst>
                                        <p:tav tm="0">
                                          <p:val>
                                            <p:strVal val="#ppt_h"/>
                                          </p:val>
                                        </p:tav>
                                        <p:tav tm="100000">
                                          <p:val>
                                            <p:strVal val="#ppt_h"/>
                                          </p:val>
                                        </p:tav>
                                      </p:tavLst>
                                    </p:anim>
                                    <p:animEffect transition="in" filter="fade">
                                      <p:cBhvr>
                                        <p:cTn id="9" dur="1000"/>
                                        <p:tgtEl>
                                          <p:spTgt spid="2765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8394"/>
                                        </p:tgtEl>
                                        <p:attrNameLst>
                                          <p:attrName>style.visibility</p:attrName>
                                        </p:attrNameLst>
                                      </p:cBhvr>
                                      <p:to>
                                        <p:strVal val="visible"/>
                                      </p:to>
                                    </p:set>
                                    <p:animEffect transition="in" filter="wipe(down)">
                                      <p:cBhvr>
                                        <p:cTn id="14" dur="500"/>
                                        <p:tgtEl>
                                          <p:spTgt spid="58394"/>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3"/>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57200" y="274638"/>
            <a:ext cx="8229600" cy="490537"/>
          </a:xfrm>
        </p:spPr>
        <p:txBody>
          <a:bodyPr/>
          <a:lstStyle/>
          <a:p>
            <a:r>
              <a:rPr lang="ru-RU" smtClean="0"/>
              <a:t>От ОГЭ – к ЕГЭ</a:t>
            </a:r>
          </a:p>
        </p:txBody>
      </p:sp>
      <p:sp>
        <p:nvSpPr>
          <p:cNvPr id="4099" name="Текст 2"/>
          <p:cNvSpPr>
            <a:spLocks noGrp="1"/>
          </p:cNvSpPr>
          <p:nvPr>
            <p:ph type="body" idx="4294967295"/>
          </p:nvPr>
        </p:nvSpPr>
        <p:spPr>
          <a:xfrm>
            <a:off x="468313" y="836613"/>
            <a:ext cx="3167062" cy="431800"/>
          </a:xfrm>
          <a:solidFill>
            <a:srgbClr val="FFFF00"/>
          </a:solidFill>
        </p:spPr>
        <p:txBody>
          <a:bodyPr anchor="b"/>
          <a:lstStyle/>
          <a:p>
            <a:pPr marL="0" indent="0" algn="ctr">
              <a:buFontTx/>
              <a:buNone/>
            </a:pPr>
            <a:r>
              <a:rPr lang="ru-RU" sz="2400" b="1" smtClean="0">
                <a:solidFill>
                  <a:srgbClr val="FF0000"/>
                </a:solidFill>
              </a:rPr>
              <a:t>ОГЭ</a:t>
            </a:r>
          </a:p>
        </p:txBody>
      </p:sp>
      <p:sp>
        <p:nvSpPr>
          <p:cNvPr id="4100" name="Содержимое 3"/>
          <p:cNvSpPr>
            <a:spLocks noGrp="1"/>
          </p:cNvSpPr>
          <p:nvPr>
            <p:ph sz="half" idx="4294967295"/>
          </p:nvPr>
        </p:nvSpPr>
        <p:spPr>
          <a:xfrm>
            <a:off x="179388" y="1341438"/>
            <a:ext cx="3816350" cy="5327650"/>
          </a:xfrm>
          <a:solidFill>
            <a:srgbClr val="CCFFCC"/>
          </a:solidFill>
        </p:spPr>
        <p:txBody>
          <a:bodyPr/>
          <a:lstStyle/>
          <a:p>
            <a:pPr>
              <a:buFont typeface="Wingdings" pitchFamily="2" charset="2"/>
              <a:buChar char="§"/>
            </a:pPr>
            <a:r>
              <a:rPr lang="ru-RU" sz="2000" dirty="0" smtClean="0"/>
              <a:t>Ученик пишет </a:t>
            </a:r>
            <a:r>
              <a:rPr lang="ru-RU" sz="2000" b="1" dirty="0" smtClean="0">
                <a:solidFill>
                  <a:srgbClr val="FF0000"/>
                </a:solidFill>
              </a:rPr>
              <a:t>сочинение-монолог </a:t>
            </a:r>
            <a:r>
              <a:rPr lang="ru-RU" sz="2000" dirty="0" smtClean="0"/>
              <a:t>на одну из заданных трёх тем.</a:t>
            </a:r>
          </a:p>
          <a:p>
            <a:pPr>
              <a:buFontTx/>
              <a:buNone/>
            </a:pPr>
            <a:endParaRPr lang="ru-RU" sz="2000" dirty="0" smtClean="0"/>
          </a:p>
          <a:p>
            <a:pPr>
              <a:buFont typeface="Wingdings" pitchFamily="2" charset="2"/>
              <a:buChar char="§"/>
            </a:pPr>
            <a:r>
              <a:rPr lang="ru-RU" sz="1800" dirty="0" smtClean="0"/>
              <a:t>В каждом варианте может быть реализована разная установка</a:t>
            </a:r>
          </a:p>
          <a:p>
            <a:pPr>
              <a:buFontTx/>
              <a:buNone/>
            </a:pPr>
            <a:r>
              <a:rPr lang="ru-RU" sz="1800" b="1" dirty="0" smtClean="0">
                <a:solidFill>
                  <a:srgbClr val="FF0000"/>
                </a:solidFill>
              </a:rPr>
              <a:t>      (исследовательская, аналитическая, ценностная), </a:t>
            </a:r>
            <a:r>
              <a:rPr lang="ru-RU" sz="1800" dirty="0" smtClean="0"/>
              <a:t>которая соответствует как разным видам восприятия  текста, так и разным формам </a:t>
            </a:r>
          </a:p>
          <a:p>
            <a:pPr>
              <a:buFontTx/>
              <a:buNone/>
            </a:pPr>
            <a:r>
              <a:rPr lang="ru-RU" sz="1800" dirty="0" smtClean="0"/>
              <a:t>     личностной  направленности </a:t>
            </a:r>
          </a:p>
          <a:p>
            <a:pPr>
              <a:buFontTx/>
              <a:buNone/>
            </a:pPr>
            <a:r>
              <a:rPr lang="ru-RU" sz="1800" dirty="0" smtClean="0"/>
              <a:t>     учащегося.</a:t>
            </a:r>
          </a:p>
        </p:txBody>
      </p:sp>
      <p:sp>
        <p:nvSpPr>
          <p:cNvPr id="4101" name="Текст 4"/>
          <p:cNvSpPr>
            <a:spLocks noGrp="1"/>
          </p:cNvSpPr>
          <p:nvPr>
            <p:ph type="body" sz="quarter" idx="4294967295"/>
          </p:nvPr>
        </p:nvSpPr>
        <p:spPr>
          <a:xfrm>
            <a:off x="4859338" y="836613"/>
            <a:ext cx="2952750" cy="360362"/>
          </a:xfrm>
          <a:solidFill>
            <a:srgbClr val="66FFFF"/>
          </a:solidFill>
        </p:spPr>
        <p:txBody>
          <a:bodyPr anchor="b"/>
          <a:lstStyle/>
          <a:p>
            <a:pPr marL="0" indent="0" algn="ctr">
              <a:buFontTx/>
              <a:buNone/>
            </a:pPr>
            <a:r>
              <a:rPr lang="ru-RU" sz="2400" b="1" dirty="0" smtClean="0">
                <a:solidFill>
                  <a:srgbClr val="FF0000"/>
                </a:solidFill>
              </a:rPr>
              <a:t>ЕГЭ</a:t>
            </a:r>
          </a:p>
        </p:txBody>
      </p:sp>
      <p:sp>
        <p:nvSpPr>
          <p:cNvPr id="4102" name="Содержимое 5"/>
          <p:cNvSpPr>
            <a:spLocks noGrp="1"/>
          </p:cNvSpPr>
          <p:nvPr>
            <p:ph sz="quarter" idx="4294967295"/>
          </p:nvPr>
        </p:nvSpPr>
        <p:spPr>
          <a:xfrm>
            <a:off x="4284663" y="1268413"/>
            <a:ext cx="4679950" cy="5329237"/>
          </a:xfrm>
          <a:solidFill>
            <a:srgbClr val="FFFF99"/>
          </a:solidFill>
        </p:spPr>
        <p:txBody>
          <a:bodyPr/>
          <a:lstStyle/>
          <a:p>
            <a:pPr>
              <a:buFont typeface="Wingdings" pitchFamily="2" charset="2"/>
              <a:buChar char="§"/>
            </a:pPr>
            <a:r>
              <a:rPr lang="ru-RU" sz="2000" smtClean="0"/>
              <a:t>Экзаменуемый вступает </a:t>
            </a:r>
            <a:r>
              <a:rPr lang="ru-RU" sz="2000" smtClean="0">
                <a:solidFill>
                  <a:srgbClr val="FF0000"/>
                </a:solidFill>
              </a:rPr>
              <a:t>в диалог с автором прочитанного текста.</a:t>
            </a:r>
          </a:p>
          <a:p>
            <a:pPr>
              <a:buFontTx/>
              <a:buNone/>
            </a:pPr>
            <a:r>
              <a:rPr lang="ru-RU" sz="1600" smtClean="0"/>
              <a:t>Современные потребности развития</a:t>
            </a:r>
          </a:p>
          <a:p>
            <a:pPr>
              <a:buFontTx/>
              <a:buNone/>
            </a:pPr>
            <a:r>
              <a:rPr lang="ru-RU" sz="1600" smtClean="0"/>
              <a:t> всех сфер общества — производства, </a:t>
            </a:r>
          </a:p>
          <a:p>
            <a:pPr>
              <a:buFontTx/>
              <a:buNone/>
            </a:pPr>
            <a:r>
              <a:rPr lang="ru-RU" sz="1600" smtClean="0"/>
              <a:t>науки, культуры — </a:t>
            </a:r>
            <a:r>
              <a:rPr lang="ru-RU" sz="1600" b="1" smtClean="0"/>
              <a:t>говорят о необходимо-</a:t>
            </a:r>
          </a:p>
          <a:p>
            <a:pPr>
              <a:buFontTx/>
              <a:buNone/>
            </a:pPr>
            <a:r>
              <a:rPr lang="ru-RU" sz="1600" b="1" smtClean="0"/>
              <a:t>сти  компетентного, конкурентоспособного</a:t>
            </a:r>
          </a:p>
          <a:p>
            <a:pPr>
              <a:buFontTx/>
              <a:buNone/>
            </a:pPr>
            <a:r>
              <a:rPr lang="ru-RU" sz="1600" b="1" smtClean="0"/>
              <a:t> специалиста, умеющего работать с людьми и вести конструктивный диалог. </a:t>
            </a:r>
            <a:r>
              <a:rPr lang="ru-RU" sz="1600" smtClean="0"/>
              <a:t>Это предполагает </a:t>
            </a:r>
            <a:r>
              <a:rPr lang="ru-RU" sz="1600" b="1" smtClean="0"/>
              <a:t>овладение умением видеть ситуацию во всём её многообразии и сложности, в том числе умением учитывать позиции своих оппонентов.</a:t>
            </a:r>
          </a:p>
          <a:p>
            <a:pPr>
              <a:buFontTx/>
              <a:buNone/>
            </a:pPr>
            <a:r>
              <a:rPr lang="ru-RU" sz="1600" b="1" smtClean="0">
                <a:solidFill>
                  <a:srgbClr val="FF0000"/>
                </a:solidFill>
              </a:rPr>
              <a:t>    Воспитание культуры доказательного</a:t>
            </a:r>
          </a:p>
          <a:p>
            <a:pPr>
              <a:buFontTx/>
              <a:buNone/>
            </a:pPr>
            <a:r>
              <a:rPr lang="ru-RU" sz="1600" b="1" smtClean="0">
                <a:solidFill>
                  <a:srgbClr val="FF0000"/>
                </a:solidFill>
              </a:rPr>
              <a:t> аргументированного рассуждения выступает важнейшей задачей всей системы образования.</a:t>
            </a:r>
          </a:p>
        </p:txBody>
      </p:sp>
      <p:sp>
        <p:nvSpPr>
          <p:cNvPr id="7" name="Прямоугольник 6"/>
          <p:cNvSpPr/>
          <p:nvPr/>
        </p:nvSpPr>
        <p:spPr>
          <a:xfrm>
            <a:off x="250825" y="6453188"/>
            <a:ext cx="8642350" cy="4048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a:solidFill>
                  <a:schemeClr val="tx1"/>
                </a:solidFill>
                <a:cs typeface="Arial" charset="0"/>
              </a:rPr>
              <a:t>Журнал «Педагогические измерения», №1, 2016</a:t>
            </a:r>
          </a:p>
          <a:p>
            <a:pPr algn="ctr">
              <a:defRPr/>
            </a:pPr>
            <a:r>
              <a:rPr lang="ru-RU" sz="1200" dirty="0">
                <a:solidFill>
                  <a:schemeClr val="tx1"/>
                </a:solidFill>
                <a:cs typeface="Arial" charset="0"/>
              </a:rPr>
              <a:t> Цыбулько И.П. «ГИА по русскому языку: антропологический подход»</a:t>
            </a:r>
          </a:p>
        </p:txBody>
      </p:sp>
      <p:sp>
        <p:nvSpPr>
          <p:cNvPr id="8" name="Содержимое 5"/>
          <p:cNvSpPr txBox="1">
            <a:spLocks/>
          </p:cNvSpPr>
          <p:nvPr/>
        </p:nvSpPr>
        <p:spPr>
          <a:xfrm>
            <a:off x="4283968" y="1268760"/>
            <a:ext cx="4680520" cy="4896544"/>
          </a:xfrm>
          <a:prstGeom prst="rect">
            <a:avLst/>
          </a:prstGeom>
          <a:solidFill>
            <a:srgbClr val="FFFF99"/>
          </a:solidFill>
        </p:spPr>
        <p:txBody>
          <a:bodyPr/>
          <a:lstStyle/>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r>
              <a:rPr kumimoji="0" lang="ru-RU" sz="2000" b="0" i="0" u="none" strike="noStrike" kern="1200" cap="none" spc="0" normalizeH="0" baseline="0" noProof="0" dirty="0" smtClean="0">
                <a:ln>
                  <a:noFill/>
                </a:ln>
                <a:solidFill>
                  <a:schemeClr val="tx1"/>
                </a:solidFill>
                <a:effectLst/>
                <a:uLnTx/>
                <a:uFillTx/>
                <a:latin typeface="+mn-lt"/>
                <a:ea typeface="+mn-ea"/>
                <a:cs typeface="+mn-cs"/>
              </a:rPr>
              <a:t>Экзаменуемый вступает </a:t>
            </a:r>
            <a:r>
              <a:rPr kumimoji="0" lang="ru-RU" sz="2000" b="0" i="0" u="none" strike="noStrike" kern="1200" cap="none" spc="0" normalizeH="0" baseline="0" noProof="0" dirty="0" smtClean="0">
                <a:ln>
                  <a:noFill/>
                </a:ln>
                <a:solidFill>
                  <a:srgbClr val="FF0000"/>
                </a:solidFill>
                <a:effectLst/>
                <a:uLnTx/>
                <a:uFillTx/>
                <a:latin typeface="+mn-lt"/>
                <a:ea typeface="+mn-ea"/>
                <a:cs typeface="+mn-cs"/>
              </a:rPr>
              <a:t>в диалог с автором прочитанного текста.</a:t>
            </a: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kumimoji="0" lang="ru-RU" sz="1600" b="1" i="1" u="none" strike="noStrike" kern="1200" cap="none" spc="0" normalizeH="0" baseline="0" noProof="0" dirty="0" smtClean="0">
                <a:ln>
                  <a:noFill/>
                </a:ln>
                <a:solidFill>
                  <a:schemeClr val="tx1"/>
                </a:solidFill>
                <a:effectLst/>
                <a:uLnTx/>
                <a:uFillTx/>
                <a:latin typeface="+mn-lt"/>
                <a:ea typeface="+mn-ea"/>
                <a:cs typeface="+mn-cs"/>
              </a:rPr>
              <a:t>      Умение вести диалог - видеть ситуацию во всём её многообразии и сложности, в том числе учитывать позиции своих оппонентов.</a:t>
            </a: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kumimoji="0" lang="ru-RU" sz="1800" b="1" i="0" u="none" strike="noStrike" kern="1200" cap="none" spc="0" normalizeH="0" baseline="0" noProof="0" dirty="0" smtClean="0">
                <a:ln>
                  <a:noFill/>
                </a:ln>
                <a:solidFill>
                  <a:srgbClr val="FF0000"/>
                </a:solidFill>
                <a:effectLst/>
                <a:uLnTx/>
                <a:uFillTx/>
                <a:latin typeface="+mn-lt"/>
                <a:ea typeface="+mn-ea"/>
                <a:cs typeface="+mn-cs"/>
              </a:rPr>
              <a:t>Воспитание культуры доказательного</a:t>
            </a: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kumimoji="0" lang="ru-RU" sz="1800" b="1" i="0" u="none" strike="noStrike" kern="1200" cap="none" spc="0" normalizeH="0" baseline="0" noProof="0" dirty="0" smtClean="0">
                <a:ln>
                  <a:noFill/>
                </a:ln>
                <a:solidFill>
                  <a:srgbClr val="FF0000"/>
                </a:solidFill>
                <a:effectLst/>
                <a:uLnTx/>
                <a:uFillTx/>
                <a:latin typeface="+mn-lt"/>
                <a:ea typeface="+mn-ea"/>
                <a:cs typeface="+mn-cs"/>
              </a:rPr>
              <a:t> аргументированного рассуждения </a:t>
            </a: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kumimoji="0" lang="ru-RU" sz="1800" b="1" i="0" u="none" strike="noStrike" kern="1200" cap="none" spc="0" normalizeH="0" baseline="0" noProof="0" dirty="0" smtClean="0">
                <a:ln>
                  <a:noFill/>
                </a:ln>
                <a:solidFill>
                  <a:srgbClr val="FF0000"/>
                </a:solidFill>
                <a:effectLst/>
                <a:uLnTx/>
                <a:uFillTx/>
                <a:latin typeface="+mn-lt"/>
                <a:ea typeface="+mn-ea"/>
                <a:cs typeface="+mn-cs"/>
              </a:rPr>
              <a:t>выступает важнейшей задачей всей </a:t>
            </a: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kumimoji="0" lang="ru-RU" sz="1800" b="1" i="0" u="none" strike="noStrike" kern="1200" cap="none" spc="0" normalizeH="0" baseline="0" noProof="0" dirty="0" smtClean="0">
                <a:ln>
                  <a:noFill/>
                </a:ln>
                <a:solidFill>
                  <a:srgbClr val="FF0000"/>
                </a:solidFill>
                <a:effectLst/>
                <a:uLnTx/>
                <a:uFillTx/>
                <a:latin typeface="+mn-lt"/>
                <a:ea typeface="+mn-ea"/>
                <a:cs typeface="+mn-cs"/>
              </a:rPr>
              <a:t>системы образования.</a:t>
            </a:r>
          </a:p>
        </p:txBody>
      </p:sp>
      <p:pic>
        <p:nvPicPr>
          <p:cNvPr id="88065" name="Picture 1" descr="C:\Users\User\Desktop\картинки с шаттерстока\шаттерсток\shutterstock_57458344.jpg"/>
          <p:cNvPicPr>
            <a:picLocks noChangeAspect="1" noChangeArrowheads="1"/>
          </p:cNvPicPr>
          <p:nvPr/>
        </p:nvPicPr>
        <p:blipFill>
          <a:blip r:embed="rId2" cstate="print"/>
          <a:srcRect/>
          <a:stretch>
            <a:fillRect/>
          </a:stretch>
        </p:blipFill>
        <p:spPr bwMode="auto">
          <a:xfrm>
            <a:off x="7596336" y="4365104"/>
            <a:ext cx="1215083" cy="191383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2.5"/>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 calcmode="lin" valueType="num">
                                      <p:cBhvr>
                                        <p:cTn id="9" dur="2000" fill="hold"/>
                                        <p:tgtEl>
                                          <p:spTgt spid="2"/>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2"/>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099">
                                            <p:txEl>
                                              <p:pRg st="0" end="0"/>
                                            </p:txEl>
                                          </p:spTgt>
                                        </p:tgtEl>
                                        <p:attrNameLst>
                                          <p:attrName>style.visibility</p:attrName>
                                        </p:attrNameLst>
                                      </p:cBhvr>
                                      <p:to>
                                        <p:strVal val="visible"/>
                                      </p:to>
                                    </p:set>
                                    <p:animEffect transition="in" filter="wipe(left)">
                                      <p:cBhvr>
                                        <p:cTn id="16" dur="500"/>
                                        <p:tgtEl>
                                          <p:spTgt spid="409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100">
                                            <p:txEl>
                                              <p:pRg st="0" end="0"/>
                                            </p:txEl>
                                          </p:spTgt>
                                        </p:tgtEl>
                                        <p:attrNameLst>
                                          <p:attrName>style.visibility</p:attrName>
                                        </p:attrNameLst>
                                      </p:cBhvr>
                                      <p:to>
                                        <p:strVal val="visible"/>
                                      </p:to>
                                    </p:set>
                                    <p:animEffect transition="in" filter="wipe(left)">
                                      <p:cBhvr>
                                        <p:cTn id="21" dur="500"/>
                                        <p:tgtEl>
                                          <p:spTgt spid="410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100">
                                            <p:txEl>
                                              <p:pRg st="2" end="2"/>
                                            </p:txEl>
                                          </p:spTgt>
                                        </p:tgtEl>
                                        <p:attrNameLst>
                                          <p:attrName>style.visibility</p:attrName>
                                        </p:attrNameLst>
                                      </p:cBhvr>
                                      <p:to>
                                        <p:strVal val="visible"/>
                                      </p:to>
                                    </p:set>
                                    <p:animEffect transition="in" filter="wipe(left)">
                                      <p:cBhvr>
                                        <p:cTn id="26" dur="500"/>
                                        <p:tgtEl>
                                          <p:spTgt spid="4100">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100">
                                            <p:txEl>
                                              <p:pRg st="3" end="3"/>
                                            </p:txEl>
                                          </p:spTgt>
                                        </p:tgtEl>
                                        <p:attrNameLst>
                                          <p:attrName>style.visibility</p:attrName>
                                        </p:attrNameLst>
                                      </p:cBhvr>
                                      <p:to>
                                        <p:strVal val="visible"/>
                                      </p:to>
                                    </p:set>
                                    <p:animEffect transition="in" filter="wipe(left)">
                                      <p:cBhvr>
                                        <p:cTn id="31" dur="500"/>
                                        <p:tgtEl>
                                          <p:spTgt spid="4100">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100">
                                            <p:txEl>
                                              <p:pRg st="4" end="4"/>
                                            </p:txEl>
                                          </p:spTgt>
                                        </p:tgtEl>
                                        <p:attrNameLst>
                                          <p:attrName>style.visibility</p:attrName>
                                        </p:attrNameLst>
                                      </p:cBhvr>
                                      <p:to>
                                        <p:strVal val="visible"/>
                                      </p:to>
                                    </p:set>
                                    <p:animEffect transition="in" filter="wipe(left)">
                                      <p:cBhvr>
                                        <p:cTn id="36" dur="500"/>
                                        <p:tgtEl>
                                          <p:spTgt spid="4100">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100">
                                            <p:txEl>
                                              <p:pRg st="5" end="5"/>
                                            </p:txEl>
                                          </p:spTgt>
                                        </p:tgtEl>
                                        <p:attrNameLst>
                                          <p:attrName>style.visibility</p:attrName>
                                        </p:attrNameLst>
                                      </p:cBhvr>
                                      <p:to>
                                        <p:strVal val="visible"/>
                                      </p:to>
                                    </p:set>
                                    <p:animEffect transition="in" filter="wipe(left)">
                                      <p:cBhvr>
                                        <p:cTn id="41" dur="500"/>
                                        <p:tgtEl>
                                          <p:spTgt spid="4100">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0" presetClass="entr" presetSubtype="0" decel="100000" fill="hold" nodeType="clickEffect">
                                  <p:stCondLst>
                                    <p:cond delay="0"/>
                                  </p:stCondLst>
                                  <p:childTnLst>
                                    <p:set>
                                      <p:cBhvr>
                                        <p:cTn id="45" dur="1" fill="hold">
                                          <p:stCondLst>
                                            <p:cond delay="0"/>
                                          </p:stCondLst>
                                        </p:cTn>
                                        <p:tgtEl>
                                          <p:spTgt spid="4101">
                                            <p:txEl>
                                              <p:pRg st="0" end="0"/>
                                            </p:txEl>
                                          </p:spTgt>
                                        </p:tgtEl>
                                        <p:attrNameLst>
                                          <p:attrName>style.visibility</p:attrName>
                                        </p:attrNameLst>
                                      </p:cBhvr>
                                      <p:to>
                                        <p:strVal val="visible"/>
                                      </p:to>
                                    </p:set>
                                    <p:anim calcmode="lin" valueType="num">
                                      <p:cBhvr>
                                        <p:cTn id="46" dur="1000" fill="hold"/>
                                        <p:tgtEl>
                                          <p:spTgt spid="4101">
                                            <p:txEl>
                                              <p:pRg st="0" end="0"/>
                                            </p:txEl>
                                          </p:spTgt>
                                        </p:tgtEl>
                                        <p:attrNameLst>
                                          <p:attrName>ppt_w</p:attrName>
                                        </p:attrNameLst>
                                      </p:cBhvr>
                                      <p:tavLst>
                                        <p:tav tm="0">
                                          <p:val>
                                            <p:strVal val="#ppt_w+.3"/>
                                          </p:val>
                                        </p:tav>
                                        <p:tav tm="100000">
                                          <p:val>
                                            <p:strVal val="#ppt_w"/>
                                          </p:val>
                                        </p:tav>
                                      </p:tavLst>
                                    </p:anim>
                                    <p:anim calcmode="lin" valueType="num">
                                      <p:cBhvr>
                                        <p:cTn id="47" dur="1000" fill="hold"/>
                                        <p:tgtEl>
                                          <p:spTgt spid="4101">
                                            <p:txEl>
                                              <p:pRg st="0" end="0"/>
                                            </p:txEl>
                                          </p:spTgt>
                                        </p:tgtEl>
                                        <p:attrNameLst>
                                          <p:attrName>ppt_h</p:attrName>
                                        </p:attrNameLst>
                                      </p:cBhvr>
                                      <p:tavLst>
                                        <p:tav tm="0">
                                          <p:val>
                                            <p:strVal val="#ppt_h"/>
                                          </p:val>
                                        </p:tav>
                                        <p:tav tm="100000">
                                          <p:val>
                                            <p:strVal val="#ppt_h"/>
                                          </p:val>
                                        </p:tav>
                                      </p:tavLst>
                                    </p:anim>
                                    <p:animEffect transition="in" filter="fade">
                                      <p:cBhvr>
                                        <p:cTn id="48" dur="1000"/>
                                        <p:tgtEl>
                                          <p:spTgt spid="4101">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8">
                                            <p:txEl>
                                              <p:pRg st="0" end="0"/>
                                            </p:txEl>
                                          </p:spTgt>
                                        </p:tgtEl>
                                        <p:attrNameLst>
                                          <p:attrName>style.visibility</p:attrName>
                                        </p:attrNameLst>
                                      </p:cBhvr>
                                      <p:to>
                                        <p:strVal val="visible"/>
                                      </p:to>
                                    </p:set>
                                    <p:animEffect transition="in" filter="fade">
                                      <p:cBhvr>
                                        <p:cTn id="53" dur="1000"/>
                                        <p:tgtEl>
                                          <p:spTgt spid="8">
                                            <p:txEl>
                                              <p:pRg st="0" end="0"/>
                                            </p:txEl>
                                          </p:spTgt>
                                        </p:tgtEl>
                                      </p:cBhvr>
                                    </p:animEffect>
                                    <p:anim calcmode="lin" valueType="num">
                                      <p:cBhvr>
                                        <p:cTn id="5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8">
                                            <p:txEl>
                                              <p:pRg st="0" end="0"/>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8">
                                            <p:txEl>
                                              <p:pRg st="1" end="1"/>
                                            </p:txEl>
                                          </p:spTgt>
                                        </p:tgtEl>
                                        <p:attrNameLst>
                                          <p:attrName>style.visibility</p:attrName>
                                        </p:attrNameLst>
                                      </p:cBhvr>
                                      <p:to>
                                        <p:strVal val="visible"/>
                                      </p:to>
                                    </p:set>
                                    <p:animEffect transition="in" filter="fade">
                                      <p:cBhvr>
                                        <p:cTn id="58" dur="1000"/>
                                        <p:tgtEl>
                                          <p:spTgt spid="8">
                                            <p:txEl>
                                              <p:pRg st="1" end="1"/>
                                            </p:txEl>
                                          </p:spTgt>
                                        </p:tgtEl>
                                      </p:cBhvr>
                                    </p:animEffect>
                                    <p:anim calcmode="lin" valueType="num">
                                      <p:cBhvr>
                                        <p:cTn id="5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60" dur="1000" fill="hold"/>
                                        <p:tgtEl>
                                          <p:spTgt spid="8">
                                            <p:txEl>
                                              <p:pRg st="1" end="1"/>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8">
                                            <p:txEl>
                                              <p:pRg st="2" end="2"/>
                                            </p:txEl>
                                          </p:spTgt>
                                        </p:tgtEl>
                                        <p:attrNameLst>
                                          <p:attrName>style.visibility</p:attrName>
                                        </p:attrNameLst>
                                      </p:cBhvr>
                                      <p:to>
                                        <p:strVal val="visible"/>
                                      </p:to>
                                    </p:set>
                                    <p:animEffect transition="in" filter="fade">
                                      <p:cBhvr>
                                        <p:cTn id="63" dur="1000"/>
                                        <p:tgtEl>
                                          <p:spTgt spid="8">
                                            <p:txEl>
                                              <p:pRg st="2" end="2"/>
                                            </p:txEl>
                                          </p:spTgt>
                                        </p:tgtEl>
                                      </p:cBhvr>
                                    </p:animEffect>
                                    <p:anim calcmode="lin" valueType="num">
                                      <p:cBhvr>
                                        <p:cTn id="6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2" end="2"/>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8">
                                            <p:txEl>
                                              <p:pRg st="3" end="3"/>
                                            </p:txEl>
                                          </p:spTgt>
                                        </p:tgtEl>
                                        <p:attrNameLst>
                                          <p:attrName>style.visibility</p:attrName>
                                        </p:attrNameLst>
                                      </p:cBhvr>
                                      <p:to>
                                        <p:strVal val="visible"/>
                                      </p:to>
                                    </p:set>
                                    <p:animEffect transition="in" filter="fade">
                                      <p:cBhvr>
                                        <p:cTn id="68" dur="1000"/>
                                        <p:tgtEl>
                                          <p:spTgt spid="8">
                                            <p:txEl>
                                              <p:pRg st="3" end="3"/>
                                            </p:txEl>
                                          </p:spTgt>
                                        </p:tgtEl>
                                      </p:cBhvr>
                                    </p:animEffect>
                                    <p:anim calcmode="lin" valueType="num">
                                      <p:cBhvr>
                                        <p:cTn id="6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8">
                                            <p:txEl>
                                              <p:pRg st="3" end="3"/>
                                            </p:txEl>
                                          </p:spTgt>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8">
                                            <p:txEl>
                                              <p:pRg st="4" end="4"/>
                                            </p:txEl>
                                          </p:spTgt>
                                        </p:tgtEl>
                                        <p:attrNameLst>
                                          <p:attrName>style.visibility</p:attrName>
                                        </p:attrNameLst>
                                      </p:cBhvr>
                                      <p:to>
                                        <p:strVal val="visible"/>
                                      </p:to>
                                    </p:set>
                                    <p:animEffect transition="in" filter="fade">
                                      <p:cBhvr>
                                        <p:cTn id="73" dur="1000"/>
                                        <p:tgtEl>
                                          <p:spTgt spid="8">
                                            <p:txEl>
                                              <p:pRg st="4" end="4"/>
                                            </p:txEl>
                                          </p:spTgt>
                                        </p:tgtEl>
                                      </p:cBhvr>
                                    </p:animEffect>
                                    <p:anim calcmode="lin" valueType="num">
                                      <p:cBhvr>
                                        <p:cTn id="74"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8">
                                            <p:txEl>
                                              <p:pRg st="4" end="4"/>
                                            </p:txEl>
                                          </p:spTgt>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8">
                                            <p:txEl>
                                              <p:pRg st="5" end="5"/>
                                            </p:txEl>
                                          </p:spTgt>
                                        </p:tgtEl>
                                        <p:attrNameLst>
                                          <p:attrName>style.visibility</p:attrName>
                                        </p:attrNameLst>
                                      </p:cBhvr>
                                      <p:to>
                                        <p:strVal val="visible"/>
                                      </p:to>
                                    </p:set>
                                    <p:animEffect transition="in" filter="fade">
                                      <p:cBhvr>
                                        <p:cTn id="78" dur="1000"/>
                                        <p:tgtEl>
                                          <p:spTgt spid="8">
                                            <p:txEl>
                                              <p:pRg st="5" end="5"/>
                                            </p:txEl>
                                          </p:spTgt>
                                        </p:tgtEl>
                                      </p:cBhvr>
                                    </p:animEffect>
                                    <p:anim calcmode="lin" valueType="num">
                                      <p:cBhvr>
                                        <p:cTn id="79"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80"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animEffect transition="in" filter="fade">
                                      <p:cBhvr>
                                        <p:cTn id="85" dur="1000"/>
                                        <p:tgtEl>
                                          <p:spTgt spid="7"/>
                                        </p:tgtEl>
                                      </p:cBhvr>
                                    </p:animEffect>
                                    <p:anim calcmode="lin" valueType="num">
                                      <p:cBhvr>
                                        <p:cTn id="86" dur="1000" fill="hold"/>
                                        <p:tgtEl>
                                          <p:spTgt spid="7"/>
                                        </p:tgtEl>
                                        <p:attrNameLst>
                                          <p:attrName>ppt_x</p:attrName>
                                        </p:attrNameLst>
                                      </p:cBhvr>
                                      <p:tavLst>
                                        <p:tav tm="0">
                                          <p:val>
                                            <p:strVal val="#ppt_x"/>
                                          </p:val>
                                        </p:tav>
                                        <p:tav tm="100000">
                                          <p:val>
                                            <p:strVal val="#ppt_x"/>
                                          </p:val>
                                        </p:tav>
                                      </p:tavLst>
                                    </p:anim>
                                    <p:anim calcmode="lin" valueType="num">
                                      <p:cBhvr>
                                        <p:cTn id="8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99" grpId="0" build="p"/>
      <p:bldP spid="4100" grpId="0" build="p"/>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684213" y="2852738"/>
            <a:ext cx="6191250" cy="3744912"/>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 name="Скругленный прямоугольник 3"/>
          <p:cNvSpPr/>
          <p:nvPr/>
        </p:nvSpPr>
        <p:spPr>
          <a:xfrm>
            <a:off x="684213" y="1341438"/>
            <a:ext cx="6767512" cy="43180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73731" name="Заголовок 1"/>
          <p:cNvSpPr>
            <a:spLocks noGrp="1"/>
          </p:cNvSpPr>
          <p:nvPr>
            <p:ph type="title"/>
          </p:nvPr>
        </p:nvSpPr>
        <p:spPr/>
        <p:txBody>
          <a:bodyPr/>
          <a:lstStyle/>
          <a:p>
            <a:pPr algn="l"/>
            <a:r>
              <a:rPr lang="ru-RU" sz="3600" b="1" smtClean="0"/>
              <a:t>РАБОТА С ТЕКСТОМ</a:t>
            </a:r>
          </a:p>
        </p:txBody>
      </p:sp>
      <p:sp>
        <p:nvSpPr>
          <p:cNvPr id="73732" name="Содержимое 2"/>
          <p:cNvSpPr txBox="1">
            <a:spLocks/>
          </p:cNvSpPr>
          <p:nvPr/>
        </p:nvSpPr>
        <p:spPr bwMode="auto">
          <a:xfrm>
            <a:off x="827088" y="3284538"/>
            <a:ext cx="6491287" cy="2160587"/>
          </a:xfrm>
          <a:prstGeom prst="rect">
            <a:avLst/>
          </a:prstGeom>
          <a:noFill/>
          <a:ln w="9525">
            <a:noFill/>
            <a:miter lim="800000"/>
            <a:headEnd/>
            <a:tailEnd/>
          </a:ln>
        </p:spPr>
        <p:txBody>
          <a:bodyPr/>
          <a:lstStyle/>
          <a:p>
            <a:pPr marL="457200" indent="-457200" eaLnBrk="0" hangingPunct="0">
              <a:spcBef>
                <a:spcPts val="600"/>
              </a:spcBef>
              <a:spcAft>
                <a:spcPts val="600"/>
              </a:spcAft>
            </a:pPr>
            <a:r>
              <a:rPr lang="ru-RU" b="1">
                <a:solidFill>
                  <a:srgbClr val="FF0000"/>
                </a:solidFill>
              </a:rPr>
              <a:t>Как</a:t>
            </a:r>
            <a:r>
              <a:rPr lang="ru-RU" b="1"/>
              <a:t> раскрывает автор данную проблему? </a:t>
            </a:r>
          </a:p>
          <a:p>
            <a:pPr marL="457200" indent="-457200" eaLnBrk="0" hangingPunct="0">
              <a:spcBef>
                <a:spcPts val="600"/>
              </a:spcBef>
              <a:spcAft>
                <a:spcPts val="600"/>
              </a:spcAft>
            </a:pPr>
            <a:r>
              <a:rPr lang="ru-RU" b="1"/>
              <a:t>(Способы выражения авторского отношения к изображаемому) :</a:t>
            </a:r>
          </a:p>
          <a:p>
            <a:pPr marL="914400" lvl="1" indent="-457200" eaLnBrk="0" hangingPunct="0">
              <a:spcBef>
                <a:spcPts val="600"/>
              </a:spcBef>
              <a:spcAft>
                <a:spcPts val="600"/>
              </a:spcAft>
              <a:buFont typeface="Arial" charset="0"/>
              <a:buChar char="•"/>
            </a:pPr>
            <a:r>
              <a:rPr lang="ru-RU" b="1" i="1"/>
              <a:t>композиция,</a:t>
            </a:r>
          </a:p>
          <a:p>
            <a:pPr marL="914400" lvl="1" indent="-457200" eaLnBrk="0" hangingPunct="0">
              <a:spcBef>
                <a:spcPts val="600"/>
              </a:spcBef>
              <a:spcAft>
                <a:spcPts val="600"/>
              </a:spcAft>
              <a:buFont typeface="Arial" charset="0"/>
              <a:buChar char="•"/>
            </a:pPr>
            <a:r>
              <a:rPr lang="ru-RU" b="1" i="1"/>
              <a:t>конфликт,</a:t>
            </a:r>
          </a:p>
          <a:p>
            <a:pPr marL="914400" lvl="1" indent="-457200" eaLnBrk="0" hangingPunct="0">
              <a:spcBef>
                <a:spcPts val="600"/>
              </a:spcBef>
              <a:spcAft>
                <a:spcPts val="600"/>
              </a:spcAft>
              <a:buFont typeface="Arial" charset="0"/>
              <a:buChar char="•"/>
            </a:pPr>
            <a:r>
              <a:rPr lang="ru-RU" b="1" i="1"/>
              <a:t>ключевые слова,</a:t>
            </a:r>
          </a:p>
          <a:p>
            <a:pPr marL="914400" lvl="1" indent="-457200" eaLnBrk="0" hangingPunct="0">
              <a:spcBef>
                <a:spcPts val="600"/>
              </a:spcBef>
              <a:spcAft>
                <a:spcPts val="600"/>
              </a:spcAft>
              <a:buFont typeface="Arial" charset="0"/>
              <a:buChar char="•"/>
            </a:pPr>
            <a:r>
              <a:rPr lang="ru-RU" b="1" i="1"/>
              <a:t>роль деталей и т.д</a:t>
            </a:r>
            <a:r>
              <a:rPr lang="ru-RU" b="1"/>
              <a:t>.</a:t>
            </a:r>
          </a:p>
        </p:txBody>
      </p:sp>
      <p:sp>
        <p:nvSpPr>
          <p:cNvPr id="7" name="Прямоугольник 6"/>
          <p:cNvSpPr/>
          <p:nvPr/>
        </p:nvSpPr>
        <p:spPr>
          <a:xfrm>
            <a:off x="971550" y="1341438"/>
            <a:ext cx="3948113" cy="400050"/>
          </a:xfrm>
          <a:prstGeom prst="rect">
            <a:avLst/>
          </a:prstGeom>
        </p:spPr>
        <p:txBody>
          <a:bodyPr wrap="none">
            <a:spAutoFit/>
          </a:bodyPr>
          <a:lstStyle/>
          <a:p>
            <a:pPr marL="457200" indent="-457200" eaLnBrk="0" hangingPunct="0">
              <a:spcBef>
                <a:spcPts val="600"/>
              </a:spcBef>
              <a:spcAft>
                <a:spcPts val="600"/>
              </a:spcAft>
              <a:defRPr/>
            </a:pPr>
            <a:r>
              <a:rPr lang="ru-RU" sz="2000" b="1" dirty="0">
                <a:solidFill>
                  <a:schemeClr val="bg1">
                    <a:lumMod val="75000"/>
                  </a:schemeClr>
                </a:solidFill>
                <a:latin typeface="Arial" pitchFamily="34" charset="0"/>
                <a:cs typeface="Arial" pitchFamily="34" charset="0"/>
              </a:rPr>
              <a:t>Осмысление: что, где, когда?</a:t>
            </a:r>
          </a:p>
        </p:txBody>
      </p:sp>
      <p:sp>
        <p:nvSpPr>
          <p:cNvPr id="9" name="Скругленный прямоугольник 8"/>
          <p:cNvSpPr/>
          <p:nvPr/>
        </p:nvSpPr>
        <p:spPr>
          <a:xfrm>
            <a:off x="684213" y="2060575"/>
            <a:ext cx="6624637" cy="57626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0" name="Прямоугольник 9"/>
          <p:cNvSpPr/>
          <p:nvPr/>
        </p:nvSpPr>
        <p:spPr>
          <a:xfrm>
            <a:off x="971550" y="2133600"/>
            <a:ext cx="5754688" cy="368300"/>
          </a:xfrm>
          <a:prstGeom prst="rect">
            <a:avLst/>
          </a:prstGeom>
        </p:spPr>
        <p:txBody>
          <a:bodyPr wrap="none">
            <a:spAutoFit/>
          </a:bodyPr>
          <a:lstStyle/>
          <a:p>
            <a:pPr marL="457200" indent="-457200" eaLnBrk="0" hangingPunct="0">
              <a:spcBef>
                <a:spcPts val="600"/>
              </a:spcBef>
              <a:spcAft>
                <a:spcPts val="600"/>
              </a:spcAft>
              <a:defRPr/>
            </a:pPr>
            <a:r>
              <a:rPr lang="ru-RU" b="1" dirty="0">
                <a:solidFill>
                  <a:schemeClr val="bg1">
                    <a:lumMod val="75000"/>
                  </a:schemeClr>
                </a:solidFill>
                <a:latin typeface="Arial" pitchFamily="34" charset="0"/>
                <a:cs typeface="Arial" pitchFamily="34" charset="0"/>
              </a:rPr>
              <a:t>Отправные точки для формулировки проблемы</a:t>
            </a:r>
          </a:p>
        </p:txBody>
      </p:sp>
      <p:sp>
        <p:nvSpPr>
          <p:cNvPr id="14" name="Блок-схема: узел 13"/>
          <p:cNvSpPr/>
          <p:nvPr/>
        </p:nvSpPr>
        <p:spPr>
          <a:xfrm>
            <a:off x="323850" y="1268413"/>
            <a:ext cx="431800" cy="431800"/>
          </a:xfrm>
          <a:prstGeom prst="flowChartConnector">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1</a:t>
            </a:r>
          </a:p>
        </p:txBody>
      </p:sp>
      <p:sp>
        <p:nvSpPr>
          <p:cNvPr id="15" name="Блок-схема: узел 14"/>
          <p:cNvSpPr/>
          <p:nvPr/>
        </p:nvSpPr>
        <p:spPr>
          <a:xfrm>
            <a:off x="323850" y="1916113"/>
            <a:ext cx="431800" cy="433387"/>
          </a:xfrm>
          <a:prstGeom prst="flowChartConnecto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chemeClr val="bg1"/>
                </a:solidFill>
              </a:rPr>
              <a:t>2</a:t>
            </a:r>
          </a:p>
        </p:txBody>
      </p:sp>
      <p:sp>
        <p:nvSpPr>
          <p:cNvPr id="17" name="Блок-схема: узел 16"/>
          <p:cNvSpPr/>
          <p:nvPr/>
        </p:nvSpPr>
        <p:spPr>
          <a:xfrm>
            <a:off x="323850" y="4941888"/>
            <a:ext cx="431800" cy="431800"/>
          </a:xfrm>
          <a:prstGeom prst="flowChart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rgbClr val="FF0000"/>
                </a:solidFill>
              </a:rPr>
              <a:t>3</a:t>
            </a:r>
          </a:p>
        </p:txBody>
      </p:sp>
      <p:sp>
        <p:nvSpPr>
          <p:cNvPr id="18" name="Стрелка вниз 17"/>
          <p:cNvSpPr/>
          <p:nvPr/>
        </p:nvSpPr>
        <p:spPr>
          <a:xfrm>
            <a:off x="2916238" y="1773238"/>
            <a:ext cx="792162" cy="431800"/>
          </a:xfrm>
          <a:prstGeom prst="downArrow">
            <a:avLst>
              <a:gd name="adj1" fmla="val 38482"/>
              <a:gd name="adj2" fmla="val 45969"/>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73740" name="Picture 2" descr="C:\Users\User\Desktop\шаттерсток\shutterstock_359215193.jpg"/>
          <p:cNvPicPr>
            <a:picLocks noChangeAspect="1" noChangeArrowheads="1"/>
          </p:cNvPicPr>
          <p:nvPr/>
        </p:nvPicPr>
        <p:blipFill>
          <a:blip r:embed="rId2" cstate="print"/>
          <a:srcRect/>
          <a:stretch>
            <a:fillRect/>
          </a:stretch>
        </p:blipFill>
        <p:spPr bwMode="auto">
          <a:xfrm>
            <a:off x="6948488" y="3429000"/>
            <a:ext cx="2195512"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274638"/>
            <a:ext cx="8435975" cy="1143000"/>
          </a:xfrm>
        </p:spPr>
        <p:txBody>
          <a:bodyPr/>
          <a:lstStyle/>
          <a:p>
            <a:r>
              <a:rPr lang="ru-RU" sz="2800" smtClean="0">
                <a:solidFill>
                  <a:srgbClr val="FF0000"/>
                </a:solidFill>
                <a:latin typeface="Arial" charset="0"/>
                <a:cs typeface="Arial" charset="0"/>
              </a:rPr>
              <a:t>Каковы</a:t>
            </a:r>
            <a:r>
              <a:rPr lang="ru-RU" sz="2800" b="1" smtClean="0">
                <a:solidFill>
                  <a:srgbClr val="FF0000"/>
                </a:solidFill>
                <a:latin typeface="Arial" charset="0"/>
                <a:cs typeface="Arial" charset="0"/>
              </a:rPr>
              <a:t> композиционные </a:t>
            </a:r>
            <a:r>
              <a:rPr lang="ru-RU" sz="2800" smtClean="0">
                <a:solidFill>
                  <a:srgbClr val="FF0000"/>
                </a:solidFill>
                <a:latin typeface="Arial" charset="0"/>
                <a:cs typeface="Arial" charset="0"/>
              </a:rPr>
              <a:t>особенности текста?</a:t>
            </a:r>
            <a:r>
              <a:rPr lang="ru-RU" b="1" smtClean="0"/>
              <a:t/>
            </a:r>
            <a:br>
              <a:rPr lang="ru-RU" b="1" smtClean="0"/>
            </a:br>
            <a:endParaRPr lang="ru-RU" smtClean="0"/>
          </a:p>
        </p:txBody>
      </p:sp>
      <p:sp>
        <p:nvSpPr>
          <p:cNvPr id="3" name="Содержимое 2"/>
          <p:cNvSpPr>
            <a:spLocks noGrp="1"/>
          </p:cNvSpPr>
          <p:nvPr>
            <p:ph idx="1"/>
          </p:nvPr>
        </p:nvSpPr>
        <p:spPr>
          <a:xfrm>
            <a:off x="179388" y="1341438"/>
            <a:ext cx="6346825" cy="5289550"/>
          </a:xfrm>
        </p:spPr>
        <p:txBody>
          <a:bodyPr/>
          <a:lstStyle/>
          <a:p>
            <a:r>
              <a:rPr lang="ru-RU" sz="2800" b="1" dirty="0" smtClean="0">
                <a:latin typeface="Arial" charset="0"/>
                <a:cs typeface="Arial" charset="0"/>
              </a:rPr>
              <a:t>Ретроспектива</a:t>
            </a:r>
            <a:r>
              <a:rPr lang="ru-RU" sz="2800" dirty="0" smtClean="0">
                <a:latin typeface="Arial" charset="0"/>
                <a:cs typeface="Arial" charset="0"/>
              </a:rPr>
              <a:t> как желание автора переключить внимание читателя с внешней стороны происходящего на его глубинный смысл; </a:t>
            </a:r>
          </a:p>
          <a:p>
            <a:r>
              <a:rPr lang="ru-RU" sz="2800" dirty="0" smtClean="0">
                <a:latin typeface="Arial" charset="0"/>
                <a:cs typeface="Arial" charset="0"/>
              </a:rPr>
              <a:t>действие уплотнено во </a:t>
            </a:r>
            <a:r>
              <a:rPr lang="ru-RU" sz="2800" b="1" dirty="0" smtClean="0">
                <a:latin typeface="Arial" charset="0"/>
                <a:cs typeface="Arial" charset="0"/>
              </a:rPr>
              <a:t>времени </a:t>
            </a:r>
            <a:r>
              <a:rPr lang="ru-RU" sz="2800" dirty="0" smtClean="0">
                <a:latin typeface="Arial" charset="0"/>
                <a:cs typeface="Arial" charset="0"/>
              </a:rPr>
              <a:t>(считанные минуты) и </a:t>
            </a:r>
            <a:r>
              <a:rPr lang="ru-RU" sz="2800" b="1" dirty="0" smtClean="0">
                <a:latin typeface="Arial" charset="0"/>
                <a:cs typeface="Arial" charset="0"/>
              </a:rPr>
              <a:t>пространстве</a:t>
            </a:r>
            <a:r>
              <a:rPr lang="ru-RU" sz="2800" dirty="0" smtClean="0">
                <a:latin typeface="Arial" charset="0"/>
                <a:cs typeface="Arial" charset="0"/>
              </a:rPr>
              <a:t> (окопчик – баня); </a:t>
            </a:r>
          </a:p>
          <a:p>
            <a:r>
              <a:rPr lang="ru-RU" sz="2800" dirty="0" smtClean="0">
                <a:latin typeface="Arial" charset="0"/>
                <a:cs typeface="Arial" charset="0"/>
              </a:rPr>
              <a:t>приёмы </a:t>
            </a:r>
            <a:r>
              <a:rPr lang="ru-RU" sz="2800" b="1" dirty="0" smtClean="0">
                <a:latin typeface="Arial" charset="0"/>
                <a:cs typeface="Arial" charset="0"/>
              </a:rPr>
              <a:t>сопоставления</a:t>
            </a:r>
            <a:r>
              <a:rPr lang="ru-RU" sz="2800" dirty="0" smtClean="0">
                <a:latin typeface="Arial" charset="0"/>
                <a:cs typeface="Arial" charset="0"/>
              </a:rPr>
              <a:t> и </a:t>
            </a:r>
            <a:r>
              <a:rPr lang="ru-RU" sz="2800" b="1" dirty="0" smtClean="0">
                <a:latin typeface="Arial" charset="0"/>
                <a:cs typeface="Arial" charset="0"/>
              </a:rPr>
              <a:t>противопоставления </a:t>
            </a:r>
            <a:r>
              <a:rPr lang="ru-RU" sz="2800" dirty="0" smtClean="0">
                <a:latin typeface="Arial" charset="0"/>
                <a:cs typeface="Arial" charset="0"/>
              </a:rPr>
              <a:t>и т.д</a:t>
            </a:r>
          </a:p>
          <a:p>
            <a:endParaRPr lang="ru-RU" sz="2800" dirty="0" smtClean="0"/>
          </a:p>
        </p:txBody>
      </p:sp>
      <p:pic>
        <p:nvPicPr>
          <p:cNvPr id="74755" name="Picture 2" descr="C:\Users\User\Desktop\шаттерсток\shutterstock_365006822.jpg"/>
          <p:cNvPicPr>
            <a:picLocks noChangeAspect="1" noChangeArrowheads="1"/>
          </p:cNvPicPr>
          <p:nvPr/>
        </p:nvPicPr>
        <p:blipFill>
          <a:blip r:embed="rId2" cstate="print"/>
          <a:srcRect/>
          <a:stretch>
            <a:fillRect/>
          </a:stretch>
        </p:blipFill>
        <p:spPr bwMode="auto">
          <a:xfrm>
            <a:off x="6443663" y="3213100"/>
            <a:ext cx="2700337"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92150"/>
          </a:xfrm>
        </p:spPr>
        <p:txBody>
          <a:bodyPr/>
          <a:lstStyle/>
          <a:p>
            <a:r>
              <a:rPr lang="ru-RU" sz="2400" b="1" smtClean="0">
                <a:latin typeface="Arial" charset="0"/>
              </a:rPr>
              <a:t>Основные приёмы психологизма как </a:t>
            </a:r>
            <a:br>
              <a:rPr lang="ru-RU" sz="2400" b="1" smtClean="0">
                <a:latin typeface="Arial" charset="0"/>
              </a:rPr>
            </a:br>
            <a:r>
              <a:rPr lang="ru-RU" sz="2400" b="1" smtClean="0">
                <a:latin typeface="Arial" charset="0"/>
              </a:rPr>
              <a:t>способа создания внутреннего мира персонажа</a:t>
            </a:r>
            <a:endParaRPr lang="ru-RU" sz="2400" smtClean="0"/>
          </a:p>
        </p:txBody>
      </p:sp>
      <p:graphicFrame>
        <p:nvGraphicFramePr>
          <p:cNvPr id="4" name="Таблица 3"/>
          <p:cNvGraphicFramePr>
            <a:graphicFrameLocks noGrp="1"/>
          </p:cNvGraphicFramePr>
          <p:nvPr/>
        </p:nvGraphicFramePr>
        <p:xfrm>
          <a:off x="179388" y="765175"/>
          <a:ext cx="8784976" cy="648072"/>
        </p:xfrm>
        <a:graphic>
          <a:graphicData uri="http://schemas.openxmlformats.org/drawingml/2006/table">
            <a:tbl>
              <a:tblPr/>
              <a:tblGrid>
                <a:gridCol w="1515892"/>
                <a:gridCol w="7269084"/>
              </a:tblGrid>
              <a:tr h="648072">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200" b="1" i="0" u="none" strike="noStrike" cap="none" normalizeH="0" baseline="0" dirty="0" smtClean="0">
                          <a:ln>
                            <a:noFill/>
                          </a:ln>
                          <a:solidFill>
                            <a:srgbClr val="002060"/>
                          </a:solidFill>
                          <a:effectLst/>
                          <a:latin typeface="Arial" charset="0"/>
                        </a:rPr>
                        <a:t>Повествование от первого лица </a:t>
                      </a:r>
                    </a:p>
                  </a:txBody>
                  <a:tcPr horzOverflow="overflow">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FF99"/>
                    </a:solidFill>
                  </a:tcPr>
                </a:tc>
                <a:tc>
                  <a:txBody>
                    <a:bodyPr/>
                    <a:lstStyle/>
                    <a:p>
                      <a:pPr marL="0" marR="0" lvl="0" indent="0" algn="l" defTabSz="914400" rtl="0" eaLnBrk="1" fontAlgn="base" latinLnBrk="0" hangingPunct="1">
                        <a:lnSpc>
                          <a:spcPct val="80000"/>
                        </a:lnSpc>
                        <a:spcBef>
                          <a:spcPct val="20000"/>
                        </a:spcBef>
                        <a:spcAft>
                          <a:spcPct val="0"/>
                        </a:spcAft>
                        <a:buClrTx/>
                        <a:buSzTx/>
                        <a:buFont typeface="Arial" charset="0"/>
                        <a:buNone/>
                        <a:tabLst/>
                      </a:pPr>
                      <a:r>
                        <a:rPr kumimoji="0" lang="ru-RU" sz="1200" b="1" i="0" u="none" strike="noStrike" cap="none" normalizeH="0" baseline="0" dirty="0" smtClean="0">
                          <a:ln>
                            <a:noFill/>
                          </a:ln>
                          <a:solidFill>
                            <a:schemeClr val="tx1"/>
                          </a:solidFill>
                          <a:effectLst/>
                          <a:latin typeface="Arial" charset="0"/>
                        </a:rPr>
                        <a:t>создает иллюзию правдоподобия психологической картины, поскольку о себе человек рассказывает сам. </a:t>
                      </a:r>
                      <a:r>
                        <a:rPr kumimoji="0" lang="ru-RU" sz="1200" b="1" i="0" u="none" strike="noStrike" cap="none" normalizeH="0" baseline="0" dirty="0" smtClean="0">
                          <a:ln>
                            <a:noFill/>
                          </a:ln>
                          <a:solidFill>
                            <a:srgbClr val="FF0000"/>
                          </a:solidFill>
                          <a:effectLst/>
                          <a:latin typeface="Arial" charset="0"/>
                        </a:rPr>
                        <a:t>«Я»  повествователя выступает не только как субъект речи, но и как объект  самоописания и самоизображения.</a:t>
                      </a:r>
                    </a:p>
                  </a:txBody>
                  <a:tcPr horzOverflow="overflow">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r>
            </a:tbl>
          </a:graphicData>
        </a:graphic>
      </p:graphicFrame>
      <p:graphicFrame>
        <p:nvGraphicFramePr>
          <p:cNvPr id="11" name="Таблица 10"/>
          <p:cNvGraphicFramePr>
            <a:graphicFrameLocks noGrp="1"/>
          </p:cNvGraphicFramePr>
          <p:nvPr/>
        </p:nvGraphicFramePr>
        <p:xfrm>
          <a:off x="179388" y="1484313"/>
          <a:ext cx="8784976" cy="576064"/>
        </p:xfrm>
        <a:graphic>
          <a:graphicData uri="http://schemas.openxmlformats.org/drawingml/2006/table">
            <a:tbl>
              <a:tblPr/>
              <a:tblGrid>
                <a:gridCol w="1545412"/>
                <a:gridCol w="4071212"/>
                <a:gridCol w="3168352"/>
              </a:tblGrid>
              <a:tr h="576064">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200" b="1" i="0" u="none" strike="noStrike" cap="none" normalizeH="0" baseline="0" dirty="0" smtClean="0">
                          <a:ln>
                            <a:noFill/>
                          </a:ln>
                          <a:solidFill>
                            <a:srgbClr val="002060"/>
                          </a:solidFill>
                          <a:effectLst/>
                          <a:latin typeface="Arial" charset="0"/>
                        </a:rPr>
                        <a:t>воспоминания</a:t>
                      </a:r>
                    </a:p>
                  </a:txBody>
                  <a:tcPr horzOverflow="overflow">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200" b="1" i="0" u="none" strike="noStrike" cap="none" normalizeH="0" baseline="0" dirty="0" smtClean="0">
                          <a:ln>
                            <a:noFill/>
                          </a:ln>
                          <a:solidFill>
                            <a:schemeClr val="tx1"/>
                          </a:solidFill>
                          <a:effectLst/>
                          <a:latin typeface="Arial" charset="0"/>
                        </a:rPr>
                        <a:t>герой </a:t>
                      </a:r>
                      <a:r>
                        <a:rPr kumimoji="0" lang="ru-RU" sz="1200" b="1" i="0" u="none" strike="noStrike" cap="none" normalizeH="0" baseline="0" dirty="0" smtClean="0">
                          <a:ln>
                            <a:noFill/>
                          </a:ln>
                          <a:solidFill>
                            <a:srgbClr val="FF0000"/>
                          </a:solidFill>
                          <a:effectLst/>
                          <a:latin typeface="Arial" charset="0"/>
                        </a:rPr>
                        <a:t>выделяет важные моменты жизни и заново осмысливает жизненные явления </a:t>
                      </a:r>
                      <a:r>
                        <a:rPr kumimoji="0" lang="ru-RU" sz="1200" b="1" i="0" u="none" strike="noStrike" cap="none" normalizeH="0" baseline="0" dirty="0" smtClean="0">
                          <a:ln>
                            <a:noFill/>
                          </a:ln>
                          <a:solidFill>
                            <a:schemeClr val="tx1"/>
                          </a:solidFill>
                          <a:effectLst/>
                          <a:latin typeface="Arial" charset="0"/>
                        </a:rPr>
                        <a:t>и процессы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200" b="0" i="0" u="none" strike="noStrike" cap="none" normalizeH="0" baseline="0" dirty="0" smtClean="0">
                          <a:ln>
                            <a:noFill/>
                          </a:ln>
                          <a:solidFill>
                            <a:schemeClr val="tx1"/>
                          </a:solidFill>
                          <a:effectLst/>
                          <a:latin typeface="Arial" charset="0"/>
                        </a:rPr>
                        <a:t>абзац 1,2,4</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200" b="0" i="0" u="none" strike="noStrike" cap="none" normalizeH="0" baseline="0" dirty="0" smtClean="0">
                          <a:ln>
                            <a:noFill/>
                          </a:ln>
                          <a:solidFill>
                            <a:schemeClr val="tx1"/>
                          </a:solidFill>
                          <a:effectLst/>
                          <a:latin typeface="Arial" charset="0"/>
                        </a:rPr>
                        <a:t>предложения 38-49</a:t>
                      </a:r>
                    </a:p>
                  </a:txBody>
                  <a:tcPr horzOverflow="overflow">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r>
            </a:tbl>
          </a:graphicData>
        </a:graphic>
      </p:graphicFrame>
      <p:graphicFrame>
        <p:nvGraphicFramePr>
          <p:cNvPr id="12" name="Таблица 11"/>
          <p:cNvGraphicFramePr>
            <a:graphicFrameLocks noGrp="1"/>
          </p:cNvGraphicFramePr>
          <p:nvPr/>
        </p:nvGraphicFramePr>
        <p:xfrm>
          <a:off x="179388" y="2133600"/>
          <a:ext cx="8784976" cy="859536"/>
        </p:xfrm>
        <a:graphic>
          <a:graphicData uri="http://schemas.openxmlformats.org/drawingml/2006/table">
            <a:tbl>
              <a:tblPr/>
              <a:tblGrid>
                <a:gridCol w="1545412"/>
                <a:gridCol w="4071212"/>
                <a:gridCol w="3168352"/>
              </a:tblGrid>
              <a:tr h="576064">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200" b="1" i="0" u="none" strike="noStrike" cap="none" normalizeH="0" baseline="0" dirty="0" smtClean="0">
                          <a:ln>
                            <a:noFill/>
                          </a:ln>
                          <a:solidFill>
                            <a:srgbClr val="002060"/>
                          </a:solidFill>
                          <a:effectLst/>
                          <a:latin typeface="Arial" charset="0"/>
                        </a:rPr>
                        <a:t>самоанализ</a:t>
                      </a:r>
                    </a:p>
                  </a:txBody>
                  <a:tcPr horzOverflow="overflow">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200" b="1" i="0" u="none" strike="noStrike" cap="none" normalizeH="0" baseline="0" dirty="0" smtClean="0">
                          <a:ln>
                            <a:noFill/>
                          </a:ln>
                          <a:solidFill>
                            <a:srgbClr val="FF0000"/>
                          </a:solidFill>
                          <a:effectLst/>
                          <a:latin typeface="Arial" charset="0"/>
                        </a:rPr>
                        <a:t>прямое </a:t>
                      </a:r>
                      <a:r>
                        <a:rPr kumimoji="0" lang="ru-RU" sz="1200" b="1" i="0" u="none" strike="noStrike" cap="none" normalizeH="0" baseline="0" dirty="0" smtClean="0">
                          <a:ln>
                            <a:noFill/>
                          </a:ln>
                          <a:solidFill>
                            <a:schemeClr val="tx1"/>
                          </a:solidFill>
                          <a:effectLst/>
                          <a:latin typeface="Arial" charset="0"/>
                        </a:rPr>
                        <a:t>называние чувств и переживаний, происходящих в душе героя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lvl="0" indent="0" algn="l" defTabSz="914400" rtl="0" eaLnBrk="1" fontAlgn="base" latinLnBrk="0" hangingPunct="1">
                        <a:lnSpc>
                          <a:spcPct val="70000"/>
                        </a:lnSpc>
                        <a:spcBef>
                          <a:spcPct val="20000"/>
                        </a:spcBef>
                        <a:spcAft>
                          <a:spcPct val="0"/>
                        </a:spcAft>
                        <a:buClrTx/>
                        <a:buSzTx/>
                        <a:buFont typeface="Arial" charset="0"/>
                        <a:buNone/>
                        <a:tabLst/>
                      </a:pPr>
                      <a:r>
                        <a:rPr kumimoji="0" lang="ru-RU" sz="1200" b="0" i="0" u="none" strike="noStrike" cap="none" normalizeH="0" baseline="0" dirty="0" smtClean="0">
                          <a:ln>
                            <a:noFill/>
                          </a:ln>
                          <a:solidFill>
                            <a:schemeClr val="tx1"/>
                          </a:solidFill>
                          <a:effectLst/>
                          <a:latin typeface="Arial" charset="0"/>
                        </a:rPr>
                        <a:t>«почувствовал всю свою беззащитность, беспомощность», «чувствуя себя трепетной свечой на ветру, хрупким сосудом, полным горячей крови, живой плотью, боящейся увечья, боли, смерти» и т.д.</a:t>
                      </a:r>
                    </a:p>
                  </a:txBody>
                  <a:tcPr horzOverflow="overflow">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r>
            </a:tbl>
          </a:graphicData>
        </a:graphic>
      </p:graphicFrame>
      <p:graphicFrame>
        <p:nvGraphicFramePr>
          <p:cNvPr id="13" name="Таблица 12"/>
          <p:cNvGraphicFramePr>
            <a:graphicFrameLocks noGrp="1"/>
          </p:cNvGraphicFramePr>
          <p:nvPr/>
        </p:nvGraphicFramePr>
        <p:xfrm>
          <a:off x="179388" y="3068638"/>
          <a:ext cx="8784976" cy="1042416"/>
        </p:xfrm>
        <a:graphic>
          <a:graphicData uri="http://schemas.openxmlformats.org/drawingml/2006/table">
            <a:tbl>
              <a:tblPr/>
              <a:tblGrid>
                <a:gridCol w="1512168"/>
                <a:gridCol w="4104456"/>
                <a:gridCol w="3168352"/>
              </a:tblGrid>
              <a:tr h="576064">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200" b="1" i="0" u="none" strike="noStrike" cap="none" normalizeH="0" baseline="0" dirty="0" smtClean="0">
                          <a:ln>
                            <a:noFill/>
                          </a:ln>
                          <a:solidFill>
                            <a:srgbClr val="002060"/>
                          </a:solidFill>
                          <a:effectLst/>
                          <a:latin typeface="Arial" charset="0"/>
                        </a:rPr>
                        <a:t>внутренний монолог</a:t>
                      </a:r>
                    </a:p>
                  </a:txBody>
                  <a:tcPr horzOverflow="overflow">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CC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200" b="1" i="0" u="none" strike="noStrike" cap="none" normalizeH="0" baseline="0" dirty="0" smtClean="0">
                          <a:ln>
                            <a:noFill/>
                          </a:ln>
                          <a:solidFill>
                            <a:schemeClr val="tx1"/>
                          </a:solidFill>
                          <a:effectLst/>
                          <a:latin typeface="Arial" charset="0"/>
                        </a:rPr>
                        <a:t>а)используется для изображения  </a:t>
                      </a:r>
                      <a:r>
                        <a:rPr kumimoji="0" lang="ru-RU" sz="1200" b="1" i="0" u="none" strike="noStrike" cap="none" normalizeH="0" baseline="0" dirty="0" smtClean="0">
                          <a:ln>
                            <a:noFill/>
                          </a:ln>
                          <a:solidFill>
                            <a:srgbClr val="FF0000"/>
                          </a:solidFill>
                          <a:effectLst/>
                          <a:latin typeface="Arial" charset="0"/>
                        </a:rPr>
                        <a:t>мыслей героя </a:t>
                      </a:r>
                      <a:r>
                        <a:rPr kumimoji="0" lang="ru-RU" sz="1200" b="1" i="0" u="none" strike="noStrike" cap="none" normalizeH="0" baseline="0" dirty="0" smtClean="0">
                          <a:ln>
                            <a:noFill/>
                          </a:ln>
                          <a:solidFill>
                            <a:schemeClr val="tx1"/>
                          </a:solidFill>
                          <a:effectLst/>
                          <a:latin typeface="Arial" charset="0"/>
                        </a:rPr>
                        <a:t>по поводу его эмоционального состояния;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200" b="1" i="0" u="none" strike="noStrike" cap="none" normalizeH="0" baseline="0" dirty="0" smtClean="0">
                          <a:ln>
                            <a:noFill/>
                          </a:ln>
                          <a:solidFill>
                            <a:schemeClr val="tx1"/>
                          </a:solidFill>
                          <a:effectLst/>
                          <a:latin typeface="Arial" charset="0"/>
                        </a:rPr>
                        <a:t>б) эмоциональное состояние героя передается во внутреннем монологе с помощью </a:t>
                      </a:r>
                      <a:r>
                        <a:rPr kumimoji="0" lang="ru-RU" sz="1200" b="1" i="0" u="none" strike="noStrike" cap="none" normalizeH="0" baseline="0" dirty="0" smtClean="0">
                          <a:ln>
                            <a:noFill/>
                          </a:ln>
                          <a:solidFill>
                            <a:srgbClr val="FF0000"/>
                          </a:solidFill>
                          <a:effectLst/>
                          <a:latin typeface="Arial" charset="0"/>
                        </a:rPr>
                        <a:t>особенностей построения  внутренней речи.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Char char="•"/>
                        <a:tabLst/>
                      </a:pPr>
                      <a:r>
                        <a:rPr kumimoji="0" lang="ru-RU" sz="1200" b="0" i="0" u="none" strike="noStrike" cap="none" normalizeH="0" baseline="0" dirty="0" smtClean="0">
                          <a:ln>
                            <a:noFill/>
                          </a:ln>
                          <a:solidFill>
                            <a:schemeClr val="tx1"/>
                          </a:solidFill>
                          <a:effectLst/>
                          <a:latin typeface="Arial" charset="0"/>
                        </a:rPr>
                        <a:t>Предложения 33-34, 37, 39-42, </a:t>
                      </a:r>
                    </a:p>
                    <a:p>
                      <a:pPr marL="0" marR="0" lvl="0" indent="0" algn="l" defTabSz="914400" rtl="0" eaLnBrk="1" fontAlgn="base" latinLnBrk="0" hangingPunct="1">
                        <a:lnSpc>
                          <a:spcPct val="100000"/>
                        </a:lnSpc>
                        <a:spcBef>
                          <a:spcPct val="20000"/>
                        </a:spcBef>
                        <a:spcAft>
                          <a:spcPct val="0"/>
                        </a:spcAft>
                        <a:buClrTx/>
                        <a:buSzTx/>
                        <a:buFont typeface="Arial" charset="0"/>
                        <a:buChar char="•"/>
                        <a:tabLst/>
                      </a:pPr>
                      <a:r>
                        <a:rPr kumimoji="0" lang="ru-RU" sz="1200" b="0" i="0" u="none" strike="noStrike" cap="none" normalizeH="0" baseline="0" dirty="0" smtClean="0">
                          <a:ln>
                            <a:noFill/>
                          </a:ln>
                          <a:solidFill>
                            <a:schemeClr val="tx1"/>
                          </a:solidFill>
                          <a:effectLst/>
                          <a:latin typeface="Arial" charset="0"/>
                        </a:rPr>
                        <a:t>«Что, если бы он взял чуть-чуть левее?!»  «Чуть-чуть левее…» «А что, если он возьмёт чуть-чуть левее!»</a:t>
                      </a:r>
                    </a:p>
                  </a:txBody>
                  <a:tcPr horzOverflow="overflow">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r>
            </a:tbl>
          </a:graphicData>
        </a:graphic>
      </p:graphicFrame>
      <p:graphicFrame>
        <p:nvGraphicFramePr>
          <p:cNvPr id="14" name="Таблица 13"/>
          <p:cNvGraphicFramePr>
            <a:graphicFrameLocks noGrp="1"/>
          </p:cNvGraphicFramePr>
          <p:nvPr/>
        </p:nvGraphicFramePr>
        <p:xfrm>
          <a:off x="179388" y="4292600"/>
          <a:ext cx="8784976" cy="2160240"/>
        </p:xfrm>
        <a:graphic>
          <a:graphicData uri="http://schemas.openxmlformats.org/drawingml/2006/table">
            <a:tbl>
              <a:tblPr/>
              <a:tblGrid>
                <a:gridCol w="1545412"/>
                <a:gridCol w="4071212"/>
                <a:gridCol w="3168352"/>
              </a:tblGrid>
              <a:tr h="216024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200" b="1" i="0" u="none" strike="noStrike" cap="none" normalizeH="0" baseline="0" dirty="0" smtClean="0">
                          <a:ln>
                            <a:noFill/>
                          </a:ln>
                          <a:solidFill>
                            <a:srgbClr val="002060"/>
                          </a:solidFill>
                          <a:effectLst/>
                          <a:latin typeface="Arial" charset="0"/>
                        </a:rPr>
                        <a:t>воображение</a:t>
                      </a:r>
                    </a:p>
                  </a:txBody>
                  <a:tcPr horzOverflow="overflow">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200" b="1" i="0" u="none" strike="noStrike" cap="none" normalizeH="0" baseline="0" dirty="0" smtClean="0">
                          <a:ln>
                            <a:noFill/>
                          </a:ln>
                          <a:solidFill>
                            <a:schemeClr val="tx1"/>
                          </a:solidFill>
                          <a:effectLst/>
                          <a:latin typeface="Arial" charset="0"/>
                        </a:rPr>
                        <a:t>раскрываются </a:t>
                      </a:r>
                      <a:r>
                        <a:rPr kumimoji="0" lang="ru-RU" sz="1200" b="1" i="0" u="none" strike="noStrike" cap="none" normalizeH="0" baseline="0" dirty="0" smtClean="0">
                          <a:ln>
                            <a:noFill/>
                          </a:ln>
                          <a:solidFill>
                            <a:srgbClr val="FF0000"/>
                          </a:solidFill>
                          <a:effectLst/>
                          <a:latin typeface="Arial" charset="0"/>
                        </a:rPr>
                        <a:t>новые психологические  состояния </a:t>
                      </a:r>
                      <a:r>
                        <a:rPr kumimoji="0" lang="ru-RU" sz="1200" b="1" i="0" u="none" strike="noStrike" cap="none" normalizeH="0" baseline="0" dirty="0" smtClean="0">
                          <a:ln>
                            <a:noFill/>
                          </a:ln>
                          <a:solidFill>
                            <a:schemeClr val="tx1"/>
                          </a:solidFill>
                          <a:effectLst/>
                          <a:latin typeface="Arial" charset="0"/>
                        </a:rPr>
                        <a:t>героя через представляемые им образы.</a:t>
                      </a:r>
                      <a:endParaRPr kumimoji="0" lang="ru-RU" sz="1200" b="1"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lvl="0" indent="0" algn="l" defTabSz="914400" rtl="0" eaLnBrk="1" fontAlgn="base" latinLnBrk="0" hangingPunct="1">
                        <a:lnSpc>
                          <a:spcPct val="70000"/>
                        </a:lnSpc>
                        <a:spcBef>
                          <a:spcPct val="20000"/>
                        </a:spcBef>
                        <a:spcAft>
                          <a:spcPct val="0"/>
                        </a:spcAft>
                        <a:buClrTx/>
                        <a:buSzTx/>
                        <a:buFont typeface="Arial" charset="0"/>
                        <a:buChar char="•"/>
                        <a:tabLst/>
                      </a:pPr>
                      <a:r>
                        <a:rPr kumimoji="0" lang="ru-RU" sz="1200" b="0" i="0" u="none" strike="noStrike" cap="none" normalizeH="0" baseline="0" dirty="0" smtClean="0">
                          <a:ln>
                            <a:noFill/>
                          </a:ln>
                          <a:solidFill>
                            <a:schemeClr val="tx1"/>
                          </a:solidFill>
                          <a:effectLst/>
                          <a:latin typeface="Arial" charset="0"/>
                        </a:rPr>
                        <a:t> «Я, продырявленный насквозь, с разорванными в клочья внутренностями, как подкошенный упал лицом вниз»; «Пуля попадает мне в спину и, разорвав внутренности, отдельными осколками выходит спереди. Я падаю и сгоряча заползаю в баню, хватаюсь за рану и, увидев кровь, понимая, чувствуя, что это мой конец, но все же на что-то еще надеясь, в страшной жажде жизни, начинаю метаться, стонать, звать на помощь…И, корчась на полу, пачкаясь в луже собственной крови, умираю в банном затхлом сумраке…» </a:t>
                      </a:r>
                    </a:p>
                    <a:p>
                      <a:pPr marL="0" marR="0" lvl="0" indent="0" algn="l" defTabSz="914400" rtl="0" eaLnBrk="1" fontAlgn="base" latinLnBrk="0" hangingPunct="1">
                        <a:lnSpc>
                          <a:spcPct val="70000"/>
                        </a:lnSpc>
                        <a:spcBef>
                          <a:spcPct val="20000"/>
                        </a:spcBef>
                        <a:spcAft>
                          <a:spcPct val="0"/>
                        </a:spcAft>
                        <a:buClrTx/>
                        <a:buSzTx/>
                        <a:buFont typeface="Arial" charset="0"/>
                        <a:buChar char="•"/>
                        <a:tabLst/>
                      </a:pPr>
                      <a:r>
                        <a:rPr kumimoji="0" lang="ru-RU" sz="1200" b="0" i="0" u="none" strike="noStrike" cap="none" normalizeH="0" baseline="0" dirty="0" smtClean="0">
                          <a:ln>
                            <a:noFill/>
                          </a:ln>
                          <a:solidFill>
                            <a:schemeClr val="tx1"/>
                          </a:solidFill>
                          <a:effectLst/>
                          <a:latin typeface="Arial" charset="0"/>
                        </a:rPr>
                        <a:t> предл.40-42</a:t>
                      </a:r>
                    </a:p>
                  </a:txBody>
                  <a:tcPr horzOverflow="overflow">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Заголовок 1"/>
          <p:cNvSpPr>
            <a:spLocks noGrp="1"/>
          </p:cNvSpPr>
          <p:nvPr>
            <p:ph type="title" idx="4294967295"/>
          </p:nvPr>
        </p:nvSpPr>
        <p:spPr>
          <a:xfrm>
            <a:off x="539750" y="274638"/>
            <a:ext cx="8221663" cy="706437"/>
          </a:xfrm>
        </p:spPr>
        <p:txBody>
          <a:bodyPr/>
          <a:lstStyle/>
          <a:p>
            <a:pPr eaLnBrk="1" hangingPunct="1"/>
            <a:r>
              <a:rPr lang="ru-RU" altLang="ru-RU" smtClean="0"/>
              <a:t>Конфликт как основа произведения</a:t>
            </a:r>
          </a:p>
        </p:txBody>
      </p:sp>
      <p:sp>
        <p:nvSpPr>
          <p:cNvPr id="54275" name="Объект 2"/>
          <p:cNvSpPr>
            <a:spLocks noGrp="1"/>
          </p:cNvSpPr>
          <p:nvPr>
            <p:ph idx="4294967295"/>
          </p:nvPr>
        </p:nvSpPr>
        <p:spPr>
          <a:xfrm>
            <a:off x="3203575" y="1268413"/>
            <a:ext cx="5761038" cy="5400675"/>
          </a:xfrm>
        </p:spPr>
        <p:txBody>
          <a:bodyPr/>
          <a:lstStyle/>
          <a:p>
            <a:pPr marL="0" indent="0" eaLnBrk="1" hangingPunct="1">
              <a:buFontTx/>
              <a:buNone/>
            </a:pPr>
            <a:r>
              <a:rPr lang="ru-RU" altLang="ru-RU" sz="2400" b="1" smtClean="0"/>
              <a:t>   </a:t>
            </a:r>
            <a:r>
              <a:rPr lang="ru-RU" altLang="ru-RU" sz="2400" smtClean="0"/>
              <a:t>Конфликт - это противоречие, которое оказывается движущей силой, пружиной сюжета в литературном произведении; это столкновение интересов, чувств, характеров героев, разность их убеждений и чувств.</a:t>
            </a:r>
          </a:p>
          <a:p>
            <a:pPr marL="0" indent="0" eaLnBrk="1" hangingPunct="1">
              <a:buFontTx/>
              <a:buNone/>
            </a:pPr>
            <a:r>
              <a:rPr lang="ru-RU" altLang="ru-RU" sz="2400" b="1" i="1" smtClean="0">
                <a:solidFill>
                  <a:srgbClr val="FF0000"/>
                </a:solidFill>
              </a:rPr>
              <a:t>Без конфликта нет произведения!</a:t>
            </a:r>
          </a:p>
          <a:p>
            <a:pPr marL="0" indent="0" eaLnBrk="1" hangingPunct="1">
              <a:buFontTx/>
              <a:buNone/>
            </a:pPr>
            <a:r>
              <a:rPr lang="ru-RU" altLang="ru-RU" sz="2400" smtClean="0"/>
              <a:t> Виды конфликтов:</a:t>
            </a:r>
            <a:br>
              <a:rPr lang="ru-RU" altLang="ru-RU" sz="2400" smtClean="0"/>
            </a:br>
            <a:r>
              <a:rPr lang="ru-RU" altLang="ru-RU" sz="2400" smtClean="0"/>
              <a:t>- </a:t>
            </a:r>
            <a:r>
              <a:rPr lang="ru-RU" altLang="ru-RU" sz="2400" b="1" i="1" smtClean="0"/>
              <a:t>человек против человека;</a:t>
            </a:r>
            <a:br>
              <a:rPr lang="ru-RU" altLang="ru-RU" sz="2400" b="1" i="1" smtClean="0"/>
            </a:br>
            <a:r>
              <a:rPr lang="ru-RU" altLang="ru-RU" sz="2400" b="1" i="1" smtClean="0"/>
              <a:t>- человек против природы; </a:t>
            </a:r>
          </a:p>
          <a:p>
            <a:pPr marL="0" indent="0" eaLnBrk="1" hangingPunct="1">
              <a:buFontTx/>
              <a:buNone/>
            </a:pPr>
            <a:r>
              <a:rPr lang="ru-RU" altLang="ru-RU" sz="2400" b="1" i="1" smtClean="0"/>
              <a:t>- человек против обстоятельств;</a:t>
            </a:r>
            <a:br>
              <a:rPr lang="ru-RU" altLang="ru-RU" sz="2400" b="1" i="1" smtClean="0"/>
            </a:br>
            <a:r>
              <a:rPr lang="ru-RU" altLang="ru-RU" sz="2400" b="1" i="1" smtClean="0"/>
              <a:t>- человек против общества;</a:t>
            </a:r>
            <a:br>
              <a:rPr lang="ru-RU" altLang="ru-RU" sz="2400" b="1" i="1" smtClean="0"/>
            </a:br>
            <a:r>
              <a:rPr lang="ru-RU" altLang="ru-RU" sz="2400" b="1" i="1" smtClean="0"/>
              <a:t>- человек против самого себя </a:t>
            </a:r>
            <a:r>
              <a:rPr lang="ru-RU" altLang="ru-RU" sz="2400" smtClean="0"/>
              <a:t>и т.д.</a:t>
            </a:r>
          </a:p>
        </p:txBody>
      </p:sp>
      <p:pic>
        <p:nvPicPr>
          <p:cNvPr id="77827" name="Picture 2" descr="C:\Users\User\Desktop\шаттерсток\shutterstock_334638254.jpg"/>
          <p:cNvPicPr>
            <a:picLocks noChangeAspect="1" noChangeArrowheads="1"/>
          </p:cNvPicPr>
          <p:nvPr/>
        </p:nvPicPr>
        <p:blipFill>
          <a:blip r:embed="rId2" cstate="print"/>
          <a:srcRect/>
          <a:stretch>
            <a:fillRect/>
          </a:stretch>
        </p:blipFill>
        <p:spPr bwMode="auto">
          <a:xfrm>
            <a:off x="250825" y="4292600"/>
            <a:ext cx="3048000"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additive="base">
                                        <p:cTn id="7" dur="500" fill="hold"/>
                                        <p:tgtEl>
                                          <p:spTgt spid="54274"/>
                                        </p:tgtEl>
                                        <p:attrNameLst>
                                          <p:attrName>ppt_x</p:attrName>
                                        </p:attrNameLst>
                                      </p:cBhvr>
                                      <p:tavLst>
                                        <p:tav tm="0">
                                          <p:val>
                                            <p:strVal val="#ppt_x"/>
                                          </p:val>
                                        </p:tav>
                                        <p:tav tm="100000">
                                          <p:val>
                                            <p:strVal val="#ppt_x"/>
                                          </p:val>
                                        </p:tav>
                                      </p:tavLst>
                                    </p:anim>
                                    <p:anim calcmode="lin" valueType="num">
                                      <p:cBhvr additive="base">
                                        <p:cTn id="8" dur="500" fill="hold"/>
                                        <p:tgtEl>
                                          <p:spTgt spid="5427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4275">
                                            <p:txEl>
                                              <p:pRg st="0" end="0"/>
                                            </p:txEl>
                                          </p:spTgt>
                                        </p:tgtEl>
                                        <p:attrNameLst>
                                          <p:attrName>style.visibility</p:attrName>
                                        </p:attrNameLst>
                                      </p:cBhvr>
                                      <p:to>
                                        <p:strVal val="visible"/>
                                      </p:to>
                                    </p:set>
                                    <p:animEffect transition="in" filter="wipe(down)">
                                      <p:cBhvr>
                                        <p:cTn id="13" dur="500"/>
                                        <p:tgtEl>
                                          <p:spTgt spid="5427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4275">
                                            <p:txEl>
                                              <p:pRg st="1" end="1"/>
                                            </p:txEl>
                                          </p:spTgt>
                                        </p:tgtEl>
                                        <p:attrNameLst>
                                          <p:attrName>style.visibility</p:attrName>
                                        </p:attrNameLst>
                                      </p:cBhvr>
                                      <p:to>
                                        <p:strVal val="visible"/>
                                      </p:to>
                                    </p:set>
                                    <p:animEffect transition="in" filter="wipe(down)">
                                      <p:cBhvr>
                                        <p:cTn id="18" dur="500"/>
                                        <p:tgtEl>
                                          <p:spTgt spid="5427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4275">
                                            <p:txEl>
                                              <p:pRg st="2" end="2"/>
                                            </p:txEl>
                                          </p:spTgt>
                                        </p:tgtEl>
                                        <p:attrNameLst>
                                          <p:attrName>style.visibility</p:attrName>
                                        </p:attrNameLst>
                                      </p:cBhvr>
                                      <p:to>
                                        <p:strVal val="visible"/>
                                      </p:to>
                                    </p:set>
                                    <p:animEffect transition="in" filter="wipe(down)">
                                      <p:cBhvr>
                                        <p:cTn id="23" dur="500"/>
                                        <p:tgtEl>
                                          <p:spTgt spid="5427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4275">
                                            <p:txEl>
                                              <p:pRg st="3" end="3"/>
                                            </p:txEl>
                                          </p:spTgt>
                                        </p:tgtEl>
                                        <p:attrNameLst>
                                          <p:attrName>style.visibility</p:attrName>
                                        </p:attrNameLst>
                                      </p:cBhvr>
                                      <p:to>
                                        <p:strVal val="visible"/>
                                      </p:to>
                                    </p:set>
                                    <p:animEffect transition="in" filter="wipe(down)">
                                      <p:cBhvr>
                                        <p:cTn id="28" dur="500"/>
                                        <p:tgtEl>
                                          <p:spTgt spid="542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5"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Заголовок 1"/>
          <p:cNvSpPr>
            <a:spLocks noGrp="1"/>
          </p:cNvSpPr>
          <p:nvPr>
            <p:ph type="title" idx="4294967295"/>
          </p:nvPr>
        </p:nvSpPr>
        <p:spPr>
          <a:xfrm>
            <a:off x="457200" y="188913"/>
            <a:ext cx="8229600" cy="503237"/>
          </a:xfrm>
        </p:spPr>
        <p:txBody>
          <a:bodyPr/>
          <a:lstStyle/>
          <a:p>
            <a:pPr eaLnBrk="1" hangingPunct="1"/>
            <a:r>
              <a:rPr lang="ru-RU" altLang="ru-RU" sz="2800" smtClean="0"/>
              <a:t>Конфликт:</a:t>
            </a:r>
            <a:r>
              <a:rPr lang="ru-RU" altLang="ru-RU" sz="2800" b="1" i="1" smtClean="0"/>
              <a:t> человек против человека </a:t>
            </a:r>
            <a:endParaRPr lang="ru-RU" altLang="ru-RU" sz="2800" smtClean="0"/>
          </a:p>
        </p:txBody>
      </p:sp>
      <p:graphicFrame>
        <p:nvGraphicFramePr>
          <p:cNvPr id="5" name="Объект 4"/>
          <p:cNvGraphicFramePr>
            <a:graphicFrameLocks noGrp="1"/>
          </p:cNvGraphicFramePr>
          <p:nvPr>
            <p:ph idx="4294967295"/>
          </p:nvPr>
        </p:nvGraphicFramePr>
        <p:xfrm>
          <a:off x="251520" y="764704"/>
          <a:ext cx="889248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p:nvPr/>
        </p:nvSpPr>
        <p:spPr>
          <a:xfrm>
            <a:off x="1042988" y="1412875"/>
            <a:ext cx="7129462" cy="4319588"/>
          </a:xfrm>
          <a:prstGeom prst="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solidFill>
                  <a:srgbClr val="FFFFFF"/>
                </a:solidFill>
              </a:rPr>
              <a:t> </a:t>
            </a:r>
            <a:r>
              <a:rPr lang="ru-RU" sz="2800">
                <a:solidFill>
                  <a:schemeClr val="tx1"/>
                </a:solidFill>
                <a:latin typeface="Arial" charset="0"/>
                <a:cs typeface="Arial" charset="0"/>
              </a:rPr>
              <a:t>В рассказе </a:t>
            </a:r>
            <a:r>
              <a:rPr lang="ru-RU" sz="2800" b="1">
                <a:solidFill>
                  <a:schemeClr val="tx1"/>
                </a:solidFill>
                <a:latin typeface="Arial" charset="0"/>
                <a:cs typeface="Arial" charset="0"/>
              </a:rPr>
              <a:t>страх</a:t>
            </a:r>
            <a:r>
              <a:rPr lang="ru-RU" sz="2800">
                <a:solidFill>
                  <a:schemeClr val="tx1"/>
                </a:solidFill>
                <a:latin typeface="Arial" charset="0"/>
                <a:cs typeface="Arial" charset="0"/>
              </a:rPr>
              <a:t>, возникающий в смертельно опасной ситуации, становится </a:t>
            </a:r>
            <a:r>
              <a:rPr lang="ru-RU" sz="2800" b="1">
                <a:solidFill>
                  <a:schemeClr val="tx1"/>
                </a:solidFill>
                <a:latin typeface="Arial" charset="0"/>
                <a:cs typeface="Arial" charset="0"/>
              </a:rPr>
              <a:t>сюжетообразующим мотивом</a:t>
            </a:r>
            <a:r>
              <a:rPr lang="ru-RU" sz="2800">
                <a:solidFill>
                  <a:schemeClr val="tx1"/>
                </a:solidFill>
                <a:latin typeface="Arial" charset="0"/>
                <a:cs typeface="Arial" charset="0"/>
              </a:rPr>
              <a:t>. Он определяет развитие художественной коллизии, т.к. </a:t>
            </a:r>
            <a:r>
              <a:rPr lang="ru-RU" sz="2800" b="1">
                <a:solidFill>
                  <a:schemeClr val="tx1"/>
                </a:solidFill>
                <a:latin typeface="Arial" charset="0"/>
                <a:cs typeface="Arial" charset="0"/>
              </a:rPr>
              <a:t>руководит поведением героя, меняющим ход  дальнейших событий</a:t>
            </a:r>
            <a:r>
              <a:rPr lang="ru-RU" sz="2800">
                <a:solidFill>
                  <a:schemeClr val="tx1"/>
                </a:solidFill>
                <a:latin typeface="Arial" charset="0"/>
                <a:cs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p:cTn id="7" dur="500" fill="hold"/>
                                        <p:tgtEl>
                                          <p:spTgt spid="58370"/>
                                        </p:tgtEl>
                                        <p:attrNameLst>
                                          <p:attrName>ppt_w</p:attrName>
                                        </p:attrNameLst>
                                      </p:cBhvr>
                                      <p:tavLst>
                                        <p:tav tm="0">
                                          <p:val>
                                            <p:fltVal val="0"/>
                                          </p:val>
                                        </p:tav>
                                        <p:tav tm="100000">
                                          <p:val>
                                            <p:strVal val="#ppt_w"/>
                                          </p:val>
                                        </p:tav>
                                      </p:tavLst>
                                    </p:anim>
                                    <p:anim calcmode="lin" valueType="num">
                                      <p:cBhvr>
                                        <p:cTn id="8" dur="500" fill="hold"/>
                                        <p:tgtEl>
                                          <p:spTgt spid="58370"/>
                                        </p:tgtEl>
                                        <p:attrNameLst>
                                          <p:attrName>ppt_h</p:attrName>
                                        </p:attrNameLst>
                                      </p:cBhvr>
                                      <p:tavLst>
                                        <p:tav tm="0">
                                          <p:val>
                                            <p:fltVal val="0"/>
                                          </p:val>
                                        </p:tav>
                                        <p:tav tm="100000">
                                          <p:val>
                                            <p:strVal val="#ppt_h"/>
                                          </p:val>
                                        </p:tav>
                                      </p:tavLst>
                                    </p:anim>
                                    <p:animEffect transition="in" filter="fade">
                                      <p:cBhvr>
                                        <p:cTn id="9" dur="500"/>
                                        <p:tgtEl>
                                          <p:spTgt spid="5837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3"/>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Graphic spid="5" grpId="0">
        <p:bldAsOne/>
      </p:bldGraphic>
      <p:bldP spid="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idx="4294967295"/>
          </p:nvPr>
        </p:nvSpPr>
        <p:spPr>
          <a:xfrm>
            <a:off x="457200" y="274638"/>
            <a:ext cx="8229600" cy="561975"/>
          </a:xfrm>
        </p:spPr>
        <p:txBody>
          <a:bodyPr/>
          <a:lstStyle/>
          <a:p>
            <a:pPr eaLnBrk="1" hangingPunct="1"/>
            <a:r>
              <a:rPr lang="ru-RU" sz="2800" b="1" smtClean="0">
                <a:cs typeface="Arial" charset="0"/>
              </a:rPr>
              <a:t>Работаем с текстом. Ключевые слова</a:t>
            </a:r>
          </a:p>
        </p:txBody>
      </p:sp>
      <p:graphicFrame>
        <p:nvGraphicFramePr>
          <p:cNvPr id="57370" name="Group 26"/>
          <p:cNvGraphicFramePr>
            <a:graphicFrameLocks noGrp="1"/>
          </p:cNvGraphicFramePr>
          <p:nvPr>
            <p:ph idx="4294967295"/>
          </p:nvPr>
        </p:nvGraphicFramePr>
        <p:xfrm>
          <a:off x="179388" y="765175"/>
          <a:ext cx="8713787" cy="1706880"/>
        </p:xfrm>
        <a:graphic>
          <a:graphicData uri="http://schemas.openxmlformats.org/drawingml/2006/table">
            <a:tbl>
              <a:tblPr/>
              <a:tblGrid>
                <a:gridCol w="8713787"/>
              </a:tblGrid>
              <a:tr h="359569">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2000" b="1" i="0" u="none" strike="noStrike" cap="none" normalizeH="0" baseline="0" dirty="0" smtClean="0">
                          <a:ln>
                            <a:noFill/>
                          </a:ln>
                          <a:solidFill>
                            <a:srgbClr val="FF0000"/>
                          </a:solidFill>
                          <a:effectLst/>
                          <a:latin typeface="Arial" charset="0"/>
                          <a:cs typeface="Arial" charset="0"/>
                        </a:rPr>
                        <a:t>100 шагов до спасительной двери</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76326">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2000" b="0" i="0" u="none" strike="noStrike" cap="none" normalizeH="0" baseline="0" dirty="0" smtClean="0">
                          <a:ln>
                            <a:noFill/>
                          </a:ln>
                          <a:solidFill>
                            <a:schemeClr val="tx1"/>
                          </a:solidFill>
                          <a:effectLst/>
                          <a:latin typeface="Arial" charset="0"/>
                          <a:cs typeface="Arial" charset="0"/>
                        </a:rPr>
                        <a:t>Я </a:t>
                      </a:r>
                      <a:r>
                        <a:rPr kumimoji="0" lang="ru-RU" sz="2000" b="1" i="0" u="none" strike="noStrike" cap="none" normalizeH="0" baseline="0" dirty="0" smtClean="0">
                          <a:ln>
                            <a:noFill/>
                          </a:ln>
                          <a:solidFill>
                            <a:schemeClr val="tx1"/>
                          </a:solidFill>
                          <a:effectLst/>
                          <a:latin typeface="Arial" charset="0"/>
                          <a:cs typeface="Arial" charset="0"/>
                        </a:rPr>
                        <a:t>побежал </a:t>
                      </a:r>
                      <a:r>
                        <a:rPr kumimoji="0" lang="ru-RU" sz="2000" b="0" i="0" u="none" strike="noStrike" cap="none" normalizeH="0" baseline="0" dirty="0" smtClean="0">
                          <a:ln>
                            <a:noFill/>
                          </a:ln>
                          <a:solidFill>
                            <a:schemeClr val="tx1"/>
                          </a:solidFill>
                          <a:effectLst/>
                          <a:latin typeface="Arial" charset="0"/>
                          <a:cs typeface="Arial" charset="0"/>
                        </a:rPr>
                        <a:t>(17), я </a:t>
                      </a:r>
                      <a:r>
                        <a:rPr kumimoji="0" lang="ru-RU" sz="2000" b="1" i="0" u="none" strike="noStrike" cap="none" normalizeH="0" baseline="0" dirty="0" smtClean="0">
                          <a:ln>
                            <a:noFill/>
                          </a:ln>
                          <a:solidFill>
                            <a:schemeClr val="tx1"/>
                          </a:solidFill>
                          <a:effectLst/>
                          <a:latin typeface="Arial" charset="0"/>
                          <a:cs typeface="Arial" charset="0"/>
                        </a:rPr>
                        <a:t>бежал </a:t>
                      </a:r>
                      <a:r>
                        <a:rPr kumimoji="0" lang="ru-RU" sz="2000" b="0" i="0" u="none" strike="noStrike" cap="none" normalizeH="0" baseline="0" dirty="0" smtClean="0">
                          <a:ln>
                            <a:noFill/>
                          </a:ln>
                          <a:solidFill>
                            <a:schemeClr val="tx1"/>
                          </a:solidFill>
                          <a:effectLst/>
                          <a:latin typeface="Arial" charset="0"/>
                          <a:cs typeface="Arial" charset="0"/>
                        </a:rPr>
                        <a:t>(18), по ходу </a:t>
                      </a:r>
                      <a:r>
                        <a:rPr kumimoji="0" lang="ru-RU" sz="2000" b="1" i="0" u="none" strike="noStrike" cap="none" normalizeH="0" baseline="0" dirty="0" smtClean="0">
                          <a:ln>
                            <a:noFill/>
                          </a:ln>
                          <a:solidFill>
                            <a:schemeClr val="tx1"/>
                          </a:solidFill>
                          <a:effectLst/>
                          <a:latin typeface="Arial" charset="0"/>
                          <a:cs typeface="Arial" charset="0"/>
                        </a:rPr>
                        <a:t>бега </a:t>
                      </a:r>
                      <a:r>
                        <a:rPr kumimoji="0" lang="ru-RU" sz="2000" b="0" i="0" u="none" strike="noStrike" cap="none" normalizeH="0" baseline="0" dirty="0" smtClean="0">
                          <a:ln>
                            <a:noFill/>
                          </a:ln>
                          <a:solidFill>
                            <a:schemeClr val="tx1"/>
                          </a:solidFill>
                          <a:effectLst/>
                          <a:latin typeface="Arial" charset="0"/>
                          <a:cs typeface="Arial" charset="0"/>
                        </a:rPr>
                        <a:t>(19) </a:t>
                      </a:r>
                      <a:r>
                        <a:rPr kumimoji="0" lang="ru-RU" sz="2000" b="1" i="0" u="none" strike="noStrike" cap="none" normalizeH="0" baseline="0" dirty="0" smtClean="0">
                          <a:ln>
                            <a:noFill/>
                          </a:ln>
                          <a:solidFill>
                            <a:schemeClr val="tx1"/>
                          </a:solidFill>
                          <a:effectLst/>
                          <a:latin typeface="Arial" charset="0"/>
                          <a:cs typeface="Arial" charset="0"/>
                        </a:rPr>
                        <a:t>бегу</a:t>
                      </a:r>
                      <a:r>
                        <a:rPr kumimoji="0" lang="ru-RU" sz="2000" b="0" i="0" u="none" strike="noStrike" cap="none" normalizeH="0" baseline="0" dirty="0" smtClean="0">
                          <a:ln>
                            <a:noFill/>
                          </a:ln>
                          <a:solidFill>
                            <a:schemeClr val="tx1"/>
                          </a:solidFill>
                          <a:effectLst/>
                          <a:latin typeface="Arial" charset="0"/>
                          <a:cs typeface="Arial" charset="0"/>
                        </a:rPr>
                        <a:t> к бане (21), я </a:t>
                      </a:r>
                      <a:r>
                        <a:rPr kumimoji="0" lang="ru-RU" sz="2000" b="1" i="0" u="none" strike="noStrike" cap="none" normalizeH="0" baseline="0" dirty="0" smtClean="0">
                          <a:ln>
                            <a:noFill/>
                          </a:ln>
                          <a:solidFill>
                            <a:schemeClr val="tx1"/>
                          </a:solidFill>
                          <a:effectLst/>
                          <a:latin typeface="Arial" charset="0"/>
                          <a:cs typeface="Arial" charset="0"/>
                        </a:rPr>
                        <a:t>бежал</a:t>
                      </a:r>
                      <a:r>
                        <a:rPr kumimoji="0" lang="ru-RU" sz="2000" b="0" i="0" u="none" strike="noStrike" cap="none" normalizeH="0" baseline="0" dirty="0" smtClean="0">
                          <a:ln>
                            <a:noFill/>
                          </a:ln>
                          <a:solidFill>
                            <a:schemeClr val="tx1"/>
                          </a:solidFill>
                          <a:effectLst/>
                          <a:latin typeface="Arial" charset="0"/>
                          <a:cs typeface="Arial" charset="0"/>
                        </a:rPr>
                        <a:t> (22), </a:t>
                      </a:r>
                      <a:r>
                        <a:rPr kumimoji="0" lang="ru-RU" sz="2000" b="1" i="0" u="none" strike="noStrike" cap="none" normalizeH="0" baseline="0" dirty="0" smtClean="0">
                          <a:ln>
                            <a:noFill/>
                          </a:ln>
                          <a:solidFill>
                            <a:schemeClr val="tx1"/>
                          </a:solidFill>
                          <a:effectLst/>
                          <a:latin typeface="Arial" charset="0"/>
                          <a:cs typeface="Arial" charset="0"/>
                        </a:rPr>
                        <a:t>убегал </a:t>
                      </a:r>
                      <a:r>
                        <a:rPr kumimoji="0" lang="ru-RU" sz="2000" b="0" i="0" u="none" strike="noStrike" cap="none" normalizeH="0" baseline="0" dirty="0" smtClean="0">
                          <a:ln>
                            <a:noFill/>
                          </a:ln>
                          <a:solidFill>
                            <a:schemeClr val="tx1"/>
                          </a:solidFill>
                          <a:effectLst/>
                          <a:latin typeface="Arial" charset="0"/>
                          <a:cs typeface="Arial" charset="0"/>
                        </a:rPr>
                        <a:t>от пули, но </a:t>
                      </a:r>
                      <a:r>
                        <a:rPr kumimoji="0" lang="ru-RU" sz="2000" b="1" i="0" u="none" strike="noStrike" cap="none" normalizeH="0" baseline="0" dirty="0" smtClean="0">
                          <a:ln>
                            <a:noFill/>
                          </a:ln>
                          <a:solidFill>
                            <a:schemeClr val="tx1"/>
                          </a:solidFill>
                          <a:effectLst/>
                          <a:latin typeface="Arial" charset="0"/>
                          <a:cs typeface="Arial" charset="0"/>
                        </a:rPr>
                        <a:t>бежал</a:t>
                      </a:r>
                      <a:r>
                        <a:rPr kumimoji="0" lang="ru-RU" sz="2000" b="0" i="0" u="none" strike="noStrike" cap="none" normalizeH="0" baseline="0" dirty="0" smtClean="0">
                          <a:ln>
                            <a:noFill/>
                          </a:ln>
                          <a:solidFill>
                            <a:schemeClr val="tx1"/>
                          </a:solidFill>
                          <a:effectLst/>
                          <a:latin typeface="Arial" charset="0"/>
                          <a:cs typeface="Arial" charset="0"/>
                        </a:rPr>
                        <a:t> под выстрел (23), </a:t>
                      </a:r>
                      <a:r>
                        <a:rPr kumimoji="0" lang="ru-RU" sz="2000" b="1" i="0" u="none" strike="noStrike" cap="none" normalizeH="0" baseline="0" dirty="0" smtClean="0">
                          <a:ln>
                            <a:noFill/>
                          </a:ln>
                          <a:solidFill>
                            <a:schemeClr val="tx1"/>
                          </a:solidFill>
                          <a:effectLst/>
                          <a:latin typeface="Arial" charset="0"/>
                          <a:cs typeface="Arial" charset="0"/>
                        </a:rPr>
                        <a:t>бежал</a:t>
                      </a:r>
                      <a:r>
                        <a:rPr kumimoji="0" lang="ru-RU" sz="2000" b="0" i="0" u="none" strike="noStrike" cap="none" normalizeH="0" baseline="0" dirty="0" smtClean="0">
                          <a:ln>
                            <a:noFill/>
                          </a:ln>
                          <a:solidFill>
                            <a:schemeClr val="tx1"/>
                          </a:solidFill>
                          <a:effectLst/>
                          <a:latin typeface="Arial" charset="0"/>
                          <a:cs typeface="Arial" charset="0"/>
                        </a:rPr>
                        <a:t> (24), </a:t>
                      </a:r>
                      <a:r>
                        <a:rPr kumimoji="0" lang="ru-RU" sz="2000" b="1" i="0" u="none" strike="noStrike" cap="none" normalizeH="0" baseline="0" dirty="0" smtClean="0">
                          <a:ln>
                            <a:noFill/>
                          </a:ln>
                          <a:solidFill>
                            <a:schemeClr val="tx1"/>
                          </a:solidFill>
                          <a:effectLst/>
                          <a:latin typeface="Arial" charset="0"/>
                          <a:cs typeface="Arial" charset="0"/>
                        </a:rPr>
                        <a:t>ещё шаг, ещё рывок </a:t>
                      </a:r>
                      <a:r>
                        <a:rPr kumimoji="0" lang="ru-RU" sz="2000" b="0" i="0" u="none" strike="noStrike" cap="none" normalizeH="0" baseline="0" dirty="0" smtClean="0">
                          <a:ln>
                            <a:noFill/>
                          </a:ln>
                          <a:solidFill>
                            <a:schemeClr val="tx1"/>
                          </a:solidFill>
                          <a:effectLst/>
                          <a:latin typeface="Arial" charset="0"/>
                          <a:cs typeface="Arial" charset="0"/>
                        </a:rPr>
                        <a:t>(25), </a:t>
                      </a:r>
                      <a:r>
                        <a:rPr kumimoji="0" lang="ru-RU" sz="2000" b="1" i="0" u="none" strike="noStrike" cap="none" normalizeH="0" baseline="0" dirty="0" smtClean="0">
                          <a:ln>
                            <a:noFill/>
                          </a:ln>
                          <a:solidFill>
                            <a:schemeClr val="tx1"/>
                          </a:solidFill>
                          <a:effectLst/>
                          <a:latin typeface="Arial" charset="0"/>
                          <a:cs typeface="Arial" charset="0"/>
                        </a:rPr>
                        <a:t>рывок</a:t>
                      </a:r>
                      <a:r>
                        <a:rPr kumimoji="0" lang="ru-RU" sz="2000" b="0" i="0" u="none" strike="noStrike" cap="none" normalizeH="0" baseline="0" dirty="0" smtClean="0">
                          <a:ln>
                            <a:noFill/>
                          </a:ln>
                          <a:solidFill>
                            <a:schemeClr val="tx1"/>
                          </a:solidFill>
                          <a:effectLst/>
                          <a:latin typeface="Arial" charset="0"/>
                          <a:cs typeface="Arial" charset="0"/>
                        </a:rPr>
                        <a:t> (27), продолжая </a:t>
                      </a:r>
                      <a:r>
                        <a:rPr kumimoji="0" lang="ru-RU" sz="2000" b="1" i="0" u="none" strike="noStrike" cap="none" normalizeH="0" baseline="0" dirty="0" smtClean="0">
                          <a:ln>
                            <a:noFill/>
                          </a:ln>
                          <a:solidFill>
                            <a:schemeClr val="tx1"/>
                          </a:solidFill>
                          <a:effectLst/>
                          <a:latin typeface="Arial" charset="0"/>
                          <a:cs typeface="Arial" charset="0"/>
                        </a:rPr>
                        <a:t>бег...</a:t>
                      </a:r>
                      <a:r>
                        <a:rPr kumimoji="0" lang="ru-RU" sz="2000" b="0" i="0" u="none" strike="noStrike" cap="none" normalizeH="0" baseline="0" dirty="0" smtClean="0">
                          <a:ln>
                            <a:noFill/>
                          </a:ln>
                          <a:solidFill>
                            <a:schemeClr val="tx1"/>
                          </a:solidFill>
                          <a:effectLst/>
                          <a:latin typeface="Arial" charset="0"/>
                          <a:cs typeface="Arial" charset="0"/>
                        </a:rPr>
                        <a:t>, в порыве яростного </a:t>
                      </a:r>
                      <a:r>
                        <a:rPr kumimoji="0" lang="ru-RU" sz="2000" b="1" i="0" u="none" strike="noStrike" cap="none" normalizeH="0" baseline="0" dirty="0" smtClean="0">
                          <a:ln>
                            <a:noFill/>
                          </a:ln>
                          <a:solidFill>
                            <a:schemeClr val="tx1"/>
                          </a:solidFill>
                          <a:effectLst/>
                          <a:latin typeface="Arial" charset="0"/>
                          <a:cs typeface="Arial" charset="0"/>
                        </a:rPr>
                        <a:t>бега </a:t>
                      </a:r>
                      <a:r>
                        <a:rPr kumimoji="0" lang="ru-RU" sz="2000" b="0" i="0" u="none" strike="noStrike" cap="none" normalizeH="0" baseline="0" dirty="0" smtClean="0">
                          <a:ln>
                            <a:noFill/>
                          </a:ln>
                          <a:solidFill>
                            <a:schemeClr val="tx1"/>
                          </a:solidFill>
                          <a:effectLst/>
                          <a:latin typeface="Arial" charset="0"/>
                          <a:cs typeface="Arial" charset="0"/>
                        </a:rPr>
                        <a:t>(29)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 name="Прямоугольник 3"/>
          <p:cNvSpPr/>
          <p:nvPr/>
        </p:nvSpPr>
        <p:spPr>
          <a:xfrm>
            <a:off x="179388" y="2636838"/>
            <a:ext cx="8713787" cy="1008062"/>
          </a:xfrm>
          <a:prstGeom prst="rect">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chemeClr val="tx1"/>
                </a:solidFill>
                <a:latin typeface="Arial" pitchFamily="34" charset="0"/>
                <a:cs typeface="Arial" pitchFamily="34" charset="0"/>
              </a:rPr>
              <a:t>Мотивация выживания в обстановке страха смерти и боли является мощнейшим стимулом к спасению</a:t>
            </a:r>
          </a:p>
        </p:txBody>
      </p:sp>
      <p:sp>
        <p:nvSpPr>
          <p:cNvPr id="5" name="Стрелка вниз 4"/>
          <p:cNvSpPr/>
          <p:nvPr/>
        </p:nvSpPr>
        <p:spPr>
          <a:xfrm>
            <a:off x="4140200" y="2205038"/>
            <a:ext cx="215900" cy="4318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 name="Прямоугольник 5"/>
          <p:cNvSpPr/>
          <p:nvPr/>
        </p:nvSpPr>
        <p:spPr>
          <a:xfrm>
            <a:off x="250825" y="3789363"/>
            <a:ext cx="8642350" cy="14398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latin typeface="Arial" charset="0"/>
              </a:rPr>
              <a:t> </a:t>
            </a:r>
            <a:r>
              <a:rPr lang="ru-RU" dirty="0">
                <a:solidFill>
                  <a:schemeClr val="tx1"/>
                </a:solidFill>
                <a:latin typeface="Arial" charset="0"/>
              </a:rPr>
              <a:t>(46)А я вот живу. (47)И всю жизнь </a:t>
            </a:r>
            <a:r>
              <a:rPr lang="ru-RU" b="1" dirty="0">
                <a:solidFill>
                  <a:schemeClr val="tx1"/>
                </a:solidFill>
                <a:latin typeface="Arial" charset="0"/>
              </a:rPr>
              <a:t>бегу, бегу, </a:t>
            </a:r>
            <a:r>
              <a:rPr lang="ru-RU" dirty="0">
                <a:solidFill>
                  <a:schemeClr val="tx1"/>
                </a:solidFill>
                <a:latin typeface="Arial" charset="0"/>
              </a:rPr>
              <a:t>ощущая на спине черную тень крестика</a:t>
            </a:r>
            <a:r>
              <a:rPr lang="ru-RU" b="1" dirty="0">
                <a:solidFill>
                  <a:schemeClr val="tx1"/>
                </a:solidFill>
                <a:latin typeface="Arial" charset="0"/>
              </a:rPr>
              <a:t>, бегу </a:t>
            </a:r>
            <a:r>
              <a:rPr lang="ru-RU" dirty="0">
                <a:solidFill>
                  <a:schemeClr val="tx1"/>
                </a:solidFill>
                <a:latin typeface="Arial" charset="0"/>
              </a:rPr>
              <a:t>через годы к черному проему банной двери, </a:t>
            </a:r>
            <a:r>
              <a:rPr lang="ru-RU" b="1" dirty="0">
                <a:solidFill>
                  <a:schemeClr val="tx1"/>
                </a:solidFill>
                <a:latin typeface="Arial" charset="0"/>
              </a:rPr>
              <a:t>убегаю</a:t>
            </a:r>
            <a:r>
              <a:rPr lang="ru-RU" dirty="0">
                <a:solidFill>
                  <a:schemeClr val="tx1"/>
                </a:solidFill>
                <a:latin typeface="Arial" charset="0"/>
              </a:rPr>
              <a:t> от смерти или </a:t>
            </a:r>
            <a:r>
              <a:rPr lang="ru-RU" b="1" dirty="0">
                <a:solidFill>
                  <a:schemeClr val="tx1"/>
                </a:solidFill>
                <a:latin typeface="Arial" charset="0"/>
              </a:rPr>
              <a:t>бегу </a:t>
            </a:r>
            <a:r>
              <a:rPr lang="ru-RU" dirty="0">
                <a:solidFill>
                  <a:schemeClr val="tx1"/>
                </a:solidFill>
                <a:latin typeface="Arial" charset="0"/>
              </a:rPr>
              <a:t>туда, где ждет меня неотвратимый выстрел. (48) </a:t>
            </a:r>
            <a:r>
              <a:rPr lang="ru-RU" b="1" dirty="0">
                <a:solidFill>
                  <a:schemeClr val="tx1"/>
                </a:solidFill>
                <a:latin typeface="Arial" charset="0"/>
              </a:rPr>
              <a:t>«А что, если он возьмет чуть-чуть левее!» </a:t>
            </a:r>
            <a:r>
              <a:rPr lang="ru-RU" dirty="0">
                <a:solidFill>
                  <a:schemeClr val="tx1"/>
                </a:solidFill>
                <a:latin typeface="Arial" charset="0"/>
              </a:rPr>
              <a:t>(49)И звучит, звучит в душе моей трагически-торжественное чувство войны…</a:t>
            </a:r>
            <a:endParaRPr lang="ru-RU" dirty="0">
              <a:solidFill>
                <a:schemeClr val="tx1"/>
              </a:solidFill>
            </a:endParaRPr>
          </a:p>
        </p:txBody>
      </p:sp>
      <p:sp>
        <p:nvSpPr>
          <p:cNvPr id="7" name="Прямоугольник 6"/>
          <p:cNvSpPr/>
          <p:nvPr/>
        </p:nvSpPr>
        <p:spPr>
          <a:xfrm>
            <a:off x="250825" y="5589588"/>
            <a:ext cx="8713788" cy="1268412"/>
          </a:xfrm>
          <a:prstGeom prst="rect">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chemeClr val="tx1"/>
                </a:solidFill>
                <a:latin typeface="Arial" pitchFamily="34" charset="0"/>
                <a:cs typeface="Arial" pitchFamily="34" charset="0"/>
              </a:rPr>
              <a:t>Страх смерти остаётся на подсознательном уровне, не преодолевается и не контролируется сознанием и волей человека. Он становится  основным источником жажды жизни, стремления выжить.</a:t>
            </a:r>
          </a:p>
        </p:txBody>
      </p:sp>
      <p:sp>
        <p:nvSpPr>
          <p:cNvPr id="8" name="Стрелка вниз 7"/>
          <p:cNvSpPr/>
          <p:nvPr/>
        </p:nvSpPr>
        <p:spPr>
          <a:xfrm>
            <a:off x="4284663" y="5157788"/>
            <a:ext cx="215900" cy="4318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ppt_w</p:attrName>
                                        </p:attrNameLst>
                                      </p:cBhvr>
                                      <p:tavLst>
                                        <p:tav tm="0">
                                          <p:val>
                                            <p:strVal val="#ppt_w+.3"/>
                                          </p:val>
                                        </p:tav>
                                        <p:tav tm="100000">
                                          <p:val>
                                            <p:strVal val="#ppt_w"/>
                                          </p:val>
                                        </p:tav>
                                      </p:tavLst>
                                    </p:anim>
                                    <p:anim calcmode="lin" valueType="num">
                                      <p:cBhvr>
                                        <p:cTn id="8" dur="1000" fill="hold"/>
                                        <p:tgtEl>
                                          <p:spTgt spid="27650"/>
                                        </p:tgtEl>
                                        <p:attrNameLst>
                                          <p:attrName>ppt_h</p:attrName>
                                        </p:attrNameLst>
                                      </p:cBhvr>
                                      <p:tavLst>
                                        <p:tav tm="0">
                                          <p:val>
                                            <p:strVal val="#ppt_h"/>
                                          </p:val>
                                        </p:tav>
                                        <p:tav tm="100000">
                                          <p:val>
                                            <p:strVal val="#ppt_h"/>
                                          </p:val>
                                        </p:tav>
                                      </p:tavLst>
                                    </p:anim>
                                    <p:animEffect transition="in" filter="fade">
                                      <p:cBhvr>
                                        <p:cTn id="9" dur="1000"/>
                                        <p:tgtEl>
                                          <p:spTgt spid="2765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7370"/>
                                        </p:tgtEl>
                                        <p:attrNameLst>
                                          <p:attrName>style.visibility</p:attrName>
                                        </p:attrNameLst>
                                      </p:cBhvr>
                                      <p:to>
                                        <p:strVal val="visible"/>
                                      </p:to>
                                    </p:set>
                                    <p:animEffect transition="in" filter="wipe(down)">
                                      <p:cBhvr>
                                        <p:cTn id="14" dur="500"/>
                                        <p:tgtEl>
                                          <p:spTgt spid="57370"/>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3"/>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strVal val="#ppt_w+.3"/>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Effect transition="in" filter="fade">
                                      <p:cBhvr>
                                        <p:cTn id="35" dur="1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1000" fill="hold"/>
                                        <p:tgtEl>
                                          <p:spTgt spid="8"/>
                                        </p:tgtEl>
                                        <p:attrNameLst>
                                          <p:attrName>ppt_w</p:attrName>
                                        </p:attrNameLst>
                                      </p:cBhvr>
                                      <p:tavLst>
                                        <p:tav tm="0">
                                          <p:val>
                                            <p:strVal val="#ppt_w+.3"/>
                                          </p:val>
                                        </p:tav>
                                        <p:tav tm="100000">
                                          <p:val>
                                            <p:strVal val="#ppt_w"/>
                                          </p:val>
                                        </p:tav>
                                      </p:tavLst>
                                    </p:anim>
                                    <p:anim calcmode="lin" valueType="num">
                                      <p:cBhvr>
                                        <p:cTn id="41" dur="1000" fill="hold"/>
                                        <p:tgtEl>
                                          <p:spTgt spid="8"/>
                                        </p:tgtEl>
                                        <p:attrNameLst>
                                          <p:attrName>ppt_h</p:attrName>
                                        </p:attrNameLst>
                                      </p:cBhvr>
                                      <p:tavLst>
                                        <p:tav tm="0">
                                          <p:val>
                                            <p:strVal val="#ppt_h"/>
                                          </p:val>
                                        </p:tav>
                                        <p:tav tm="100000">
                                          <p:val>
                                            <p:strVal val="#ppt_h"/>
                                          </p:val>
                                        </p:tav>
                                      </p:tavLst>
                                    </p:anim>
                                    <p:animEffect transition="in" filter="fade">
                                      <p:cBhvr>
                                        <p:cTn id="42" dur="1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4" grpId="0" animBg="1"/>
      <p:bldP spid="5" grpId="0" animBg="1"/>
      <p:bldP spid="6" grpId="0" animBg="1"/>
      <p:bldP spid="7" grpId="0" animBg="1"/>
      <p:bldP spid="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Заголовок 1"/>
          <p:cNvSpPr>
            <a:spLocks noGrp="1"/>
          </p:cNvSpPr>
          <p:nvPr>
            <p:ph type="title"/>
          </p:nvPr>
        </p:nvSpPr>
        <p:spPr>
          <a:xfrm>
            <a:off x="457200" y="188913"/>
            <a:ext cx="8229600" cy="360362"/>
          </a:xfrm>
        </p:spPr>
        <p:txBody>
          <a:bodyPr/>
          <a:lstStyle/>
          <a:p>
            <a:pPr eaLnBrk="1" hangingPunct="1"/>
            <a:r>
              <a:rPr lang="ru-RU" sz="2800" b="1" smtClean="0">
                <a:latin typeface="Arial" charset="0"/>
                <a:cs typeface="Arial" charset="0"/>
              </a:rPr>
              <a:t>Контраст как композиционный приём</a:t>
            </a:r>
          </a:p>
        </p:txBody>
      </p:sp>
      <p:graphicFrame>
        <p:nvGraphicFramePr>
          <p:cNvPr id="50216" name="Group 40"/>
          <p:cNvGraphicFramePr>
            <a:graphicFrameLocks noGrp="1"/>
          </p:cNvGraphicFramePr>
          <p:nvPr/>
        </p:nvGraphicFramePr>
        <p:xfrm>
          <a:off x="250825" y="620713"/>
          <a:ext cx="8712968" cy="2953512"/>
        </p:xfrm>
        <a:graphic>
          <a:graphicData uri="http://schemas.openxmlformats.org/drawingml/2006/table">
            <a:tbl>
              <a:tblPr/>
              <a:tblGrid>
                <a:gridCol w="4320480"/>
                <a:gridCol w="4392488"/>
              </a:tblGrid>
              <a:tr h="288031">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rgbClr val="FF0000"/>
                          </a:solidFill>
                          <a:effectLst/>
                          <a:latin typeface="Arial" charset="0"/>
                        </a:rPr>
                        <a:t>Жизнь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800" b="1" i="0" u="none" strike="noStrike" cap="none" normalizeH="0" baseline="0" smtClean="0">
                          <a:ln>
                            <a:noFill/>
                          </a:ln>
                          <a:solidFill>
                            <a:srgbClr val="FF0000"/>
                          </a:solidFill>
                          <a:effectLst/>
                          <a:latin typeface="Arial" charset="0"/>
                        </a:rPr>
                        <a:t>Смерть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3689">
                <a:tc>
                  <a:txBody>
                    <a:bodyPr/>
                    <a:lstStyle/>
                    <a:p>
                      <a:pPr marL="0" marR="0" lvl="0" indent="0" algn="l" defTabSz="914400" rtl="0" eaLnBrk="1" fontAlgn="base" latinLnBrk="0" hangingPunct="1">
                        <a:lnSpc>
                          <a:spcPct val="70000"/>
                        </a:lnSpc>
                        <a:spcBef>
                          <a:spcPct val="20000"/>
                        </a:spcBef>
                        <a:spcAft>
                          <a:spcPct val="0"/>
                        </a:spcAft>
                        <a:buClrTx/>
                        <a:buSzTx/>
                        <a:buFont typeface="Arial" charset="0"/>
                        <a:buNone/>
                        <a:tabLst/>
                      </a:pPr>
                      <a:r>
                        <a:rPr kumimoji="0" lang="ru-RU" sz="1800" b="0" i="0" u="none" strike="noStrike" cap="none" normalizeH="0" baseline="0" dirty="0" smtClean="0">
                          <a:ln>
                            <a:noFill/>
                          </a:ln>
                          <a:solidFill>
                            <a:schemeClr val="tx1"/>
                          </a:solidFill>
                          <a:effectLst/>
                          <a:latin typeface="Arial" charset="0"/>
                        </a:rPr>
                        <a:t>семнадцать прожитых лет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chemeClr val="tx1"/>
                          </a:solidFill>
                          <a:effectLst/>
                          <a:latin typeface="Arial" charset="0"/>
                        </a:rPr>
                        <a:t>чёрный крестик перекрестья </a:t>
                      </a:r>
                      <a:r>
                        <a:rPr kumimoji="0" lang="ru-RU" sz="1800" b="0" i="0" u="none" strike="noStrike" cap="none" normalizeH="0" baseline="0" dirty="0" smtClean="0">
                          <a:ln>
                            <a:noFill/>
                          </a:ln>
                          <a:solidFill>
                            <a:schemeClr val="tx1"/>
                          </a:solidFill>
                          <a:effectLst/>
                          <a:latin typeface="Arial" charset="0"/>
                        </a:rPr>
                        <a:t>оптического прицела - черная тень </a:t>
                      </a:r>
                      <a:r>
                        <a:rPr kumimoji="0" lang="ru-RU" sz="1800" b="1" i="0" u="none" strike="noStrike" cap="none" normalizeH="0" baseline="0" dirty="0" smtClean="0">
                          <a:ln>
                            <a:noFill/>
                          </a:ln>
                          <a:solidFill>
                            <a:schemeClr val="tx1"/>
                          </a:solidFill>
                          <a:effectLst/>
                          <a:latin typeface="Arial" charset="0"/>
                        </a:rPr>
                        <a:t>намогильного креста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887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800" b="0" i="0" u="none" strike="noStrike" cap="none" normalizeH="0" baseline="0" dirty="0" smtClean="0">
                          <a:ln>
                            <a:noFill/>
                          </a:ln>
                          <a:solidFill>
                            <a:schemeClr val="tx1"/>
                          </a:solidFill>
                          <a:effectLst/>
                          <a:latin typeface="Arial" charset="0"/>
                        </a:rPr>
                        <a:t>задумчивая тишина белой ночи, туманное  утро, умиротворяющий крик коростеля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800" b="0" i="0" u="none" strike="noStrike" cap="none" normalizeH="0" baseline="0" dirty="0" smtClean="0">
                          <a:ln>
                            <a:noFill/>
                          </a:ln>
                          <a:solidFill>
                            <a:schemeClr val="tx1"/>
                          </a:solidFill>
                          <a:effectLst/>
                          <a:latin typeface="Arial" charset="0"/>
                        </a:rPr>
                        <a:t>«меня </a:t>
                      </a:r>
                      <a:r>
                        <a:rPr kumimoji="0" lang="ru-RU" sz="1800" b="1" i="0" u="none" strike="noStrike" cap="none" normalizeH="0" baseline="0" dirty="0" smtClean="0">
                          <a:ln>
                            <a:noFill/>
                          </a:ln>
                          <a:solidFill>
                            <a:schemeClr val="tx1"/>
                          </a:solidFill>
                          <a:effectLst/>
                          <a:latin typeface="Arial" charset="0"/>
                        </a:rPr>
                        <a:t>убивали</a:t>
                      </a:r>
                      <a:r>
                        <a:rPr kumimoji="0" lang="ru-RU" sz="18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9291">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chemeClr val="tx1"/>
                          </a:solidFill>
                          <a:effectLst/>
                          <a:latin typeface="Arial" charset="0"/>
                        </a:rPr>
                        <a:t>убегал от пули, яростный </a:t>
                      </a:r>
                      <a:r>
                        <a:rPr kumimoji="0" lang="ru-RU" sz="1800" b="0" i="0" u="none" strike="noStrike" cap="none" normalizeH="0" baseline="0" dirty="0" smtClean="0">
                          <a:ln>
                            <a:noFill/>
                          </a:ln>
                          <a:solidFill>
                            <a:schemeClr val="tx1"/>
                          </a:solidFill>
                          <a:effectLst/>
                          <a:latin typeface="Arial" charset="0"/>
                        </a:rPr>
                        <a:t>бег, </a:t>
                      </a:r>
                      <a:r>
                        <a:rPr kumimoji="0" lang="ru-RU" sz="1800" b="1" i="0" u="none" strike="noStrike" cap="none" normalizeH="0" baseline="0" dirty="0" smtClean="0">
                          <a:ln>
                            <a:noFill/>
                          </a:ln>
                          <a:solidFill>
                            <a:schemeClr val="tx1"/>
                          </a:solidFill>
                          <a:effectLst/>
                          <a:latin typeface="Arial" charset="0"/>
                        </a:rPr>
                        <a:t>страшная </a:t>
                      </a:r>
                      <a:r>
                        <a:rPr kumimoji="0" lang="ru-RU" sz="1800" b="0" i="0" u="none" strike="noStrike" cap="none" normalizeH="0" baseline="0" dirty="0" smtClean="0">
                          <a:ln>
                            <a:noFill/>
                          </a:ln>
                          <a:solidFill>
                            <a:schemeClr val="tx1"/>
                          </a:solidFill>
                          <a:effectLst/>
                          <a:latin typeface="Arial" charset="0"/>
                        </a:rPr>
                        <a:t>жажда жизни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chemeClr val="tx1"/>
                          </a:solidFill>
                          <a:effectLst/>
                          <a:latin typeface="Arial" charset="0"/>
                        </a:rPr>
                        <a:t>бежал под выстрел</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309">
                <a:tc>
                  <a:txBody>
                    <a:bodyPr/>
                    <a:lstStyle/>
                    <a:p>
                      <a:pPr marL="0" marR="0" lvl="0" indent="0" algn="l" defTabSz="914400" rtl="0" eaLnBrk="1" fontAlgn="base" latinLnBrk="0" hangingPunct="1">
                        <a:lnSpc>
                          <a:spcPct val="70000"/>
                        </a:lnSpc>
                        <a:spcBef>
                          <a:spcPct val="20000"/>
                        </a:spcBef>
                        <a:spcAft>
                          <a:spcPct val="0"/>
                        </a:spcAft>
                        <a:buClrTx/>
                        <a:buSzTx/>
                        <a:buFont typeface="Arial" charset="0"/>
                        <a:buNone/>
                        <a:tabLst/>
                      </a:pPr>
                      <a:r>
                        <a:rPr kumimoji="0" lang="ru-RU" sz="1800" b="0" i="0" u="none" strike="noStrike" cap="none" normalizeH="0" baseline="0" dirty="0" smtClean="0">
                          <a:ln>
                            <a:noFill/>
                          </a:ln>
                          <a:solidFill>
                            <a:schemeClr val="tx1"/>
                          </a:solidFill>
                          <a:effectLst/>
                          <a:latin typeface="Arial" charset="0"/>
                        </a:rPr>
                        <a:t>дверной проем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800" b="0" i="0" u="none" strike="noStrike" cap="none" normalizeH="0" baseline="0" dirty="0" smtClean="0">
                          <a:ln>
                            <a:noFill/>
                          </a:ln>
                          <a:solidFill>
                            <a:schemeClr val="tx1"/>
                          </a:solidFill>
                          <a:effectLst/>
                          <a:latin typeface="Arial" charset="0"/>
                        </a:rPr>
                        <a:t>хлопок разрывной пули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Прямоугольник 3"/>
          <p:cNvSpPr/>
          <p:nvPr/>
        </p:nvSpPr>
        <p:spPr>
          <a:xfrm>
            <a:off x="250825" y="3500438"/>
            <a:ext cx="8713788" cy="316865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solidFill>
                <a:schemeClr val="tx1"/>
              </a:solidFill>
            </a:endParaRPr>
          </a:p>
          <a:p>
            <a:pPr>
              <a:buFont typeface="Wingdings" pitchFamily="2" charset="2"/>
              <a:buChar char="§"/>
              <a:defRPr/>
            </a:pPr>
            <a:r>
              <a:rPr lang="ru-RU">
                <a:solidFill>
                  <a:schemeClr val="tx1"/>
                </a:solidFill>
              </a:rPr>
              <a:t>«</a:t>
            </a:r>
            <a:r>
              <a:rPr lang="ru-RU" b="1" i="1">
                <a:solidFill>
                  <a:schemeClr val="tx1"/>
                </a:solidFill>
              </a:rPr>
              <a:t>В рассказе два времени – прошлое и настоящее. И в настоящем, как будто всплывающем из прошлого,  самое главное - парадоксальное сочетание «я умираю» и «я живу». Это как будто бесконечный зацикленный диалог рассказчика с самим собой, который он раз за разом восстанавливает в памяти</a:t>
            </a:r>
            <a:r>
              <a:rPr lang="ru-RU">
                <a:solidFill>
                  <a:schemeClr val="tx1"/>
                </a:solidFill>
              </a:rPr>
              <a:t>». </a:t>
            </a:r>
          </a:p>
          <a:p>
            <a:pPr>
              <a:buFont typeface="Wingdings" pitchFamily="2" charset="2"/>
              <a:buChar char="§"/>
              <a:defRPr/>
            </a:pPr>
            <a:r>
              <a:rPr lang="ru-RU">
                <a:solidFill>
                  <a:schemeClr val="tx1"/>
                </a:solidFill>
              </a:rPr>
              <a:t>  «</a:t>
            </a:r>
            <a:r>
              <a:rPr lang="ru-RU" b="1" i="1">
                <a:solidFill>
                  <a:schemeClr val="tx1"/>
                </a:solidFill>
              </a:rPr>
              <a:t>Рассказчик пишет, что  всю жизнь убегает от смерти или бежит к ней, и главное тут – движение как противопоставление самой смерти. Предложение  47 раскрывает смысл  предыдущего предложения и всего того, что герой имеет в виду, говоря «я живу». Это не размеренная обычная жизнь, это бесконечный «яростный» бег через годы от смерти к жизни». </a:t>
            </a:r>
          </a:p>
          <a:p>
            <a:pPr algn="ctr">
              <a:defRPr/>
            </a:pPr>
            <a:endParaRPr lang="ru-RU">
              <a:solidFill>
                <a:srgbClr val="FFFFFF"/>
              </a:solidFill>
            </a:endParaRPr>
          </a:p>
        </p:txBody>
      </p:sp>
      <p:sp>
        <p:nvSpPr>
          <p:cNvPr id="5" name="Стрелка вниз 4"/>
          <p:cNvSpPr/>
          <p:nvPr/>
        </p:nvSpPr>
        <p:spPr>
          <a:xfrm>
            <a:off x="4211638" y="3141663"/>
            <a:ext cx="215900" cy="57467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Заголовок 1"/>
          <p:cNvSpPr>
            <a:spLocks noGrp="1"/>
          </p:cNvSpPr>
          <p:nvPr>
            <p:ph type="title"/>
          </p:nvPr>
        </p:nvSpPr>
        <p:spPr>
          <a:xfrm>
            <a:off x="0" y="188913"/>
            <a:ext cx="8964613" cy="360362"/>
          </a:xfrm>
        </p:spPr>
        <p:txBody>
          <a:bodyPr/>
          <a:lstStyle/>
          <a:p>
            <a:pPr eaLnBrk="1" hangingPunct="1"/>
            <a:r>
              <a:rPr lang="ru-RU" sz="2400" b="1" smtClean="0">
                <a:latin typeface="Arial" charset="0"/>
                <a:cs typeface="Arial" charset="0"/>
              </a:rPr>
              <a:t>Деталь в художественном тексте (предметная, цветовая)</a:t>
            </a:r>
          </a:p>
        </p:txBody>
      </p:sp>
      <p:graphicFrame>
        <p:nvGraphicFramePr>
          <p:cNvPr id="50216" name="Group 40"/>
          <p:cNvGraphicFramePr>
            <a:graphicFrameLocks noGrp="1"/>
          </p:cNvGraphicFramePr>
          <p:nvPr/>
        </p:nvGraphicFramePr>
        <p:xfrm>
          <a:off x="250825" y="585788"/>
          <a:ext cx="8712968" cy="2681445"/>
        </p:xfrm>
        <a:graphic>
          <a:graphicData uri="http://schemas.openxmlformats.org/drawingml/2006/table">
            <a:tbl>
              <a:tblPr/>
              <a:tblGrid>
                <a:gridCol w="8712968"/>
              </a:tblGrid>
              <a:tr h="251599">
                <a:tc>
                  <a:txBody>
                    <a:bodyPr/>
                    <a:lstStyle/>
                    <a:p>
                      <a:pPr eaLnBrk="1" hangingPunct="1">
                        <a:lnSpc>
                          <a:spcPct val="70000"/>
                        </a:lnSpc>
                        <a:buFont typeface="Arial" charset="0"/>
                        <a:buNone/>
                      </a:pPr>
                      <a:r>
                        <a:rPr lang="ru-RU" sz="1800" dirty="0" smtClean="0">
                          <a:latin typeface="Arial" charset="0"/>
                        </a:rPr>
                        <a:t>Я увидел себя глазами </a:t>
                      </a:r>
                      <a:r>
                        <a:rPr lang="ru-RU" sz="1800" baseline="0" dirty="0" smtClean="0">
                          <a:latin typeface="Arial" charset="0"/>
                        </a:rPr>
                        <a:t> </a:t>
                      </a:r>
                      <a:r>
                        <a:rPr lang="ru-RU" sz="1800" dirty="0" smtClean="0">
                          <a:latin typeface="Arial" charset="0"/>
                        </a:rPr>
                        <a:t>снайпера в</a:t>
                      </a:r>
                      <a:r>
                        <a:rPr lang="ru-RU" sz="1800" dirty="0" smtClean="0">
                          <a:solidFill>
                            <a:srgbClr val="FF0000"/>
                          </a:solidFill>
                          <a:latin typeface="Arial" charset="0"/>
                        </a:rPr>
                        <a:t> </a:t>
                      </a:r>
                      <a:r>
                        <a:rPr lang="ru-RU" sz="1800" b="1" dirty="0" smtClean="0">
                          <a:solidFill>
                            <a:srgbClr val="FF0000"/>
                          </a:solidFill>
                          <a:latin typeface="Arial" charset="0"/>
                        </a:rPr>
                        <a:t>перекрестье </a:t>
                      </a:r>
                      <a:r>
                        <a:rPr lang="ru-RU" sz="1800" b="1" dirty="0" smtClean="0">
                          <a:latin typeface="Arial" charset="0"/>
                        </a:rPr>
                        <a:t>оптического прицела...</a:t>
                      </a:r>
                      <a:endParaRPr kumimoji="0" lang="ru-RU" sz="18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0565">
                <a:tc>
                  <a:txBody>
                    <a:bodyPr/>
                    <a:lstStyle/>
                    <a:p>
                      <a:pPr eaLnBrk="1" hangingPunct="1">
                        <a:lnSpc>
                          <a:spcPct val="70000"/>
                        </a:lnSpc>
                        <a:buFont typeface="Arial" charset="0"/>
                        <a:buNone/>
                      </a:pPr>
                      <a:r>
                        <a:rPr lang="ru-RU" sz="1800" dirty="0" smtClean="0">
                          <a:latin typeface="Arial" charset="0"/>
                        </a:rPr>
                        <a:t>...Почувствовал всю свою беззащитность, беспомощность перед этим </a:t>
                      </a:r>
                      <a:r>
                        <a:rPr lang="ru-RU" sz="1800" b="1" u="sng" dirty="0" smtClean="0">
                          <a:latin typeface="Arial" charset="0"/>
                        </a:rPr>
                        <a:t>черным</a:t>
                      </a:r>
                      <a:r>
                        <a:rPr lang="ru-RU" sz="1800" b="1" dirty="0" smtClean="0">
                          <a:latin typeface="Arial" charset="0"/>
                        </a:rPr>
                        <a:t> </a:t>
                      </a:r>
                      <a:r>
                        <a:rPr lang="ru-RU" sz="1800" b="1" dirty="0" smtClean="0">
                          <a:solidFill>
                            <a:srgbClr val="FF0000"/>
                          </a:solidFill>
                          <a:latin typeface="Arial" charset="0"/>
                        </a:rPr>
                        <a:t>крестиком</a:t>
                      </a:r>
                      <a:r>
                        <a:rPr lang="ru-RU" sz="1800" b="1" dirty="0" smtClean="0">
                          <a:latin typeface="Arial" charset="0"/>
                        </a:rPr>
                        <a:t>, упавшим на мои семнадцать прожитых лет </a:t>
                      </a:r>
                      <a:r>
                        <a:rPr lang="ru-RU" sz="1800" b="1" u="sng" dirty="0" smtClean="0">
                          <a:latin typeface="Arial" charset="0"/>
                        </a:rPr>
                        <a:t>черной</a:t>
                      </a:r>
                      <a:r>
                        <a:rPr lang="ru-RU" sz="1800" b="1" dirty="0" smtClean="0">
                          <a:latin typeface="Arial" charset="0"/>
                        </a:rPr>
                        <a:t> тенью намогильного </a:t>
                      </a:r>
                      <a:r>
                        <a:rPr lang="ru-RU" sz="1800" b="1" dirty="0" smtClean="0">
                          <a:solidFill>
                            <a:srgbClr val="FF0000"/>
                          </a:solidFill>
                          <a:latin typeface="Arial" charset="0"/>
                        </a:rPr>
                        <a:t>креста. </a:t>
                      </a:r>
                      <a:endParaRPr kumimoji="0" lang="ru-RU" sz="1800" b="1" i="0" u="none" strike="noStrike" cap="none" normalizeH="0" baseline="0" dirty="0" smtClean="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2615">
                <a:tc>
                  <a:txBody>
                    <a:bodyPr/>
                    <a:lstStyle/>
                    <a:p>
                      <a:pPr eaLnBrk="1" hangingPunct="1">
                        <a:lnSpc>
                          <a:spcPct val="70000"/>
                        </a:lnSpc>
                        <a:buFont typeface="Arial" charset="0"/>
                        <a:buNone/>
                      </a:pPr>
                      <a:r>
                        <a:rPr lang="ru-RU" sz="1800" dirty="0" smtClean="0">
                          <a:latin typeface="Arial" charset="0"/>
                        </a:rPr>
                        <a:t> ...Ощущал этот</a:t>
                      </a:r>
                      <a:r>
                        <a:rPr lang="ru-RU" sz="1800" b="1" dirty="0" smtClean="0">
                          <a:latin typeface="Arial" charset="0"/>
                        </a:rPr>
                        <a:t> </a:t>
                      </a:r>
                      <a:r>
                        <a:rPr lang="ru-RU" sz="1800" b="1" dirty="0" smtClean="0">
                          <a:solidFill>
                            <a:srgbClr val="FF0000"/>
                          </a:solidFill>
                          <a:latin typeface="Arial" charset="0"/>
                        </a:rPr>
                        <a:t>крестик</a:t>
                      </a:r>
                      <a:r>
                        <a:rPr lang="ru-RU" sz="1800" b="1" dirty="0" smtClean="0">
                          <a:latin typeface="Arial" charset="0"/>
                        </a:rPr>
                        <a:t> </a:t>
                      </a:r>
                      <a:r>
                        <a:rPr lang="ru-RU" sz="1800" dirty="0" smtClean="0">
                          <a:latin typeface="Arial" charset="0"/>
                        </a:rPr>
                        <a:t>на своей коже, как будто холодное дуло карабина уперлось в мое тело. </a:t>
                      </a:r>
                      <a:endParaRPr kumimoji="0" lang="ru-RU"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005">
                <a:tc>
                  <a:txBody>
                    <a:bodyPr/>
                    <a:lstStyle/>
                    <a:p>
                      <a:pPr eaLnBrk="1" hangingPunct="1">
                        <a:lnSpc>
                          <a:spcPct val="70000"/>
                        </a:lnSpc>
                        <a:buFont typeface="Arial" charset="0"/>
                        <a:buNone/>
                      </a:pPr>
                      <a:r>
                        <a:rPr lang="ru-RU" sz="1800" dirty="0" smtClean="0">
                          <a:latin typeface="Arial" charset="0"/>
                        </a:rPr>
                        <a:t>По ходу моего бега снайпер перемещал</a:t>
                      </a:r>
                      <a:r>
                        <a:rPr lang="ru-RU" sz="1800" baseline="0" dirty="0" smtClean="0">
                          <a:latin typeface="Arial" charset="0"/>
                        </a:rPr>
                        <a:t> </a:t>
                      </a:r>
                      <a:r>
                        <a:rPr lang="ru-RU" sz="1800" b="1" dirty="0" smtClean="0">
                          <a:solidFill>
                            <a:srgbClr val="FF0000"/>
                          </a:solidFill>
                          <a:latin typeface="Arial" charset="0"/>
                        </a:rPr>
                        <a:t>перекрестье</a:t>
                      </a:r>
                      <a:r>
                        <a:rPr lang="ru-RU" sz="1800" b="1" dirty="0" smtClean="0">
                          <a:latin typeface="Arial" charset="0"/>
                        </a:rPr>
                        <a:t> оптического прицела</a:t>
                      </a:r>
                      <a:r>
                        <a:rPr lang="ru-RU" sz="1800" dirty="0" smtClean="0">
                          <a:latin typeface="Arial" charset="0"/>
                        </a:rPr>
                        <a:t>,</a:t>
                      </a:r>
                      <a:r>
                        <a:rPr lang="ru-RU" sz="1800" baseline="0" dirty="0" smtClean="0">
                          <a:latin typeface="Arial" charset="0"/>
                        </a:rPr>
                        <a:t> </a:t>
                      </a:r>
                      <a:r>
                        <a:rPr lang="ru-RU" sz="1800" dirty="0" smtClean="0">
                          <a:latin typeface="Arial" charset="0"/>
                        </a:rPr>
                        <a:t>стараясь удержать его на моей спине, чуть пониже левой лопатки…</a:t>
                      </a:r>
                      <a:endParaRPr kumimoji="0" lang="ru-RU" sz="18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005">
                <a:tc>
                  <a:txBody>
                    <a:bodyPr/>
                    <a:lstStyle/>
                    <a:p>
                      <a:pPr eaLnBrk="1" hangingPunct="1">
                        <a:lnSpc>
                          <a:spcPct val="70000"/>
                        </a:lnSpc>
                        <a:buFont typeface="Arial" charset="0"/>
                        <a:buNone/>
                      </a:pPr>
                      <a:r>
                        <a:rPr lang="ru-RU" sz="1800" dirty="0" smtClean="0">
                          <a:latin typeface="Arial" charset="0"/>
                        </a:rPr>
                        <a:t>Снайпер понял наконец, что я бегу к бане, взял в </a:t>
                      </a:r>
                      <a:r>
                        <a:rPr lang="ru-RU" sz="1800" b="1" dirty="0" smtClean="0">
                          <a:solidFill>
                            <a:srgbClr val="FF0000"/>
                          </a:solidFill>
                          <a:latin typeface="Arial" charset="0"/>
                        </a:rPr>
                        <a:t>перекрестье</a:t>
                      </a:r>
                      <a:r>
                        <a:rPr lang="ru-RU" sz="1800" b="1" dirty="0" smtClean="0">
                          <a:latin typeface="Arial" charset="0"/>
                        </a:rPr>
                        <a:t> </a:t>
                      </a:r>
                      <a:r>
                        <a:rPr lang="ru-RU" sz="1800" b="1" u="sng" dirty="0" smtClean="0">
                          <a:latin typeface="Arial" charset="0"/>
                        </a:rPr>
                        <a:t>темнеющий</a:t>
                      </a:r>
                      <a:r>
                        <a:rPr lang="ru-RU" sz="1800" dirty="0" smtClean="0">
                          <a:latin typeface="Arial" charset="0"/>
                        </a:rPr>
                        <a:t> дверной проем, как раз середину, на уровне моей поясницы.</a:t>
                      </a:r>
                      <a:endParaRPr kumimoji="0" lang="ru-RU"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005">
                <a:tc>
                  <a:txBody>
                    <a:bodyPr/>
                    <a:lstStyle/>
                    <a:p>
                      <a:pPr eaLnBrk="1" hangingPunct="1">
                        <a:lnSpc>
                          <a:spcPct val="70000"/>
                        </a:lnSpc>
                        <a:buFont typeface="Arial" charset="0"/>
                        <a:buNone/>
                      </a:pPr>
                      <a:r>
                        <a:rPr lang="ru-RU" sz="1800" dirty="0" smtClean="0">
                          <a:latin typeface="Arial" charset="0"/>
                        </a:rPr>
                        <a:t>...Всю жизнь бегу, бегу, ощущая на спине </a:t>
                      </a:r>
                      <a:r>
                        <a:rPr lang="ru-RU" sz="1800" b="1" u="sng" dirty="0" smtClean="0">
                          <a:latin typeface="Arial" charset="0"/>
                        </a:rPr>
                        <a:t>черную </a:t>
                      </a:r>
                      <a:r>
                        <a:rPr lang="ru-RU" sz="1800" b="1" dirty="0" smtClean="0">
                          <a:latin typeface="Arial" charset="0"/>
                        </a:rPr>
                        <a:t>тень </a:t>
                      </a:r>
                      <a:r>
                        <a:rPr lang="ru-RU" sz="1800" b="1" dirty="0" smtClean="0">
                          <a:solidFill>
                            <a:srgbClr val="FF0000"/>
                          </a:solidFill>
                          <a:latin typeface="Arial" charset="0"/>
                        </a:rPr>
                        <a:t>крестика</a:t>
                      </a:r>
                      <a:r>
                        <a:rPr lang="ru-RU" sz="1800" b="1" dirty="0" smtClean="0">
                          <a:latin typeface="Arial" charset="0"/>
                        </a:rPr>
                        <a:t>...</a:t>
                      </a:r>
                      <a:endParaRPr kumimoji="0" lang="ru-RU"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Прямоугольник 3"/>
          <p:cNvSpPr/>
          <p:nvPr/>
        </p:nvSpPr>
        <p:spPr>
          <a:xfrm>
            <a:off x="468313" y="3789363"/>
            <a:ext cx="5111750" cy="2879725"/>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chemeClr val="tx1"/>
                </a:solidFill>
                <a:latin typeface="Arial" pitchFamily="34" charset="0"/>
                <a:cs typeface="Arial" pitchFamily="34" charset="0"/>
              </a:rPr>
              <a:t>Художественная деталь позволяет показать психологическое состояние рассказчика, понять мотивацию его действий.</a:t>
            </a:r>
          </a:p>
          <a:p>
            <a:pPr algn="ctr">
              <a:defRPr/>
            </a:pPr>
            <a:endParaRPr lang="ru-RU" dirty="0"/>
          </a:p>
        </p:txBody>
      </p:sp>
      <p:sp>
        <p:nvSpPr>
          <p:cNvPr id="5" name="Стрелка вниз 4"/>
          <p:cNvSpPr/>
          <p:nvPr/>
        </p:nvSpPr>
        <p:spPr>
          <a:xfrm>
            <a:off x="2916238" y="3500438"/>
            <a:ext cx="215900" cy="36036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81940" name="Picture 2" descr="C:\Users\User\Desktop\шаттерсток\shutterstock_369110078.jpg"/>
          <p:cNvPicPr>
            <a:picLocks noChangeAspect="1" noChangeArrowheads="1"/>
          </p:cNvPicPr>
          <p:nvPr/>
        </p:nvPicPr>
        <p:blipFill>
          <a:blip r:embed="rId2" cstate="print"/>
          <a:srcRect/>
          <a:stretch>
            <a:fillRect/>
          </a:stretch>
        </p:blipFill>
        <p:spPr bwMode="auto">
          <a:xfrm>
            <a:off x="5724525" y="4005263"/>
            <a:ext cx="2447925" cy="2616200"/>
          </a:xfrm>
          <a:prstGeom prst="rect">
            <a:avLst/>
          </a:prstGeom>
          <a:noFill/>
          <a:ln w="9525">
            <a:noFill/>
            <a:miter lim="800000"/>
            <a:headEnd/>
            <a:tailEnd/>
          </a:ln>
        </p:spPr>
      </p:pic>
      <p:sp>
        <p:nvSpPr>
          <p:cNvPr id="7" name="Прямоугольник 6"/>
          <p:cNvSpPr/>
          <p:nvPr/>
        </p:nvSpPr>
        <p:spPr>
          <a:xfrm>
            <a:off x="250825" y="692150"/>
            <a:ext cx="8280400" cy="4392613"/>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2800" b="1" i="1" dirty="0">
                <a:solidFill>
                  <a:schemeClr val="tx1"/>
                </a:solidFill>
                <a:latin typeface="Arial" pitchFamily="34" charset="0"/>
                <a:cs typeface="Arial" pitchFamily="34" charset="0"/>
              </a:rPr>
              <a:t>Страх</a:t>
            </a:r>
          </a:p>
          <a:p>
            <a:pPr>
              <a:buFont typeface="Arial" pitchFamily="34" charset="0"/>
              <a:buChar char="•"/>
              <a:defRPr/>
            </a:pPr>
            <a:r>
              <a:rPr lang="ru-RU" sz="2800" i="1" dirty="0">
                <a:solidFill>
                  <a:schemeClr val="tx1"/>
                </a:solidFill>
                <a:latin typeface="Arial" pitchFamily="34" charset="0"/>
                <a:cs typeface="Arial" pitchFamily="34" charset="0"/>
              </a:rPr>
              <a:t> </a:t>
            </a:r>
            <a:r>
              <a:rPr lang="ru-RU" sz="2400" i="1" dirty="0">
                <a:solidFill>
                  <a:schemeClr val="tx1"/>
                </a:solidFill>
                <a:latin typeface="Arial" pitchFamily="34" charset="0"/>
                <a:cs typeface="Arial" pitchFamily="34" charset="0"/>
              </a:rPr>
              <a:t>делает героя беззащитным и беспомощным, вызывает жалость к себе (5);</a:t>
            </a:r>
          </a:p>
          <a:p>
            <a:pPr>
              <a:buFont typeface="Arial" pitchFamily="34" charset="0"/>
              <a:buChar char="•"/>
              <a:defRPr/>
            </a:pPr>
            <a:r>
              <a:rPr lang="ru-RU" sz="2400" i="1" dirty="0">
                <a:solidFill>
                  <a:schemeClr val="tx1"/>
                </a:solidFill>
                <a:latin typeface="Arial" pitchFamily="34" charset="0"/>
                <a:cs typeface="Arial" pitchFamily="34" charset="0"/>
              </a:rPr>
              <a:t> обостряет все чувства и ощущения (6-7);</a:t>
            </a:r>
          </a:p>
          <a:p>
            <a:pPr>
              <a:buFont typeface="Arial" pitchFamily="34" charset="0"/>
              <a:buChar char="•"/>
              <a:defRPr/>
            </a:pPr>
            <a:r>
              <a:rPr lang="ru-RU" sz="2400" i="1" dirty="0">
                <a:solidFill>
                  <a:schemeClr val="tx1"/>
                </a:solidFill>
                <a:latin typeface="Arial" pitchFamily="34" charset="0"/>
                <a:cs typeface="Arial" pitchFamily="34" charset="0"/>
              </a:rPr>
              <a:t> не оставляет никакого выбора, кроме стремления убежать от смерти (12); </a:t>
            </a:r>
          </a:p>
          <a:p>
            <a:pPr>
              <a:buFont typeface="Arial" pitchFamily="34" charset="0"/>
              <a:buChar char="•"/>
              <a:defRPr/>
            </a:pPr>
            <a:r>
              <a:rPr lang="ru-RU" sz="2400" i="1" dirty="0">
                <a:solidFill>
                  <a:schemeClr val="tx1"/>
                </a:solidFill>
                <a:latin typeface="Arial" pitchFamily="34" charset="0"/>
                <a:cs typeface="Arial" pitchFamily="34" charset="0"/>
              </a:rPr>
              <a:t> вызывает отчаяние (23), ярость (29); </a:t>
            </a:r>
          </a:p>
          <a:p>
            <a:pPr>
              <a:buFont typeface="Arial" pitchFamily="34" charset="0"/>
              <a:buChar char="•"/>
              <a:defRPr/>
            </a:pPr>
            <a:r>
              <a:rPr lang="ru-RU" sz="2400" i="1" dirty="0">
                <a:solidFill>
                  <a:schemeClr val="tx1"/>
                </a:solidFill>
                <a:latin typeface="Arial" pitchFamily="34" charset="0"/>
                <a:cs typeface="Arial" pitchFamily="34" charset="0"/>
              </a:rPr>
              <a:t> остаётся на всю жизнь (47).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297"/>
                                        </p:tgtEl>
                                        <p:attrNameLst>
                                          <p:attrName>style.visibility</p:attrName>
                                        </p:attrNameLst>
                                      </p:cBhvr>
                                      <p:to>
                                        <p:strVal val="visible"/>
                                      </p:to>
                                    </p:set>
                                    <p:anim calcmode="lin" valueType="num">
                                      <p:cBhvr additive="base">
                                        <p:cTn id="7" dur="500" fill="hold"/>
                                        <p:tgtEl>
                                          <p:spTgt spid="55297"/>
                                        </p:tgtEl>
                                        <p:attrNameLst>
                                          <p:attrName>ppt_x</p:attrName>
                                        </p:attrNameLst>
                                      </p:cBhvr>
                                      <p:tavLst>
                                        <p:tav tm="0">
                                          <p:val>
                                            <p:strVal val="#ppt_x"/>
                                          </p:val>
                                        </p:tav>
                                        <p:tav tm="100000">
                                          <p:val>
                                            <p:strVal val="#ppt_x"/>
                                          </p:val>
                                        </p:tav>
                                      </p:tavLst>
                                    </p:anim>
                                    <p:anim calcmode="lin" valueType="num">
                                      <p:cBhvr additive="base">
                                        <p:cTn id="8" dur="500" fill="hold"/>
                                        <p:tgtEl>
                                          <p:spTgt spid="5529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50216"/>
                                        </p:tgtEl>
                                        <p:attrNameLst>
                                          <p:attrName>style.visibility</p:attrName>
                                        </p:attrNameLst>
                                      </p:cBhvr>
                                      <p:to>
                                        <p:strVal val="visible"/>
                                      </p:to>
                                    </p:set>
                                    <p:anim calcmode="lin" valueType="num">
                                      <p:cBhvr>
                                        <p:cTn id="13" dur="1000" fill="hold"/>
                                        <p:tgtEl>
                                          <p:spTgt spid="50216"/>
                                        </p:tgtEl>
                                        <p:attrNameLst>
                                          <p:attrName>ppt_w</p:attrName>
                                        </p:attrNameLst>
                                      </p:cBhvr>
                                      <p:tavLst>
                                        <p:tav tm="0">
                                          <p:val>
                                            <p:strVal val="#ppt_w+.3"/>
                                          </p:val>
                                        </p:tav>
                                        <p:tav tm="100000">
                                          <p:val>
                                            <p:strVal val="#ppt_w"/>
                                          </p:val>
                                        </p:tav>
                                      </p:tavLst>
                                    </p:anim>
                                    <p:anim calcmode="lin" valueType="num">
                                      <p:cBhvr>
                                        <p:cTn id="14" dur="1000" fill="hold"/>
                                        <p:tgtEl>
                                          <p:spTgt spid="50216"/>
                                        </p:tgtEl>
                                        <p:attrNameLst>
                                          <p:attrName>ppt_h</p:attrName>
                                        </p:attrNameLst>
                                      </p:cBhvr>
                                      <p:tavLst>
                                        <p:tav tm="0">
                                          <p:val>
                                            <p:strVal val="#ppt_h"/>
                                          </p:val>
                                        </p:tav>
                                        <p:tav tm="100000">
                                          <p:val>
                                            <p:strVal val="#ppt_h"/>
                                          </p:val>
                                        </p:tav>
                                      </p:tavLst>
                                    </p:anim>
                                    <p:animEffect transition="in" filter="fade">
                                      <p:cBhvr>
                                        <p:cTn id="15" dur="1000"/>
                                        <p:tgtEl>
                                          <p:spTgt spid="50216"/>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strVal val="#ppt_w+.3"/>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0" presetClass="entr" presetSubtype="0" decel="10000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strVal val="#ppt_w+.3"/>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animEffect transition="in" filter="fade">
                                      <p:cBhvr>
                                        <p:cTn id="3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7" grpId="0"/>
      <p:bldP spid="4" grpId="0" animBg="1"/>
      <p:bldP spid="5" grpId="0" animBg="1"/>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Заголовок 1"/>
          <p:cNvSpPr>
            <a:spLocks noGrp="1"/>
          </p:cNvSpPr>
          <p:nvPr>
            <p:ph type="title"/>
          </p:nvPr>
        </p:nvSpPr>
        <p:spPr>
          <a:xfrm>
            <a:off x="457200" y="188913"/>
            <a:ext cx="8229600" cy="360362"/>
          </a:xfrm>
        </p:spPr>
        <p:txBody>
          <a:bodyPr/>
          <a:lstStyle/>
          <a:p>
            <a:pPr eaLnBrk="1" hangingPunct="1"/>
            <a:r>
              <a:rPr lang="ru-RU" sz="3200" b="1" smtClean="0">
                <a:latin typeface="Arial" charset="0"/>
                <a:cs typeface="Arial" charset="0"/>
              </a:rPr>
              <a:t>Роль художественной детали</a:t>
            </a:r>
          </a:p>
        </p:txBody>
      </p:sp>
      <p:graphicFrame>
        <p:nvGraphicFramePr>
          <p:cNvPr id="50216" name="Group 40"/>
          <p:cNvGraphicFramePr>
            <a:graphicFrameLocks noGrp="1"/>
          </p:cNvGraphicFramePr>
          <p:nvPr/>
        </p:nvGraphicFramePr>
        <p:xfrm>
          <a:off x="179388" y="692150"/>
          <a:ext cx="8712968" cy="1440706"/>
        </p:xfrm>
        <a:graphic>
          <a:graphicData uri="http://schemas.openxmlformats.org/drawingml/2006/table">
            <a:tbl>
              <a:tblPr/>
              <a:tblGrid>
                <a:gridCol w="8712968"/>
              </a:tblGrid>
              <a:tr h="1440706">
                <a:tc>
                  <a:txBody>
                    <a:bodyPr/>
                    <a:lstStyle/>
                    <a:p>
                      <a:pPr eaLnBrk="1" hangingPunct="1">
                        <a:lnSpc>
                          <a:spcPct val="70000"/>
                        </a:lnSpc>
                        <a:buFont typeface="Arial" charset="0"/>
                        <a:buNone/>
                      </a:pPr>
                      <a:endParaRPr kumimoji="0" lang="ru-RU" sz="2800" b="0" i="0" u="none" strike="noStrike" cap="none" normalizeH="0" baseline="0" dirty="0" smtClean="0">
                        <a:ln>
                          <a:noFill/>
                        </a:ln>
                        <a:solidFill>
                          <a:schemeClr val="tx1"/>
                        </a:solidFill>
                        <a:effectLst/>
                        <a:latin typeface="Arial" charset="0"/>
                      </a:endParaRPr>
                    </a:p>
                    <a:p>
                      <a:pPr eaLnBrk="1" hangingPunct="1">
                        <a:lnSpc>
                          <a:spcPct val="70000"/>
                        </a:lnSpc>
                        <a:buFont typeface="Arial" charset="0"/>
                        <a:buNone/>
                      </a:pPr>
                      <a:r>
                        <a:rPr kumimoji="0" lang="ru-RU" sz="2800" b="0" i="0" u="none" strike="noStrike" cap="none" normalizeH="0" baseline="0" dirty="0" smtClean="0">
                          <a:ln>
                            <a:noFill/>
                          </a:ln>
                          <a:solidFill>
                            <a:schemeClr val="tx1"/>
                          </a:solidFill>
                          <a:effectLst/>
                          <a:latin typeface="Arial" charset="0"/>
                        </a:rPr>
                        <a:t>Страх    мысленно пережитое умирание     </a:t>
                      </a:r>
                      <a:r>
                        <a:rPr kumimoji="0" lang="ru-RU" sz="3600" b="1" i="0" u="none" strike="noStrike" cap="none" normalizeH="0" baseline="0" dirty="0" smtClean="0">
                          <a:ln>
                            <a:noFill/>
                          </a:ln>
                          <a:solidFill>
                            <a:srgbClr val="FF0000"/>
                          </a:solidFill>
                          <a:effectLst/>
                          <a:latin typeface="Arial" charset="0"/>
                        </a:rPr>
                        <a:t>страх</a:t>
                      </a:r>
                    </a:p>
                    <a:p>
                      <a:pPr eaLnBrk="1" hangingPunct="1">
                        <a:lnSpc>
                          <a:spcPct val="70000"/>
                        </a:lnSpc>
                        <a:buFont typeface="Arial" charset="0"/>
                        <a:buNone/>
                      </a:pPr>
                      <a:endParaRPr kumimoji="0" lang="ru-RU" sz="2800" b="0" i="0" u="none" strike="noStrike" cap="none" normalizeH="0" baseline="0" dirty="0" smtClean="0">
                        <a:ln>
                          <a:noFill/>
                        </a:ln>
                        <a:solidFill>
                          <a:schemeClr val="tx1"/>
                        </a:solidFill>
                        <a:effectLst/>
                        <a:latin typeface="Arial" charset="0"/>
                      </a:endParaRPr>
                    </a:p>
                    <a:p>
                      <a:pPr eaLnBrk="1" hangingPunct="1">
                        <a:lnSpc>
                          <a:spcPct val="70000"/>
                        </a:lnSpc>
                        <a:buFont typeface="Arial" charset="0"/>
                        <a:buNone/>
                      </a:pPr>
                      <a:r>
                        <a:rPr kumimoji="0" lang="ru-RU" sz="2800" b="1" i="0" u="none" strike="noStrike" cap="none" normalizeH="0" baseline="0" dirty="0" smtClean="0">
                          <a:ln>
                            <a:noFill/>
                          </a:ln>
                          <a:solidFill>
                            <a:schemeClr val="tx1"/>
                          </a:solidFill>
                          <a:effectLst/>
                          <a:latin typeface="Arial" charset="0"/>
                        </a:rPr>
                        <a:t>                  стремление убежать от смерти, жить</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Прямоугольник 3"/>
          <p:cNvSpPr/>
          <p:nvPr/>
        </p:nvSpPr>
        <p:spPr>
          <a:xfrm>
            <a:off x="179388" y="2492375"/>
            <a:ext cx="8785225" cy="4365625"/>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2000" i="1" dirty="0">
                <a:solidFill>
                  <a:schemeClr val="tx1"/>
                </a:solidFill>
                <a:latin typeface="Arial" pitchFamily="34" charset="0"/>
                <a:cs typeface="Arial" pitchFamily="34" charset="0"/>
              </a:rPr>
              <a:t>...В рассказе А.Генатулина действие предельно сжато в пространстве («окопчик», в ста шагах – баня), да и события на грани жизни и смерти уплотнены до нескольких секунд, однако осязаемый накал чувств и эмоций таков, что  потом он не отпускает рассказчика всю жизнь. Страх заставил героя буквально умереть: молоденький солдатик довольно натуралистично представил свою гибель: «продырявленный насквозь, с разорванными в клочья внутренностями». В предложениях 40-42 эта  воображаемая сцена смерти обрастает жуткими деталями, и ужас пережитого рассказчик не может забыть даже спустя много лет. Однако страх  не только приблизил героя к явственному пониманию собственной смертности, но и породил «страшную жажду жизни». </a:t>
            </a:r>
            <a:r>
              <a:rPr lang="ru-RU" sz="2000" i="1" dirty="0">
                <a:solidFill>
                  <a:srgbClr val="FF0000"/>
                </a:solidFill>
                <a:latin typeface="Arial" pitchFamily="34" charset="0"/>
                <a:cs typeface="Arial" pitchFamily="34" charset="0"/>
              </a:rPr>
              <a:t>Несомненно, герой так остро чувствует жизнь, потому что знает, что такое смерть.</a:t>
            </a:r>
          </a:p>
        </p:txBody>
      </p:sp>
      <p:sp>
        <p:nvSpPr>
          <p:cNvPr id="5" name="Стрелка вниз 4"/>
          <p:cNvSpPr/>
          <p:nvPr/>
        </p:nvSpPr>
        <p:spPr>
          <a:xfrm>
            <a:off x="2916238" y="2133600"/>
            <a:ext cx="215900" cy="36036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Стрелка вправо 6"/>
          <p:cNvSpPr/>
          <p:nvPr/>
        </p:nvSpPr>
        <p:spPr>
          <a:xfrm>
            <a:off x="1331913" y="1125538"/>
            <a:ext cx="287337"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 name="Двойная стрелка влево/вправо 8"/>
          <p:cNvSpPr/>
          <p:nvPr/>
        </p:nvSpPr>
        <p:spPr>
          <a:xfrm flipV="1">
            <a:off x="6948488" y="1125538"/>
            <a:ext cx="431800" cy="142875"/>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Стрелка вниз 9"/>
          <p:cNvSpPr/>
          <p:nvPr/>
        </p:nvSpPr>
        <p:spPr>
          <a:xfrm>
            <a:off x="7667625" y="1412875"/>
            <a:ext cx="144463" cy="28733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5297"/>
                                        </p:tgtEl>
                                        <p:attrNameLst>
                                          <p:attrName>style.visibility</p:attrName>
                                        </p:attrNameLst>
                                      </p:cBhvr>
                                      <p:to>
                                        <p:strVal val="visible"/>
                                      </p:to>
                                    </p:set>
                                    <p:anim calcmode="lin" valueType="num">
                                      <p:cBhvr>
                                        <p:cTn id="7" dur="1000" fill="hold"/>
                                        <p:tgtEl>
                                          <p:spTgt spid="55297"/>
                                        </p:tgtEl>
                                        <p:attrNameLst>
                                          <p:attrName>ppt_w</p:attrName>
                                        </p:attrNameLst>
                                      </p:cBhvr>
                                      <p:tavLst>
                                        <p:tav tm="0">
                                          <p:val>
                                            <p:strVal val="#ppt_w+.3"/>
                                          </p:val>
                                        </p:tav>
                                        <p:tav tm="100000">
                                          <p:val>
                                            <p:strVal val="#ppt_w"/>
                                          </p:val>
                                        </p:tav>
                                      </p:tavLst>
                                    </p:anim>
                                    <p:anim calcmode="lin" valueType="num">
                                      <p:cBhvr>
                                        <p:cTn id="8" dur="1000" fill="hold"/>
                                        <p:tgtEl>
                                          <p:spTgt spid="55297"/>
                                        </p:tgtEl>
                                        <p:attrNameLst>
                                          <p:attrName>ppt_h</p:attrName>
                                        </p:attrNameLst>
                                      </p:cBhvr>
                                      <p:tavLst>
                                        <p:tav tm="0">
                                          <p:val>
                                            <p:strVal val="#ppt_h"/>
                                          </p:val>
                                        </p:tav>
                                        <p:tav tm="100000">
                                          <p:val>
                                            <p:strVal val="#ppt_h"/>
                                          </p:val>
                                        </p:tav>
                                      </p:tavLst>
                                    </p:anim>
                                    <p:animEffect transition="in" filter="fade">
                                      <p:cBhvr>
                                        <p:cTn id="9" dur="1000"/>
                                        <p:tgtEl>
                                          <p:spTgt spid="55297"/>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50216"/>
                                        </p:tgtEl>
                                        <p:attrNameLst>
                                          <p:attrName>style.visibility</p:attrName>
                                        </p:attrNameLst>
                                      </p:cBhvr>
                                      <p:to>
                                        <p:strVal val="visible"/>
                                      </p:to>
                                    </p:set>
                                    <p:anim calcmode="lin" valueType="num">
                                      <p:cBhvr>
                                        <p:cTn id="14" dur="1000" fill="hold"/>
                                        <p:tgtEl>
                                          <p:spTgt spid="50216"/>
                                        </p:tgtEl>
                                        <p:attrNameLst>
                                          <p:attrName>ppt_w</p:attrName>
                                        </p:attrNameLst>
                                      </p:cBhvr>
                                      <p:tavLst>
                                        <p:tav tm="0">
                                          <p:val>
                                            <p:strVal val="#ppt_w+.3"/>
                                          </p:val>
                                        </p:tav>
                                        <p:tav tm="100000">
                                          <p:val>
                                            <p:strVal val="#ppt_w"/>
                                          </p:val>
                                        </p:tav>
                                      </p:tavLst>
                                    </p:anim>
                                    <p:anim calcmode="lin" valueType="num">
                                      <p:cBhvr>
                                        <p:cTn id="15" dur="1000" fill="hold"/>
                                        <p:tgtEl>
                                          <p:spTgt spid="50216"/>
                                        </p:tgtEl>
                                        <p:attrNameLst>
                                          <p:attrName>ppt_h</p:attrName>
                                        </p:attrNameLst>
                                      </p:cBhvr>
                                      <p:tavLst>
                                        <p:tav tm="0">
                                          <p:val>
                                            <p:strVal val="#ppt_h"/>
                                          </p:val>
                                        </p:tav>
                                        <p:tav tm="100000">
                                          <p:val>
                                            <p:strVal val="#ppt_h"/>
                                          </p:val>
                                        </p:tav>
                                      </p:tavLst>
                                    </p:anim>
                                    <p:animEffect transition="in" filter="fade">
                                      <p:cBhvr>
                                        <p:cTn id="16" dur="1000"/>
                                        <p:tgtEl>
                                          <p:spTgt spid="50216"/>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3"/>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strVal val="#ppt_w+.3"/>
                                          </p:val>
                                        </p:tav>
                                        <p:tav tm="100000">
                                          <p:val>
                                            <p:strVal val="#ppt_w"/>
                                          </p:val>
                                        </p:tav>
                                      </p:tavLst>
                                    </p:anim>
                                    <p:anim calcmode="lin" valueType="num">
                                      <p:cBhvr>
                                        <p:cTn id="29" dur="1000" fill="hold"/>
                                        <p:tgtEl>
                                          <p:spTgt spid="9"/>
                                        </p:tgtEl>
                                        <p:attrNameLst>
                                          <p:attrName>ppt_h</p:attrName>
                                        </p:attrNameLst>
                                      </p:cBhvr>
                                      <p:tavLst>
                                        <p:tav tm="0">
                                          <p:val>
                                            <p:strVal val="#ppt_h"/>
                                          </p:val>
                                        </p:tav>
                                        <p:tav tm="100000">
                                          <p:val>
                                            <p:strVal val="#ppt_h"/>
                                          </p:val>
                                        </p:tav>
                                      </p:tavLst>
                                    </p:anim>
                                    <p:animEffect transition="in" filter="fade">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strVal val="#ppt_w+.3"/>
                                          </p:val>
                                        </p:tav>
                                        <p:tav tm="100000">
                                          <p:val>
                                            <p:strVal val="#ppt_w"/>
                                          </p:val>
                                        </p:tav>
                                      </p:tavLst>
                                    </p:anim>
                                    <p:anim calcmode="lin" valueType="num">
                                      <p:cBhvr>
                                        <p:cTn id="36" dur="1000" fill="hold"/>
                                        <p:tgtEl>
                                          <p:spTgt spid="10"/>
                                        </p:tgtEl>
                                        <p:attrNameLst>
                                          <p:attrName>ppt_h</p:attrName>
                                        </p:attrNameLst>
                                      </p:cBhvr>
                                      <p:tavLst>
                                        <p:tav tm="0">
                                          <p:val>
                                            <p:strVal val="#ppt_h"/>
                                          </p:val>
                                        </p:tav>
                                        <p:tav tm="100000">
                                          <p:val>
                                            <p:strVal val="#ppt_h"/>
                                          </p:val>
                                        </p:tav>
                                      </p:tavLst>
                                    </p:anim>
                                    <p:animEffect transition="in" filter="fade">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7" grpId="0"/>
      <p:bldP spid="4" grpId="0" animBg="1"/>
      <p:bldP spid="5" grpId="0" animBg="1"/>
      <p:bldP spid="7" grpId="0" animBg="1"/>
      <p:bldP spid="9" grpId="0" animBg="1"/>
      <p:bldP spid="1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2" descr="C:\Users\User\Desktop\шаттерсток\shutterstock_138113735.jpg"/>
          <p:cNvPicPr>
            <a:picLocks noChangeAspect="1" noChangeArrowheads="1"/>
          </p:cNvPicPr>
          <p:nvPr/>
        </p:nvPicPr>
        <p:blipFill>
          <a:blip r:embed="rId2" cstate="print"/>
          <a:srcRect/>
          <a:stretch>
            <a:fillRect/>
          </a:stretch>
        </p:blipFill>
        <p:spPr bwMode="auto">
          <a:xfrm>
            <a:off x="684213" y="404813"/>
            <a:ext cx="3600450" cy="2952750"/>
          </a:xfrm>
          <a:prstGeom prst="rect">
            <a:avLst/>
          </a:prstGeom>
          <a:noFill/>
          <a:ln w="9525">
            <a:noFill/>
            <a:miter lim="800000"/>
            <a:headEnd/>
            <a:tailEnd/>
          </a:ln>
        </p:spPr>
      </p:pic>
      <p:sp>
        <p:nvSpPr>
          <p:cNvPr id="3" name="Прямоугольник 2"/>
          <p:cNvSpPr/>
          <p:nvPr/>
        </p:nvSpPr>
        <p:spPr>
          <a:xfrm>
            <a:off x="323528" y="4077072"/>
            <a:ext cx="8424936" cy="1754326"/>
          </a:xfrm>
          <a:prstGeom prst="rect">
            <a:avLst/>
          </a:prstGeom>
          <a:noFill/>
          <a:ln>
            <a:noFill/>
          </a:ln>
        </p:spPr>
        <p:txBody>
          <a:bodyPr>
            <a:spAutoFit/>
          </a:bodyPr>
          <a:lstStyle/>
          <a:p>
            <a:pPr algn="ctr" fontAlgn="auto">
              <a:spcBef>
                <a:spcPts val="0"/>
              </a:spcBef>
              <a:spcAft>
                <a:spcPts val="0"/>
              </a:spcAft>
              <a:defRPr/>
            </a:pPr>
            <a:r>
              <a:rPr lang="ru-RU"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mn-lt"/>
                <a:cs typeface="+mn-cs"/>
              </a:rPr>
              <a:t>    </a:t>
            </a:r>
            <a:r>
              <a:rPr lang="ru-RU" sz="5400" b="1" dirty="0">
                <a:ln w="18000">
                  <a:solidFill>
                    <a:schemeClr val="accent2">
                      <a:satMod val="140000"/>
                    </a:schemeClr>
                  </a:solidFill>
                  <a:prstDash val="solid"/>
                  <a:miter lim="800000"/>
                </a:ln>
                <a:effectLst>
                  <a:outerShdw blurRad="25500" dist="23000" dir="7020000" algn="tl">
                    <a:srgbClr val="000000">
                      <a:alpha val="50000"/>
                    </a:srgbClr>
                  </a:outerShdw>
                </a:effectLst>
                <a:latin typeface="+mn-lt"/>
                <a:cs typeface="+mn-cs"/>
              </a:rPr>
              <a:t>Устанавливаем связи в микротемах текста</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Содержимое 2"/>
          <p:cNvSpPr>
            <a:spLocks noGrp="1"/>
          </p:cNvSpPr>
          <p:nvPr>
            <p:ph idx="1"/>
          </p:nvPr>
        </p:nvSpPr>
        <p:spPr>
          <a:xfrm>
            <a:off x="250825" y="188913"/>
            <a:ext cx="8642350" cy="6408737"/>
          </a:xfrm>
        </p:spPr>
        <p:txBody>
          <a:bodyPr/>
          <a:lstStyle/>
          <a:p>
            <a:pPr eaLnBrk="1" hangingPunct="1">
              <a:buFont typeface="Arial" charset="0"/>
              <a:buNone/>
            </a:pPr>
            <a:r>
              <a:rPr lang="ru-RU" sz="1800" smtClean="0">
                <a:latin typeface="Arial" charset="0"/>
              </a:rPr>
              <a:t>       </a:t>
            </a:r>
            <a:r>
              <a:rPr lang="ru-RU" sz="1900" smtClean="0">
                <a:latin typeface="Arial" charset="0"/>
              </a:rPr>
              <a:t>Напишите сочинение по прочитанному тексту.</a:t>
            </a:r>
          </a:p>
          <a:p>
            <a:pPr eaLnBrk="1" hangingPunct="1">
              <a:buFont typeface="Arial" charset="0"/>
              <a:buNone/>
            </a:pPr>
            <a:r>
              <a:rPr lang="ru-RU" sz="1900" b="1" smtClean="0">
                <a:latin typeface="Arial" charset="0"/>
              </a:rPr>
              <a:t>     Сформулируйте</a:t>
            </a:r>
            <a:r>
              <a:rPr lang="ru-RU" sz="1900" smtClean="0">
                <a:latin typeface="Arial" charset="0"/>
              </a:rPr>
              <a:t> </a:t>
            </a:r>
            <a:r>
              <a:rPr lang="ru-RU" sz="1900" smtClean="0">
                <a:solidFill>
                  <a:srgbClr val="FF0000"/>
                </a:solidFill>
                <a:latin typeface="Arial" charset="0"/>
              </a:rPr>
              <a:t>одну из проблем</a:t>
            </a:r>
            <a:r>
              <a:rPr lang="ru-RU" sz="1900" smtClean="0">
                <a:latin typeface="Arial" charset="0"/>
              </a:rPr>
              <a:t>, </a:t>
            </a:r>
            <a:r>
              <a:rPr lang="ru-RU" sz="2400" b="1" i="1" u="sng" smtClean="0">
                <a:latin typeface="Arial" charset="0"/>
              </a:rPr>
              <a:t>поставленных</a:t>
            </a:r>
            <a:r>
              <a:rPr lang="ru-RU" sz="1900" b="1" smtClean="0">
                <a:latin typeface="Arial" charset="0"/>
              </a:rPr>
              <a:t> </a:t>
            </a:r>
            <a:r>
              <a:rPr lang="ru-RU" sz="1900" smtClean="0">
                <a:latin typeface="Arial" charset="0"/>
              </a:rPr>
              <a:t>автором текста.</a:t>
            </a:r>
          </a:p>
          <a:p>
            <a:pPr eaLnBrk="1" hangingPunct="1">
              <a:buFont typeface="Arial" charset="0"/>
              <a:buNone/>
            </a:pPr>
            <a:r>
              <a:rPr lang="ru-RU" sz="1900" b="1" smtClean="0">
                <a:latin typeface="Arial" charset="0"/>
              </a:rPr>
              <a:t>       Прокомментируйте </a:t>
            </a:r>
            <a:r>
              <a:rPr lang="ru-RU" sz="1900" smtClean="0">
                <a:latin typeface="Arial" charset="0"/>
              </a:rPr>
              <a:t>сформулированную проблему. </a:t>
            </a:r>
            <a:r>
              <a:rPr lang="ru-RU" sz="1900" b="1" smtClean="0">
                <a:solidFill>
                  <a:srgbClr val="FF0000"/>
                </a:solidFill>
                <a:latin typeface="Arial" charset="0"/>
              </a:rPr>
              <a:t>Включите в</a:t>
            </a:r>
          </a:p>
          <a:p>
            <a:pPr eaLnBrk="1" hangingPunct="1">
              <a:buFont typeface="Arial" charset="0"/>
              <a:buNone/>
            </a:pPr>
            <a:r>
              <a:rPr lang="ru-RU" sz="1900" b="1" smtClean="0">
                <a:solidFill>
                  <a:srgbClr val="FF0000"/>
                </a:solidFill>
                <a:latin typeface="Arial" charset="0"/>
              </a:rPr>
              <a:t>комментарий два примера- иллюстрации из прочитанного текста, </a:t>
            </a:r>
          </a:p>
          <a:p>
            <a:pPr eaLnBrk="1" hangingPunct="1">
              <a:buFont typeface="Arial" charset="0"/>
              <a:buNone/>
            </a:pPr>
            <a:r>
              <a:rPr lang="ru-RU" sz="1900" b="1" smtClean="0">
                <a:solidFill>
                  <a:srgbClr val="FF0000"/>
                </a:solidFill>
                <a:latin typeface="Arial" charset="0"/>
              </a:rPr>
              <a:t>которые, по Вашему мнению, важны для понимания проблемы </a:t>
            </a:r>
          </a:p>
          <a:p>
            <a:pPr eaLnBrk="1" hangingPunct="1">
              <a:buFont typeface="Arial" charset="0"/>
              <a:buNone/>
            </a:pPr>
            <a:r>
              <a:rPr lang="ru-RU" sz="1900" b="1" smtClean="0">
                <a:solidFill>
                  <a:srgbClr val="FF0000"/>
                </a:solidFill>
                <a:latin typeface="Arial" charset="0"/>
              </a:rPr>
              <a:t>исходного текста (избегайте чрезмерного цитирования).</a:t>
            </a:r>
          </a:p>
          <a:p>
            <a:pPr eaLnBrk="1" hangingPunct="1">
              <a:buFont typeface="Arial" charset="0"/>
              <a:buNone/>
            </a:pPr>
            <a:r>
              <a:rPr lang="ru-RU" sz="1900" b="1" smtClean="0">
                <a:latin typeface="Arial" charset="0"/>
              </a:rPr>
              <a:t>      Сформулируйте позицию автора</a:t>
            </a:r>
            <a:r>
              <a:rPr lang="ru-RU" sz="1900" smtClean="0">
                <a:latin typeface="Arial" charset="0"/>
              </a:rPr>
              <a:t> (рассказчика). Напишите, согласны</a:t>
            </a:r>
          </a:p>
          <a:p>
            <a:pPr eaLnBrk="1" hangingPunct="1">
              <a:buFont typeface="Arial" charset="0"/>
              <a:buNone/>
            </a:pPr>
            <a:r>
              <a:rPr lang="ru-RU" sz="1900" smtClean="0">
                <a:latin typeface="Arial" charset="0"/>
              </a:rPr>
              <a:t>или не согласны Вы с точкой зрения автора прочитанного текста.</a:t>
            </a:r>
          </a:p>
          <a:p>
            <a:pPr eaLnBrk="1" hangingPunct="1">
              <a:buFont typeface="Arial" charset="0"/>
              <a:buNone/>
            </a:pPr>
            <a:r>
              <a:rPr lang="ru-RU" sz="1900" smtClean="0">
                <a:latin typeface="Arial" charset="0"/>
              </a:rPr>
              <a:t> Объясните почему. Своё мнение аргументируйте, опираясь в первую </a:t>
            </a:r>
          </a:p>
          <a:p>
            <a:pPr eaLnBrk="1" hangingPunct="1">
              <a:buFont typeface="Arial" charset="0"/>
              <a:buNone/>
            </a:pPr>
            <a:r>
              <a:rPr lang="ru-RU" sz="1900" smtClean="0">
                <a:latin typeface="Arial" charset="0"/>
              </a:rPr>
              <a:t>очередь на читательский опыт, а также на знания и жизненные </a:t>
            </a:r>
          </a:p>
          <a:p>
            <a:pPr eaLnBrk="1" hangingPunct="1">
              <a:buFont typeface="Arial" charset="0"/>
              <a:buNone/>
            </a:pPr>
            <a:r>
              <a:rPr lang="ru-RU" sz="1900" smtClean="0">
                <a:latin typeface="Arial" charset="0"/>
              </a:rPr>
              <a:t>наблюдения </a:t>
            </a:r>
            <a:r>
              <a:rPr lang="ru-RU" sz="1900" b="1" smtClean="0">
                <a:solidFill>
                  <a:srgbClr val="FF0000"/>
                </a:solidFill>
                <a:latin typeface="Arial" charset="0"/>
              </a:rPr>
              <a:t>(учитываются первые два аргумента).</a:t>
            </a:r>
          </a:p>
          <a:p>
            <a:pPr eaLnBrk="1" hangingPunct="1">
              <a:buFont typeface="Arial" charset="0"/>
              <a:buNone/>
            </a:pPr>
            <a:r>
              <a:rPr lang="ru-RU" sz="1900" smtClean="0">
                <a:latin typeface="Arial" charset="0"/>
              </a:rPr>
              <a:t>    Объём сочинения – не менее 150 слов.</a:t>
            </a:r>
          </a:p>
          <a:p>
            <a:pPr eaLnBrk="1" hangingPunct="1">
              <a:buFont typeface="Arial" charset="0"/>
              <a:buNone/>
            </a:pPr>
            <a:r>
              <a:rPr lang="ru-RU" sz="1900" smtClean="0">
                <a:latin typeface="Arial" charset="0"/>
              </a:rPr>
              <a:t>    Работа, написанная без опоры на прочитанный текст (не по данному</a:t>
            </a:r>
          </a:p>
          <a:p>
            <a:pPr eaLnBrk="1" hangingPunct="1">
              <a:buFont typeface="Arial" charset="0"/>
              <a:buNone/>
            </a:pPr>
            <a:r>
              <a:rPr lang="ru-RU" sz="1900" smtClean="0">
                <a:latin typeface="Arial" charset="0"/>
              </a:rPr>
              <a:t>тексту), не оценивается. Если сочинение представляет собой </a:t>
            </a:r>
          </a:p>
          <a:p>
            <a:pPr eaLnBrk="1" hangingPunct="1">
              <a:buFont typeface="Arial" charset="0"/>
              <a:buNone/>
            </a:pPr>
            <a:r>
              <a:rPr lang="ru-RU" sz="1900" smtClean="0">
                <a:latin typeface="Arial" charset="0"/>
              </a:rPr>
              <a:t>пересказанный или полностью переписанный исходный текст без каких </a:t>
            </a:r>
          </a:p>
          <a:p>
            <a:pPr eaLnBrk="1" hangingPunct="1">
              <a:buFont typeface="Arial" charset="0"/>
              <a:buNone/>
            </a:pPr>
            <a:r>
              <a:rPr lang="ru-RU" sz="1900" smtClean="0">
                <a:latin typeface="Arial" charset="0"/>
              </a:rPr>
              <a:t>бы то ни было комментариев, то такая работа оценивается нулём баллов.</a:t>
            </a:r>
          </a:p>
          <a:p>
            <a:pPr algn="ctr" eaLnBrk="1" hangingPunct="1">
              <a:buFont typeface="Arial" charset="0"/>
              <a:buNone/>
            </a:pPr>
            <a:r>
              <a:rPr lang="ru-RU" sz="1900" smtClean="0">
                <a:latin typeface="Arial" charset="0"/>
              </a:rPr>
              <a:t>Сочинение пишите аккуратно, разборчивым почерком.</a:t>
            </a:r>
          </a:p>
          <a:p>
            <a:pPr algn="ctr" eaLnBrk="1" hangingPunct="1"/>
            <a:endParaRPr lang="ru-RU" sz="1900" smtClean="0">
              <a:latin typeface="Arial"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2916238" y="333375"/>
            <a:ext cx="6048375" cy="5792788"/>
          </a:xfrm>
        </p:spPr>
        <p:txBody>
          <a:bodyPr/>
          <a:lstStyle/>
          <a:p>
            <a:pPr eaLnBrk="1" hangingPunct="1">
              <a:lnSpc>
                <a:spcPct val="80000"/>
              </a:lnSpc>
              <a:buFont typeface="Arial" charset="0"/>
              <a:buNone/>
            </a:pPr>
            <a:r>
              <a:rPr lang="ru-RU" sz="2400" smtClean="0"/>
              <a:t>         </a:t>
            </a:r>
            <a:r>
              <a:rPr lang="ru-RU" sz="2400" smtClean="0">
                <a:latin typeface="Arial" charset="0"/>
              </a:rPr>
              <a:t>Работа над осознанием микротем предполагает установление связи между ними по определенным функционально-смысловым моделям: </a:t>
            </a:r>
          </a:p>
          <a:p>
            <a:pPr eaLnBrk="1" hangingPunct="1">
              <a:lnSpc>
                <a:spcPct val="80000"/>
              </a:lnSpc>
            </a:pPr>
            <a:endParaRPr lang="ru-RU" sz="2000" smtClean="0">
              <a:latin typeface="Arial" charset="0"/>
            </a:endParaRPr>
          </a:p>
          <a:p>
            <a:pPr eaLnBrk="1" hangingPunct="1">
              <a:lnSpc>
                <a:spcPct val="80000"/>
              </a:lnSpc>
              <a:buFont typeface="Arial" charset="0"/>
              <a:buNone/>
            </a:pPr>
            <a:r>
              <a:rPr lang="ru-RU" sz="2000" smtClean="0">
                <a:latin typeface="Arial" charset="0"/>
              </a:rPr>
              <a:t>1) предмет – его признак; </a:t>
            </a:r>
          </a:p>
          <a:p>
            <a:pPr eaLnBrk="1" hangingPunct="1">
              <a:lnSpc>
                <a:spcPct val="80000"/>
              </a:lnSpc>
              <a:buFont typeface="Arial" charset="0"/>
              <a:buNone/>
            </a:pPr>
            <a:r>
              <a:rPr lang="ru-RU" sz="2000" smtClean="0">
                <a:latin typeface="Arial" charset="0"/>
              </a:rPr>
              <a:t>2) предмет – оценка предмета;</a:t>
            </a:r>
          </a:p>
          <a:p>
            <a:pPr eaLnBrk="1" hangingPunct="1">
              <a:lnSpc>
                <a:spcPct val="80000"/>
              </a:lnSpc>
              <a:buFont typeface="Arial" charset="0"/>
              <a:buNone/>
            </a:pPr>
            <a:r>
              <a:rPr lang="ru-RU" sz="2000" smtClean="0">
                <a:latin typeface="Arial" charset="0"/>
              </a:rPr>
              <a:t>3) события – их причины;</a:t>
            </a:r>
          </a:p>
          <a:p>
            <a:pPr eaLnBrk="1" hangingPunct="1">
              <a:lnSpc>
                <a:spcPct val="80000"/>
              </a:lnSpc>
              <a:buFont typeface="Arial" charset="0"/>
              <a:buNone/>
            </a:pPr>
            <a:r>
              <a:rPr lang="ru-RU" sz="2000" smtClean="0">
                <a:latin typeface="Arial" charset="0"/>
              </a:rPr>
              <a:t>4) события – их следствия;</a:t>
            </a:r>
          </a:p>
          <a:p>
            <a:pPr eaLnBrk="1" hangingPunct="1">
              <a:lnSpc>
                <a:spcPct val="80000"/>
              </a:lnSpc>
              <a:buFont typeface="Arial" charset="0"/>
              <a:buNone/>
            </a:pPr>
            <a:r>
              <a:rPr lang="ru-RU" sz="2000" smtClean="0">
                <a:latin typeface="Arial" charset="0"/>
              </a:rPr>
              <a:t>5) персонаж – его действия;</a:t>
            </a:r>
          </a:p>
          <a:p>
            <a:pPr eaLnBrk="1" hangingPunct="1">
              <a:lnSpc>
                <a:spcPct val="80000"/>
              </a:lnSpc>
              <a:buFont typeface="Arial" charset="0"/>
              <a:buNone/>
            </a:pPr>
            <a:r>
              <a:rPr lang="ru-RU" sz="2000" smtClean="0">
                <a:latin typeface="Arial" charset="0"/>
              </a:rPr>
              <a:t>6) персонаж – его интересы / увлечения; </a:t>
            </a:r>
          </a:p>
          <a:p>
            <a:pPr eaLnBrk="1" hangingPunct="1">
              <a:lnSpc>
                <a:spcPct val="80000"/>
              </a:lnSpc>
              <a:buFont typeface="Arial" charset="0"/>
              <a:buNone/>
            </a:pPr>
            <a:r>
              <a:rPr lang="ru-RU" sz="2000" smtClean="0">
                <a:latin typeface="Arial" charset="0"/>
              </a:rPr>
              <a:t>7) персонаж – его взаимоотношения с окружающими;</a:t>
            </a:r>
          </a:p>
          <a:p>
            <a:pPr eaLnBrk="1" hangingPunct="1">
              <a:lnSpc>
                <a:spcPct val="80000"/>
              </a:lnSpc>
              <a:buFont typeface="Arial" charset="0"/>
              <a:buNone/>
            </a:pPr>
            <a:r>
              <a:rPr lang="ru-RU" sz="2000" smtClean="0">
                <a:latin typeface="Arial" charset="0"/>
              </a:rPr>
              <a:t>8) персонаж – события его жизни;</a:t>
            </a:r>
          </a:p>
          <a:p>
            <a:pPr eaLnBrk="1" hangingPunct="1">
              <a:lnSpc>
                <a:spcPct val="80000"/>
              </a:lnSpc>
              <a:buFont typeface="Arial" charset="0"/>
              <a:buNone/>
            </a:pPr>
            <a:r>
              <a:rPr lang="ru-RU" sz="2000" smtClean="0">
                <a:latin typeface="Arial" charset="0"/>
              </a:rPr>
              <a:t>9) явление – его эпоха;</a:t>
            </a:r>
          </a:p>
          <a:p>
            <a:pPr eaLnBrk="1" hangingPunct="1">
              <a:lnSpc>
                <a:spcPct val="80000"/>
              </a:lnSpc>
              <a:buFont typeface="Arial" charset="0"/>
              <a:buNone/>
            </a:pPr>
            <a:r>
              <a:rPr lang="ru-RU" sz="2000" smtClean="0">
                <a:latin typeface="Arial" charset="0"/>
              </a:rPr>
              <a:t>10) явление – его оценка. </a:t>
            </a:r>
          </a:p>
        </p:txBody>
      </p:sp>
      <p:pic>
        <p:nvPicPr>
          <p:cNvPr id="84994" name="Picture 4" descr="C:\Users\User\Desktop\шаттерсток\shutterstock_337101320.jpg"/>
          <p:cNvPicPr>
            <a:picLocks noChangeAspect="1" noChangeArrowheads="1"/>
          </p:cNvPicPr>
          <p:nvPr/>
        </p:nvPicPr>
        <p:blipFill>
          <a:blip r:embed="rId2" cstate="print"/>
          <a:srcRect/>
          <a:stretch>
            <a:fillRect/>
          </a:stretch>
        </p:blipFill>
        <p:spPr bwMode="auto">
          <a:xfrm>
            <a:off x="250825" y="2852738"/>
            <a:ext cx="2592388" cy="21796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 calcmode="lin" valueType="num">
                                      <p:cBhvr>
                                        <p:cTn id="7" dur="1000" fill="hold"/>
                                        <p:tgtEl>
                                          <p:spTgt spid="1843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843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843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8434">
                                            <p:txEl>
                                              <p:pRg st="2" end="2"/>
                                            </p:txEl>
                                          </p:spTgt>
                                        </p:tgtEl>
                                        <p:attrNameLst>
                                          <p:attrName>style.visibility</p:attrName>
                                        </p:attrNameLst>
                                      </p:cBhvr>
                                      <p:to>
                                        <p:strVal val="visible"/>
                                      </p:to>
                                    </p:set>
                                    <p:anim calcmode="lin" valueType="num">
                                      <p:cBhvr>
                                        <p:cTn id="14" dur="1000" fill="hold"/>
                                        <p:tgtEl>
                                          <p:spTgt spid="18434">
                                            <p:txEl>
                                              <p:pRg st="2" end="2"/>
                                            </p:txEl>
                                          </p:spTgt>
                                        </p:tgtEl>
                                        <p:attrNameLst>
                                          <p:attrName>ppt_w</p:attrName>
                                        </p:attrNameLst>
                                      </p:cBhvr>
                                      <p:tavLst>
                                        <p:tav tm="0">
                                          <p:val>
                                            <p:strVal val="#ppt_w+.3"/>
                                          </p:val>
                                        </p:tav>
                                        <p:tav tm="100000">
                                          <p:val>
                                            <p:strVal val="#ppt_w"/>
                                          </p:val>
                                        </p:tav>
                                      </p:tavLst>
                                    </p:anim>
                                    <p:anim calcmode="lin" valueType="num">
                                      <p:cBhvr>
                                        <p:cTn id="15" dur="1000" fill="hold"/>
                                        <p:tgtEl>
                                          <p:spTgt spid="18434">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1843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8434">
                                            <p:txEl>
                                              <p:pRg st="3" end="3"/>
                                            </p:txEl>
                                          </p:spTgt>
                                        </p:tgtEl>
                                        <p:attrNameLst>
                                          <p:attrName>style.visibility</p:attrName>
                                        </p:attrNameLst>
                                      </p:cBhvr>
                                      <p:to>
                                        <p:strVal val="visible"/>
                                      </p:to>
                                    </p:set>
                                    <p:anim calcmode="lin" valueType="num">
                                      <p:cBhvr>
                                        <p:cTn id="21" dur="1000" fill="hold"/>
                                        <p:tgtEl>
                                          <p:spTgt spid="18434">
                                            <p:txEl>
                                              <p:pRg st="3" end="3"/>
                                            </p:txEl>
                                          </p:spTgt>
                                        </p:tgtEl>
                                        <p:attrNameLst>
                                          <p:attrName>ppt_w</p:attrName>
                                        </p:attrNameLst>
                                      </p:cBhvr>
                                      <p:tavLst>
                                        <p:tav tm="0">
                                          <p:val>
                                            <p:strVal val="#ppt_w+.3"/>
                                          </p:val>
                                        </p:tav>
                                        <p:tav tm="100000">
                                          <p:val>
                                            <p:strVal val="#ppt_w"/>
                                          </p:val>
                                        </p:tav>
                                      </p:tavLst>
                                    </p:anim>
                                    <p:anim calcmode="lin" valueType="num">
                                      <p:cBhvr>
                                        <p:cTn id="22" dur="1000" fill="hold"/>
                                        <p:tgtEl>
                                          <p:spTgt spid="18434">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1843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8434">
                                            <p:txEl>
                                              <p:pRg st="4" end="4"/>
                                            </p:txEl>
                                          </p:spTgt>
                                        </p:tgtEl>
                                        <p:attrNameLst>
                                          <p:attrName>style.visibility</p:attrName>
                                        </p:attrNameLst>
                                      </p:cBhvr>
                                      <p:to>
                                        <p:strVal val="visible"/>
                                      </p:to>
                                    </p:set>
                                    <p:anim calcmode="lin" valueType="num">
                                      <p:cBhvr>
                                        <p:cTn id="28" dur="1000" fill="hold"/>
                                        <p:tgtEl>
                                          <p:spTgt spid="18434">
                                            <p:txEl>
                                              <p:pRg st="4" end="4"/>
                                            </p:txEl>
                                          </p:spTgt>
                                        </p:tgtEl>
                                        <p:attrNameLst>
                                          <p:attrName>ppt_w</p:attrName>
                                        </p:attrNameLst>
                                      </p:cBhvr>
                                      <p:tavLst>
                                        <p:tav tm="0">
                                          <p:val>
                                            <p:strVal val="#ppt_w+.3"/>
                                          </p:val>
                                        </p:tav>
                                        <p:tav tm="100000">
                                          <p:val>
                                            <p:strVal val="#ppt_w"/>
                                          </p:val>
                                        </p:tav>
                                      </p:tavLst>
                                    </p:anim>
                                    <p:anim calcmode="lin" valueType="num">
                                      <p:cBhvr>
                                        <p:cTn id="29" dur="1000" fill="hold"/>
                                        <p:tgtEl>
                                          <p:spTgt spid="18434">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1843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8434">
                                            <p:txEl>
                                              <p:pRg st="5" end="5"/>
                                            </p:txEl>
                                          </p:spTgt>
                                        </p:tgtEl>
                                        <p:attrNameLst>
                                          <p:attrName>style.visibility</p:attrName>
                                        </p:attrNameLst>
                                      </p:cBhvr>
                                      <p:to>
                                        <p:strVal val="visible"/>
                                      </p:to>
                                    </p:set>
                                    <p:anim calcmode="lin" valueType="num">
                                      <p:cBhvr>
                                        <p:cTn id="35" dur="1000" fill="hold"/>
                                        <p:tgtEl>
                                          <p:spTgt spid="18434">
                                            <p:txEl>
                                              <p:pRg st="5" end="5"/>
                                            </p:txEl>
                                          </p:spTgt>
                                        </p:tgtEl>
                                        <p:attrNameLst>
                                          <p:attrName>ppt_w</p:attrName>
                                        </p:attrNameLst>
                                      </p:cBhvr>
                                      <p:tavLst>
                                        <p:tav tm="0">
                                          <p:val>
                                            <p:strVal val="#ppt_w+.3"/>
                                          </p:val>
                                        </p:tav>
                                        <p:tav tm="100000">
                                          <p:val>
                                            <p:strVal val="#ppt_w"/>
                                          </p:val>
                                        </p:tav>
                                      </p:tavLst>
                                    </p:anim>
                                    <p:anim calcmode="lin" valueType="num">
                                      <p:cBhvr>
                                        <p:cTn id="36" dur="1000" fill="hold"/>
                                        <p:tgtEl>
                                          <p:spTgt spid="18434">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1843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8434">
                                            <p:txEl>
                                              <p:pRg st="6" end="6"/>
                                            </p:txEl>
                                          </p:spTgt>
                                        </p:tgtEl>
                                        <p:attrNameLst>
                                          <p:attrName>style.visibility</p:attrName>
                                        </p:attrNameLst>
                                      </p:cBhvr>
                                      <p:to>
                                        <p:strVal val="visible"/>
                                      </p:to>
                                    </p:set>
                                    <p:anim calcmode="lin" valueType="num">
                                      <p:cBhvr>
                                        <p:cTn id="42" dur="1000" fill="hold"/>
                                        <p:tgtEl>
                                          <p:spTgt spid="18434">
                                            <p:txEl>
                                              <p:pRg st="6" end="6"/>
                                            </p:txEl>
                                          </p:spTgt>
                                        </p:tgtEl>
                                        <p:attrNameLst>
                                          <p:attrName>ppt_w</p:attrName>
                                        </p:attrNameLst>
                                      </p:cBhvr>
                                      <p:tavLst>
                                        <p:tav tm="0">
                                          <p:val>
                                            <p:strVal val="#ppt_w+.3"/>
                                          </p:val>
                                        </p:tav>
                                        <p:tav tm="100000">
                                          <p:val>
                                            <p:strVal val="#ppt_w"/>
                                          </p:val>
                                        </p:tav>
                                      </p:tavLst>
                                    </p:anim>
                                    <p:anim calcmode="lin" valueType="num">
                                      <p:cBhvr>
                                        <p:cTn id="43" dur="1000" fill="hold"/>
                                        <p:tgtEl>
                                          <p:spTgt spid="18434">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1843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18434">
                                            <p:txEl>
                                              <p:pRg st="7" end="7"/>
                                            </p:txEl>
                                          </p:spTgt>
                                        </p:tgtEl>
                                        <p:attrNameLst>
                                          <p:attrName>style.visibility</p:attrName>
                                        </p:attrNameLst>
                                      </p:cBhvr>
                                      <p:to>
                                        <p:strVal val="visible"/>
                                      </p:to>
                                    </p:set>
                                    <p:anim calcmode="lin" valueType="num">
                                      <p:cBhvr>
                                        <p:cTn id="49" dur="1000" fill="hold"/>
                                        <p:tgtEl>
                                          <p:spTgt spid="18434">
                                            <p:txEl>
                                              <p:pRg st="7" end="7"/>
                                            </p:txEl>
                                          </p:spTgt>
                                        </p:tgtEl>
                                        <p:attrNameLst>
                                          <p:attrName>ppt_w</p:attrName>
                                        </p:attrNameLst>
                                      </p:cBhvr>
                                      <p:tavLst>
                                        <p:tav tm="0">
                                          <p:val>
                                            <p:strVal val="#ppt_w+.3"/>
                                          </p:val>
                                        </p:tav>
                                        <p:tav tm="100000">
                                          <p:val>
                                            <p:strVal val="#ppt_w"/>
                                          </p:val>
                                        </p:tav>
                                      </p:tavLst>
                                    </p:anim>
                                    <p:anim calcmode="lin" valueType="num">
                                      <p:cBhvr>
                                        <p:cTn id="50" dur="1000" fill="hold"/>
                                        <p:tgtEl>
                                          <p:spTgt spid="18434">
                                            <p:txEl>
                                              <p:pRg st="7" end="7"/>
                                            </p:txEl>
                                          </p:spTgt>
                                        </p:tgtEl>
                                        <p:attrNameLst>
                                          <p:attrName>ppt_h</p:attrName>
                                        </p:attrNameLst>
                                      </p:cBhvr>
                                      <p:tavLst>
                                        <p:tav tm="0">
                                          <p:val>
                                            <p:strVal val="#ppt_h"/>
                                          </p:val>
                                        </p:tav>
                                        <p:tav tm="100000">
                                          <p:val>
                                            <p:strVal val="#ppt_h"/>
                                          </p:val>
                                        </p:tav>
                                      </p:tavLst>
                                    </p:anim>
                                    <p:animEffect transition="in" filter="fade">
                                      <p:cBhvr>
                                        <p:cTn id="51" dur="1000"/>
                                        <p:tgtEl>
                                          <p:spTgt spid="18434">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18434">
                                            <p:txEl>
                                              <p:pRg st="8" end="8"/>
                                            </p:txEl>
                                          </p:spTgt>
                                        </p:tgtEl>
                                        <p:attrNameLst>
                                          <p:attrName>style.visibility</p:attrName>
                                        </p:attrNameLst>
                                      </p:cBhvr>
                                      <p:to>
                                        <p:strVal val="visible"/>
                                      </p:to>
                                    </p:set>
                                    <p:anim calcmode="lin" valueType="num">
                                      <p:cBhvr>
                                        <p:cTn id="56" dur="1000" fill="hold"/>
                                        <p:tgtEl>
                                          <p:spTgt spid="18434">
                                            <p:txEl>
                                              <p:pRg st="8" end="8"/>
                                            </p:txEl>
                                          </p:spTgt>
                                        </p:tgtEl>
                                        <p:attrNameLst>
                                          <p:attrName>ppt_w</p:attrName>
                                        </p:attrNameLst>
                                      </p:cBhvr>
                                      <p:tavLst>
                                        <p:tav tm="0">
                                          <p:val>
                                            <p:strVal val="#ppt_w+.3"/>
                                          </p:val>
                                        </p:tav>
                                        <p:tav tm="100000">
                                          <p:val>
                                            <p:strVal val="#ppt_w"/>
                                          </p:val>
                                        </p:tav>
                                      </p:tavLst>
                                    </p:anim>
                                    <p:anim calcmode="lin" valueType="num">
                                      <p:cBhvr>
                                        <p:cTn id="57" dur="1000" fill="hold"/>
                                        <p:tgtEl>
                                          <p:spTgt spid="18434">
                                            <p:txEl>
                                              <p:pRg st="8" end="8"/>
                                            </p:txEl>
                                          </p:spTgt>
                                        </p:tgtEl>
                                        <p:attrNameLst>
                                          <p:attrName>ppt_h</p:attrName>
                                        </p:attrNameLst>
                                      </p:cBhvr>
                                      <p:tavLst>
                                        <p:tav tm="0">
                                          <p:val>
                                            <p:strVal val="#ppt_h"/>
                                          </p:val>
                                        </p:tav>
                                        <p:tav tm="100000">
                                          <p:val>
                                            <p:strVal val="#ppt_h"/>
                                          </p:val>
                                        </p:tav>
                                      </p:tavLst>
                                    </p:anim>
                                    <p:animEffect transition="in" filter="fade">
                                      <p:cBhvr>
                                        <p:cTn id="58" dur="1000"/>
                                        <p:tgtEl>
                                          <p:spTgt spid="18434">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18434">
                                            <p:txEl>
                                              <p:pRg st="9" end="9"/>
                                            </p:txEl>
                                          </p:spTgt>
                                        </p:tgtEl>
                                        <p:attrNameLst>
                                          <p:attrName>style.visibility</p:attrName>
                                        </p:attrNameLst>
                                      </p:cBhvr>
                                      <p:to>
                                        <p:strVal val="visible"/>
                                      </p:to>
                                    </p:set>
                                    <p:anim calcmode="lin" valueType="num">
                                      <p:cBhvr>
                                        <p:cTn id="63" dur="1000" fill="hold"/>
                                        <p:tgtEl>
                                          <p:spTgt spid="18434">
                                            <p:txEl>
                                              <p:pRg st="9" end="9"/>
                                            </p:txEl>
                                          </p:spTgt>
                                        </p:tgtEl>
                                        <p:attrNameLst>
                                          <p:attrName>ppt_w</p:attrName>
                                        </p:attrNameLst>
                                      </p:cBhvr>
                                      <p:tavLst>
                                        <p:tav tm="0">
                                          <p:val>
                                            <p:strVal val="#ppt_w+.3"/>
                                          </p:val>
                                        </p:tav>
                                        <p:tav tm="100000">
                                          <p:val>
                                            <p:strVal val="#ppt_w"/>
                                          </p:val>
                                        </p:tav>
                                      </p:tavLst>
                                    </p:anim>
                                    <p:anim calcmode="lin" valueType="num">
                                      <p:cBhvr>
                                        <p:cTn id="64" dur="1000" fill="hold"/>
                                        <p:tgtEl>
                                          <p:spTgt spid="18434">
                                            <p:txEl>
                                              <p:pRg st="9" end="9"/>
                                            </p:txEl>
                                          </p:spTgt>
                                        </p:tgtEl>
                                        <p:attrNameLst>
                                          <p:attrName>ppt_h</p:attrName>
                                        </p:attrNameLst>
                                      </p:cBhvr>
                                      <p:tavLst>
                                        <p:tav tm="0">
                                          <p:val>
                                            <p:strVal val="#ppt_h"/>
                                          </p:val>
                                        </p:tav>
                                        <p:tav tm="100000">
                                          <p:val>
                                            <p:strVal val="#ppt_h"/>
                                          </p:val>
                                        </p:tav>
                                      </p:tavLst>
                                    </p:anim>
                                    <p:animEffect transition="in" filter="fade">
                                      <p:cBhvr>
                                        <p:cTn id="65" dur="1000"/>
                                        <p:tgtEl>
                                          <p:spTgt spid="18434">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0" presetClass="entr" presetSubtype="0" decel="100000" fill="hold" grpId="0" nodeType="clickEffect">
                                  <p:stCondLst>
                                    <p:cond delay="0"/>
                                  </p:stCondLst>
                                  <p:childTnLst>
                                    <p:set>
                                      <p:cBhvr>
                                        <p:cTn id="69" dur="1" fill="hold">
                                          <p:stCondLst>
                                            <p:cond delay="0"/>
                                          </p:stCondLst>
                                        </p:cTn>
                                        <p:tgtEl>
                                          <p:spTgt spid="18434">
                                            <p:txEl>
                                              <p:pRg st="10" end="10"/>
                                            </p:txEl>
                                          </p:spTgt>
                                        </p:tgtEl>
                                        <p:attrNameLst>
                                          <p:attrName>style.visibility</p:attrName>
                                        </p:attrNameLst>
                                      </p:cBhvr>
                                      <p:to>
                                        <p:strVal val="visible"/>
                                      </p:to>
                                    </p:set>
                                    <p:anim calcmode="lin" valueType="num">
                                      <p:cBhvr>
                                        <p:cTn id="70" dur="1000" fill="hold"/>
                                        <p:tgtEl>
                                          <p:spTgt spid="18434">
                                            <p:txEl>
                                              <p:pRg st="10" end="10"/>
                                            </p:txEl>
                                          </p:spTgt>
                                        </p:tgtEl>
                                        <p:attrNameLst>
                                          <p:attrName>ppt_w</p:attrName>
                                        </p:attrNameLst>
                                      </p:cBhvr>
                                      <p:tavLst>
                                        <p:tav tm="0">
                                          <p:val>
                                            <p:strVal val="#ppt_w+.3"/>
                                          </p:val>
                                        </p:tav>
                                        <p:tav tm="100000">
                                          <p:val>
                                            <p:strVal val="#ppt_w"/>
                                          </p:val>
                                        </p:tav>
                                      </p:tavLst>
                                    </p:anim>
                                    <p:anim calcmode="lin" valueType="num">
                                      <p:cBhvr>
                                        <p:cTn id="71" dur="1000" fill="hold"/>
                                        <p:tgtEl>
                                          <p:spTgt spid="18434">
                                            <p:txEl>
                                              <p:pRg st="10" end="10"/>
                                            </p:txEl>
                                          </p:spTgt>
                                        </p:tgtEl>
                                        <p:attrNameLst>
                                          <p:attrName>ppt_h</p:attrName>
                                        </p:attrNameLst>
                                      </p:cBhvr>
                                      <p:tavLst>
                                        <p:tav tm="0">
                                          <p:val>
                                            <p:strVal val="#ppt_h"/>
                                          </p:val>
                                        </p:tav>
                                        <p:tav tm="100000">
                                          <p:val>
                                            <p:strVal val="#ppt_h"/>
                                          </p:val>
                                        </p:tav>
                                      </p:tavLst>
                                    </p:anim>
                                    <p:animEffect transition="in" filter="fade">
                                      <p:cBhvr>
                                        <p:cTn id="72" dur="1000"/>
                                        <p:tgtEl>
                                          <p:spTgt spid="18434">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0" presetClass="entr" presetSubtype="0" decel="100000" fill="hold" grpId="0" nodeType="clickEffect">
                                  <p:stCondLst>
                                    <p:cond delay="0"/>
                                  </p:stCondLst>
                                  <p:childTnLst>
                                    <p:set>
                                      <p:cBhvr>
                                        <p:cTn id="76" dur="1" fill="hold">
                                          <p:stCondLst>
                                            <p:cond delay="0"/>
                                          </p:stCondLst>
                                        </p:cTn>
                                        <p:tgtEl>
                                          <p:spTgt spid="18434">
                                            <p:txEl>
                                              <p:pRg st="11" end="11"/>
                                            </p:txEl>
                                          </p:spTgt>
                                        </p:tgtEl>
                                        <p:attrNameLst>
                                          <p:attrName>style.visibility</p:attrName>
                                        </p:attrNameLst>
                                      </p:cBhvr>
                                      <p:to>
                                        <p:strVal val="visible"/>
                                      </p:to>
                                    </p:set>
                                    <p:anim calcmode="lin" valueType="num">
                                      <p:cBhvr>
                                        <p:cTn id="77" dur="1000" fill="hold"/>
                                        <p:tgtEl>
                                          <p:spTgt spid="18434">
                                            <p:txEl>
                                              <p:pRg st="11" end="11"/>
                                            </p:txEl>
                                          </p:spTgt>
                                        </p:tgtEl>
                                        <p:attrNameLst>
                                          <p:attrName>ppt_w</p:attrName>
                                        </p:attrNameLst>
                                      </p:cBhvr>
                                      <p:tavLst>
                                        <p:tav tm="0">
                                          <p:val>
                                            <p:strVal val="#ppt_w+.3"/>
                                          </p:val>
                                        </p:tav>
                                        <p:tav tm="100000">
                                          <p:val>
                                            <p:strVal val="#ppt_w"/>
                                          </p:val>
                                        </p:tav>
                                      </p:tavLst>
                                    </p:anim>
                                    <p:anim calcmode="lin" valueType="num">
                                      <p:cBhvr>
                                        <p:cTn id="78" dur="1000" fill="hold"/>
                                        <p:tgtEl>
                                          <p:spTgt spid="18434">
                                            <p:txEl>
                                              <p:pRg st="11" end="11"/>
                                            </p:txEl>
                                          </p:spTgt>
                                        </p:tgtEl>
                                        <p:attrNameLst>
                                          <p:attrName>ppt_h</p:attrName>
                                        </p:attrNameLst>
                                      </p:cBhvr>
                                      <p:tavLst>
                                        <p:tav tm="0">
                                          <p:val>
                                            <p:strVal val="#ppt_h"/>
                                          </p:val>
                                        </p:tav>
                                        <p:tav tm="100000">
                                          <p:val>
                                            <p:strVal val="#ppt_h"/>
                                          </p:val>
                                        </p:tav>
                                      </p:tavLst>
                                    </p:anim>
                                    <p:animEffect transition="in" filter="fade">
                                      <p:cBhvr>
                                        <p:cTn id="79" dur="1000"/>
                                        <p:tgtEl>
                                          <p:spTgt spid="1843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35" name="Group 15"/>
          <p:cNvGraphicFramePr>
            <a:graphicFrameLocks noGrp="1"/>
          </p:cNvGraphicFramePr>
          <p:nvPr>
            <p:ph idx="1"/>
          </p:nvPr>
        </p:nvGraphicFramePr>
        <p:xfrm>
          <a:off x="179388" y="333375"/>
          <a:ext cx="8785225" cy="6119813"/>
        </p:xfrm>
        <a:graphic>
          <a:graphicData uri="http://schemas.openxmlformats.org/drawingml/2006/table">
            <a:tbl>
              <a:tblPr/>
              <a:tblGrid>
                <a:gridCol w="3960564"/>
                <a:gridCol w="4824661"/>
              </a:tblGrid>
              <a:tr h="717550">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dirty="0" smtClean="0">
                          <a:ln>
                            <a:noFill/>
                          </a:ln>
                          <a:solidFill>
                            <a:srgbClr val="FF0000"/>
                          </a:solidFill>
                          <a:effectLst/>
                          <a:latin typeface="Arial" charset="0"/>
                        </a:rPr>
                        <a:t>Событие - следствие</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4016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chemeClr val="tx1"/>
                          </a:solidFill>
                          <a:effectLst/>
                          <a:latin typeface="Arial" charset="0"/>
                        </a:rPr>
                        <a:t>Абзац</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dirty="0" smtClean="0">
                          <a:ln>
                            <a:noFill/>
                          </a:ln>
                          <a:solidFill>
                            <a:schemeClr val="tx1"/>
                          </a:solidFill>
                          <a:effectLst/>
                          <a:latin typeface="Arial" charset="0"/>
                        </a:rPr>
                        <a:t>Комментарий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0625">
                <a:tc>
                  <a:txBody>
                    <a:bodyPr/>
                    <a:lstStyle/>
                    <a:p>
                      <a:pPr marL="0" marR="0" lvl="0" indent="0" algn="l" defTabSz="914400" rtl="0" eaLnBrk="1" fontAlgn="base" latinLnBrk="0" hangingPunct="1">
                        <a:lnSpc>
                          <a:spcPct val="7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tx1"/>
                          </a:solidFill>
                          <a:effectLst/>
                          <a:latin typeface="Arial" charset="0"/>
                        </a:rPr>
                        <a:t>(1)Я успел выкопать окопчик только по колено, как вдруг оглушительный хлопок возле самого уха, как будто щелкнули пастушьим кнутом. (2)Этот звук мне был уже знаком: разрывная пуля…(5)В воображении я увидел себя глазами снайпера в перекрестье оптического прицела и почувствовал всю свою беззащитность, беспомощность перед этим черным крестиком, упавшим на мои семнадцать прожитых лет черной тенью намогильного креста. </a:t>
                      </a:r>
                    </a:p>
                    <a:p>
                      <a:pPr marL="0" marR="0" lvl="0" indent="0" algn="l" defTabSz="914400" rtl="0" eaLnBrk="1" fontAlgn="base" latinLnBrk="0" hangingPunct="1">
                        <a:lnSpc>
                          <a:spcPct val="70000"/>
                        </a:lnSpc>
                        <a:spcBef>
                          <a:spcPct val="20000"/>
                        </a:spcBef>
                        <a:spcAft>
                          <a:spcPct val="0"/>
                        </a:spcAft>
                        <a:buClrTx/>
                        <a:buSzTx/>
                        <a:buFont typeface="Arial" charset="0"/>
                        <a:buNone/>
                        <a:tabLst/>
                      </a:pPr>
                      <a:endParaRPr kumimoji="0" lang="ru-RU" sz="1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70000"/>
                        </a:lnSpc>
                        <a:spcBef>
                          <a:spcPct val="20000"/>
                        </a:spcBef>
                        <a:spcAft>
                          <a:spcPct val="0"/>
                        </a:spcAft>
                        <a:buClrTx/>
                        <a:buSzTx/>
                        <a:buFont typeface="Arial" charset="0"/>
                        <a:buNone/>
                        <a:tabLst/>
                      </a:pPr>
                      <a:endParaRPr kumimoji="0" lang="ru-RU" sz="1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70000"/>
                        </a:lnSpc>
                        <a:spcBef>
                          <a:spcPct val="20000"/>
                        </a:spcBef>
                        <a:spcAft>
                          <a:spcPct val="0"/>
                        </a:spcAft>
                        <a:buClrTx/>
                        <a:buSzTx/>
                        <a:buFont typeface="Arial" charset="0"/>
                        <a:buNone/>
                        <a:tabLst/>
                      </a:pPr>
                      <a:endParaRPr kumimoji="0" lang="ru-RU" sz="1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70000"/>
                        </a:lnSpc>
                        <a:spcBef>
                          <a:spcPct val="20000"/>
                        </a:spcBef>
                        <a:spcAft>
                          <a:spcPct val="0"/>
                        </a:spcAft>
                        <a:buClrTx/>
                        <a:buSzTx/>
                        <a:buFont typeface="Arial" charset="0"/>
                        <a:buNone/>
                        <a:tabLst/>
                      </a:pPr>
                      <a:endParaRPr kumimoji="0" lang="ru-RU" sz="1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7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tx1"/>
                          </a:solidFill>
                          <a:effectLst/>
                          <a:latin typeface="Arial" charset="0"/>
                        </a:rPr>
                        <a:t>(6)Я ощущал этот крестик на своей коже, как будто холодное дуло карабина уперлось в мое тело. (7)Я физически ощущал эту маленькую точку, как бы уже очерченную краснотой от вдавленного в живую плоть металла, эту зудящую точку, куда должна войти раскаленная разрывная пуля…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Tx/>
                        <a:buFont typeface="Arial" charset="0"/>
                        <a:buNone/>
                        <a:tabLst/>
                      </a:pPr>
                      <a:endParaRPr kumimoji="0" lang="ru-RU" sz="1500" b="1"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pPr>
                      <a:endParaRPr kumimoji="0" lang="ru-RU" sz="2000" b="0"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pPr>
                      <a:endParaRPr kumimoji="0" lang="ru-RU" sz="1500" b="0"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pPr>
                      <a:endParaRPr kumimoji="0" lang="ru-RU" sz="1500" b="0"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pPr>
                      <a:endParaRPr kumimoji="0" lang="ru-RU" sz="1500" b="0"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pPr>
                      <a:endParaRPr kumimoji="0" lang="ru-RU" sz="1500" b="0"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pPr>
                      <a:endParaRPr kumimoji="0" lang="ru-RU" sz="1500" b="0"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pPr>
                      <a:endParaRPr kumimoji="0" lang="ru-RU" sz="1500" b="0"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pPr>
                      <a:endParaRPr kumimoji="0" lang="ru-RU" sz="1500" b="0"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pPr>
                      <a:endParaRPr kumimoji="0" lang="ru-RU" sz="1500" b="0"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pPr>
                      <a:endParaRPr kumimoji="0" lang="ru-RU" sz="1500" b="0"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pPr>
                      <a:endParaRPr kumimoji="0" lang="ru-RU" sz="1500" b="0" i="1"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90000"/>
                        </a:lnSpc>
                        <a:spcBef>
                          <a:spcPct val="20000"/>
                        </a:spcBef>
                        <a:spcAft>
                          <a:spcPct val="0"/>
                        </a:spcAft>
                        <a:buClrTx/>
                        <a:buSzTx/>
                        <a:buFont typeface="Arial" charset="0"/>
                        <a:buNone/>
                        <a:tabLst/>
                      </a:pPr>
                      <a:endParaRPr kumimoji="0" lang="ru-RU" sz="1500" b="0" i="1"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Прямоугольник 2"/>
          <p:cNvSpPr/>
          <p:nvPr/>
        </p:nvSpPr>
        <p:spPr>
          <a:xfrm>
            <a:off x="4284663" y="1557338"/>
            <a:ext cx="4608512" cy="2016125"/>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2000" i="1" dirty="0">
                <a:solidFill>
                  <a:schemeClr val="tx1"/>
                </a:solidFill>
                <a:latin typeface="Arial" charset="0"/>
                <a:cs typeface="Arial" charset="0"/>
              </a:rPr>
              <a:t>Писатель исследует эмоции и переживания семнадцатилетнего солдата, оказавшегося на краю смерти,  – в «перекрестье оптического прицела» снайперской винтовки. </a:t>
            </a:r>
          </a:p>
          <a:p>
            <a:pPr algn="ctr">
              <a:defRPr/>
            </a:pPr>
            <a:endParaRPr lang="ru-RU" dirty="0"/>
          </a:p>
        </p:txBody>
      </p:sp>
      <p:sp>
        <p:nvSpPr>
          <p:cNvPr id="4" name="Прямоугольник 3"/>
          <p:cNvSpPr/>
          <p:nvPr/>
        </p:nvSpPr>
        <p:spPr>
          <a:xfrm>
            <a:off x="4284663" y="3860800"/>
            <a:ext cx="4608512" cy="2447925"/>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80000"/>
              </a:lnSpc>
              <a:spcBef>
                <a:spcPct val="20000"/>
              </a:spcBef>
              <a:defRPr/>
            </a:pPr>
            <a:r>
              <a:rPr lang="ru-RU" sz="2000" i="1" dirty="0">
                <a:solidFill>
                  <a:schemeClr val="tx1"/>
                </a:solidFill>
                <a:latin typeface="Arial" charset="0"/>
                <a:cs typeface="Arial" charset="0"/>
              </a:rPr>
              <a:t>Герой физически  испытывает страх: он чувствует «холодное дуло карабина», упёршееся в его тело, ощущает зудящую точку, куда войдёт пуля, и эти  переживания заставляют его почувствовать собственную  «беззащитность и  беспомощность». </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3"/>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59" name="Group 15"/>
          <p:cNvGraphicFramePr>
            <a:graphicFrameLocks noGrp="1"/>
          </p:cNvGraphicFramePr>
          <p:nvPr>
            <p:ph idx="1"/>
          </p:nvPr>
        </p:nvGraphicFramePr>
        <p:xfrm>
          <a:off x="179388" y="333375"/>
          <a:ext cx="8785225" cy="6119813"/>
        </p:xfrm>
        <a:graphic>
          <a:graphicData uri="http://schemas.openxmlformats.org/drawingml/2006/table">
            <a:tbl>
              <a:tblPr/>
              <a:tblGrid>
                <a:gridCol w="4824660"/>
                <a:gridCol w="3960565"/>
              </a:tblGrid>
              <a:tr h="717550">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dirty="0" smtClean="0">
                          <a:ln>
                            <a:noFill/>
                          </a:ln>
                          <a:solidFill>
                            <a:srgbClr val="FF0000"/>
                          </a:solidFill>
                          <a:effectLst/>
                          <a:latin typeface="Arial" charset="0"/>
                        </a:rPr>
                        <a:t>Персонаж – его действия</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4016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b="1" i="0" u="none" strike="noStrike" cap="none" normalizeH="0" baseline="0" smtClean="0">
                          <a:ln>
                            <a:noFill/>
                          </a:ln>
                          <a:solidFill>
                            <a:schemeClr val="tx1"/>
                          </a:solidFill>
                          <a:effectLst/>
                          <a:latin typeface="Arial" charset="0"/>
                        </a:rPr>
                        <a:t>Абзац</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smtClean="0">
                          <a:ln>
                            <a:noFill/>
                          </a:ln>
                          <a:solidFill>
                            <a:schemeClr val="tx1"/>
                          </a:solidFill>
                          <a:effectLst/>
                          <a:latin typeface="Arial" charset="0"/>
                        </a:rPr>
                        <a:t>Комментарий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0625">
                <a:tc>
                  <a:txBody>
                    <a:bodyPr/>
                    <a:lstStyle/>
                    <a:p>
                      <a:pPr eaLnBrk="1" hangingPunct="1">
                        <a:lnSpc>
                          <a:spcPct val="70000"/>
                        </a:lnSpc>
                        <a:buFont typeface="Arial" charset="0"/>
                        <a:buNone/>
                      </a:pPr>
                      <a:r>
                        <a:rPr kumimoji="0" lang="ru-RU" sz="1600" b="1" i="0" u="none" strike="noStrike" cap="none" normalizeH="0" baseline="0" dirty="0" smtClean="0">
                          <a:ln>
                            <a:noFill/>
                          </a:ln>
                          <a:solidFill>
                            <a:schemeClr val="tx1"/>
                          </a:solidFill>
                          <a:effectLst/>
                          <a:latin typeface="Arial" charset="0"/>
                        </a:rPr>
                        <a:t> </a:t>
                      </a:r>
                      <a:r>
                        <a:rPr kumimoji="0" lang="ru-RU" sz="1800" b="0" i="0" u="none" strike="noStrike" cap="none" normalizeH="0" baseline="0" dirty="0" smtClean="0">
                          <a:ln>
                            <a:noFill/>
                          </a:ln>
                          <a:solidFill>
                            <a:schemeClr val="tx1"/>
                          </a:solidFill>
                          <a:effectLst/>
                          <a:latin typeface="Arial" charset="0"/>
                        </a:rPr>
                        <a:t>(11)Стрелять было бесполезно — я не видел противника, а в окопчике мог спрятать лишь ноги. (12)Оставалось только бежать. ….(17)И я побежал…</a:t>
                      </a:r>
                      <a:r>
                        <a:rPr lang="ru-RU" sz="1800" dirty="0" smtClean="0">
                          <a:latin typeface="Arial" charset="0"/>
                        </a:rPr>
                        <a:t>(18)Баня стояла чуть в стороне от кустика, и я бежал под небольшим углом по отношению к предполагаемому полету пули. (19)По ходу моего бега снайпер перемещал</a:t>
                      </a:r>
                      <a:r>
                        <a:rPr lang="ru-RU" sz="1800" baseline="0" dirty="0" smtClean="0">
                          <a:latin typeface="Arial" charset="0"/>
                        </a:rPr>
                        <a:t> </a:t>
                      </a:r>
                      <a:r>
                        <a:rPr lang="ru-RU" sz="1800" dirty="0" smtClean="0">
                          <a:latin typeface="Arial" charset="0"/>
                        </a:rPr>
                        <a:t>перекрестье оптического прицела, стараясь удержать его на моей спине, чуть пониже левой лопатки… (20)Стояла задумчивая тишина белой ночи, или уже наступило туманное </a:t>
                      </a:r>
                    </a:p>
                    <a:p>
                      <a:pPr eaLnBrk="1" hangingPunct="1">
                        <a:lnSpc>
                          <a:spcPct val="70000"/>
                        </a:lnSpc>
                        <a:buFont typeface="Arial" charset="0"/>
                        <a:buNone/>
                      </a:pPr>
                      <a:r>
                        <a:rPr lang="ru-RU" sz="1800" dirty="0" smtClean="0">
                          <a:latin typeface="Arial" charset="0"/>
                        </a:rPr>
                        <a:t>утро, умиротворяюще кричал где-то коростель — и меня убивали..</a:t>
                      </a:r>
                      <a:endParaRPr kumimoji="0" lang="ru-RU"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70000"/>
                        </a:lnSpc>
                        <a:spcBef>
                          <a:spcPct val="20000"/>
                        </a:spcBef>
                        <a:spcAft>
                          <a:spcPct val="0"/>
                        </a:spcAft>
                        <a:buClrTx/>
                        <a:buSzTx/>
                        <a:buFont typeface="Arial" charset="0"/>
                        <a:buNone/>
                        <a:tabLst/>
                      </a:pPr>
                      <a:endParaRPr kumimoji="0" lang="ru-RU"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70000"/>
                        </a:lnSpc>
                        <a:spcBef>
                          <a:spcPct val="20000"/>
                        </a:spcBef>
                        <a:spcAft>
                          <a:spcPct val="0"/>
                        </a:spcAft>
                        <a:buClrTx/>
                        <a:buSzTx/>
                        <a:buFont typeface="Arial" charset="0"/>
                        <a:buNone/>
                        <a:tabLst/>
                      </a:pPr>
                      <a:r>
                        <a:rPr kumimoji="0" lang="ru-RU" sz="1800" b="0" i="0" u="none" strike="noStrike" cap="none" normalizeH="0" baseline="0" dirty="0" smtClean="0">
                          <a:ln>
                            <a:noFill/>
                          </a:ln>
                          <a:solidFill>
                            <a:schemeClr val="tx1"/>
                          </a:solidFill>
                          <a:effectLst/>
                          <a:latin typeface="Arial" charset="0"/>
                        </a:rPr>
                        <a:t>(22)Я бежал. (23)Убегал от пули, но </a:t>
                      </a:r>
                    </a:p>
                    <a:p>
                      <a:pPr marL="0" marR="0" lvl="0" indent="0" algn="l" defTabSz="914400" rtl="0" eaLnBrk="1" fontAlgn="base" latinLnBrk="0" hangingPunct="1">
                        <a:lnSpc>
                          <a:spcPct val="70000"/>
                        </a:lnSpc>
                        <a:spcBef>
                          <a:spcPct val="20000"/>
                        </a:spcBef>
                        <a:spcAft>
                          <a:spcPct val="0"/>
                        </a:spcAft>
                        <a:buClrTx/>
                        <a:buSzTx/>
                        <a:buFont typeface="Arial" charset="0"/>
                        <a:buNone/>
                        <a:tabLst/>
                      </a:pPr>
                      <a:r>
                        <a:rPr kumimoji="0" lang="ru-RU" sz="1800" b="0" i="0" u="none" strike="noStrike" cap="none" normalizeH="0" baseline="0" dirty="0" smtClean="0">
                          <a:ln>
                            <a:noFill/>
                          </a:ln>
                          <a:solidFill>
                            <a:schemeClr val="tx1"/>
                          </a:solidFill>
                          <a:effectLst/>
                          <a:latin typeface="Arial" charset="0"/>
                        </a:rPr>
                        <a:t>бежал под выстрел. (24)Бежал, чувствуя себя трепетной свечой на ветру, хрупким сосудом, полным горячей крови, живой плотью, боящейся увечья, боли, смерти… (25)Еще шаг, еще рывок… (26)Вот уже рядом распахнутая дверь предбанника.  (27)Рывок — и я в дверном проеме.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Tx/>
                        <a:buFont typeface="Arial" charset="0"/>
                        <a:buNone/>
                        <a:tabLst/>
                      </a:pPr>
                      <a:endParaRPr kumimoji="0" lang="ru-RU" sz="1500" b="1"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pPr>
                      <a:endParaRPr kumimoji="0" lang="ru-RU" sz="1500" b="1"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pPr>
                      <a:endParaRPr kumimoji="0" lang="ru-RU" sz="1500" b="1" i="1"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Прямоугольник 2"/>
          <p:cNvSpPr/>
          <p:nvPr/>
        </p:nvSpPr>
        <p:spPr>
          <a:xfrm>
            <a:off x="5076825" y="1484313"/>
            <a:ext cx="3671888" cy="4968875"/>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spcBef>
                <a:spcPct val="20000"/>
              </a:spcBef>
              <a:defRPr/>
            </a:pPr>
            <a:endParaRPr lang="ru-RU" b="1" i="1" dirty="0">
              <a:solidFill>
                <a:schemeClr val="tx1"/>
              </a:solidFill>
              <a:latin typeface="Arial" charset="0"/>
              <a:cs typeface="Arial" charset="0"/>
            </a:endParaRPr>
          </a:p>
          <a:p>
            <a:pPr>
              <a:lnSpc>
                <a:spcPct val="90000"/>
              </a:lnSpc>
              <a:spcBef>
                <a:spcPct val="20000"/>
              </a:spcBef>
              <a:defRPr/>
            </a:pPr>
            <a:endParaRPr lang="ru-RU" b="1" i="1" dirty="0">
              <a:solidFill>
                <a:schemeClr val="tx1"/>
              </a:solidFill>
              <a:latin typeface="Arial" charset="0"/>
              <a:cs typeface="Arial" charset="0"/>
            </a:endParaRPr>
          </a:p>
          <a:p>
            <a:pPr>
              <a:lnSpc>
                <a:spcPct val="90000"/>
              </a:lnSpc>
              <a:spcBef>
                <a:spcPct val="20000"/>
              </a:spcBef>
              <a:defRPr/>
            </a:pPr>
            <a:endParaRPr lang="ru-RU" b="1" i="1" dirty="0">
              <a:solidFill>
                <a:schemeClr val="tx1"/>
              </a:solidFill>
              <a:latin typeface="Arial" charset="0"/>
              <a:cs typeface="Arial" charset="0"/>
            </a:endParaRPr>
          </a:p>
          <a:p>
            <a:pPr>
              <a:lnSpc>
                <a:spcPct val="90000"/>
              </a:lnSpc>
              <a:spcBef>
                <a:spcPct val="20000"/>
              </a:spcBef>
              <a:defRPr/>
            </a:pPr>
            <a:endParaRPr lang="ru-RU" b="1" i="1" dirty="0">
              <a:solidFill>
                <a:schemeClr val="tx1"/>
              </a:solidFill>
              <a:latin typeface="Arial" charset="0"/>
              <a:cs typeface="Arial" charset="0"/>
            </a:endParaRPr>
          </a:p>
          <a:p>
            <a:pPr>
              <a:lnSpc>
                <a:spcPct val="90000"/>
              </a:lnSpc>
              <a:spcBef>
                <a:spcPct val="20000"/>
              </a:spcBef>
              <a:defRPr/>
            </a:pPr>
            <a:r>
              <a:rPr lang="ru-RU" sz="2000" i="1" dirty="0">
                <a:solidFill>
                  <a:schemeClr val="tx1"/>
                </a:solidFill>
                <a:latin typeface="Arial" charset="0"/>
                <a:cs typeface="Arial" charset="0"/>
              </a:rPr>
              <a:t>Ощущая себя  «трепетной свечой на ветру, хрупким сосудом, полным горячей крови»  и чувствуя, что жизнь его висит на волоске, рассказчик тем не менее мобилизует все свои душевные и физические силы: «Я бежал. Убегал от пули...». «Сто шагов» до распахнутой двери бани стали для него бесконечным бегом в жизнь (предл. 25-27), которую даже в ожидании близкой смерти герой чувствует особенно остро (предл.20). </a:t>
            </a:r>
          </a:p>
          <a:p>
            <a:pPr>
              <a:lnSpc>
                <a:spcPct val="80000"/>
              </a:lnSpc>
              <a:spcBef>
                <a:spcPct val="20000"/>
              </a:spcBef>
              <a:defRPr/>
            </a:pPr>
            <a:endParaRPr lang="ru-RU" b="1" i="1" dirty="0">
              <a:solidFill>
                <a:schemeClr val="tx1"/>
              </a:solidFill>
              <a:latin typeface="Arial" charset="0"/>
              <a:cs typeface="Arial" charset="0"/>
            </a:endParaRPr>
          </a:p>
          <a:p>
            <a:pPr>
              <a:lnSpc>
                <a:spcPct val="80000"/>
              </a:lnSpc>
              <a:spcBef>
                <a:spcPct val="20000"/>
              </a:spcBef>
              <a:defRPr/>
            </a:pPr>
            <a:endParaRPr lang="ru-RU" b="1" i="1" dirty="0">
              <a:solidFill>
                <a:schemeClr val="tx1"/>
              </a:solidFill>
              <a:latin typeface="Arial" charset="0"/>
              <a:cs typeface="Arial" charset="0"/>
            </a:endParaRPr>
          </a:p>
          <a:p>
            <a:pPr>
              <a:lnSpc>
                <a:spcPct val="80000"/>
              </a:lnSpc>
              <a:spcBef>
                <a:spcPct val="20000"/>
              </a:spcBef>
              <a:defRPr/>
            </a:pPr>
            <a:endParaRPr lang="ru-RU" b="1" i="1" dirty="0">
              <a:solidFill>
                <a:schemeClr val="tx1"/>
              </a:solidFill>
              <a:latin typeface="Arial" charset="0"/>
              <a:cs typeface="Arial" charset="0"/>
            </a:endParaRPr>
          </a:p>
          <a:p>
            <a:pPr eaLnBrk="0" hangingPunct="0">
              <a:lnSpc>
                <a:spcPct val="90000"/>
              </a:lnSpc>
              <a:spcBef>
                <a:spcPct val="20000"/>
              </a:spcBef>
              <a:defRPr/>
            </a:pPr>
            <a:endParaRPr lang="ru-RU" sz="1500" b="1" i="1" dirty="0">
              <a:solidFill>
                <a:schemeClr val="tx1"/>
              </a:solidFill>
              <a:latin typeface="Arial" charset="0"/>
              <a:cs typeface="Arial"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985" name="Group 17"/>
          <p:cNvGraphicFramePr>
            <a:graphicFrameLocks noGrp="1"/>
          </p:cNvGraphicFramePr>
          <p:nvPr>
            <p:ph idx="1"/>
          </p:nvPr>
        </p:nvGraphicFramePr>
        <p:xfrm>
          <a:off x="179388" y="333375"/>
          <a:ext cx="8785225" cy="6193517"/>
        </p:xfrm>
        <a:graphic>
          <a:graphicData uri="http://schemas.openxmlformats.org/drawingml/2006/table">
            <a:tbl>
              <a:tblPr/>
              <a:tblGrid>
                <a:gridCol w="5040312"/>
                <a:gridCol w="3744913"/>
              </a:tblGrid>
              <a:tr h="503338">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dirty="0" smtClean="0">
                          <a:ln>
                            <a:noFill/>
                          </a:ln>
                          <a:solidFill>
                            <a:srgbClr val="FF0000"/>
                          </a:solidFill>
                          <a:effectLst/>
                          <a:latin typeface="Arial" charset="0"/>
                        </a:rPr>
                        <a:t>Событие - следствие</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414509">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b="1" i="0" u="none" strike="noStrike" cap="none" normalizeH="0" baseline="0" smtClean="0">
                          <a:ln>
                            <a:noFill/>
                          </a:ln>
                          <a:solidFill>
                            <a:schemeClr val="tx1"/>
                          </a:solidFill>
                          <a:effectLst/>
                          <a:latin typeface="Arial" charset="0"/>
                        </a:rPr>
                        <a:t>Абзац</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smtClean="0">
                          <a:ln>
                            <a:noFill/>
                          </a:ln>
                          <a:solidFill>
                            <a:schemeClr val="tx1"/>
                          </a:solidFill>
                          <a:effectLst/>
                          <a:latin typeface="Arial" charset="0"/>
                        </a:rPr>
                        <a:t>Комментарий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931">
                <a:tc>
                  <a:txBody>
                    <a:bodyPr/>
                    <a:lstStyle/>
                    <a:p>
                      <a:pPr marL="0" marR="0" lvl="0" indent="0" algn="l" defTabSz="914400" rtl="0" eaLnBrk="1" fontAlgn="base" latinLnBrk="0" hangingPunct="1">
                        <a:lnSpc>
                          <a:spcPct val="7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1"/>
                          </a:solidFill>
                          <a:effectLst/>
                          <a:latin typeface="Arial" charset="0"/>
                          <a:cs typeface="Arial" charset="0"/>
                        </a:rPr>
                        <a:t>(</a:t>
                      </a:r>
                      <a:r>
                        <a:rPr kumimoji="0" lang="ru-RU" sz="1600" b="0" i="0" u="none" strike="noStrike" cap="none" normalizeH="0" baseline="0" dirty="0" smtClean="0">
                          <a:ln>
                            <a:noFill/>
                          </a:ln>
                          <a:solidFill>
                            <a:schemeClr val="tx1"/>
                          </a:solidFill>
                          <a:effectLst/>
                          <a:latin typeface="Arial" charset="0"/>
                          <a:cs typeface="Arial" charset="0"/>
                        </a:rPr>
                        <a:t>28)И раздался хлопок разрывной пули, такой оглушительный, словно стреляли в упор, и я, продырявленный насквозь, с разорванными в клочья внутренностями, как подкошенный упал лицом вниз. (29)И как бы все еще продолжая бег по инерции, в порыве этого яростного бега, на животе прополз через предбанник в баню.(30)Первым делом я ощупал рану. (31)Раны не было, крови не было. (32)Промазал! …(37)Что, если бы он взял чуть-чуть левее?!...</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tx1"/>
                          </a:solidFill>
                          <a:effectLst/>
                          <a:latin typeface="Arial" charset="0"/>
                          <a:cs typeface="Arial" charset="0"/>
                        </a:rPr>
                        <a:t>            (38)Потом всю жизнь сидело во мне это «что, если бы…», всю жизнь я снова и снова переживал момент выстрела, хлопка разрывной пули, как бы заново переигрывая событие и поправляя ошибку снайпера.(39)Чуть-чуть левее… (40)Пуля попадает мне в спину и, разорвав внутренности, отдельными осколками выходит спереди. (41)Я падаю и сгоряча заползаю в баню, хватаюсь за рану и, увидев кровь, понимая, чувствуя, что это мой конец, но все же на что-то еще надеясь, в страшной жажде жизни, начинаю метаться, стонать, звать на помощь… (42)И, корчась на полу, пачкаясь в луже собственной крови, умираю в банном затхлом сумраке…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Tx/>
                        <a:buFont typeface="Arial" charset="0"/>
                        <a:buNone/>
                        <a:tabLst/>
                      </a:pPr>
                      <a:endParaRPr kumimoji="0" lang="ru-RU" sz="1500" b="1"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pPr>
                      <a:endParaRPr kumimoji="0" lang="ru-RU" sz="2000" b="0"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pPr>
                      <a:endParaRPr kumimoji="0" lang="ru-RU" sz="2000" b="0"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pPr>
                      <a:endParaRPr kumimoji="0" lang="ru-RU" sz="2000" b="0"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pPr>
                      <a:endParaRPr kumimoji="0" lang="ru-RU" sz="2000" b="0"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pPr>
                      <a:endParaRPr kumimoji="0" lang="ru-RU" sz="2400" b="0" i="1"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Прямоугольник 2"/>
          <p:cNvSpPr/>
          <p:nvPr/>
        </p:nvSpPr>
        <p:spPr>
          <a:xfrm>
            <a:off x="5292725" y="1341438"/>
            <a:ext cx="3600450" cy="4967287"/>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2000" i="1" dirty="0">
                <a:solidFill>
                  <a:schemeClr val="tx1"/>
                </a:solidFill>
                <a:latin typeface="Arial" charset="0"/>
                <a:cs typeface="Arial" charset="0"/>
              </a:rPr>
              <a:t>Детальное описание последствий выстрела, которые представляет рассказчик в предложениях 28, 40 и 42, помогает читателю понять, что юноша не раз видел смерть в самом страшном её образе, и поэтому главное в поведении  героя – движение, действие, попытка убежать от неминуемой гибели.</a:t>
            </a:r>
          </a:p>
          <a:p>
            <a:pPr>
              <a:defRPr/>
            </a:pPr>
            <a:endParaRPr lang="ru-RU" sz="2000" dirty="0"/>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009" name="Group 17"/>
          <p:cNvGraphicFramePr>
            <a:graphicFrameLocks noGrp="1"/>
          </p:cNvGraphicFramePr>
          <p:nvPr>
            <p:ph idx="1"/>
          </p:nvPr>
        </p:nvGraphicFramePr>
        <p:xfrm>
          <a:off x="179388" y="333375"/>
          <a:ext cx="8785225" cy="6119813"/>
        </p:xfrm>
        <a:graphic>
          <a:graphicData uri="http://schemas.openxmlformats.org/drawingml/2006/table">
            <a:tbl>
              <a:tblPr/>
              <a:tblGrid>
                <a:gridCol w="4608512"/>
                <a:gridCol w="4176713"/>
              </a:tblGrid>
              <a:tr h="717550">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dirty="0" smtClean="0">
                          <a:ln>
                            <a:noFill/>
                          </a:ln>
                          <a:solidFill>
                            <a:srgbClr val="FF0000"/>
                          </a:solidFill>
                          <a:effectLst/>
                          <a:latin typeface="Arial" charset="0"/>
                        </a:rPr>
                        <a:t>Событие - оценка</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4016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b="1" i="0" u="none" strike="noStrike" cap="none" normalizeH="0" baseline="0" smtClean="0">
                          <a:ln>
                            <a:noFill/>
                          </a:ln>
                          <a:solidFill>
                            <a:schemeClr val="tx1"/>
                          </a:solidFill>
                          <a:effectLst/>
                          <a:latin typeface="Arial" charset="0"/>
                        </a:rPr>
                        <a:t>Абзац</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smtClean="0">
                          <a:ln>
                            <a:noFill/>
                          </a:ln>
                          <a:solidFill>
                            <a:schemeClr val="tx1"/>
                          </a:solidFill>
                          <a:effectLst/>
                          <a:latin typeface="Arial" charset="0"/>
                        </a:rPr>
                        <a:t>Комментарий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062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800" b="0" i="0" u="none" strike="noStrike" cap="none" normalizeH="0" baseline="0" dirty="0" smtClean="0">
                          <a:ln>
                            <a:noFill/>
                          </a:ln>
                          <a:solidFill>
                            <a:schemeClr val="tx1"/>
                          </a:solidFill>
                          <a:effectLst/>
                          <a:latin typeface="Arial" charset="0"/>
                        </a:rPr>
                        <a:t>(42)И, корчась на полу, пачкаясь в луже собственной крови, умираю в банном затхлом сумраке…</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800" b="0" i="0" u="none" strike="noStrike" cap="none" normalizeH="0" baseline="0" dirty="0" smtClean="0">
                          <a:ln>
                            <a:noFill/>
                          </a:ln>
                          <a:solidFill>
                            <a:schemeClr val="tx1"/>
                          </a:solidFill>
                          <a:effectLst/>
                          <a:latin typeface="Arial" charset="0"/>
                        </a:rPr>
                        <a:t>             (46)А я вот живу. (47)И всю жизнь бегу, бегу, ощущая на спине черную тень крестика, бегу через годы к черному проему банной двери, убегаю от смерти или бегу туда, где ждет меня неотвратимый выстрел. (48) «А что, если он возьмет чуть-чуть левее!» (49)И звучит, звучит в душе моей трагически-торжественное чувство войны…</a:t>
                      </a:r>
                      <a:endParaRPr kumimoji="0" lang="ru-RU" sz="1800" b="0" i="1"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70000"/>
                        </a:lnSpc>
                        <a:spcBef>
                          <a:spcPct val="20000"/>
                        </a:spcBef>
                        <a:spcAft>
                          <a:spcPct val="0"/>
                        </a:spcAft>
                        <a:buClrTx/>
                        <a:buSzTx/>
                        <a:buFont typeface="Arial" charset="0"/>
                        <a:buNone/>
                        <a:tabLst/>
                      </a:pPr>
                      <a:endParaRPr kumimoji="0" lang="ru-RU" sz="13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Tx/>
                        <a:buFont typeface="Arial" charset="0"/>
                        <a:buNone/>
                        <a:tabLst/>
                      </a:pPr>
                      <a:endParaRPr kumimoji="0" lang="ru-RU" sz="1500" b="1"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90000"/>
                        </a:lnSpc>
                        <a:spcBef>
                          <a:spcPct val="20000"/>
                        </a:spcBef>
                        <a:spcAft>
                          <a:spcPct val="0"/>
                        </a:spcAft>
                        <a:buClrTx/>
                        <a:buSzTx/>
                        <a:buFont typeface="Arial" charset="0"/>
                        <a:buNone/>
                        <a:tabLst/>
                      </a:pPr>
                      <a:r>
                        <a:rPr kumimoji="0" lang="ru-RU" sz="1500" b="1" i="1" u="none" strike="noStrike" cap="none" normalizeH="0" baseline="0" dirty="0" smtClean="0">
                          <a:ln>
                            <a:noFill/>
                          </a:ln>
                          <a:solidFill>
                            <a:schemeClr val="tx1"/>
                          </a:solidFill>
                          <a:effectLst/>
                          <a:latin typeface="Arial" charset="0"/>
                          <a:cs typeface="Arial" charset="0"/>
                        </a:rPr>
                        <a:t>  </a:t>
                      </a:r>
                    </a:p>
                    <a:p>
                      <a:pPr marL="0" marR="0" lvl="0" indent="0" algn="l" defTabSz="914400" rtl="0" eaLnBrk="1" fontAlgn="base" latinLnBrk="0" hangingPunct="1">
                        <a:lnSpc>
                          <a:spcPct val="90000"/>
                        </a:lnSpc>
                        <a:spcBef>
                          <a:spcPct val="20000"/>
                        </a:spcBef>
                        <a:spcAft>
                          <a:spcPct val="0"/>
                        </a:spcAft>
                        <a:buClrTx/>
                        <a:buSzTx/>
                        <a:buFont typeface="Arial" charset="0"/>
                        <a:buNone/>
                        <a:tabLst/>
                      </a:pPr>
                      <a:endParaRPr kumimoji="0" lang="ru-RU" sz="1500" b="1"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90000"/>
                        </a:lnSpc>
                        <a:spcBef>
                          <a:spcPct val="20000"/>
                        </a:spcBef>
                        <a:spcAft>
                          <a:spcPct val="0"/>
                        </a:spcAft>
                        <a:buClrTx/>
                        <a:buSzTx/>
                        <a:buFont typeface="Arial" charset="0"/>
                        <a:buNone/>
                        <a:tabLst/>
                      </a:pPr>
                      <a:endParaRPr kumimoji="0" lang="ru-RU" sz="1500" b="1"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90000"/>
                        </a:lnSpc>
                        <a:spcBef>
                          <a:spcPct val="20000"/>
                        </a:spcBef>
                        <a:spcAft>
                          <a:spcPct val="0"/>
                        </a:spcAft>
                        <a:buClrTx/>
                        <a:buSzTx/>
                        <a:buFont typeface="Arial" charset="0"/>
                        <a:buNone/>
                        <a:tabLst/>
                      </a:pPr>
                      <a:endParaRPr kumimoji="0" lang="ru-RU" sz="1500" b="1"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90000"/>
                        </a:lnSpc>
                        <a:spcBef>
                          <a:spcPct val="20000"/>
                        </a:spcBef>
                        <a:spcAft>
                          <a:spcPct val="0"/>
                        </a:spcAft>
                        <a:buClrTx/>
                        <a:buSzTx/>
                        <a:buFont typeface="Arial" charset="0"/>
                        <a:buNone/>
                        <a:tabLst/>
                      </a:pPr>
                      <a:endParaRPr kumimoji="0" lang="ru-RU" sz="1500" b="1"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90000"/>
                        </a:lnSpc>
                        <a:spcBef>
                          <a:spcPct val="20000"/>
                        </a:spcBef>
                        <a:spcAft>
                          <a:spcPct val="0"/>
                        </a:spcAft>
                        <a:buClrTx/>
                        <a:buSzTx/>
                        <a:buFont typeface="Arial" charset="0"/>
                        <a:buNone/>
                        <a:tabLst/>
                      </a:pPr>
                      <a:endParaRPr kumimoji="0" lang="ru-RU" sz="1500" b="1"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90000"/>
                        </a:lnSpc>
                        <a:spcBef>
                          <a:spcPct val="20000"/>
                        </a:spcBef>
                        <a:spcAft>
                          <a:spcPct val="0"/>
                        </a:spcAft>
                        <a:buClrTx/>
                        <a:buSzTx/>
                        <a:buFont typeface="Arial" charset="0"/>
                        <a:buNone/>
                        <a:tabLst/>
                      </a:pPr>
                      <a:endParaRPr kumimoji="0" lang="ru-RU" sz="1500" b="1"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90000"/>
                        </a:lnSpc>
                        <a:spcBef>
                          <a:spcPct val="20000"/>
                        </a:spcBef>
                        <a:spcAft>
                          <a:spcPct val="0"/>
                        </a:spcAft>
                        <a:buClrTx/>
                        <a:buSzTx/>
                        <a:buFont typeface="Arial" charset="0"/>
                        <a:buNone/>
                        <a:tabLst/>
                      </a:pPr>
                      <a:endParaRPr kumimoji="0" lang="ru-RU" sz="1500" b="1"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pPr>
                      <a:endParaRPr kumimoji="0" lang="ru-RU" sz="1800" b="0" i="1"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Прямоугольник 2"/>
          <p:cNvSpPr/>
          <p:nvPr/>
        </p:nvSpPr>
        <p:spPr>
          <a:xfrm>
            <a:off x="4859338" y="1628775"/>
            <a:ext cx="4033837" cy="467995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spcBef>
                <a:spcPct val="20000"/>
              </a:spcBef>
              <a:defRPr/>
            </a:pPr>
            <a:r>
              <a:rPr lang="ru-RU" b="1" i="1" dirty="0">
                <a:solidFill>
                  <a:schemeClr val="tx1"/>
                </a:solidFill>
                <a:latin typeface="Arial" charset="0"/>
                <a:cs typeface="Arial" charset="0"/>
              </a:rPr>
              <a:t>   </a:t>
            </a:r>
            <a:r>
              <a:rPr lang="ru-RU" sz="2000" i="1" dirty="0">
                <a:solidFill>
                  <a:schemeClr val="tx1"/>
                </a:solidFill>
                <a:latin typeface="Arial" charset="0"/>
                <a:cs typeface="Arial" charset="0"/>
              </a:rPr>
              <a:t>Рассказчик чудом  избежал гибели, и именно поэтому запоздалый  смертельный ужас «что, если бы...» заставляет его мчаться через годы  к спасительному «чёрному проёму банной двери». </a:t>
            </a:r>
          </a:p>
          <a:p>
            <a:pPr eaLnBrk="0" hangingPunct="0">
              <a:lnSpc>
                <a:spcPct val="90000"/>
              </a:lnSpc>
              <a:spcBef>
                <a:spcPct val="20000"/>
              </a:spcBef>
              <a:defRPr/>
            </a:pPr>
            <a:r>
              <a:rPr lang="ru-RU" sz="2000" i="1" dirty="0">
                <a:solidFill>
                  <a:schemeClr val="tx1"/>
                </a:solidFill>
                <a:latin typeface="Arial" charset="0"/>
                <a:cs typeface="Arial" charset="0"/>
              </a:rPr>
              <a:t>   Осознание ценности жизни стало для героя более полным через переживание и осмысление смерти. </a:t>
            </a:r>
            <a:endParaRPr lang="ru-RU" sz="2000" dirty="0"/>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Заголовок 1"/>
          <p:cNvSpPr>
            <a:spLocks noGrp="1"/>
          </p:cNvSpPr>
          <p:nvPr>
            <p:ph type="title"/>
          </p:nvPr>
        </p:nvSpPr>
        <p:spPr>
          <a:xfrm>
            <a:off x="457200" y="274638"/>
            <a:ext cx="8229600" cy="561975"/>
          </a:xfrm>
        </p:spPr>
        <p:txBody>
          <a:bodyPr/>
          <a:lstStyle/>
          <a:p>
            <a:r>
              <a:rPr lang="ru-RU" smtClean="0">
                <a:latin typeface="Arial" charset="0"/>
                <a:cs typeface="Arial" charset="0"/>
              </a:rPr>
              <a:t>От анализа – к синтезу</a:t>
            </a:r>
          </a:p>
        </p:txBody>
      </p:sp>
      <p:sp>
        <p:nvSpPr>
          <p:cNvPr id="90114" name="Содержимое 2"/>
          <p:cNvSpPr>
            <a:spLocks noGrp="1"/>
          </p:cNvSpPr>
          <p:nvPr>
            <p:ph idx="1"/>
          </p:nvPr>
        </p:nvSpPr>
        <p:spPr>
          <a:xfrm>
            <a:off x="250825" y="1052513"/>
            <a:ext cx="8642350" cy="3671887"/>
          </a:xfrm>
        </p:spPr>
        <p:txBody>
          <a:bodyPr/>
          <a:lstStyle/>
          <a:p>
            <a:pPr>
              <a:buFont typeface="Arial" charset="0"/>
              <a:buNone/>
            </a:pPr>
            <a:r>
              <a:rPr lang="ru-RU" sz="1800" smtClean="0">
                <a:latin typeface="Arial" charset="0"/>
                <a:cs typeface="Arial" charset="0"/>
              </a:rPr>
              <a:t>«...Если близорукие критики думают, что я хотел описывать только то, что мне нравится, как обедает Облонский и какие плечи у Карениной, то они ошибаются. Во всем, почти во всем, что я писал, мною руководила</a:t>
            </a:r>
          </a:p>
          <a:p>
            <a:pPr>
              <a:buFont typeface="Arial" charset="0"/>
              <a:buNone/>
            </a:pPr>
            <a:r>
              <a:rPr lang="ru-RU" sz="1800" b="1" smtClean="0">
                <a:latin typeface="Arial" charset="0"/>
                <a:cs typeface="Arial" charset="0"/>
              </a:rPr>
              <a:t>      потребность собрания мыслей, сцепленных между собой для выражения себя, но каждая мысль, выраженная словами особо, теряет свой смысл… когда берется одна и без того сцепления, в котором она находится</a:t>
            </a:r>
            <a:r>
              <a:rPr lang="ru-RU" sz="1800" smtClean="0">
                <a:latin typeface="Arial" charset="0"/>
                <a:cs typeface="Arial" charset="0"/>
              </a:rPr>
              <a:t>… нужны люди, которые показали бы </a:t>
            </a:r>
            <a:r>
              <a:rPr lang="ru-RU" sz="1800" b="1" smtClean="0">
                <a:latin typeface="Arial" charset="0"/>
                <a:cs typeface="Arial" charset="0"/>
              </a:rPr>
              <a:t>бессмыслицу отыскивания отдельных мыслей в художественном произведении и постоянно бы руководили читателем в том бесчисленном лабиринте сцеплений, в котором состоит сущность искусства</a:t>
            </a:r>
            <a:r>
              <a:rPr lang="ru-RU" sz="1800" i="1" smtClean="0">
                <a:latin typeface="Arial" charset="0"/>
                <a:cs typeface="Arial" charset="0"/>
              </a:rPr>
              <a:t>, </a:t>
            </a:r>
            <a:r>
              <a:rPr lang="ru-RU" sz="1800" smtClean="0">
                <a:latin typeface="Arial" charset="0"/>
                <a:cs typeface="Arial" charset="0"/>
              </a:rPr>
              <a:t>и по тем законам, которые служат основанием этих сцеплений».</a:t>
            </a:r>
          </a:p>
          <a:p>
            <a:pPr>
              <a:buFont typeface="Arial" charset="0"/>
              <a:buNone/>
            </a:pPr>
            <a:r>
              <a:rPr lang="ru-RU" sz="1800" smtClean="0">
                <a:latin typeface="Arial" charset="0"/>
                <a:cs typeface="Arial" charset="0"/>
              </a:rPr>
              <a:t>                                    Л.Н.Толстой об идее романа «Анна Каренина»</a:t>
            </a:r>
          </a:p>
          <a:p>
            <a:pPr>
              <a:buFont typeface="Arial" charset="0"/>
              <a:buNone/>
            </a:pPr>
            <a:endParaRPr lang="ru-RU" sz="1800" smtClean="0">
              <a:latin typeface="Arial" charset="0"/>
              <a:cs typeface="Arial" charset="0"/>
            </a:endParaRPr>
          </a:p>
          <a:p>
            <a:pPr>
              <a:buFont typeface="Arial" charset="0"/>
              <a:buNone/>
            </a:pPr>
            <a:endParaRPr lang="ru-RU" smtClean="0"/>
          </a:p>
        </p:txBody>
      </p:sp>
      <p:sp>
        <p:nvSpPr>
          <p:cNvPr id="4" name="Прямоугольник 3"/>
          <p:cNvSpPr/>
          <p:nvPr/>
        </p:nvSpPr>
        <p:spPr>
          <a:xfrm>
            <a:off x="395288" y="4868863"/>
            <a:ext cx="8353425" cy="1439862"/>
          </a:xfrm>
          <a:prstGeom prst="rect">
            <a:avLst/>
          </a:prstGeom>
          <a:solidFill>
            <a:srgbClr val="FFFFCC"/>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dirty="0">
                <a:latin typeface="Arial" pitchFamily="34" charset="0"/>
                <a:cs typeface="Arial" pitchFamily="34" charset="0"/>
              </a:rPr>
              <a:t>вычленяемые, т. е. анализи</a:t>
            </a:r>
          </a:p>
          <a:p>
            <a:pPr>
              <a:defRPr/>
            </a:pPr>
            <a:r>
              <a:rPr lang="ru-RU" dirty="0">
                <a:solidFill>
                  <a:schemeClr val="tx1"/>
                </a:solidFill>
                <a:latin typeface="Arial" pitchFamily="34" charset="0"/>
                <a:cs typeface="Arial" pitchFamily="34" charset="0"/>
              </a:rPr>
              <a:t>Вычленяемые, т.е. анализируемые элементы текста должны описываться в их системных связях</a:t>
            </a:r>
            <a:r>
              <a:rPr lang="ru-RU" dirty="0">
                <a:solidFill>
                  <a:srgbClr val="FF0000"/>
                </a:solidFill>
                <a:latin typeface="Arial" pitchFamily="34" charset="0"/>
                <a:cs typeface="Arial" pitchFamily="34" charset="0"/>
              </a:rPr>
              <a:t>. </a:t>
            </a:r>
            <a:r>
              <a:rPr lang="ru-RU" b="1" dirty="0">
                <a:solidFill>
                  <a:srgbClr val="FF0000"/>
                </a:solidFill>
                <a:latin typeface="Arial" pitchFamily="34" charset="0"/>
                <a:cs typeface="Arial" pitchFamily="34" charset="0"/>
              </a:rPr>
              <a:t>Каждый элемент в структуре текста должен вести от анализа к синтезу,</a:t>
            </a:r>
            <a:r>
              <a:rPr lang="ru-RU" b="1" dirty="0">
                <a:solidFill>
                  <a:schemeClr val="tx1"/>
                </a:solidFill>
                <a:latin typeface="Arial" pitchFamily="34" charset="0"/>
                <a:cs typeface="Arial" pitchFamily="34" charset="0"/>
              </a:rPr>
              <a:t> т. е. </a:t>
            </a:r>
            <a:r>
              <a:rPr lang="ru-RU" b="1" dirty="0">
                <a:solidFill>
                  <a:srgbClr val="FF0000"/>
                </a:solidFill>
                <a:latin typeface="Arial" pitchFamily="34" charset="0"/>
                <a:cs typeface="Arial" pitchFamily="34" charset="0"/>
              </a:rPr>
              <a:t>к пониманию целостного текстового смысла.</a:t>
            </a:r>
          </a:p>
          <a:p>
            <a:pPr algn="ctr">
              <a:defRPr/>
            </a:pPr>
            <a:endParaRPr lang="ru-RU"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539750" y="836613"/>
            <a:ext cx="7200900" cy="2087562"/>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1138" name="Содержимое 2"/>
          <p:cNvSpPr>
            <a:spLocks noGrp="1"/>
          </p:cNvSpPr>
          <p:nvPr>
            <p:ph idx="1"/>
          </p:nvPr>
        </p:nvSpPr>
        <p:spPr>
          <a:xfrm>
            <a:off x="2987675" y="3141663"/>
            <a:ext cx="5976938" cy="3527425"/>
          </a:xfrm>
        </p:spPr>
        <p:txBody>
          <a:bodyPr/>
          <a:lstStyle/>
          <a:p>
            <a:pPr marL="457200" indent="-457200">
              <a:spcBef>
                <a:spcPts val="600"/>
              </a:spcBef>
              <a:spcAft>
                <a:spcPts val="600"/>
              </a:spcAft>
              <a:buFont typeface="Wingdings" pitchFamily="2" charset="2"/>
              <a:buChar char="Ø"/>
            </a:pPr>
            <a:r>
              <a:rPr lang="ru-RU" sz="2000" b="1" i="1" smtClean="0">
                <a:solidFill>
                  <a:srgbClr val="FF0000"/>
                </a:solidFill>
                <a:latin typeface="Arial" charset="0"/>
                <a:cs typeface="Arial" charset="0"/>
              </a:rPr>
              <a:t>          Комментируем </a:t>
            </a:r>
            <a:r>
              <a:rPr lang="ru-RU" sz="2000" b="1" i="1" u="sng" smtClean="0">
                <a:solidFill>
                  <a:srgbClr val="FF0000"/>
                </a:solidFill>
                <a:latin typeface="Arial" charset="0"/>
                <a:cs typeface="Arial" charset="0"/>
              </a:rPr>
              <a:t>только  </a:t>
            </a:r>
            <a:r>
              <a:rPr lang="ru-RU" sz="2000" b="1" i="1" smtClean="0">
                <a:solidFill>
                  <a:srgbClr val="FF0000"/>
                </a:solidFill>
                <a:latin typeface="Arial" charset="0"/>
                <a:cs typeface="Arial" charset="0"/>
              </a:rPr>
              <a:t>сформулированную проблему с опорой на исходный  текст! </a:t>
            </a:r>
          </a:p>
          <a:p>
            <a:pPr marL="457200" indent="-457200">
              <a:spcBef>
                <a:spcPts val="600"/>
              </a:spcBef>
              <a:spcAft>
                <a:spcPts val="600"/>
              </a:spcAft>
              <a:buFont typeface="Wingdings" pitchFamily="2" charset="2"/>
              <a:buChar char="Ø"/>
            </a:pPr>
            <a:r>
              <a:rPr lang="ru-RU" sz="2000" b="1" i="1" smtClean="0">
                <a:solidFill>
                  <a:srgbClr val="FF0000"/>
                </a:solidFill>
                <a:latin typeface="Arial" charset="0"/>
                <a:cs typeface="Arial" charset="0"/>
              </a:rPr>
              <a:t>Приводимые примеры-иллюстрации должны иметь </a:t>
            </a:r>
            <a:r>
              <a:rPr lang="ru-RU" sz="2000" b="1" i="1" u="sng" smtClean="0">
                <a:solidFill>
                  <a:srgbClr val="FF0000"/>
                </a:solidFill>
                <a:latin typeface="Arial" charset="0"/>
                <a:cs typeface="Arial" charset="0"/>
              </a:rPr>
              <a:t>прямое отношение </a:t>
            </a:r>
            <a:r>
              <a:rPr lang="ru-RU" sz="2000" b="1" i="1" smtClean="0">
                <a:solidFill>
                  <a:srgbClr val="FF0000"/>
                </a:solidFill>
                <a:latin typeface="Arial" charset="0"/>
                <a:cs typeface="Arial" charset="0"/>
              </a:rPr>
              <a:t>к сформулированной проблеме!</a:t>
            </a:r>
          </a:p>
          <a:p>
            <a:pPr marL="457200" indent="-457200">
              <a:spcBef>
                <a:spcPts val="600"/>
              </a:spcBef>
              <a:spcAft>
                <a:spcPts val="600"/>
              </a:spcAft>
              <a:buFont typeface="Wingdings" pitchFamily="2" charset="2"/>
              <a:buChar char="Ø"/>
            </a:pPr>
            <a:r>
              <a:rPr lang="ru-RU" sz="2000" b="1" i="1" smtClean="0">
                <a:solidFill>
                  <a:srgbClr val="FF0000"/>
                </a:solidFill>
                <a:latin typeface="Arial" charset="0"/>
                <a:cs typeface="Arial" charset="0"/>
              </a:rPr>
              <a:t>       </a:t>
            </a:r>
            <a:r>
              <a:rPr lang="ru-RU" sz="2000" b="1" i="1" u="sng" smtClean="0">
                <a:solidFill>
                  <a:srgbClr val="FF0000"/>
                </a:solidFill>
                <a:latin typeface="Arial" charset="0"/>
                <a:cs typeface="Arial" charset="0"/>
              </a:rPr>
              <a:t>Не пересказываем </a:t>
            </a:r>
            <a:r>
              <a:rPr lang="ru-RU" sz="2000" b="1" i="1" smtClean="0">
                <a:solidFill>
                  <a:srgbClr val="FF0000"/>
                </a:solidFill>
                <a:latin typeface="Arial" charset="0"/>
                <a:cs typeface="Arial" charset="0"/>
              </a:rPr>
              <a:t>текст, </a:t>
            </a:r>
            <a:r>
              <a:rPr lang="ru-RU" sz="2000" b="1" i="1" u="sng" smtClean="0">
                <a:solidFill>
                  <a:srgbClr val="FF0000"/>
                </a:solidFill>
                <a:latin typeface="Arial" charset="0"/>
                <a:cs typeface="Arial" charset="0"/>
              </a:rPr>
              <a:t>избегаем чрезмерного цитирования!</a:t>
            </a:r>
          </a:p>
          <a:p>
            <a:pPr marL="457200" indent="-457200">
              <a:spcBef>
                <a:spcPts val="600"/>
              </a:spcBef>
              <a:spcAft>
                <a:spcPts val="600"/>
              </a:spcAft>
              <a:buFont typeface="Wingdings" pitchFamily="2" charset="2"/>
              <a:buChar char="Ø"/>
            </a:pPr>
            <a:r>
              <a:rPr lang="ru-RU" sz="2000" b="1" i="1" smtClean="0">
                <a:solidFill>
                  <a:srgbClr val="FF0000"/>
                </a:solidFill>
                <a:latin typeface="Arial" charset="0"/>
                <a:cs typeface="Arial" charset="0"/>
              </a:rPr>
              <a:t>   Следим за связностью и логичностью изложения!</a:t>
            </a:r>
          </a:p>
          <a:p>
            <a:pPr marL="457200" indent="-457200">
              <a:spcBef>
                <a:spcPts val="600"/>
              </a:spcBef>
              <a:spcAft>
                <a:spcPts val="600"/>
              </a:spcAft>
              <a:buFont typeface="Arial" charset="0"/>
              <a:buNone/>
            </a:pPr>
            <a:endParaRPr lang="ru-RU" sz="2000" b="1" i="1" smtClean="0">
              <a:solidFill>
                <a:srgbClr val="FF0000"/>
              </a:solidFill>
              <a:latin typeface="Arial" charset="0"/>
              <a:cs typeface="Arial" charset="0"/>
            </a:endParaRPr>
          </a:p>
        </p:txBody>
      </p:sp>
      <p:sp>
        <p:nvSpPr>
          <p:cNvPr id="91139" name="Содержимое 2"/>
          <p:cNvSpPr txBox="1">
            <a:spLocks/>
          </p:cNvSpPr>
          <p:nvPr/>
        </p:nvSpPr>
        <p:spPr bwMode="auto">
          <a:xfrm>
            <a:off x="827088" y="981075"/>
            <a:ext cx="6491287" cy="1727200"/>
          </a:xfrm>
          <a:prstGeom prst="rect">
            <a:avLst/>
          </a:prstGeom>
          <a:noFill/>
          <a:ln w="9525">
            <a:noFill/>
            <a:miter lim="800000"/>
            <a:headEnd/>
            <a:tailEnd/>
          </a:ln>
        </p:spPr>
        <p:txBody>
          <a:bodyPr/>
          <a:lstStyle/>
          <a:p>
            <a:pPr marL="457200" indent="-457200" eaLnBrk="0" hangingPunct="0">
              <a:spcBef>
                <a:spcPts val="600"/>
              </a:spcBef>
              <a:spcAft>
                <a:spcPts val="600"/>
              </a:spcAft>
              <a:buFont typeface="Arial" charset="0"/>
              <a:buNone/>
            </a:pPr>
            <a:r>
              <a:rPr lang="ru-RU" sz="2400" b="1">
                <a:solidFill>
                  <a:srgbClr val="FF0000"/>
                </a:solidFill>
              </a:rPr>
              <a:t>Поставленная</a:t>
            </a:r>
            <a:r>
              <a:rPr lang="ru-RU" sz="2400" b="1"/>
              <a:t> проблема</a:t>
            </a:r>
          </a:p>
          <a:p>
            <a:pPr marL="457200" indent="-457200" eaLnBrk="0" hangingPunct="0">
              <a:spcBef>
                <a:spcPts val="600"/>
              </a:spcBef>
              <a:spcAft>
                <a:spcPts val="600"/>
              </a:spcAft>
              <a:buFont typeface="Arial" charset="0"/>
              <a:buNone/>
            </a:pPr>
            <a:r>
              <a:rPr lang="ru-RU" sz="2400" b="1"/>
              <a:t>Аспект 1 ________ + пример 1</a:t>
            </a:r>
          </a:p>
          <a:p>
            <a:pPr marL="457200" indent="-457200" eaLnBrk="0" hangingPunct="0">
              <a:spcBef>
                <a:spcPts val="600"/>
              </a:spcBef>
              <a:spcAft>
                <a:spcPts val="600"/>
              </a:spcAft>
              <a:buFont typeface="Arial" charset="0"/>
              <a:buNone/>
            </a:pPr>
            <a:r>
              <a:rPr lang="ru-RU" sz="2400" b="1"/>
              <a:t>Аспект 2 ________ + пример 2 </a:t>
            </a:r>
          </a:p>
          <a:p>
            <a:pPr marL="742950" lvl="1" indent="-285750" eaLnBrk="0" hangingPunct="0">
              <a:spcBef>
                <a:spcPts val="600"/>
              </a:spcBef>
              <a:spcAft>
                <a:spcPts val="600"/>
              </a:spcAft>
              <a:buFont typeface="Arial" charset="0"/>
              <a:buNone/>
            </a:pPr>
            <a:endParaRPr lang="ru-RU" sz="2400"/>
          </a:p>
        </p:txBody>
      </p:sp>
      <p:sp>
        <p:nvSpPr>
          <p:cNvPr id="13" name="Заголовок 1"/>
          <p:cNvSpPr txBox="1">
            <a:spLocks/>
          </p:cNvSpPr>
          <p:nvPr/>
        </p:nvSpPr>
        <p:spPr bwMode="auto">
          <a:xfrm>
            <a:off x="457200" y="274638"/>
            <a:ext cx="8686800" cy="561975"/>
          </a:xfrm>
          <a:prstGeom prst="rect">
            <a:avLst/>
          </a:prstGeom>
          <a:noFill/>
          <a:ln w="9525">
            <a:noFill/>
            <a:miter lim="800000"/>
            <a:headEnd/>
            <a:tailEnd/>
          </a:ln>
        </p:spPr>
        <p:txBody>
          <a:bodyPr anchor="ctr"/>
          <a:lstStyle/>
          <a:p>
            <a:pPr eaLnBrk="0" hangingPunct="0">
              <a:defRPr/>
            </a:pPr>
            <a:r>
              <a:rPr lang="ru-RU" sz="4000" b="1" dirty="0">
                <a:latin typeface="+mj-lt"/>
                <a:ea typeface="+mj-ea"/>
                <a:cs typeface="+mj-cs"/>
              </a:rPr>
              <a:t>СХЕМА РАБОТЫ: комментарий</a:t>
            </a:r>
            <a:endParaRPr lang="ru-RU" sz="4000" dirty="0">
              <a:latin typeface="+mj-lt"/>
              <a:ea typeface="+mj-ea"/>
              <a:cs typeface="+mj-cs"/>
            </a:endParaRPr>
          </a:p>
        </p:txBody>
      </p:sp>
      <p:pic>
        <p:nvPicPr>
          <p:cNvPr id="91141" name="Picture 2" descr="C:\Users\User\Desktop\шаттерсток\shutterstock_362777849.jpg"/>
          <p:cNvPicPr>
            <a:picLocks noChangeAspect="1" noChangeArrowheads="1"/>
          </p:cNvPicPr>
          <p:nvPr/>
        </p:nvPicPr>
        <p:blipFill>
          <a:blip r:embed="rId2" cstate="print"/>
          <a:srcRect/>
          <a:stretch>
            <a:fillRect/>
          </a:stretch>
        </p:blipFill>
        <p:spPr bwMode="auto">
          <a:xfrm>
            <a:off x="0" y="4292600"/>
            <a:ext cx="2052638" cy="256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Заголовок 1"/>
          <p:cNvSpPr>
            <a:spLocks noGrp="1"/>
          </p:cNvSpPr>
          <p:nvPr>
            <p:ph type="title"/>
          </p:nvPr>
        </p:nvSpPr>
        <p:spPr>
          <a:xfrm>
            <a:off x="179388" y="274638"/>
            <a:ext cx="8713787" cy="561975"/>
          </a:xfrm>
        </p:spPr>
        <p:txBody>
          <a:bodyPr/>
          <a:lstStyle/>
          <a:p>
            <a:pPr algn="l"/>
            <a:r>
              <a:rPr lang="ru-RU" sz="4000" b="1" smtClean="0">
                <a:solidFill>
                  <a:srgbClr val="FF0000"/>
                </a:solidFill>
                <a:latin typeface="Arial" charset="0"/>
                <a:cs typeface="Arial" charset="0"/>
              </a:rPr>
              <a:t>Внимание! Логическая ошибка!</a:t>
            </a:r>
            <a:endParaRPr lang="ru-RU" sz="4000" smtClean="0"/>
          </a:p>
        </p:txBody>
      </p:sp>
      <p:sp>
        <p:nvSpPr>
          <p:cNvPr id="92162" name="Содержимое 2"/>
          <p:cNvSpPr>
            <a:spLocks noGrp="1"/>
          </p:cNvSpPr>
          <p:nvPr>
            <p:ph sz="half" idx="1"/>
          </p:nvPr>
        </p:nvSpPr>
        <p:spPr>
          <a:xfrm>
            <a:off x="250825" y="981075"/>
            <a:ext cx="6769100" cy="5145088"/>
          </a:xfrm>
        </p:spPr>
        <p:txBody>
          <a:bodyPr/>
          <a:lstStyle/>
          <a:p>
            <a:pPr>
              <a:buFont typeface="Arial" charset="0"/>
              <a:buNone/>
            </a:pPr>
            <a:r>
              <a:rPr lang="ru-RU" b="1" smtClean="0">
                <a:solidFill>
                  <a:srgbClr val="FF0000"/>
                </a:solidFill>
                <a:latin typeface="Arial" charset="0"/>
                <a:cs typeface="Arial" charset="0"/>
              </a:rPr>
              <a:t>      Нельзя </a:t>
            </a:r>
            <a:r>
              <a:rPr lang="ru-RU" smtClean="0">
                <a:latin typeface="Arial" charset="0"/>
                <a:cs typeface="Arial" charset="0"/>
              </a:rPr>
              <a:t>оформлять </a:t>
            </a:r>
            <a:r>
              <a:rPr lang="ru-RU" b="1" smtClean="0">
                <a:latin typeface="Arial" charset="0"/>
                <a:cs typeface="Arial" charset="0"/>
              </a:rPr>
              <a:t>примеры -аргументы</a:t>
            </a:r>
            <a:r>
              <a:rPr lang="ru-RU" smtClean="0">
                <a:latin typeface="Arial" charset="0"/>
                <a:cs typeface="Arial" charset="0"/>
              </a:rPr>
              <a:t> в тексте сочинения таким образом:</a:t>
            </a:r>
          </a:p>
          <a:p>
            <a:pPr>
              <a:buFont typeface="Arial" charset="0"/>
              <a:buNone/>
            </a:pPr>
            <a:r>
              <a:rPr lang="ru-RU" b="1" i="1" smtClean="0">
                <a:solidFill>
                  <a:srgbClr val="002060"/>
                </a:solidFill>
                <a:latin typeface="Arial" charset="0"/>
                <a:cs typeface="Arial" charset="0"/>
              </a:rPr>
              <a:t>«Пример-аргумент 1: </a:t>
            </a:r>
            <a:r>
              <a:rPr lang="ru-RU" smtClean="0">
                <a:solidFill>
                  <a:srgbClr val="002060"/>
                </a:solidFill>
                <a:latin typeface="Arial" charset="0"/>
                <a:cs typeface="Arial" charset="0"/>
              </a:rPr>
              <a:t>(далее цитата, номер предложения или абзаца и т.д.)</a:t>
            </a:r>
          </a:p>
          <a:p>
            <a:pPr>
              <a:buFont typeface="Arial" charset="0"/>
              <a:buNone/>
            </a:pPr>
            <a:r>
              <a:rPr lang="ru-RU" b="1" i="1" smtClean="0">
                <a:solidFill>
                  <a:srgbClr val="002060"/>
                </a:solidFill>
                <a:latin typeface="Arial" charset="0"/>
                <a:cs typeface="Arial" charset="0"/>
              </a:rPr>
              <a:t>Пример-аргумент 2</a:t>
            </a:r>
            <a:r>
              <a:rPr lang="ru-RU" smtClean="0">
                <a:solidFill>
                  <a:srgbClr val="002060"/>
                </a:solidFill>
                <a:latin typeface="Arial" charset="0"/>
                <a:cs typeface="Arial" charset="0"/>
              </a:rPr>
              <a:t>: (далее цитата, номер предложения или абзаца и т.д.)»</a:t>
            </a:r>
          </a:p>
          <a:p>
            <a:pPr>
              <a:buFont typeface="Arial" charset="0"/>
              <a:buNone/>
            </a:pPr>
            <a:r>
              <a:rPr lang="ru-RU" b="1" smtClean="0">
                <a:latin typeface="Arial" charset="0"/>
                <a:cs typeface="Arial" charset="0"/>
              </a:rPr>
              <a:t>       Примеры-аргументы должны органично вплетаться в речевую ткань  сочинения!</a:t>
            </a:r>
          </a:p>
          <a:p>
            <a:endParaRPr lang="ru-RU" smtClean="0">
              <a:latin typeface="Arial" charset="0"/>
              <a:cs typeface="Arial" charset="0"/>
            </a:endParaRPr>
          </a:p>
          <a:p>
            <a:endParaRPr lang="ru-RU" smtClean="0">
              <a:latin typeface="Arial" charset="0"/>
              <a:cs typeface="Arial" charset="0"/>
            </a:endParaRPr>
          </a:p>
        </p:txBody>
      </p:sp>
      <p:pic>
        <p:nvPicPr>
          <p:cNvPr id="92163" name="Picture 2" descr="C:\Users\User\Desktop\shutterstock_103422212.jpg"/>
          <p:cNvPicPr>
            <a:picLocks noChangeAspect="1" noChangeArrowheads="1"/>
          </p:cNvPicPr>
          <p:nvPr/>
        </p:nvPicPr>
        <p:blipFill>
          <a:blip r:embed="rId2" cstate="print"/>
          <a:srcRect/>
          <a:stretch>
            <a:fillRect/>
          </a:stretch>
        </p:blipFill>
        <p:spPr bwMode="auto">
          <a:xfrm>
            <a:off x="6875463" y="1773238"/>
            <a:ext cx="208915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Заголовок 1"/>
          <p:cNvSpPr>
            <a:spLocks noGrp="1"/>
          </p:cNvSpPr>
          <p:nvPr>
            <p:ph type="title"/>
          </p:nvPr>
        </p:nvSpPr>
        <p:spPr>
          <a:xfrm>
            <a:off x="457200" y="274638"/>
            <a:ext cx="8229600" cy="561975"/>
          </a:xfrm>
        </p:spPr>
        <p:txBody>
          <a:bodyPr/>
          <a:lstStyle/>
          <a:p>
            <a:r>
              <a:rPr lang="ru-RU" b="1" smtClean="0">
                <a:solidFill>
                  <a:srgbClr val="FF0000"/>
                </a:solidFill>
                <a:latin typeface="Arial" charset="0"/>
                <a:cs typeface="Arial" charset="0"/>
              </a:rPr>
              <a:t>Это нужно помнить!</a:t>
            </a:r>
            <a:endParaRPr lang="ru-RU" smtClean="0"/>
          </a:p>
        </p:txBody>
      </p:sp>
      <p:sp>
        <p:nvSpPr>
          <p:cNvPr id="93186" name="Содержимое 2"/>
          <p:cNvSpPr>
            <a:spLocks noGrp="1"/>
          </p:cNvSpPr>
          <p:nvPr>
            <p:ph sz="half" idx="1"/>
          </p:nvPr>
        </p:nvSpPr>
        <p:spPr>
          <a:xfrm>
            <a:off x="457200" y="1268413"/>
            <a:ext cx="4691063" cy="4857750"/>
          </a:xfrm>
        </p:spPr>
        <p:txBody>
          <a:bodyPr/>
          <a:lstStyle/>
          <a:p>
            <a:r>
              <a:rPr lang="ru-RU" smtClean="0">
                <a:latin typeface="Arial" charset="0"/>
                <a:cs typeface="Arial" charset="0"/>
              </a:rPr>
              <a:t>Если ученик не может найти в исходном тексте  примеров-иллюстраций для пояснения аспектов сформулированной им проблемы, то </a:t>
            </a:r>
            <a:r>
              <a:rPr lang="ru-RU" b="1" smtClean="0">
                <a:solidFill>
                  <a:srgbClr val="FF0000"/>
                </a:solidFill>
                <a:latin typeface="Arial" charset="0"/>
                <a:cs typeface="Arial" charset="0"/>
              </a:rPr>
              <a:t>такой проблемы в тексте просто не существует!</a:t>
            </a:r>
          </a:p>
        </p:txBody>
      </p:sp>
      <p:pic>
        <p:nvPicPr>
          <p:cNvPr id="93187" name="Picture 2" descr="C:\Users\User\Desktop\shutterstock_155292143.jpg"/>
          <p:cNvPicPr>
            <a:picLocks noChangeAspect="1" noChangeArrowheads="1"/>
          </p:cNvPicPr>
          <p:nvPr/>
        </p:nvPicPr>
        <p:blipFill>
          <a:blip r:embed="rId2" cstate="print"/>
          <a:srcRect/>
          <a:stretch>
            <a:fillRect/>
          </a:stretch>
        </p:blipFill>
        <p:spPr bwMode="auto">
          <a:xfrm>
            <a:off x="6084888" y="1700213"/>
            <a:ext cx="2286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Заголовок 1"/>
          <p:cNvSpPr>
            <a:spLocks noGrp="1"/>
          </p:cNvSpPr>
          <p:nvPr>
            <p:ph type="title"/>
          </p:nvPr>
        </p:nvSpPr>
        <p:spPr>
          <a:xfrm>
            <a:off x="457200" y="274638"/>
            <a:ext cx="8229600" cy="417512"/>
          </a:xfrm>
        </p:spPr>
        <p:txBody>
          <a:bodyPr rtlCol="0">
            <a:normAutofit fontScale="90000"/>
          </a:bodyPr>
          <a:lstStyle/>
          <a:p>
            <a:pPr eaLnBrk="1" fontAlgn="auto" hangingPunct="1">
              <a:spcAft>
                <a:spcPts val="0"/>
              </a:spcAft>
              <a:defRPr/>
            </a:pPr>
            <a:r>
              <a:rPr lang="ru-RU" sz="2800" b="1" dirty="0" smtClean="0">
                <a:latin typeface="Arial" charset="0"/>
                <a:cs typeface="Arial" charset="0"/>
              </a:rPr>
              <a:t/>
            </a:r>
            <a:br>
              <a:rPr lang="ru-RU" sz="2800" b="1" dirty="0" smtClean="0">
                <a:latin typeface="Arial" charset="0"/>
                <a:cs typeface="Arial" charset="0"/>
              </a:rPr>
            </a:br>
            <a:r>
              <a:rPr lang="ru-RU" sz="2800" b="1" dirty="0" smtClean="0">
                <a:latin typeface="Arial" charset="0"/>
                <a:cs typeface="Arial" charset="0"/>
              </a:rPr>
              <a:t>Основные требования к цитированию</a:t>
            </a:r>
            <a:r>
              <a:rPr lang="ru-RU" b="1" dirty="0" smtClean="0">
                <a:latin typeface="Arial" charset="0"/>
                <a:cs typeface="Arial" charset="0"/>
              </a:rPr>
              <a:t/>
            </a:r>
            <a:br>
              <a:rPr lang="ru-RU" b="1" dirty="0" smtClean="0">
                <a:latin typeface="Arial" charset="0"/>
                <a:cs typeface="Arial" charset="0"/>
              </a:rPr>
            </a:br>
            <a:endParaRPr lang="ru-RU" dirty="0" smtClean="0"/>
          </a:p>
        </p:txBody>
      </p:sp>
      <p:sp>
        <p:nvSpPr>
          <p:cNvPr id="33794" name="Содержимое 2"/>
          <p:cNvSpPr>
            <a:spLocks noGrp="1"/>
          </p:cNvSpPr>
          <p:nvPr>
            <p:ph idx="1"/>
          </p:nvPr>
        </p:nvSpPr>
        <p:spPr>
          <a:xfrm>
            <a:off x="395288" y="620713"/>
            <a:ext cx="5545137" cy="5976937"/>
          </a:xfrm>
        </p:spPr>
        <p:txBody>
          <a:bodyPr rtlCol="0">
            <a:normAutofit lnSpcReduction="10000"/>
          </a:bodyPr>
          <a:lstStyle/>
          <a:p>
            <a:pPr eaLnBrk="1" fontAlgn="auto" hangingPunct="1">
              <a:spcAft>
                <a:spcPts val="0"/>
              </a:spcAft>
              <a:buFont typeface="Arial" pitchFamily="34" charset="0"/>
              <a:buChar char="•"/>
              <a:defRPr/>
            </a:pPr>
            <a:r>
              <a:rPr lang="ru-RU" sz="2000" b="1" dirty="0" smtClean="0">
                <a:latin typeface="Arial" charset="0"/>
                <a:cs typeface="Arial" charset="0"/>
              </a:rPr>
              <a:t>Назначение цитаты — </a:t>
            </a:r>
            <a:r>
              <a:rPr lang="ru-RU" sz="2000" b="1" dirty="0" smtClean="0">
                <a:solidFill>
                  <a:srgbClr val="FF0000"/>
                </a:solidFill>
                <a:latin typeface="Arial" charset="0"/>
                <a:cs typeface="Arial" charset="0"/>
              </a:rPr>
              <a:t>подтвердить </a:t>
            </a:r>
            <a:r>
              <a:rPr lang="ru-RU" sz="2000" b="1" dirty="0" smtClean="0">
                <a:latin typeface="Arial" charset="0"/>
                <a:cs typeface="Arial" charset="0"/>
              </a:rPr>
              <a:t>сказанное, </a:t>
            </a:r>
            <a:r>
              <a:rPr lang="ru-RU" sz="2000" b="1" dirty="0" smtClean="0">
                <a:solidFill>
                  <a:srgbClr val="FF0000"/>
                </a:solidFill>
                <a:latin typeface="Arial" charset="0"/>
                <a:cs typeface="Arial" charset="0"/>
              </a:rPr>
              <a:t>но не повторять его.</a:t>
            </a:r>
          </a:p>
          <a:p>
            <a:pPr eaLnBrk="1" fontAlgn="auto" hangingPunct="1">
              <a:spcAft>
                <a:spcPts val="0"/>
              </a:spcAft>
              <a:buFont typeface="Arial" charset="0"/>
              <a:buNone/>
              <a:defRPr/>
            </a:pPr>
            <a:endParaRPr lang="ru-RU" sz="2000" b="1" dirty="0" smtClean="0">
              <a:solidFill>
                <a:srgbClr val="FF0000"/>
              </a:solidFill>
              <a:latin typeface="Arial" charset="0"/>
              <a:cs typeface="Arial" charset="0"/>
            </a:endParaRPr>
          </a:p>
          <a:p>
            <a:pPr eaLnBrk="1" fontAlgn="auto" hangingPunct="1">
              <a:spcAft>
                <a:spcPts val="0"/>
              </a:spcAft>
              <a:buFont typeface="Arial" pitchFamily="34" charset="0"/>
              <a:buChar char="•"/>
              <a:defRPr/>
            </a:pPr>
            <a:r>
              <a:rPr lang="ru-RU" sz="2000" b="1" dirty="0" smtClean="0">
                <a:latin typeface="Arial" charset="0"/>
                <a:cs typeface="Arial" charset="0"/>
              </a:rPr>
              <a:t>У цитат, важных для понимания проблемы исходного текста, </a:t>
            </a:r>
            <a:r>
              <a:rPr lang="ru-RU" sz="2000" b="1" dirty="0" smtClean="0">
                <a:solidFill>
                  <a:srgbClr val="FF0000"/>
                </a:solidFill>
                <a:latin typeface="Arial" charset="0"/>
                <a:cs typeface="Arial" charset="0"/>
              </a:rPr>
              <a:t>должен быть акцент на её аспекты.</a:t>
            </a:r>
          </a:p>
          <a:p>
            <a:pPr eaLnBrk="1" fontAlgn="auto" hangingPunct="1">
              <a:spcAft>
                <a:spcPts val="0"/>
              </a:spcAft>
              <a:buFont typeface="Arial" charset="0"/>
              <a:buNone/>
              <a:defRPr/>
            </a:pPr>
            <a:endParaRPr lang="ru-RU" sz="2000" b="1" dirty="0" smtClean="0">
              <a:solidFill>
                <a:srgbClr val="FF0000"/>
              </a:solidFill>
              <a:latin typeface="Arial" charset="0"/>
              <a:cs typeface="Arial" charset="0"/>
            </a:endParaRPr>
          </a:p>
          <a:p>
            <a:pPr eaLnBrk="1" fontAlgn="auto" hangingPunct="1">
              <a:spcAft>
                <a:spcPts val="0"/>
              </a:spcAft>
              <a:buFont typeface="Arial" pitchFamily="34" charset="0"/>
              <a:buChar char="•"/>
              <a:defRPr/>
            </a:pPr>
            <a:r>
              <a:rPr lang="ru-RU" sz="2000" b="1" dirty="0" smtClean="0">
                <a:solidFill>
                  <a:srgbClr val="FF0000"/>
                </a:solidFill>
                <a:latin typeface="Arial" charset="0"/>
                <a:cs typeface="Arial" charset="0"/>
              </a:rPr>
              <a:t>Неточность </a:t>
            </a:r>
            <a:r>
              <a:rPr lang="ru-RU" sz="2000" b="1" dirty="0" smtClean="0">
                <a:latin typeface="Arial" charset="0"/>
                <a:cs typeface="Arial" charset="0"/>
              </a:rPr>
              <a:t>цитирования или искажение цитаты приводят к </a:t>
            </a:r>
            <a:r>
              <a:rPr lang="ru-RU" sz="2000" b="1" dirty="0" smtClean="0">
                <a:solidFill>
                  <a:srgbClr val="FF0000"/>
                </a:solidFill>
                <a:latin typeface="Arial" charset="0"/>
                <a:cs typeface="Arial" charset="0"/>
              </a:rPr>
              <a:t>фактическим</a:t>
            </a:r>
            <a:r>
              <a:rPr lang="ru-RU" sz="2000" b="1" dirty="0" smtClean="0">
                <a:latin typeface="Arial" charset="0"/>
                <a:cs typeface="Arial" charset="0"/>
              </a:rPr>
              <a:t> ошибкам. </a:t>
            </a:r>
          </a:p>
          <a:p>
            <a:pPr eaLnBrk="1" fontAlgn="auto" hangingPunct="1">
              <a:spcAft>
                <a:spcPts val="0"/>
              </a:spcAft>
              <a:buFont typeface="Arial" charset="0"/>
              <a:buNone/>
              <a:defRPr/>
            </a:pPr>
            <a:endParaRPr lang="ru-RU" sz="2000" b="1" dirty="0" smtClean="0">
              <a:latin typeface="Arial" charset="0"/>
              <a:cs typeface="Arial" charset="0"/>
            </a:endParaRPr>
          </a:p>
          <a:p>
            <a:pPr eaLnBrk="1" fontAlgn="auto" hangingPunct="1">
              <a:spcAft>
                <a:spcPts val="0"/>
              </a:spcAft>
              <a:buFont typeface="Arial" pitchFamily="34" charset="0"/>
              <a:buChar char="•"/>
              <a:defRPr/>
            </a:pPr>
            <a:r>
              <a:rPr lang="ru-RU" sz="2000" b="1" dirty="0" smtClean="0">
                <a:latin typeface="Arial" charset="0"/>
                <a:cs typeface="Arial" charset="0"/>
              </a:rPr>
              <a:t>Включая цитату в предложение, необходимо следить за тем, чтобы она была </a:t>
            </a:r>
            <a:r>
              <a:rPr lang="ru-RU" sz="2000" b="1" dirty="0" smtClean="0">
                <a:solidFill>
                  <a:srgbClr val="FF0000"/>
                </a:solidFill>
                <a:latin typeface="Arial" charset="0"/>
                <a:cs typeface="Arial" charset="0"/>
              </a:rPr>
              <a:t>грамматически </a:t>
            </a:r>
            <a:r>
              <a:rPr lang="ru-RU" sz="2000" b="1" dirty="0" smtClean="0">
                <a:latin typeface="Arial" charset="0"/>
                <a:cs typeface="Arial" charset="0"/>
              </a:rPr>
              <a:t>связана с ним.</a:t>
            </a:r>
          </a:p>
          <a:p>
            <a:pPr eaLnBrk="1" fontAlgn="auto" hangingPunct="1">
              <a:spcAft>
                <a:spcPts val="0"/>
              </a:spcAft>
              <a:buFont typeface="Arial" charset="0"/>
              <a:buNone/>
              <a:defRPr/>
            </a:pPr>
            <a:endParaRPr lang="ru-RU" sz="2000" b="1" dirty="0" smtClean="0">
              <a:latin typeface="Arial" charset="0"/>
              <a:cs typeface="Arial" charset="0"/>
            </a:endParaRPr>
          </a:p>
          <a:p>
            <a:pPr eaLnBrk="1" fontAlgn="auto" hangingPunct="1">
              <a:spcAft>
                <a:spcPts val="0"/>
              </a:spcAft>
              <a:buFont typeface="Arial" pitchFamily="34" charset="0"/>
              <a:buChar char="•"/>
              <a:defRPr/>
            </a:pPr>
            <a:r>
              <a:rPr lang="ru-RU" sz="2000" b="1" dirty="0" smtClean="0">
                <a:latin typeface="Arial" charset="0"/>
                <a:cs typeface="Arial" charset="0"/>
              </a:rPr>
              <a:t>Если в цитате  есть </a:t>
            </a:r>
            <a:r>
              <a:rPr lang="ru-RU" sz="2000" b="1" dirty="0" smtClean="0">
                <a:solidFill>
                  <a:srgbClr val="FF0000"/>
                </a:solidFill>
                <a:latin typeface="Arial" charset="0"/>
                <a:cs typeface="Arial" charset="0"/>
              </a:rPr>
              <a:t>местоимение,</a:t>
            </a:r>
            <a:r>
              <a:rPr lang="ru-RU" sz="2000" b="1" dirty="0" smtClean="0">
                <a:latin typeface="Arial" charset="0"/>
                <a:cs typeface="Arial" charset="0"/>
              </a:rPr>
              <a:t> должно быть понятно, какое слово оно заменяет.</a:t>
            </a:r>
          </a:p>
          <a:p>
            <a:pPr eaLnBrk="1" fontAlgn="auto" hangingPunct="1">
              <a:spcAft>
                <a:spcPts val="0"/>
              </a:spcAft>
              <a:buFont typeface="Arial" charset="0"/>
              <a:buNone/>
              <a:defRPr/>
            </a:pPr>
            <a:endParaRPr lang="ru-RU" sz="2000" b="1" dirty="0" smtClean="0">
              <a:latin typeface="Arial" charset="0"/>
              <a:cs typeface="Arial" charset="0"/>
            </a:endParaRPr>
          </a:p>
          <a:p>
            <a:pPr eaLnBrk="1" fontAlgn="auto" hangingPunct="1">
              <a:spcAft>
                <a:spcPts val="0"/>
              </a:spcAft>
              <a:buFont typeface="Arial" pitchFamily="34" charset="0"/>
              <a:buChar char="•"/>
              <a:defRPr/>
            </a:pPr>
            <a:endParaRPr lang="ru-RU" b="1" dirty="0" smtClean="0"/>
          </a:p>
        </p:txBody>
      </p:sp>
      <p:pic>
        <p:nvPicPr>
          <p:cNvPr id="94211" name="Picture 2" descr="C:\Users\User\Desktop\картинки с шаттерстока\shutterstock_29965945.jpg"/>
          <p:cNvPicPr>
            <a:picLocks noChangeAspect="1" noChangeArrowheads="1"/>
          </p:cNvPicPr>
          <p:nvPr/>
        </p:nvPicPr>
        <p:blipFill>
          <a:blip r:embed="rId2" cstate="print"/>
          <a:srcRect/>
          <a:stretch>
            <a:fillRect/>
          </a:stretch>
        </p:blipFill>
        <p:spPr bwMode="auto">
          <a:xfrm>
            <a:off x="6096000" y="2133600"/>
            <a:ext cx="2868613" cy="3167063"/>
          </a:xfrm>
          <a:prstGeom prst="rect">
            <a:avLst/>
          </a:prstGeom>
          <a:noFill/>
          <a:ln w="9525">
            <a:noFill/>
            <a:miter lim="800000"/>
            <a:headEnd/>
            <a:tailEnd/>
          </a:ln>
        </p:spPr>
      </p:pic>
      <p:sp>
        <p:nvSpPr>
          <p:cNvPr id="6" name="Прямоугольник 5"/>
          <p:cNvSpPr/>
          <p:nvPr/>
        </p:nvSpPr>
        <p:spPr>
          <a:xfrm>
            <a:off x="7164388" y="3644900"/>
            <a:ext cx="1439862" cy="1296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rgbClr val="C00000"/>
                </a:solidFill>
              </a:rPr>
              <a:t>Обратите</a:t>
            </a:r>
          </a:p>
          <a:p>
            <a:pPr algn="ctr" fontAlgn="auto">
              <a:spcBef>
                <a:spcPts val="0"/>
              </a:spcBef>
              <a:spcAft>
                <a:spcPts val="0"/>
              </a:spcAft>
              <a:defRPr/>
            </a:pPr>
            <a:r>
              <a:rPr lang="ru-RU" sz="2000" b="1" dirty="0">
                <a:solidFill>
                  <a:srgbClr val="C00000"/>
                </a:solidFill>
              </a:rPr>
              <a:t>внимание!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3793"/>
                                        </p:tgtEl>
                                        <p:attrNameLst>
                                          <p:attrName>style.visibility</p:attrName>
                                        </p:attrNameLst>
                                      </p:cBhvr>
                                      <p:to>
                                        <p:strVal val="visible"/>
                                      </p:to>
                                    </p:set>
                                    <p:animEffect transition="in" filter="diamond(in)">
                                      <p:cBhvr>
                                        <p:cTn id="7" dur="2000"/>
                                        <p:tgtEl>
                                          <p:spTgt spid="3379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3794">
                                            <p:txEl>
                                              <p:pRg st="0" end="0"/>
                                            </p:txEl>
                                          </p:spTgt>
                                        </p:tgtEl>
                                        <p:attrNameLst>
                                          <p:attrName>style.visibility</p:attrName>
                                        </p:attrNameLst>
                                      </p:cBhvr>
                                      <p:to>
                                        <p:strVal val="visible"/>
                                      </p:to>
                                    </p:set>
                                    <p:animEffect transition="in" filter="fade">
                                      <p:cBhvr>
                                        <p:cTn id="12" dur="1000"/>
                                        <p:tgtEl>
                                          <p:spTgt spid="33794">
                                            <p:txEl>
                                              <p:pRg st="0" end="0"/>
                                            </p:txEl>
                                          </p:spTgt>
                                        </p:tgtEl>
                                      </p:cBhvr>
                                    </p:animEffect>
                                    <p:anim calcmode="lin" valueType="num">
                                      <p:cBhvr>
                                        <p:cTn id="13" dur="1000" fill="hold"/>
                                        <p:tgtEl>
                                          <p:spTgt spid="3379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379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3794">
                                            <p:txEl>
                                              <p:pRg st="2" end="2"/>
                                            </p:txEl>
                                          </p:spTgt>
                                        </p:tgtEl>
                                        <p:attrNameLst>
                                          <p:attrName>style.visibility</p:attrName>
                                        </p:attrNameLst>
                                      </p:cBhvr>
                                      <p:to>
                                        <p:strVal val="visible"/>
                                      </p:to>
                                    </p:set>
                                    <p:animEffect transition="in" filter="fade">
                                      <p:cBhvr>
                                        <p:cTn id="19" dur="1000"/>
                                        <p:tgtEl>
                                          <p:spTgt spid="33794">
                                            <p:txEl>
                                              <p:pRg st="2" end="2"/>
                                            </p:txEl>
                                          </p:spTgt>
                                        </p:tgtEl>
                                      </p:cBhvr>
                                    </p:animEffect>
                                    <p:anim calcmode="lin" valueType="num">
                                      <p:cBhvr>
                                        <p:cTn id="20" dur="1000" fill="hold"/>
                                        <p:tgtEl>
                                          <p:spTgt spid="3379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379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3794">
                                            <p:txEl>
                                              <p:pRg st="4" end="4"/>
                                            </p:txEl>
                                          </p:spTgt>
                                        </p:tgtEl>
                                        <p:attrNameLst>
                                          <p:attrName>style.visibility</p:attrName>
                                        </p:attrNameLst>
                                      </p:cBhvr>
                                      <p:to>
                                        <p:strVal val="visible"/>
                                      </p:to>
                                    </p:set>
                                    <p:animEffect transition="in" filter="fade">
                                      <p:cBhvr>
                                        <p:cTn id="26" dur="1000"/>
                                        <p:tgtEl>
                                          <p:spTgt spid="33794">
                                            <p:txEl>
                                              <p:pRg st="4" end="4"/>
                                            </p:txEl>
                                          </p:spTgt>
                                        </p:tgtEl>
                                      </p:cBhvr>
                                    </p:animEffect>
                                    <p:anim calcmode="lin" valueType="num">
                                      <p:cBhvr>
                                        <p:cTn id="27" dur="1000" fill="hold"/>
                                        <p:tgtEl>
                                          <p:spTgt spid="33794">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379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3794">
                                            <p:txEl>
                                              <p:pRg st="6" end="6"/>
                                            </p:txEl>
                                          </p:spTgt>
                                        </p:tgtEl>
                                        <p:attrNameLst>
                                          <p:attrName>style.visibility</p:attrName>
                                        </p:attrNameLst>
                                      </p:cBhvr>
                                      <p:to>
                                        <p:strVal val="visible"/>
                                      </p:to>
                                    </p:set>
                                    <p:animEffect transition="in" filter="fade">
                                      <p:cBhvr>
                                        <p:cTn id="33" dur="1000"/>
                                        <p:tgtEl>
                                          <p:spTgt spid="33794">
                                            <p:txEl>
                                              <p:pRg st="6" end="6"/>
                                            </p:txEl>
                                          </p:spTgt>
                                        </p:tgtEl>
                                      </p:cBhvr>
                                    </p:animEffect>
                                    <p:anim calcmode="lin" valueType="num">
                                      <p:cBhvr>
                                        <p:cTn id="34" dur="1000" fill="hold"/>
                                        <p:tgtEl>
                                          <p:spTgt spid="33794">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379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3794">
                                            <p:txEl>
                                              <p:pRg st="8" end="8"/>
                                            </p:txEl>
                                          </p:spTgt>
                                        </p:tgtEl>
                                        <p:attrNameLst>
                                          <p:attrName>style.visibility</p:attrName>
                                        </p:attrNameLst>
                                      </p:cBhvr>
                                      <p:to>
                                        <p:strVal val="visible"/>
                                      </p:to>
                                    </p:set>
                                    <p:animEffect transition="in" filter="fade">
                                      <p:cBhvr>
                                        <p:cTn id="40" dur="1000"/>
                                        <p:tgtEl>
                                          <p:spTgt spid="33794">
                                            <p:txEl>
                                              <p:pRg st="8" end="8"/>
                                            </p:txEl>
                                          </p:spTgt>
                                        </p:tgtEl>
                                      </p:cBhvr>
                                    </p:animEffect>
                                    <p:anim calcmode="lin" valueType="num">
                                      <p:cBhvr>
                                        <p:cTn id="41" dur="1000" fill="hold"/>
                                        <p:tgtEl>
                                          <p:spTgt spid="33794">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3379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p:bldP spid="3379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7875"/>
          </a:xfrm>
        </p:spPr>
        <p:txBody>
          <a:bodyPr/>
          <a:lstStyle/>
          <a:p>
            <a:pPr eaLnBrk="1" hangingPunct="1"/>
            <a:r>
              <a:rPr lang="ru-RU" b="1" smtClean="0">
                <a:solidFill>
                  <a:srgbClr val="FF0000"/>
                </a:solidFill>
              </a:rPr>
              <a:t>Обратите внимание!</a:t>
            </a:r>
          </a:p>
        </p:txBody>
      </p:sp>
      <p:sp>
        <p:nvSpPr>
          <p:cNvPr id="3" name="Содержимое 2"/>
          <p:cNvSpPr>
            <a:spLocks noGrp="1"/>
          </p:cNvSpPr>
          <p:nvPr>
            <p:ph idx="1"/>
          </p:nvPr>
        </p:nvSpPr>
        <p:spPr>
          <a:xfrm>
            <a:off x="250825" y="981075"/>
            <a:ext cx="8208963" cy="5543550"/>
          </a:xfrm>
        </p:spPr>
        <p:txBody>
          <a:bodyPr rtlCol="0">
            <a:normAutofit fontScale="92500" lnSpcReduction="10000"/>
          </a:bodyPr>
          <a:lstStyle/>
          <a:p>
            <a:pPr eaLnBrk="1" fontAlgn="auto" hangingPunct="1">
              <a:spcAft>
                <a:spcPts val="0"/>
              </a:spcAft>
              <a:buFont typeface="Arial" pitchFamily="34" charset="0"/>
              <a:buNone/>
              <a:defRPr/>
            </a:pPr>
            <a:r>
              <a:rPr lang="ru-RU" sz="2400" b="1" dirty="0" smtClean="0">
                <a:latin typeface="Arial" pitchFamily="34" charset="0"/>
                <a:cs typeface="Arial" pitchFamily="34" charset="0"/>
              </a:rPr>
              <a:t>Необходимо сформулировать и прокомментировать одну из проблем, </a:t>
            </a:r>
            <a:r>
              <a:rPr lang="ru-RU" b="1" dirty="0" smtClean="0">
                <a:solidFill>
                  <a:srgbClr val="FF0000"/>
                </a:solidFill>
                <a:latin typeface="Arial" pitchFamily="34" charset="0"/>
                <a:cs typeface="Arial" pitchFamily="34" charset="0"/>
              </a:rPr>
              <a:t>поставленных</a:t>
            </a:r>
            <a:r>
              <a:rPr lang="ru-RU" sz="2400" b="1" dirty="0" smtClean="0">
                <a:solidFill>
                  <a:srgbClr val="FF0000"/>
                </a:solidFill>
                <a:latin typeface="Arial" pitchFamily="34" charset="0"/>
                <a:cs typeface="Arial" pitchFamily="34" charset="0"/>
              </a:rPr>
              <a:t> </a:t>
            </a:r>
            <a:r>
              <a:rPr lang="ru-RU" sz="2400" b="1" dirty="0" smtClean="0">
                <a:latin typeface="Arial" pitchFamily="34" charset="0"/>
                <a:cs typeface="Arial" pitchFamily="34" charset="0"/>
              </a:rPr>
              <a:t>автором</a:t>
            </a:r>
            <a:r>
              <a:rPr lang="ru-RU" sz="2400" b="1" dirty="0" smtClean="0">
                <a:solidFill>
                  <a:srgbClr val="FF0000"/>
                </a:solidFill>
                <a:latin typeface="Arial" pitchFamily="34" charset="0"/>
                <a:cs typeface="Arial" pitchFamily="34" charset="0"/>
              </a:rPr>
              <a:t> </a:t>
            </a:r>
            <a:r>
              <a:rPr lang="ru-RU" sz="2400" b="1" dirty="0" smtClean="0">
                <a:latin typeface="Arial" pitchFamily="34" charset="0"/>
                <a:cs typeface="Arial" pitchFamily="34" charset="0"/>
              </a:rPr>
              <a:t>текста.</a:t>
            </a:r>
          </a:p>
          <a:p>
            <a:pPr eaLnBrk="1" fontAlgn="auto" hangingPunct="1">
              <a:spcAft>
                <a:spcPts val="0"/>
              </a:spcAft>
              <a:buFont typeface="Arial" pitchFamily="34" charset="0"/>
              <a:buNone/>
              <a:defRPr/>
            </a:pPr>
            <a:endParaRPr lang="ru-RU" sz="2400" b="1" dirty="0" smtClean="0">
              <a:latin typeface="Arial" pitchFamily="34" charset="0"/>
              <a:cs typeface="Arial" pitchFamily="34" charset="0"/>
            </a:endParaRPr>
          </a:p>
          <a:p>
            <a:pPr eaLnBrk="1" fontAlgn="auto" hangingPunct="1">
              <a:spcAft>
                <a:spcPts val="0"/>
              </a:spcAft>
              <a:buFont typeface="Arial" pitchFamily="34" charset="0"/>
              <a:buNone/>
              <a:defRPr/>
            </a:pPr>
            <a:r>
              <a:rPr lang="ru-RU" sz="2400" b="1" dirty="0" smtClean="0">
                <a:latin typeface="Arial" pitchFamily="34" charset="0"/>
                <a:cs typeface="Arial" pitchFamily="34" charset="0"/>
              </a:rPr>
              <a:t>(</a:t>
            </a:r>
            <a:r>
              <a:rPr lang="ru-RU" sz="2400" b="1" dirty="0" smtClean="0">
                <a:solidFill>
                  <a:srgbClr val="FF0000"/>
                </a:solidFill>
                <a:latin typeface="Arial" pitchFamily="34" charset="0"/>
                <a:cs typeface="Arial" pitchFamily="34" charset="0"/>
              </a:rPr>
              <a:t>Не</a:t>
            </a:r>
            <a:r>
              <a:rPr lang="ru-RU" sz="2400" b="1" dirty="0" smtClean="0">
                <a:latin typeface="Arial" pitchFamily="34" charset="0"/>
                <a:cs typeface="Arial" pitchFamily="34" charset="0"/>
              </a:rPr>
              <a:t> затронутых, </a:t>
            </a:r>
            <a:r>
              <a:rPr lang="ru-RU" sz="2400" b="1" dirty="0" smtClean="0">
                <a:solidFill>
                  <a:srgbClr val="FF0000"/>
                </a:solidFill>
                <a:latin typeface="Arial" pitchFamily="34" charset="0"/>
                <a:cs typeface="Arial" pitchFamily="34" charset="0"/>
              </a:rPr>
              <a:t>не</a:t>
            </a:r>
            <a:r>
              <a:rPr lang="ru-RU" sz="2400" b="1" dirty="0" smtClean="0">
                <a:latin typeface="Arial" pitchFamily="34" charset="0"/>
                <a:cs typeface="Arial" pitchFamily="34" charset="0"/>
              </a:rPr>
              <a:t> упомянутых, а </a:t>
            </a:r>
            <a:r>
              <a:rPr lang="ru-RU" sz="2400" b="1" dirty="0" smtClean="0">
                <a:solidFill>
                  <a:srgbClr val="FF0000"/>
                </a:solidFill>
                <a:latin typeface="Arial" pitchFamily="34" charset="0"/>
                <a:cs typeface="Arial" pitchFamily="34" charset="0"/>
              </a:rPr>
              <a:t>поставленных</a:t>
            </a:r>
            <a:r>
              <a:rPr lang="ru-RU" sz="2400" b="1" dirty="0" smtClean="0">
                <a:latin typeface="Arial" pitchFamily="34" charset="0"/>
                <a:cs typeface="Arial" pitchFamily="34" charset="0"/>
              </a:rPr>
              <a:t>!)</a:t>
            </a:r>
          </a:p>
          <a:p>
            <a:pPr eaLnBrk="1" fontAlgn="auto" hangingPunct="1">
              <a:spcAft>
                <a:spcPts val="0"/>
              </a:spcAft>
              <a:buFont typeface="Arial" pitchFamily="34" charset="0"/>
              <a:buNone/>
              <a:defRPr/>
            </a:pPr>
            <a:endParaRPr lang="ru-RU" sz="2400" b="1" u="sng" dirty="0" smtClean="0">
              <a:latin typeface="Arial" pitchFamily="34" charset="0"/>
              <a:cs typeface="Arial" pitchFamily="34" charset="0"/>
            </a:endParaRPr>
          </a:p>
          <a:p>
            <a:pPr eaLnBrk="1" fontAlgn="auto" hangingPunct="1">
              <a:spcAft>
                <a:spcPts val="0"/>
              </a:spcAft>
              <a:buFont typeface="Arial" pitchFamily="34" charset="0"/>
              <a:buChar char="•"/>
              <a:defRPr/>
            </a:pPr>
            <a:r>
              <a:rPr lang="ru-RU" sz="3000" b="1" u="sng" dirty="0" smtClean="0">
                <a:latin typeface="Arial" pitchFamily="34" charset="0"/>
                <a:cs typeface="Arial" pitchFamily="34" charset="0"/>
              </a:rPr>
              <a:t>Ставить</a:t>
            </a:r>
            <a:r>
              <a:rPr lang="ru-RU" sz="2400" dirty="0" smtClean="0">
                <a:latin typeface="Arial" pitchFamily="34" charset="0"/>
                <a:cs typeface="Arial" pitchFamily="34" charset="0"/>
              </a:rPr>
              <a:t> – перен. Выдвигать, предлагать для решения, выполнения, рассмотрения, обсуждения. </a:t>
            </a:r>
            <a:r>
              <a:rPr lang="ru-RU" sz="2400" i="1" dirty="0" smtClean="0">
                <a:latin typeface="Arial" pitchFamily="34" charset="0"/>
                <a:cs typeface="Arial" pitchFamily="34" charset="0"/>
              </a:rPr>
              <a:t>С. задачу перед кем-н. С. твердые сроки. Правильно с. вопрос</a:t>
            </a:r>
            <a:r>
              <a:rPr lang="ru-RU" sz="2400" dirty="0" smtClean="0">
                <a:latin typeface="Arial" pitchFamily="34" charset="0"/>
                <a:cs typeface="Arial" pitchFamily="34" charset="0"/>
              </a:rPr>
              <a:t>. </a:t>
            </a:r>
          </a:p>
          <a:p>
            <a:pPr eaLnBrk="1" fontAlgn="auto" hangingPunct="1">
              <a:spcAft>
                <a:spcPts val="0"/>
              </a:spcAft>
              <a:buFont typeface="Arial" pitchFamily="34" charset="0"/>
              <a:buChar char="•"/>
              <a:defRPr/>
            </a:pPr>
            <a:r>
              <a:rPr lang="ru-RU" sz="2400" b="1" dirty="0" smtClean="0">
                <a:solidFill>
                  <a:srgbClr val="FF0000"/>
                </a:solidFill>
                <a:latin typeface="Arial" pitchFamily="34" charset="0"/>
                <a:cs typeface="Arial" pitchFamily="34" charset="0"/>
              </a:rPr>
              <a:t>Затронуть</a:t>
            </a:r>
            <a:r>
              <a:rPr lang="ru-RU" sz="2400" dirty="0" smtClean="0">
                <a:latin typeface="Arial" pitchFamily="34" charset="0"/>
                <a:cs typeface="Arial" pitchFamily="34" charset="0"/>
              </a:rPr>
              <a:t> – перен. Излагая, обратить мимоходом внимание на что-н. </a:t>
            </a:r>
            <a:r>
              <a:rPr lang="ru-RU" sz="2400" i="1" dirty="0" smtClean="0">
                <a:latin typeface="Arial" pitchFamily="34" charset="0"/>
                <a:cs typeface="Arial" pitchFamily="34" charset="0"/>
              </a:rPr>
              <a:t>Затронуть проблему взаимоотношения поколений.</a:t>
            </a:r>
          </a:p>
          <a:p>
            <a:pPr eaLnBrk="1" fontAlgn="auto" hangingPunct="1">
              <a:spcAft>
                <a:spcPts val="0"/>
              </a:spcAft>
              <a:buFont typeface="Arial" pitchFamily="34" charset="0"/>
              <a:buChar char="•"/>
              <a:defRPr/>
            </a:pPr>
            <a:r>
              <a:rPr lang="ru-RU" sz="2400" b="1" dirty="0" smtClean="0">
                <a:solidFill>
                  <a:srgbClr val="FF0000"/>
                </a:solidFill>
                <a:latin typeface="Arial" pitchFamily="34" charset="0"/>
                <a:cs typeface="Arial" pitchFamily="34" charset="0"/>
              </a:rPr>
              <a:t>Упомянуть</a:t>
            </a:r>
            <a:r>
              <a:rPr lang="ru-RU" sz="2400" i="1" dirty="0" smtClean="0">
                <a:latin typeface="Arial" pitchFamily="34" charset="0"/>
                <a:cs typeface="Arial" pitchFamily="34" charset="0"/>
              </a:rPr>
              <a:t> - </a:t>
            </a:r>
            <a:r>
              <a:rPr lang="ru-RU" sz="2400" dirty="0" smtClean="0">
                <a:latin typeface="Arial" pitchFamily="34" charset="0"/>
                <a:cs typeface="Arial" pitchFamily="34" charset="0"/>
              </a:rPr>
              <a:t>назвать, коснуться </a:t>
            </a:r>
            <a:r>
              <a:rPr lang="ru-RU" sz="2400" dirty="0" err="1" smtClean="0">
                <a:latin typeface="Arial" pitchFamily="34" charset="0"/>
                <a:cs typeface="Arial" pitchFamily="34" charset="0"/>
              </a:rPr>
              <a:t>кого-чего-н</a:t>
            </a:r>
            <a:r>
              <a:rPr lang="ru-RU" sz="2400" dirty="0" smtClean="0">
                <a:latin typeface="Arial" pitchFamily="34" charset="0"/>
                <a:cs typeface="Arial" pitchFamily="34" charset="0"/>
              </a:rPr>
              <a:t>. в речи. </a:t>
            </a:r>
            <a:r>
              <a:rPr lang="ru-RU" sz="2400" i="1" dirty="0" smtClean="0">
                <a:latin typeface="Arial" pitchFamily="34" charset="0"/>
                <a:cs typeface="Arial" pitchFamily="34" charset="0"/>
              </a:rPr>
              <a:t>У. о вчерашнем событии.</a:t>
            </a:r>
          </a:p>
          <a:p>
            <a:pPr eaLnBrk="1" fontAlgn="auto" hangingPunct="1">
              <a:spcAft>
                <a:spcPts val="0"/>
              </a:spcAft>
              <a:buFont typeface="Arial" pitchFamily="34" charset="0"/>
              <a:buNone/>
              <a:defRPr/>
            </a:pPr>
            <a:r>
              <a:rPr lang="ru-RU" sz="2800" b="1" dirty="0" smtClean="0">
                <a:latin typeface="Arial" pitchFamily="34" charset="0"/>
                <a:cs typeface="Arial" pitchFamily="34" charset="0"/>
              </a:rPr>
              <a:t>     </a:t>
            </a:r>
            <a:endParaRPr lang="ru-RU" sz="2800" b="1" u="sng" dirty="0" smtClean="0">
              <a:latin typeface="Arial" pitchFamily="34" charset="0"/>
              <a:cs typeface="Arial" pitchFamily="34" charset="0"/>
            </a:endParaRPr>
          </a:p>
        </p:txBody>
      </p:sp>
      <p:pic>
        <p:nvPicPr>
          <p:cNvPr id="1026" name="Picture 2" descr="C:\Users\User\Desktop\картинки с шаттерстока\shutterstock_6014878.jpg"/>
          <p:cNvPicPr>
            <a:picLocks noChangeAspect="1" noChangeArrowheads="1"/>
          </p:cNvPicPr>
          <p:nvPr/>
        </p:nvPicPr>
        <p:blipFill>
          <a:blip r:embed="rId2" cstate="print"/>
          <a:srcRect/>
          <a:stretch>
            <a:fillRect/>
          </a:stretch>
        </p:blipFill>
        <p:spPr bwMode="auto">
          <a:xfrm>
            <a:off x="7524750" y="1700213"/>
            <a:ext cx="1223963" cy="12239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 calcmode="lin" valueType="num">
                                      <p:cBhvr>
                                        <p:cTn id="26" dur="1000" fill="hold"/>
                                        <p:tgtEl>
                                          <p:spTgt spid="1026"/>
                                        </p:tgtEl>
                                        <p:attrNameLst>
                                          <p:attrName>ppt_w</p:attrName>
                                        </p:attrNameLst>
                                      </p:cBhvr>
                                      <p:tavLst>
                                        <p:tav tm="0">
                                          <p:val>
                                            <p:strVal val="#ppt_w+.3"/>
                                          </p:val>
                                        </p:tav>
                                        <p:tav tm="100000">
                                          <p:val>
                                            <p:strVal val="#ppt_w"/>
                                          </p:val>
                                        </p:tav>
                                      </p:tavLst>
                                    </p:anim>
                                    <p:anim calcmode="lin" valueType="num">
                                      <p:cBhvr>
                                        <p:cTn id="27" dur="1000" fill="hold"/>
                                        <p:tgtEl>
                                          <p:spTgt spid="1026"/>
                                        </p:tgtEl>
                                        <p:attrNameLst>
                                          <p:attrName>ppt_h</p:attrName>
                                        </p:attrNameLst>
                                      </p:cBhvr>
                                      <p:tavLst>
                                        <p:tav tm="0">
                                          <p:val>
                                            <p:strVal val="#ppt_h"/>
                                          </p:val>
                                        </p:tav>
                                        <p:tav tm="100000">
                                          <p:val>
                                            <p:strVal val="#ppt_h"/>
                                          </p:val>
                                        </p:tav>
                                      </p:tavLst>
                                    </p:anim>
                                    <p:animEffect transition="in" filter="fade">
                                      <p:cBhvr>
                                        <p:cTn id="28" dur="1000"/>
                                        <p:tgtEl>
                                          <p:spTgt spid="1026"/>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nodeType="clickEffect">
                                  <p:stCondLst>
                                    <p:cond delay="0"/>
                                  </p:stCondLst>
                                  <p:iterate type="lt">
                                    <p:tmPct val="0"/>
                                  </p:iterate>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34"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mph" presetSubtype="0" fill="hold" nodeType="clickEffect">
                                  <p:stCondLst>
                                    <p:cond delay="0"/>
                                  </p:stCondLst>
                                  <p:iterate type="lt">
                                    <p:tmPct val="4000"/>
                                  </p:iterate>
                                  <p:childTnLst>
                                    <p:set>
                                      <p:cBhvr override="childStyle">
                                        <p:cTn id="39" dur="500" fill="hold"/>
                                        <p:tgtEl>
                                          <p:spTgt spid="3">
                                            <p:txEl>
                                              <p:pRg st="2" end="2"/>
                                            </p:txEl>
                                          </p:spTgt>
                                        </p:tgtEl>
                                        <p:attrNameLst>
                                          <p:attrName>style.textDecorationUnderline</p:attrName>
                                        </p:attrNameLst>
                                      </p:cBhvr>
                                      <p:to>
                                        <p:strVal val="true"/>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1000"/>
                                        <p:tgtEl>
                                          <p:spTgt spid="3">
                                            <p:txEl>
                                              <p:pRg st="4" end="4"/>
                                            </p:txEl>
                                          </p:spTgt>
                                        </p:tgtEl>
                                      </p:cBhvr>
                                    </p:animEffect>
                                    <p:anim calcmode="lin" valueType="num">
                                      <p:cBhvr>
                                        <p:cTn id="4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913"/>
            <a:ext cx="8229600" cy="719137"/>
          </a:xfrm>
        </p:spPr>
        <p:txBody>
          <a:bodyPr/>
          <a:lstStyle/>
          <a:p>
            <a:r>
              <a:rPr lang="ru-RU" sz="2400" b="1" smtClean="0">
                <a:latin typeface="Arial" charset="0"/>
                <a:cs typeface="Arial" charset="0"/>
              </a:rPr>
              <a:t>Назначение цитаты — </a:t>
            </a:r>
            <a:r>
              <a:rPr lang="ru-RU" sz="2400" b="1" smtClean="0">
                <a:solidFill>
                  <a:srgbClr val="FF0000"/>
                </a:solidFill>
                <a:latin typeface="Arial" charset="0"/>
                <a:cs typeface="Arial" charset="0"/>
              </a:rPr>
              <a:t>подтвердить </a:t>
            </a:r>
            <a:r>
              <a:rPr lang="ru-RU" sz="2400" b="1" smtClean="0">
                <a:latin typeface="Arial" charset="0"/>
                <a:cs typeface="Arial" charset="0"/>
              </a:rPr>
              <a:t>сказанное, </a:t>
            </a:r>
            <a:r>
              <a:rPr lang="ru-RU" sz="2400" b="1" smtClean="0">
                <a:solidFill>
                  <a:srgbClr val="FF0000"/>
                </a:solidFill>
                <a:latin typeface="Arial" charset="0"/>
                <a:cs typeface="Arial" charset="0"/>
              </a:rPr>
              <a:t>но не повторять его</a:t>
            </a:r>
            <a:endParaRPr lang="ru-RU" sz="2400" smtClean="0"/>
          </a:p>
        </p:txBody>
      </p:sp>
      <p:sp>
        <p:nvSpPr>
          <p:cNvPr id="3" name="Содержимое 2"/>
          <p:cNvSpPr>
            <a:spLocks noGrp="1"/>
          </p:cNvSpPr>
          <p:nvPr>
            <p:ph sz="half" idx="1"/>
          </p:nvPr>
        </p:nvSpPr>
        <p:spPr>
          <a:xfrm>
            <a:off x="179388" y="1125538"/>
            <a:ext cx="3816350" cy="5000625"/>
          </a:xfrm>
        </p:spPr>
        <p:txBody>
          <a:bodyPr/>
          <a:lstStyle/>
          <a:p>
            <a:pPr>
              <a:buFont typeface="Wingdings" pitchFamily="2" charset="2"/>
              <a:buChar char="q"/>
            </a:pPr>
            <a:r>
              <a:rPr lang="ru-RU" sz="1800" smtClean="0">
                <a:latin typeface="Arial" charset="0"/>
                <a:cs typeface="Arial" charset="0"/>
              </a:rPr>
              <a:t>Автор показывает, как в </a:t>
            </a:r>
          </a:p>
          <a:p>
            <a:pPr>
              <a:buFont typeface="Arial" charset="0"/>
              <a:buNone/>
            </a:pPr>
            <a:r>
              <a:rPr lang="ru-RU" sz="1800" smtClean="0">
                <a:latin typeface="Arial" charset="0"/>
                <a:cs typeface="Arial" charset="0"/>
              </a:rPr>
              <a:t>сложившейся ситуации ожидание</a:t>
            </a:r>
          </a:p>
          <a:p>
            <a:pPr>
              <a:buFont typeface="Arial" charset="0"/>
              <a:buNone/>
            </a:pPr>
            <a:r>
              <a:rPr lang="ru-RU" sz="1800" smtClean="0">
                <a:latin typeface="Arial" charset="0"/>
                <a:cs typeface="Arial" charset="0"/>
              </a:rPr>
              <a:t> неминуемой гибели заставило</a:t>
            </a:r>
          </a:p>
          <a:p>
            <a:pPr>
              <a:buFont typeface="Arial" charset="0"/>
              <a:buNone/>
            </a:pPr>
            <a:r>
              <a:rPr lang="ru-RU" sz="1800" smtClean="0">
                <a:latin typeface="Arial" charset="0"/>
                <a:cs typeface="Arial" charset="0"/>
              </a:rPr>
              <a:t>  семнадцатилетнего солдата </a:t>
            </a:r>
          </a:p>
          <a:p>
            <a:pPr>
              <a:buFont typeface="Arial" charset="0"/>
              <a:buNone/>
            </a:pPr>
            <a:r>
              <a:rPr lang="ru-RU" sz="1800" smtClean="0">
                <a:latin typeface="Arial" charset="0"/>
                <a:cs typeface="Arial" charset="0"/>
              </a:rPr>
              <a:t>почувствовать </a:t>
            </a:r>
            <a:r>
              <a:rPr lang="ru-RU" sz="1800" b="1" smtClean="0">
                <a:latin typeface="Arial" charset="0"/>
                <a:cs typeface="Arial" charset="0"/>
              </a:rPr>
              <a:t>«беззащитность, </a:t>
            </a:r>
          </a:p>
          <a:p>
            <a:pPr>
              <a:buFont typeface="Arial" charset="0"/>
              <a:buNone/>
            </a:pPr>
            <a:r>
              <a:rPr lang="ru-RU" sz="1800" b="1" smtClean="0">
                <a:latin typeface="Arial" charset="0"/>
                <a:cs typeface="Arial" charset="0"/>
              </a:rPr>
              <a:t>беспомощность».</a:t>
            </a:r>
          </a:p>
          <a:p>
            <a:pPr>
              <a:buFont typeface="Arial" charset="0"/>
              <a:buNone/>
            </a:pPr>
            <a:endParaRPr lang="ru-RU" sz="1800" smtClean="0">
              <a:latin typeface="Arial" charset="0"/>
              <a:cs typeface="Arial" charset="0"/>
            </a:endParaRPr>
          </a:p>
          <a:p>
            <a:pPr>
              <a:buFont typeface="Arial" charset="0"/>
              <a:buNone/>
            </a:pPr>
            <a:endParaRPr lang="ru-RU" sz="1800" smtClean="0">
              <a:latin typeface="Arial" charset="0"/>
              <a:cs typeface="Arial" charset="0"/>
            </a:endParaRPr>
          </a:p>
          <a:p>
            <a:pPr eaLnBrk="1" hangingPunct="1">
              <a:lnSpc>
                <a:spcPct val="70000"/>
              </a:lnSpc>
              <a:buFont typeface="Wingdings" pitchFamily="2" charset="2"/>
              <a:buChar char="q"/>
            </a:pPr>
            <a:r>
              <a:rPr lang="ru-RU" sz="1800" smtClean="0">
                <a:latin typeface="Arial" charset="0"/>
                <a:cs typeface="Arial" charset="0"/>
              </a:rPr>
              <a:t> А.Генатулин образно и точно  передал  осознание рассказчиком  непрочности, кратковременности его короткой жизни: убегая от </a:t>
            </a:r>
          </a:p>
          <a:p>
            <a:pPr eaLnBrk="1" hangingPunct="1">
              <a:lnSpc>
                <a:spcPct val="70000"/>
              </a:lnSpc>
              <a:buFont typeface="Arial" charset="0"/>
              <a:buNone/>
            </a:pPr>
            <a:r>
              <a:rPr lang="ru-RU" sz="1800" smtClean="0">
                <a:latin typeface="Arial" charset="0"/>
                <a:cs typeface="Arial" charset="0"/>
              </a:rPr>
              <a:t>пули, герой чувствует себя </a:t>
            </a:r>
          </a:p>
          <a:p>
            <a:pPr eaLnBrk="1" hangingPunct="1">
              <a:lnSpc>
                <a:spcPct val="70000"/>
              </a:lnSpc>
              <a:buFont typeface="Arial" charset="0"/>
              <a:buNone/>
            </a:pPr>
            <a:r>
              <a:rPr lang="ru-RU" sz="1800" b="1" smtClean="0">
                <a:latin typeface="Arial" charset="0"/>
                <a:cs typeface="Arial" charset="0"/>
              </a:rPr>
              <a:t>«</a:t>
            </a:r>
            <a:r>
              <a:rPr lang="ru-RU" sz="1800" b="1" smtClean="0">
                <a:latin typeface="Arial" charset="0"/>
              </a:rPr>
              <a:t>трепетной свечой на ветру, </a:t>
            </a:r>
          </a:p>
          <a:p>
            <a:pPr eaLnBrk="1" hangingPunct="1">
              <a:lnSpc>
                <a:spcPct val="70000"/>
              </a:lnSpc>
              <a:buFont typeface="Arial" charset="0"/>
              <a:buNone/>
            </a:pPr>
            <a:r>
              <a:rPr lang="ru-RU" sz="1800" b="1" smtClean="0">
                <a:latin typeface="Arial" charset="0"/>
              </a:rPr>
              <a:t>хрупким сосудом, полным горячей крови».</a:t>
            </a:r>
            <a:endParaRPr lang="ru-RU" sz="1800" b="1" smtClean="0">
              <a:latin typeface="Arial" charset="0"/>
              <a:cs typeface="Arial" charset="0"/>
            </a:endParaRPr>
          </a:p>
        </p:txBody>
      </p:sp>
      <p:sp>
        <p:nvSpPr>
          <p:cNvPr id="4" name="Содержимое 3"/>
          <p:cNvSpPr>
            <a:spLocks noGrp="1"/>
          </p:cNvSpPr>
          <p:nvPr>
            <p:ph sz="half" idx="2"/>
          </p:nvPr>
        </p:nvSpPr>
        <p:spPr>
          <a:xfrm>
            <a:off x="5580063" y="1052513"/>
            <a:ext cx="3563937" cy="5073650"/>
          </a:xfrm>
        </p:spPr>
        <p:txBody>
          <a:bodyPr/>
          <a:lstStyle/>
          <a:p>
            <a:pPr eaLnBrk="1" hangingPunct="1">
              <a:lnSpc>
                <a:spcPct val="70000"/>
              </a:lnSpc>
              <a:buFont typeface="Arial" charset="0"/>
              <a:buNone/>
              <a:defRPr/>
            </a:pPr>
            <a:r>
              <a:rPr lang="ru-RU" sz="1600" dirty="0" smtClean="0">
                <a:latin typeface="Arial" pitchFamily="34" charset="0"/>
                <a:cs typeface="Arial" pitchFamily="34" charset="0"/>
              </a:rPr>
              <a:t>     </a:t>
            </a:r>
          </a:p>
          <a:p>
            <a:pPr eaLnBrk="1" hangingPunct="1">
              <a:lnSpc>
                <a:spcPct val="70000"/>
              </a:lnSpc>
              <a:buFont typeface="Wingdings" pitchFamily="2" charset="2"/>
              <a:buChar char="q"/>
              <a:defRPr/>
            </a:pPr>
            <a:r>
              <a:rPr lang="ru-RU" sz="1600" dirty="0" smtClean="0">
                <a:latin typeface="Arial" pitchFamily="34" charset="0"/>
                <a:cs typeface="Arial" pitchFamily="34" charset="0"/>
              </a:rPr>
              <a:t> </a:t>
            </a:r>
            <a:r>
              <a:rPr lang="ru-RU" sz="1800" dirty="0" smtClean="0">
                <a:latin typeface="Arial" pitchFamily="34" charset="0"/>
                <a:cs typeface="Arial" pitchFamily="34" charset="0"/>
              </a:rPr>
              <a:t>Рассказчик, понимая, что </a:t>
            </a:r>
          </a:p>
          <a:p>
            <a:pPr eaLnBrk="1" hangingPunct="1">
              <a:lnSpc>
                <a:spcPct val="70000"/>
              </a:lnSpc>
              <a:buFont typeface="Arial" charset="0"/>
              <a:buNone/>
              <a:defRPr/>
            </a:pPr>
            <a:r>
              <a:rPr lang="ru-RU" sz="1800" dirty="0" smtClean="0">
                <a:latin typeface="Arial" pitchFamily="34" charset="0"/>
                <a:cs typeface="Arial" pitchFamily="34" charset="0"/>
              </a:rPr>
              <a:t>находится на мушке снайпера,</a:t>
            </a:r>
          </a:p>
          <a:p>
            <a:pPr eaLnBrk="1" hangingPunct="1">
              <a:lnSpc>
                <a:spcPct val="70000"/>
              </a:lnSpc>
              <a:buFont typeface="Arial" charset="0"/>
              <a:buNone/>
              <a:defRPr/>
            </a:pPr>
            <a:r>
              <a:rPr lang="ru-RU" sz="1800" b="1" dirty="0" smtClean="0">
                <a:latin typeface="Arial" pitchFamily="34" charset="0"/>
                <a:cs typeface="Arial" pitchFamily="34" charset="0"/>
              </a:rPr>
              <a:t> </a:t>
            </a:r>
            <a:r>
              <a:rPr lang="ru-RU" sz="1800" b="1" dirty="0" smtClean="0">
                <a:solidFill>
                  <a:schemeClr val="tx2">
                    <a:lumMod val="50000"/>
                  </a:schemeClr>
                </a:solidFill>
                <a:latin typeface="Arial" pitchFamily="34" charset="0"/>
                <a:cs typeface="Arial" pitchFamily="34" charset="0"/>
              </a:rPr>
              <a:t>чувствует себя беспомощным</a:t>
            </a:r>
          </a:p>
          <a:p>
            <a:pPr eaLnBrk="1" hangingPunct="1">
              <a:lnSpc>
                <a:spcPct val="70000"/>
              </a:lnSpc>
              <a:buFont typeface="Arial" charset="0"/>
              <a:buNone/>
              <a:defRPr/>
            </a:pPr>
            <a:r>
              <a:rPr lang="ru-RU" sz="1800" b="1" dirty="0" smtClean="0">
                <a:solidFill>
                  <a:schemeClr val="tx2">
                    <a:lumMod val="50000"/>
                  </a:schemeClr>
                </a:solidFill>
                <a:latin typeface="Arial" pitchFamily="34" charset="0"/>
                <a:cs typeface="Arial" pitchFamily="34" charset="0"/>
              </a:rPr>
              <a:t> и   беззащитным</a:t>
            </a:r>
            <a:r>
              <a:rPr lang="ru-RU" sz="1800" b="1" dirty="0" smtClean="0">
                <a:solidFill>
                  <a:srgbClr val="FF0000"/>
                </a:solidFill>
                <a:latin typeface="Arial" pitchFamily="34" charset="0"/>
                <a:cs typeface="Arial" pitchFamily="34" charset="0"/>
              </a:rPr>
              <a:t>: «Я почувствовал </a:t>
            </a:r>
          </a:p>
          <a:p>
            <a:pPr eaLnBrk="1" hangingPunct="1">
              <a:lnSpc>
                <a:spcPct val="70000"/>
              </a:lnSpc>
              <a:buFont typeface="Arial" charset="0"/>
              <a:buNone/>
              <a:defRPr/>
            </a:pPr>
            <a:r>
              <a:rPr lang="ru-RU" sz="1800" b="1" dirty="0" smtClean="0">
                <a:solidFill>
                  <a:srgbClr val="FF0000"/>
                </a:solidFill>
                <a:latin typeface="Arial" pitchFamily="34" charset="0"/>
                <a:cs typeface="Arial" pitchFamily="34" charset="0"/>
              </a:rPr>
              <a:t>всю свою беззащитность, </a:t>
            </a:r>
            <a:endParaRPr lang="en-US" sz="1800" b="1" dirty="0" smtClean="0">
              <a:solidFill>
                <a:srgbClr val="FF0000"/>
              </a:solidFill>
              <a:latin typeface="Arial" pitchFamily="34" charset="0"/>
              <a:cs typeface="Arial" pitchFamily="34" charset="0"/>
            </a:endParaRPr>
          </a:p>
          <a:p>
            <a:pPr eaLnBrk="1" hangingPunct="1">
              <a:lnSpc>
                <a:spcPct val="70000"/>
              </a:lnSpc>
              <a:buFont typeface="Arial" charset="0"/>
              <a:buNone/>
              <a:defRPr/>
            </a:pPr>
            <a:r>
              <a:rPr lang="ru-RU" sz="1800" b="1" dirty="0" smtClean="0">
                <a:solidFill>
                  <a:srgbClr val="FF0000"/>
                </a:solidFill>
                <a:latin typeface="Arial" pitchFamily="34" charset="0"/>
                <a:cs typeface="Arial" pitchFamily="34" charset="0"/>
              </a:rPr>
              <a:t>беспомощность». </a:t>
            </a:r>
          </a:p>
          <a:p>
            <a:pPr eaLnBrk="1" hangingPunct="1">
              <a:lnSpc>
                <a:spcPct val="70000"/>
              </a:lnSpc>
              <a:buFont typeface="Arial" charset="0"/>
              <a:buNone/>
              <a:defRPr/>
            </a:pPr>
            <a:endParaRPr lang="ru-RU" sz="1800" b="1" dirty="0" smtClean="0">
              <a:solidFill>
                <a:srgbClr val="FF0000"/>
              </a:solidFill>
              <a:latin typeface="Arial" pitchFamily="34" charset="0"/>
              <a:cs typeface="Arial" pitchFamily="34" charset="0"/>
            </a:endParaRPr>
          </a:p>
          <a:p>
            <a:pPr eaLnBrk="1" hangingPunct="1">
              <a:lnSpc>
                <a:spcPct val="70000"/>
              </a:lnSpc>
              <a:buFont typeface="Arial" charset="0"/>
              <a:buNone/>
              <a:defRPr/>
            </a:pPr>
            <a:endParaRPr lang="ru-RU" sz="1800" b="1" dirty="0" smtClean="0">
              <a:solidFill>
                <a:srgbClr val="FF0000"/>
              </a:solidFill>
              <a:latin typeface="Arial" pitchFamily="34" charset="0"/>
              <a:cs typeface="Arial" pitchFamily="34" charset="0"/>
            </a:endParaRPr>
          </a:p>
          <a:p>
            <a:pPr eaLnBrk="1" hangingPunct="1">
              <a:lnSpc>
                <a:spcPct val="70000"/>
              </a:lnSpc>
              <a:buFont typeface="Wingdings" pitchFamily="2" charset="2"/>
              <a:buChar char="q"/>
              <a:defRPr/>
            </a:pPr>
            <a:r>
              <a:rPr lang="ru-RU" sz="1800" dirty="0" smtClean="0">
                <a:latin typeface="Arial" charset="0"/>
              </a:rPr>
              <a:t>Герой представляет себя  </a:t>
            </a:r>
            <a:r>
              <a:rPr lang="ru-RU" sz="1800" b="1" dirty="0" smtClean="0">
                <a:solidFill>
                  <a:schemeClr val="tx2">
                    <a:lumMod val="50000"/>
                  </a:schemeClr>
                </a:solidFill>
                <a:latin typeface="Arial" charset="0"/>
              </a:rPr>
              <a:t>свечой, которая может мгновенно погаснуть, и стеклянным сосудом, который может разбиться в любую секунду</a:t>
            </a:r>
            <a:r>
              <a:rPr lang="ru-RU" sz="1800" b="1" dirty="0" smtClean="0">
                <a:solidFill>
                  <a:srgbClr val="FF0000"/>
                </a:solidFill>
                <a:latin typeface="Arial" charset="0"/>
              </a:rPr>
              <a:t>: «Я ощущал себя трепетной свечой на ветру, хрупким  сосудом, полным горячей крови».</a:t>
            </a:r>
            <a:endParaRPr lang="ru-RU" sz="1800" b="1" dirty="0">
              <a:solidFill>
                <a:srgbClr val="FF0000"/>
              </a:solidFill>
              <a:latin typeface="Arial" pitchFamily="34" charset="0"/>
              <a:cs typeface="Arial" pitchFamily="34" charset="0"/>
            </a:endParaRPr>
          </a:p>
        </p:txBody>
      </p:sp>
      <p:pic>
        <p:nvPicPr>
          <p:cNvPr id="95236" name="Picture 2" descr="C:\Users\User\Desktop\шаттерсток\shutterstock_208179220.jpg"/>
          <p:cNvPicPr>
            <a:picLocks noChangeAspect="1" noChangeArrowheads="1"/>
          </p:cNvPicPr>
          <p:nvPr/>
        </p:nvPicPr>
        <p:blipFill>
          <a:blip r:embed="rId2" cstate="print"/>
          <a:srcRect/>
          <a:stretch>
            <a:fillRect/>
          </a:stretch>
        </p:blipFill>
        <p:spPr bwMode="auto">
          <a:xfrm>
            <a:off x="3876675" y="2286000"/>
            <a:ext cx="1703388" cy="2079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1000"/>
                                        <p:tgtEl>
                                          <p:spTgt spid="4">
                                            <p:txEl>
                                              <p:pRg st="2" end="2"/>
                                            </p:txEl>
                                          </p:spTgt>
                                        </p:tgtEl>
                                      </p:cBhvr>
                                    </p:animEffect>
                                    <p:anim calcmode="lin" valueType="num">
                                      <p:cBhvr>
                                        <p:cTn id="2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1000"/>
                                        <p:tgtEl>
                                          <p:spTgt spid="4">
                                            <p:txEl>
                                              <p:pRg st="3" end="3"/>
                                            </p:txEl>
                                          </p:spTgt>
                                        </p:tgtEl>
                                      </p:cBhvr>
                                    </p:animEffect>
                                    <p:anim calcmode="lin" valueType="num">
                                      <p:cBhvr>
                                        <p:cTn id="3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1000"/>
                                        <p:tgtEl>
                                          <p:spTgt spid="4">
                                            <p:txEl>
                                              <p:pRg st="4" end="4"/>
                                            </p:txEl>
                                          </p:spTgt>
                                        </p:tgtEl>
                                      </p:cBhvr>
                                    </p:animEffect>
                                    <p:anim calcmode="lin" valueType="num">
                                      <p:cBhvr>
                                        <p:cTn id="3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fade">
                                      <p:cBhvr>
                                        <p:cTn id="39" dur="1000"/>
                                        <p:tgtEl>
                                          <p:spTgt spid="4">
                                            <p:txEl>
                                              <p:pRg st="5" end="5"/>
                                            </p:txEl>
                                          </p:spTgt>
                                        </p:tgtEl>
                                      </p:cBhvr>
                                    </p:animEffect>
                                    <p:anim calcmode="lin" valueType="num">
                                      <p:cBhvr>
                                        <p:cTn id="4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animEffect transition="in" filter="fade">
                                      <p:cBhvr>
                                        <p:cTn id="44" dur="1000"/>
                                        <p:tgtEl>
                                          <p:spTgt spid="4">
                                            <p:txEl>
                                              <p:pRg st="6" end="6"/>
                                            </p:txEl>
                                          </p:spTgt>
                                        </p:tgtEl>
                                      </p:cBhvr>
                                    </p:animEffect>
                                    <p:anim calcmode="lin" valueType="num">
                                      <p:cBhvr>
                                        <p:cTn id="4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0" end="0"/>
                                            </p:txEl>
                                          </p:spTgt>
                                        </p:tgtEl>
                                        <p:attrNameLst>
                                          <p:attrName>style.visibility</p:attrName>
                                        </p:attrNameLst>
                                      </p:cBhvr>
                                      <p:to>
                                        <p:strVal val="visible"/>
                                      </p:to>
                                    </p:set>
                                    <p:animEffect transition="in" filter="fade">
                                      <p:cBhvr>
                                        <p:cTn id="51" dur="1000"/>
                                        <p:tgtEl>
                                          <p:spTgt spid="3">
                                            <p:txEl>
                                              <p:pRg st="0" end="0"/>
                                            </p:txEl>
                                          </p:spTgt>
                                        </p:tgtEl>
                                      </p:cBhvr>
                                    </p:animEffect>
                                    <p:anim calcmode="lin" valueType="num">
                                      <p:cBhvr>
                                        <p:cTn id="5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1" end="1"/>
                                            </p:txEl>
                                          </p:spTgt>
                                        </p:tgtEl>
                                        <p:attrNameLst>
                                          <p:attrName>style.visibility</p:attrName>
                                        </p:attrNameLst>
                                      </p:cBhvr>
                                      <p:to>
                                        <p:strVal val="visible"/>
                                      </p:to>
                                    </p:set>
                                    <p:animEffect transition="in" filter="fade">
                                      <p:cBhvr>
                                        <p:cTn id="56" dur="1000"/>
                                        <p:tgtEl>
                                          <p:spTgt spid="3">
                                            <p:txEl>
                                              <p:pRg st="1" end="1"/>
                                            </p:txEl>
                                          </p:spTgt>
                                        </p:tgtEl>
                                      </p:cBhvr>
                                    </p:animEffect>
                                    <p:anim calcmode="lin" valueType="num">
                                      <p:cBhvr>
                                        <p:cTn id="5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fade">
                                      <p:cBhvr>
                                        <p:cTn id="61" dur="1000"/>
                                        <p:tgtEl>
                                          <p:spTgt spid="3">
                                            <p:txEl>
                                              <p:pRg st="2" end="2"/>
                                            </p:txEl>
                                          </p:spTgt>
                                        </p:tgtEl>
                                      </p:cBhvr>
                                    </p:animEffect>
                                    <p:anim calcmode="lin" valueType="num">
                                      <p:cBhvr>
                                        <p:cTn id="6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
                                            <p:txEl>
                                              <p:pRg st="3" end="3"/>
                                            </p:txEl>
                                          </p:spTgt>
                                        </p:tgtEl>
                                        <p:attrNameLst>
                                          <p:attrName>style.visibility</p:attrName>
                                        </p:attrNameLst>
                                      </p:cBhvr>
                                      <p:to>
                                        <p:strVal val="visible"/>
                                      </p:to>
                                    </p:set>
                                    <p:animEffect transition="in" filter="fade">
                                      <p:cBhvr>
                                        <p:cTn id="66" dur="1000"/>
                                        <p:tgtEl>
                                          <p:spTgt spid="3">
                                            <p:txEl>
                                              <p:pRg st="3" end="3"/>
                                            </p:txEl>
                                          </p:spTgt>
                                        </p:tgtEl>
                                      </p:cBhvr>
                                    </p:animEffect>
                                    <p:anim calcmode="lin" valueType="num">
                                      <p:cBhvr>
                                        <p:cTn id="6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Effect transition="in" filter="fade">
                                      <p:cBhvr>
                                        <p:cTn id="71" dur="1000"/>
                                        <p:tgtEl>
                                          <p:spTgt spid="3">
                                            <p:txEl>
                                              <p:pRg st="4" end="4"/>
                                            </p:txEl>
                                          </p:spTgt>
                                        </p:tgtEl>
                                      </p:cBhvr>
                                    </p:animEffect>
                                    <p:anim calcmode="lin" valueType="num">
                                      <p:cBhvr>
                                        <p:cTn id="7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3">
                                            <p:txEl>
                                              <p:pRg st="5" end="5"/>
                                            </p:txEl>
                                          </p:spTgt>
                                        </p:tgtEl>
                                        <p:attrNameLst>
                                          <p:attrName>style.visibility</p:attrName>
                                        </p:attrNameLst>
                                      </p:cBhvr>
                                      <p:to>
                                        <p:strVal val="visible"/>
                                      </p:to>
                                    </p:set>
                                    <p:animEffect transition="in" filter="fade">
                                      <p:cBhvr>
                                        <p:cTn id="76" dur="1000"/>
                                        <p:tgtEl>
                                          <p:spTgt spid="3">
                                            <p:txEl>
                                              <p:pRg st="5" end="5"/>
                                            </p:txEl>
                                          </p:spTgt>
                                        </p:tgtEl>
                                      </p:cBhvr>
                                    </p:animEffect>
                                    <p:anim calcmode="lin" valueType="num">
                                      <p:cBhvr>
                                        <p:cTn id="7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4">
                                            <p:txEl>
                                              <p:pRg st="9" end="9"/>
                                            </p:txEl>
                                          </p:spTgt>
                                        </p:tgtEl>
                                        <p:attrNameLst>
                                          <p:attrName>style.visibility</p:attrName>
                                        </p:attrNameLst>
                                      </p:cBhvr>
                                      <p:to>
                                        <p:strVal val="visible"/>
                                      </p:to>
                                    </p:set>
                                    <p:animEffect transition="in" filter="fade">
                                      <p:cBhvr>
                                        <p:cTn id="83" dur="1000"/>
                                        <p:tgtEl>
                                          <p:spTgt spid="4">
                                            <p:txEl>
                                              <p:pRg st="9" end="9"/>
                                            </p:txEl>
                                          </p:spTgt>
                                        </p:tgtEl>
                                      </p:cBhvr>
                                    </p:animEffect>
                                    <p:anim calcmode="lin" valueType="num">
                                      <p:cBhvr>
                                        <p:cTn id="84"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85"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3">
                                            <p:txEl>
                                              <p:pRg st="8" end="8"/>
                                            </p:txEl>
                                          </p:spTgt>
                                        </p:tgtEl>
                                        <p:attrNameLst>
                                          <p:attrName>style.visibility</p:attrName>
                                        </p:attrNameLst>
                                      </p:cBhvr>
                                      <p:to>
                                        <p:strVal val="visible"/>
                                      </p:to>
                                    </p:set>
                                    <p:animEffect transition="in" filter="fade">
                                      <p:cBhvr>
                                        <p:cTn id="90" dur="1000"/>
                                        <p:tgtEl>
                                          <p:spTgt spid="3">
                                            <p:txEl>
                                              <p:pRg st="8" end="8"/>
                                            </p:txEl>
                                          </p:spTgt>
                                        </p:tgtEl>
                                      </p:cBhvr>
                                    </p:animEffect>
                                    <p:anim calcmode="lin" valueType="num">
                                      <p:cBhvr>
                                        <p:cTn id="9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92" dur="1000" fill="hold"/>
                                        <p:tgtEl>
                                          <p:spTgt spid="3">
                                            <p:txEl>
                                              <p:pRg st="8" end="8"/>
                                            </p:txEl>
                                          </p:spTgt>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3">
                                            <p:txEl>
                                              <p:pRg st="9" end="9"/>
                                            </p:txEl>
                                          </p:spTgt>
                                        </p:tgtEl>
                                        <p:attrNameLst>
                                          <p:attrName>style.visibility</p:attrName>
                                        </p:attrNameLst>
                                      </p:cBhvr>
                                      <p:to>
                                        <p:strVal val="visible"/>
                                      </p:to>
                                    </p:set>
                                    <p:animEffect transition="in" filter="fade">
                                      <p:cBhvr>
                                        <p:cTn id="95" dur="1000"/>
                                        <p:tgtEl>
                                          <p:spTgt spid="3">
                                            <p:txEl>
                                              <p:pRg st="9" end="9"/>
                                            </p:txEl>
                                          </p:spTgt>
                                        </p:tgtEl>
                                      </p:cBhvr>
                                    </p:animEffect>
                                    <p:anim calcmode="lin" valueType="num">
                                      <p:cBhvr>
                                        <p:cTn id="9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3">
                                            <p:txEl>
                                              <p:pRg st="9" end="9"/>
                                            </p:txEl>
                                          </p:spTgt>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3">
                                            <p:txEl>
                                              <p:pRg st="10" end="10"/>
                                            </p:txEl>
                                          </p:spTgt>
                                        </p:tgtEl>
                                        <p:attrNameLst>
                                          <p:attrName>style.visibility</p:attrName>
                                        </p:attrNameLst>
                                      </p:cBhvr>
                                      <p:to>
                                        <p:strVal val="visible"/>
                                      </p:to>
                                    </p:set>
                                    <p:animEffect transition="in" filter="fade">
                                      <p:cBhvr>
                                        <p:cTn id="100" dur="1000"/>
                                        <p:tgtEl>
                                          <p:spTgt spid="3">
                                            <p:txEl>
                                              <p:pRg st="10" end="10"/>
                                            </p:txEl>
                                          </p:spTgt>
                                        </p:tgtEl>
                                      </p:cBhvr>
                                    </p:animEffect>
                                    <p:anim calcmode="lin" valueType="num">
                                      <p:cBhvr>
                                        <p:cTn id="10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02"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3">
                                            <p:txEl>
                                              <p:pRg st="11" end="11"/>
                                            </p:txEl>
                                          </p:spTgt>
                                        </p:tgtEl>
                                        <p:attrNameLst>
                                          <p:attrName>style.visibility</p:attrName>
                                        </p:attrNameLst>
                                      </p:cBhvr>
                                      <p:to>
                                        <p:strVal val="visible"/>
                                      </p:to>
                                    </p:set>
                                    <p:animEffect transition="in" filter="fade">
                                      <p:cBhvr>
                                        <p:cTn id="105" dur="1000"/>
                                        <p:tgtEl>
                                          <p:spTgt spid="3">
                                            <p:txEl>
                                              <p:pRg st="11" end="11"/>
                                            </p:txEl>
                                          </p:spTgt>
                                        </p:tgtEl>
                                      </p:cBhvr>
                                    </p:animEffect>
                                    <p:anim calcmode="lin" valueType="num">
                                      <p:cBhvr>
                                        <p:cTn id="10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10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descr="C:\Users\User\Desktop\шаттерсток\shutterstock_365395679.jpg"/>
          <p:cNvPicPr>
            <a:picLocks noGrp="1" noChangeAspect="1" noChangeArrowheads="1"/>
          </p:cNvPicPr>
          <p:nvPr>
            <p:ph idx="1"/>
          </p:nvPr>
        </p:nvPicPr>
        <p:blipFill>
          <a:blip r:embed="rId2" cstate="print"/>
          <a:srcRect/>
          <a:stretch>
            <a:fillRect/>
          </a:stretch>
        </p:blipFill>
        <p:spPr>
          <a:xfrm>
            <a:off x="2124075" y="620713"/>
            <a:ext cx="6769100" cy="5761037"/>
          </a:xfrm>
        </p:spPr>
      </p:pic>
      <p:sp>
        <p:nvSpPr>
          <p:cNvPr id="5" name="Прямоугольник 4"/>
          <p:cNvSpPr/>
          <p:nvPr/>
        </p:nvSpPr>
        <p:spPr>
          <a:xfrm>
            <a:off x="11196638" y="242093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 name="Прямоугольник 5"/>
          <p:cNvSpPr/>
          <p:nvPr/>
        </p:nvSpPr>
        <p:spPr>
          <a:xfrm>
            <a:off x="3731083" y="2924944"/>
            <a:ext cx="4451860" cy="1754326"/>
          </a:xfrm>
          <a:prstGeom prst="rect">
            <a:avLst/>
          </a:prstGeom>
          <a:noFill/>
        </p:spPr>
        <p:txBody>
          <a:bodyPr wrap="none">
            <a:spAutoFit/>
          </a:bodyPr>
          <a:lstStyle/>
          <a:p>
            <a:pPr algn="ctr">
              <a:defRPr/>
            </a:pPr>
            <a:r>
              <a:rPr lang="ru-RU" sz="5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cs"/>
              </a:rPr>
              <a:t>Пишем </a:t>
            </a:r>
          </a:p>
          <a:p>
            <a:pPr algn="ctr">
              <a:defRPr/>
            </a:pPr>
            <a:r>
              <a:rPr lang="ru-RU" sz="5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cs"/>
              </a:rPr>
              <a:t>комментарий</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0825" y="260350"/>
            <a:ext cx="8569325" cy="3816350"/>
          </a:xfrm>
        </p:spPr>
        <p:txBody>
          <a:bodyPr rtlCol="0">
            <a:normAutofit fontScale="92500" lnSpcReduction="20000"/>
          </a:bodyPr>
          <a:lstStyle/>
          <a:p>
            <a:pPr eaLnBrk="1" fontAlgn="auto" hangingPunct="1">
              <a:spcAft>
                <a:spcPts val="0"/>
              </a:spcAft>
              <a:buFont typeface="Arial" pitchFamily="34" charset="0"/>
              <a:buNone/>
              <a:defRPr/>
            </a:pPr>
            <a:r>
              <a:rPr lang="ru-RU" sz="1800" b="1" dirty="0" smtClean="0">
                <a:latin typeface="Arial" pitchFamily="34" charset="0"/>
                <a:cs typeface="Arial" pitchFamily="34" charset="0"/>
              </a:rPr>
              <a:t>            </a:t>
            </a:r>
          </a:p>
          <a:p>
            <a:pPr eaLnBrk="1" fontAlgn="auto" hangingPunct="1">
              <a:spcAft>
                <a:spcPts val="0"/>
              </a:spcAft>
              <a:buFont typeface="Arial" pitchFamily="34" charset="0"/>
              <a:buNone/>
              <a:defRPr/>
            </a:pPr>
            <a:r>
              <a:rPr lang="ru-RU" sz="1700" b="1" dirty="0" smtClean="0">
                <a:latin typeface="Arial" pitchFamily="34" charset="0"/>
                <a:cs typeface="Arial" pitchFamily="34" charset="0"/>
              </a:rPr>
              <a:t>         </a:t>
            </a:r>
            <a:r>
              <a:rPr lang="ru-RU" sz="1700" b="1" i="1" dirty="0" smtClean="0">
                <a:latin typeface="Arial" pitchFamily="34" charset="0"/>
                <a:cs typeface="Arial" pitchFamily="34" charset="0"/>
              </a:rPr>
              <a:t>«Известно, что физический страх – это естественный инстинкт самосохранения. </a:t>
            </a:r>
            <a:r>
              <a:rPr lang="ru-RU" sz="1700" b="1" i="1" dirty="0" smtClean="0">
                <a:solidFill>
                  <a:srgbClr val="FF0000"/>
                </a:solidFill>
                <a:latin typeface="Arial" charset="0"/>
              </a:rPr>
              <a:t>Как же влияет это чувство  на поведение человека в смертельной опасности? </a:t>
            </a:r>
            <a:r>
              <a:rPr lang="ru-RU" sz="1700" b="1" i="1" dirty="0" smtClean="0">
                <a:latin typeface="Arial" charset="0"/>
              </a:rPr>
              <a:t>Эта необычная проблема находится в центре внимания автора текста. </a:t>
            </a:r>
          </a:p>
          <a:p>
            <a:pPr eaLnBrk="1" fontAlgn="auto" hangingPunct="1">
              <a:spcAft>
                <a:spcPts val="0"/>
              </a:spcAft>
              <a:buFont typeface="Arial" pitchFamily="34" charset="0"/>
              <a:buNone/>
              <a:defRPr/>
            </a:pPr>
            <a:r>
              <a:rPr lang="ru-RU" sz="1700" b="1" i="1" dirty="0" smtClean="0">
                <a:latin typeface="Arial" charset="0"/>
                <a:cs typeface="Arial" pitchFamily="34" charset="0"/>
              </a:rPr>
              <a:t>           Писатель исследует эмоции и переживания семнадцатилетнего солдата, оказавшегося на краю смерти,   – в «перекрестье оптического прицела» снайперской винтовки. Герой физически  испытывает страх: он чувствует «холодное дуло карабина», упёршееся в его тело, ощущает зудящую точку, куда войдёт пуля, и эти  переживания заставляют его почувствовать собственную  «беззащитность и  беспомощность». </a:t>
            </a:r>
          </a:p>
          <a:p>
            <a:pPr eaLnBrk="1" fontAlgn="auto" hangingPunct="1">
              <a:spcAft>
                <a:spcPts val="0"/>
              </a:spcAft>
              <a:buFont typeface="Arial" pitchFamily="34" charset="0"/>
              <a:buNone/>
              <a:defRPr/>
            </a:pPr>
            <a:r>
              <a:rPr lang="ru-RU" sz="1700" b="1" i="1" dirty="0" smtClean="0">
                <a:latin typeface="Arial" charset="0"/>
                <a:cs typeface="Arial" pitchFamily="34" charset="0"/>
              </a:rPr>
              <a:t>              Детальное описание последствий выстрела, которые представляет рассказчик в предложениях 28, 40 и 42, помогает читателю понять, что юноша не раз видел смерть в самом страшном её образе, и поэтому главное в поведении  героя – движение, действие, попытка убежать от неминуемой гибели.</a:t>
            </a:r>
          </a:p>
          <a:p>
            <a:pPr eaLnBrk="1" fontAlgn="auto" hangingPunct="1">
              <a:spcAft>
                <a:spcPts val="0"/>
              </a:spcAft>
              <a:buFont typeface="Arial" pitchFamily="34" charset="0"/>
              <a:buNone/>
              <a:defRPr/>
            </a:pPr>
            <a:r>
              <a:rPr lang="ru-RU" sz="1700" b="1" i="1" dirty="0" smtClean="0">
                <a:latin typeface="Arial" charset="0"/>
                <a:cs typeface="Arial" pitchFamily="34" charset="0"/>
              </a:rPr>
              <a:t>        Автор подчёркивает, что  </a:t>
            </a:r>
            <a:r>
              <a:rPr lang="ru-RU" sz="1700" b="1" i="1" dirty="0" smtClean="0">
                <a:solidFill>
                  <a:srgbClr val="FF0000"/>
                </a:solidFill>
                <a:latin typeface="Arial" charset="0"/>
                <a:cs typeface="Arial" pitchFamily="34" charset="0"/>
              </a:rPr>
              <a:t>именно страх породил в солдате жажду жизни, стремление спастись, ускользнуть в  «манящую лазейку в жизнь</a:t>
            </a:r>
            <a:r>
              <a:rPr lang="ru-RU" sz="1700" b="1" i="1" dirty="0" smtClean="0">
                <a:latin typeface="Arial" charset="0"/>
                <a:cs typeface="Arial" pitchFamily="34" charset="0"/>
              </a:rPr>
              <a:t>...». </a:t>
            </a:r>
            <a:endParaRPr lang="ru-RU" sz="1700" b="1" i="1" dirty="0" smtClean="0">
              <a:latin typeface="Arial" pitchFamily="34" charset="0"/>
              <a:cs typeface="Arial" pitchFamily="34" charset="0"/>
            </a:endParaRPr>
          </a:p>
        </p:txBody>
      </p:sp>
      <p:sp>
        <p:nvSpPr>
          <p:cNvPr id="4" name="Заголовок 1"/>
          <p:cNvSpPr txBox="1">
            <a:spLocks/>
          </p:cNvSpPr>
          <p:nvPr/>
        </p:nvSpPr>
        <p:spPr bwMode="auto">
          <a:xfrm>
            <a:off x="0" y="4221163"/>
            <a:ext cx="9144000" cy="2447925"/>
          </a:xfrm>
          <a:prstGeom prst="rect">
            <a:avLst/>
          </a:prstGeom>
          <a:solidFill>
            <a:srgbClr val="99FFCC"/>
          </a:solidFill>
          <a:ln w="9525">
            <a:noFill/>
            <a:miter lim="800000"/>
            <a:headEnd/>
            <a:tailEnd/>
          </a:ln>
        </p:spPr>
        <p:txBody>
          <a:bodyPr/>
          <a:lstStyle/>
          <a:p>
            <a:pPr marL="342900" indent="-342900">
              <a:spcBef>
                <a:spcPct val="20000"/>
              </a:spcBef>
            </a:pPr>
            <a:r>
              <a:rPr lang="ru-RU" b="1"/>
              <a:t>         Экзаменуемый, ссылаясь на исходный текст (в виде цитат, цифровых ссылок, элементов изложения), прослеживает  ход авторской мысли от формулировки проблемы к основному выводу. </a:t>
            </a:r>
          </a:p>
          <a:p>
            <a:pPr marL="342900" indent="-342900">
              <a:spcBef>
                <a:spcPct val="20000"/>
              </a:spcBef>
            </a:pPr>
            <a:r>
              <a:rPr lang="ru-RU" b="1"/>
              <a:t>          В комментарии выделены ключевые аспекты проблемы:</a:t>
            </a:r>
          </a:p>
          <a:p>
            <a:pPr marL="342900" indent="-342900">
              <a:spcBef>
                <a:spcPct val="20000"/>
              </a:spcBef>
              <a:buFont typeface="Arial" charset="0"/>
              <a:buChar char="•"/>
            </a:pPr>
            <a:r>
              <a:rPr lang="ru-RU" b="1"/>
              <a:t> эмоции и чувства  солдата , рождённые  смертельным страхом, – 2 абзац;  </a:t>
            </a:r>
          </a:p>
          <a:p>
            <a:pPr marL="342900" indent="-342900">
              <a:spcBef>
                <a:spcPct val="20000"/>
              </a:spcBef>
              <a:buFont typeface="Arial" charset="0"/>
              <a:buChar char="•"/>
            </a:pPr>
            <a:r>
              <a:rPr lang="ru-RU" b="1"/>
              <a:t>ужас ожидания смерти, заставляющий спасаться от неё, - 3 абзац. 	 </a:t>
            </a:r>
            <a:br>
              <a:rPr lang="ru-RU" b="1"/>
            </a:br>
            <a:r>
              <a:rPr lang="ru-RU" b="1" i="1"/>
              <a:t> </a:t>
            </a:r>
            <a:r>
              <a:rPr lang="ru-RU" b="1"/>
              <a:t/>
            </a:r>
            <a:br>
              <a:rPr lang="ru-RU" b="1"/>
            </a:br>
            <a:endParaRPr lang="ru-RU"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388" y="260350"/>
            <a:ext cx="8640762" cy="4537075"/>
          </a:xfrm>
        </p:spPr>
        <p:txBody>
          <a:bodyPr rtlCol="0">
            <a:normAutofit fontScale="77500" lnSpcReduction="20000"/>
          </a:bodyPr>
          <a:lstStyle/>
          <a:p>
            <a:pPr>
              <a:lnSpc>
                <a:spcPct val="110000"/>
              </a:lnSpc>
              <a:buFont typeface="Arial" charset="0"/>
              <a:buNone/>
              <a:defRPr/>
            </a:pPr>
            <a:r>
              <a:rPr lang="ru-RU" sz="1800" b="1" i="1" dirty="0" smtClean="0"/>
              <a:t>                </a:t>
            </a:r>
          </a:p>
          <a:p>
            <a:pPr>
              <a:lnSpc>
                <a:spcPct val="110000"/>
              </a:lnSpc>
              <a:buFont typeface="Arial" charset="0"/>
              <a:buNone/>
              <a:defRPr/>
            </a:pPr>
            <a:r>
              <a:rPr lang="ru-RU" sz="2100" b="1" i="1" dirty="0" smtClean="0">
                <a:latin typeface="Arial" pitchFamily="34" charset="0"/>
                <a:cs typeface="Arial" pitchFamily="34" charset="0"/>
              </a:rPr>
              <a:t>               «</a:t>
            </a:r>
            <a:r>
              <a:rPr lang="ru-RU" sz="2100" b="1" i="1" dirty="0" smtClean="0">
                <a:solidFill>
                  <a:srgbClr val="FF0000"/>
                </a:solidFill>
                <a:latin typeface="Arial" pitchFamily="34" charset="0"/>
                <a:cs typeface="Arial" pitchFamily="34" charset="0"/>
              </a:rPr>
              <a:t>Проблема осознания ценности жизни </a:t>
            </a:r>
            <a:r>
              <a:rPr lang="ru-RU" sz="2100" b="1" i="1" dirty="0" smtClean="0">
                <a:latin typeface="Arial" pitchFamily="34" charset="0"/>
                <a:cs typeface="Arial" pitchFamily="34" charset="0"/>
              </a:rPr>
              <a:t>находится в центре внимания  автора предложенного к анализу текста. </a:t>
            </a:r>
          </a:p>
          <a:p>
            <a:pPr>
              <a:lnSpc>
                <a:spcPct val="110000"/>
              </a:lnSpc>
              <a:buFont typeface="Arial" charset="0"/>
              <a:buNone/>
              <a:defRPr/>
            </a:pPr>
            <a:r>
              <a:rPr lang="ru-RU" sz="2100" b="1" i="1" dirty="0" smtClean="0">
                <a:latin typeface="Arial" pitchFamily="34" charset="0"/>
                <a:cs typeface="Arial" pitchFamily="34" charset="0"/>
              </a:rPr>
              <a:t>          В нём А.Генатулин описывает чувства и ощущения совсем  юного солдата, который, чтобы спастись от пули снайпера, делает отчаянный рывок из своего маленького окопчика в находящуюся неподалеку от него баню.  В минуты смертельной опасности жажда жизни просыпается в герое с огромной силой. </a:t>
            </a:r>
          </a:p>
          <a:p>
            <a:pPr eaLnBrk="1" hangingPunct="1">
              <a:lnSpc>
                <a:spcPct val="110000"/>
              </a:lnSpc>
              <a:buFont typeface="Arial" charset="0"/>
              <a:buNone/>
              <a:defRPr/>
            </a:pPr>
            <a:r>
              <a:rPr lang="ru-RU" sz="2100" b="1" i="1" dirty="0" smtClean="0">
                <a:latin typeface="Arial" pitchFamily="34" charset="0"/>
                <a:cs typeface="Arial" pitchFamily="34" charset="0"/>
              </a:rPr>
              <a:t>           Ощущая себя  «трепетной свечой на ветру, хрупким сосудом, полным горячей крови»  и чувствуя, что жизнь его висит на волоске, рассказчик тем не менее мобилизует все свои душевные и физические силы: «Я бежал. Убегал от пули...». «Сто шагов» до распахнутой двери бани стали для него бесконечным бегом в жизнь (предложения 25-27), которую даже в ожидании близкой смерти герой чувствует особенно остро (предложение 20). </a:t>
            </a:r>
          </a:p>
          <a:p>
            <a:pPr eaLnBrk="1" hangingPunct="1">
              <a:lnSpc>
                <a:spcPct val="110000"/>
              </a:lnSpc>
              <a:buFont typeface="Arial" charset="0"/>
              <a:buNone/>
              <a:defRPr/>
            </a:pPr>
            <a:r>
              <a:rPr lang="ru-RU" sz="2100" b="1" i="1" dirty="0" smtClean="0">
                <a:latin typeface="Arial" pitchFamily="34" charset="0"/>
                <a:cs typeface="Arial" pitchFamily="34" charset="0"/>
              </a:rPr>
              <a:t>         Он чудом  избежал гибели, и именно поэтому запоздалый  смертельный ужас «что, если бы...» заставляет его мчаться через годы  к «чёрному проёму банной двери».</a:t>
            </a:r>
          </a:p>
          <a:p>
            <a:pPr>
              <a:lnSpc>
                <a:spcPct val="110000"/>
              </a:lnSpc>
              <a:buFont typeface="Arial" charset="0"/>
              <a:buNone/>
              <a:defRPr/>
            </a:pPr>
            <a:r>
              <a:rPr lang="ru-RU" sz="2100" b="1" i="1" dirty="0" smtClean="0">
                <a:latin typeface="Arial" pitchFamily="34" charset="0"/>
                <a:cs typeface="Arial" pitchFamily="34" charset="0"/>
              </a:rPr>
              <a:t>          Следовательно, </a:t>
            </a:r>
            <a:r>
              <a:rPr lang="ru-RU" sz="2100" b="1" i="1" dirty="0" smtClean="0">
                <a:solidFill>
                  <a:srgbClr val="FF0000"/>
                </a:solidFill>
                <a:latin typeface="Arial" pitchFamily="34" charset="0"/>
                <a:cs typeface="Arial" pitchFamily="34" charset="0"/>
              </a:rPr>
              <a:t>осознание ценности жизни, по мнению автора, становится более полным через переживание и осмысление смерти</a:t>
            </a:r>
            <a:r>
              <a:rPr lang="ru-RU" sz="2100" b="1" i="1" dirty="0" smtClean="0">
                <a:latin typeface="Arial" pitchFamily="34" charset="0"/>
                <a:cs typeface="Arial" pitchFamily="34" charset="0"/>
              </a:rPr>
              <a:t>». </a:t>
            </a:r>
          </a:p>
        </p:txBody>
      </p:sp>
      <p:sp>
        <p:nvSpPr>
          <p:cNvPr id="4" name="Заголовок 1"/>
          <p:cNvSpPr txBox="1">
            <a:spLocks/>
          </p:cNvSpPr>
          <p:nvPr/>
        </p:nvSpPr>
        <p:spPr bwMode="auto">
          <a:xfrm>
            <a:off x="0" y="4724400"/>
            <a:ext cx="9144000" cy="2133600"/>
          </a:xfrm>
          <a:prstGeom prst="rect">
            <a:avLst/>
          </a:prstGeom>
          <a:solidFill>
            <a:srgbClr val="99FFCC"/>
          </a:solidFill>
          <a:ln w="9525">
            <a:noFill/>
            <a:miter lim="800000"/>
            <a:headEnd/>
            <a:tailEnd/>
          </a:ln>
        </p:spPr>
        <p:txBody>
          <a:bodyPr/>
          <a:lstStyle/>
          <a:p>
            <a:pPr marL="342900" indent="-342900">
              <a:spcBef>
                <a:spcPct val="20000"/>
              </a:spcBef>
            </a:pPr>
            <a:r>
              <a:rPr lang="ru-RU">
                <a:solidFill>
                  <a:srgbClr val="FF0000"/>
                </a:solidFill>
              </a:rPr>
              <a:t>                  </a:t>
            </a:r>
            <a:r>
              <a:rPr lang="ru-RU" b="1"/>
              <a:t> </a:t>
            </a:r>
            <a:r>
              <a:rPr lang="ru-RU" sz="1600" b="1"/>
              <a:t>Экзаменуемый также прослеживает  ход авторской мысли от формулировки проблемы к идее текста. </a:t>
            </a:r>
          </a:p>
          <a:p>
            <a:pPr marL="342900" indent="-342900">
              <a:spcBef>
                <a:spcPct val="20000"/>
              </a:spcBef>
            </a:pPr>
            <a:r>
              <a:rPr lang="ru-RU" sz="1600" b="1"/>
              <a:t>          В комментарии выделены ключевые аспекты проблемы:</a:t>
            </a:r>
          </a:p>
          <a:p>
            <a:pPr marL="342900" indent="-342900">
              <a:spcBef>
                <a:spcPct val="20000"/>
              </a:spcBef>
              <a:buFont typeface="Arial" charset="0"/>
              <a:buChar char="•"/>
            </a:pPr>
            <a:r>
              <a:rPr lang="ru-RU" sz="1600" b="1"/>
              <a:t>осознание хрупкости  человеческой жизни - 3 абзац;</a:t>
            </a:r>
          </a:p>
          <a:p>
            <a:pPr marL="342900" indent="-342900">
              <a:spcBef>
                <a:spcPct val="20000"/>
              </a:spcBef>
              <a:buFont typeface="Arial" charset="0"/>
              <a:buChar char="•"/>
            </a:pPr>
            <a:r>
              <a:rPr lang="ru-RU" sz="1600" b="1"/>
              <a:t>жажда жизни, осмысление её ценности – 4 абзац.</a:t>
            </a:r>
          </a:p>
          <a:p>
            <a:pPr marL="342900" indent="-342900">
              <a:spcBef>
                <a:spcPct val="20000"/>
              </a:spcBef>
            </a:pPr>
            <a:r>
              <a:rPr lang="ru-RU" sz="1600" b="1"/>
              <a:t>	 Примеры-иллюстрации вплетаются в комментарий в виде </a:t>
            </a:r>
            <a:r>
              <a:rPr lang="ru-RU" sz="1600" b="1">
                <a:solidFill>
                  <a:srgbClr val="FF0000"/>
                </a:solidFill>
              </a:rPr>
              <a:t>цитат, ссылок на номера предложений.</a:t>
            </a:r>
            <a:r>
              <a:rPr lang="ru-RU" sz="1600"/>
              <a:t/>
            </a:r>
            <a:br>
              <a:rPr lang="ru-RU" sz="1600"/>
            </a:br>
            <a:r>
              <a:rPr lang="ru-RU" sz="1600" i="1"/>
              <a:t> </a:t>
            </a:r>
            <a:r>
              <a:rPr lang="ru-RU" sz="1600"/>
              <a:t/>
            </a:r>
            <a:br>
              <a:rPr lang="ru-RU" sz="1600"/>
            </a:br>
            <a:endParaRPr lang="ru-RU"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2" descr="C:\Users\User\Desktop\шаттерсток\shutterstock_428573866.jpg"/>
          <p:cNvPicPr>
            <a:picLocks noGrp="1" noChangeAspect="1" noChangeArrowheads="1"/>
          </p:cNvPicPr>
          <p:nvPr>
            <p:ph type="tbl" idx="4294967295"/>
          </p:nvPr>
        </p:nvPicPr>
        <p:blipFill>
          <a:blip r:embed="rId2" cstate="print"/>
          <a:srcRect/>
          <a:stretch>
            <a:fillRect/>
          </a:stretch>
        </p:blipFill>
        <p:spPr>
          <a:xfrm>
            <a:off x="6443663" y="0"/>
            <a:ext cx="2700337" cy="2700338"/>
          </a:xfrm>
        </p:spPr>
      </p:pic>
      <p:sp>
        <p:nvSpPr>
          <p:cNvPr id="5" name="Прямоугольник 4"/>
          <p:cNvSpPr/>
          <p:nvPr/>
        </p:nvSpPr>
        <p:spPr>
          <a:xfrm>
            <a:off x="860104" y="2708920"/>
            <a:ext cx="7473648" cy="3170099"/>
          </a:xfrm>
          <a:prstGeom prst="rect">
            <a:avLst/>
          </a:prstGeom>
          <a:noFill/>
        </p:spPr>
        <p:txBody>
          <a:bodyPr>
            <a:spAutoFit/>
          </a:bodyPr>
          <a:lstStyle/>
          <a:p>
            <a:pPr algn="ctr">
              <a:defRPr/>
            </a:pPr>
            <a:r>
              <a:rPr lang="ru-RU" sz="40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cs typeface="+mn-cs"/>
              </a:rPr>
              <a:t>Что бывает, </a:t>
            </a:r>
          </a:p>
          <a:p>
            <a:pPr algn="ctr">
              <a:defRPr/>
            </a:pPr>
            <a:r>
              <a:rPr lang="ru-RU" sz="40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cs typeface="+mn-cs"/>
              </a:rPr>
              <a:t>если книг не читают, </a:t>
            </a:r>
          </a:p>
          <a:p>
            <a:pPr algn="ctr">
              <a:defRPr/>
            </a:pPr>
            <a:r>
              <a:rPr lang="ru-RU" sz="40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cs typeface="+mn-cs"/>
              </a:rPr>
              <a:t>ИЛИ </a:t>
            </a:r>
          </a:p>
          <a:p>
            <a:pPr algn="ctr">
              <a:defRPr/>
            </a:pPr>
            <a:r>
              <a:rPr lang="ru-RU" sz="40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cs typeface="+mn-cs"/>
              </a:rPr>
              <a:t>исправляем ошибки </a:t>
            </a:r>
          </a:p>
          <a:p>
            <a:pPr algn="ctr">
              <a:defRPr/>
            </a:pPr>
            <a:r>
              <a:rPr lang="ru-RU" sz="40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cs typeface="+mn-cs"/>
              </a:rPr>
              <a:t>в аргументах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Заголовок 1"/>
          <p:cNvSpPr>
            <a:spLocks noGrp="1"/>
          </p:cNvSpPr>
          <p:nvPr>
            <p:ph idx="4294967295"/>
          </p:nvPr>
        </p:nvSpPr>
        <p:spPr>
          <a:xfrm>
            <a:off x="179388" y="188913"/>
            <a:ext cx="8964612" cy="6335712"/>
          </a:xfrm>
        </p:spPr>
        <p:txBody>
          <a:bodyPr/>
          <a:lstStyle/>
          <a:p>
            <a:pPr>
              <a:buFont typeface="Arial" charset="0"/>
              <a:buNone/>
            </a:pPr>
            <a:r>
              <a:rPr lang="ru-RU" sz="1500" smtClean="0"/>
              <a:t>      </a:t>
            </a:r>
            <a:r>
              <a:rPr lang="en-US" sz="1500" b="1" smtClean="0">
                <a:latin typeface="Arial" charset="0"/>
              </a:rPr>
              <a:t>  </a:t>
            </a:r>
            <a:r>
              <a:rPr lang="ru-RU" sz="1500" b="1" smtClean="0">
                <a:latin typeface="Arial" charset="0"/>
              </a:rPr>
              <a:t>В поэме "Анна Онегина"... </a:t>
            </a:r>
            <a:br>
              <a:rPr lang="ru-RU" sz="1500" b="1" smtClean="0">
                <a:latin typeface="Arial" charset="0"/>
              </a:rPr>
            </a:br>
            <a:r>
              <a:rPr lang="ru-RU" sz="1500" b="1" smtClean="0">
                <a:latin typeface="Arial" charset="0"/>
              </a:rPr>
              <a:t>В предложенном тексте автор поднимает проблему "поход с товарищем"... </a:t>
            </a:r>
            <a:br>
              <a:rPr lang="ru-RU" sz="1500" b="1" smtClean="0">
                <a:latin typeface="Arial" charset="0"/>
              </a:rPr>
            </a:br>
            <a:r>
              <a:rPr lang="ru-RU" sz="1500" b="1" smtClean="0">
                <a:latin typeface="Arial" charset="0"/>
              </a:rPr>
              <a:t>В произведении "Тарас и Бульба"... </a:t>
            </a:r>
            <a:br>
              <a:rPr lang="ru-RU" sz="1500" b="1" smtClean="0">
                <a:latin typeface="Arial" charset="0"/>
              </a:rPr>
            </a:br>
            <a:r>
              <a:rPr lang="ru-RU" sz="1500" b="1" smtClean="0">
                <a:latin typeface="Arial" charset="0"/>
              </a:rPr>
              <a:t>В рассказе "Муму" герой хоть и был глухонемым он сделал маленькую крохотную блоху. </a:t>
            </a:r>
            <a:br>
              <a:rPr lang="ru-RU" sz="1500" b="1" smtClean="0">
                <a:latin typeface="Arial" charset="0"/>
              </a:rPr>
            </a:br>
            <a:r>
              <a:rPr lang="ru-RU" sz="1500" b="1" smtClean="0">
                <a:latin typeface="Arial" charset="0"/>
              </a:rPr>
              <a:t>Григорий Мельников в произведении "Тихий Дон"... </a:t>
            </a:r>
            <a:br>
              <a:rPr lang="ru-RU" sz="1500" b="1" smtClean="0">
                <a:latin typeface="Arial" charset="0"/>
              </a:rPr>
            </a:br>
            <a:r>
              <a:rPr lang="ru-RU" sz="1500" b="1" smtClean="0">
                <a:latin typeface="Arial" charset="0"/>
              </a:rPr>
              <a:t>До Онегина любовь Татьяны долго доходит. </a:t>
            </a:r>
            <a:br>
              <a:rPr lang="ru-RU" sz="1500" b="1" smtClean="0">
                <a:latin typeface="Arial" charset="0"/>
              </a:rPr>
            </a:br>
            <a:r>
              <a:rPr lang="ru-RU" sz="1500" b="1" smtClean="0">
                <a:latin typeface="Arial" charset="0"/>
              </a:rPr>
              <a:t>Женщины погибали, закрывая своей маленькой грудью родину. </a:t>
            </a:r>
            <a:br>
              <a:rPr lang="ru-RU" sz="1500" b="1" smtClean="0">
                <a:latin typeface="Arial" charset="0"/>
              </a:rPr>
            </a:br>
            <a:r>
              <a:rPr lang="ru-RU" sz="1500" b="1" smtClean="0">
                <a:latin typeface="Arial" charset="0"/>
              </a:rPr>
              <a:t>Когда Базарову было плохо он шёл в лес и ломал ветки. </a:t>
            </a:r>
            <a:br>
              <a:rPr lang="ru-RU" sz="1500" b="1" smtClean="0">
                <a:latin typeface="Arial" charset="0"/>
              </a:rPr>
            </a:br>
            <a:r>
              <a:rPr lang="ru-RU" sz="1500" b="1" smtClean="0">
                <a:latin typeface="Arial" charset="0"/>
              </a:rPr>
              <a:t>Менделееву упало яблоко на голову и он создал химические элементы. </a:t>
            </a:r>
            <a:br>
              <a:rPr lang="ru-RU" sz="1500" b="1" smtClean="0">
                <a:latin typeface="Arial" charset="0"/>
              </a:rPr>
            </a:br>
            <a:r>
              <a:rPr lang="ru-RU" sz="1500" b="1" smtClean="0">
                <a:latin typeface="Arial" charset="0"/>
              </a:rPr>
              <a:t>Мой дедушка в любой ситуации может показать своё достоинство, лишь бы это не причинило вреда. </a:t>
            </a:r>
            <a:br>
              <a:rPr lang="ru-RU" sz="1500" b="1" smtClean="0">
                <a:latin typeface="Arial" charset="0"/>
              </a:rPr>
            </a:br>
            <a:r>
              <a:rPr lang="ru-RU" sz="1500" b="1" smtClean="0">
                <a:latin typeface="Arial" charset="0"/>
              </a:rPr>
              <a:t>Мой отец в прошлой жизни был учителем. </a:t>
            </a:r>
            <a:br>
              <a:rPr lang="ru-RU" sz="1500" b="1" smtClean="0">
                <a:latin typeface="Arial" charset="0"/>
              </a:rPr>
            </a:br>
            <a:r>
              <a:rPr lang="ru-RU" sz="1500" b="1" smtClean="0">
                <a:latin typeface="Arial" charset="0"/>
              </a:rPr>
              <a:t>На примере героев "онегенской строфы", обосную... </a:t>
            </a:r>
            <a:br>
              <a:rPr lang="ru-RU" sz="1500" b="1" smtClean="0">
                <a:latin typeface="Arial" charset="0"/>
              </a:rPr>
            </a:br>
            <a:r>
              <a:rPr lang="ru-RU" sz="1500" b="1" smtClean="0">
                <a:latin typeface="Arial" charset="0"/>
              </a:rPr>
              <a:t>Надо беречь женский пол и не подвергать его риску. </a:t>
            </a:r>
            <a:br>
              <a:rPr lang="ru-RU" sz="1500" b="1" smtClean="0">
                <a:latin typeface="Arial" charset="0"/>
              </a:rPr>
            </a:br>
            <a:r>
              <a:rPr lang="ru-RU" sz="1500" b="1" smtClean="0">
                <a:latin typeface="Arial" charset="0"/>
              </a:rPr>
              <a:t>Обломов всё время сидел возле кровати. </a:t>
            </a:r>
            <a:br>
              <a:rPr lang="ru-RU" sz="1500" b="1" smtClean="0">
                <a:latin typeface="Arial" charset="0"/>
              </a:rPr>
            </a:br>
            <a:r>
              <a:rPr lang="ru-RU" sz="1500" b="1" smtClean="0">
                <a:latin typeface="Arial" charset="0"/>
              </a:rPr>
              <a:t>Обломов ленился, поэтому покрывался пылью. </a:t>
            </a:r>
            <a:br>
              <a:rPr lang="ru-RU" sz="1500" b="1" smtClean="0">
                <a:latin typeface="Arial" charset="0"/>
              </a:rPr>
            </a:br>
            <a:r>
              <a:rPr lang="ru-RU" sz="1500" b="1" smtClean="0">
                <a:latin typeface="Arial" charset="0"/>
              </a:rPr>
              <a:t>Отец дал Чичикову три копейки и уехал... </a:t>
            </a:r>
            <a:br>
              <a:rPr lang="ru-RU" sz="1500" b="1" smtClean="0">
                <a:latin typeface="Arial" charset="0"/>
              </a:rPr>
            </a:br>
            <a:r>
              <a:rPr lang="ru-RU" sz="1500" b="1" smtClean="0">
                <a:latin typeface="Arial" charset="0"/>
              </a:rPr>
              <a:t>Петя Ростов - сын Натальи Ростовой. </a:t>
            </a:r>
            <a:br>
              <a:rPr lang="ru-RU" sz="1500" b="1" smtClean="0">
                <a:latin typeface="Arial" charset="0"/>
              </a:rPr>
            </a:br>
            <a:r>
              <a:rPr lang="ru-RU" sz="1500" b="1" smtClean="0">
                <a:latin typeface="Arial" charset="0"/>
              </a:rPr>
              <a:t>Повесть В. Распутина "Живи и пой". </a:t>
            </a:r>
            <a:br>
              <a:rPr lang="ru-RU" sz="1500" b="1" smtClean="0">
                <a:latin typeface="Arial" charset="0"/>
              </a:rPr>
            </a:br>
            <a:r>
              <a:rPr lang="ru-RU" sz="1500" b="1" smtClean="0">
                <a:latin typeface="Arial" charset="0"/>
              </a:rPr>
              <a:t>Подводя итоги, прошу милых женщин не надо рваться в бой. </a:t>
            </a:r>
            <a:br>
              <a:rPr lang="ru-RU" sz="1500" b="1" smtClean="0">
                <a:latin typeface="Arial" charset="0"/>
              </a:rPr>
            </a:br>
            <a:r>
              <a:rPr lang="ru-RU" sz="1500" b="1" smtClean="0">
                <a:latin typeface="Arial" charset="0"/>
              </a:rPr>
              <a:t>Произведение Жуковского "Чучело"... </a:t>
            </a:r>
            <a:br>
              <a:rPr lang="ru-RU" sz="1500" b="1" smtClean="0">
                <a:latin typeface="Arial" charset="0"/>
              </a:rPr>
            </a:br>
            <a:r>
              <a:rPr lang="ru-RU" sz="1500" b="1" smtClean="0">
                <a:latin typeface="Arial" charset="0"/>
              </a:rPr>
              <a:t>Проскальзывает между наших ушей. </a:t>
            </a:r>
          </a:p>
          <a:p>
            <a:pPr>
              <a:buFont typeface="Arial" charset="0"/>
              <a:buNone/>
            </a:pPr>
            <a:r>
              <a:rPr lang="ru-RU" sz="1500" b="1" smtClean="0">
                <a:latin typeface="Arial" charset="0"/>
              </a:rPr>
              <a:t>       Профессор вырезает сердце у собаки и пришивает его к человеку по фамилии Шариков. </a:t>
            </a:r>
            <a:br>
              <a:rPr lang="ru-RU" sz="1500" b="1" smtClean="0">
                <a:latin typeface="Arial" charset="0"/>
              </a:rPr>
            </a:br>
            <a:r>
              <a:rPr lang="ru-RU" sz="1500" b="1" smtClean="0">
                <a:latin typeface="Arial" charset="0"/>
              </a:rPr>
              <a:t>С творчеством Лиханова я познакомился с детства. Его произведения "Шагреневая кожа", "Отрочество" произвели на меня впечатление. </a:t>
            </a:r>
            <a:r>
              <a:rPr lang="ru-RU" sz="1600" b="1" smtClean="0">
                <a:latin typeface="Arial" charset="0"/>
              </a:rPr>
              <a:t/>
            </a:r>
            <a:br>
              <a:rPr lang="ru-RU" sz="1600" b="1" smtClean="0">
                <a:latin typeface="Arial" charset="0"/>
              </a:rPr>
            </a:br>
            <a:endParaRPr lang="ru-RU" sz="1600" b="1" smtClean="0">
              <a:latin typeface="Arial" charset="0"/>
            </a:endParaRPr>
          </a:p>
        </p:txBody>
      </p:sp>
      <p:pic>
        <p:nvPicPr>
          <p:cNvPr id="100354" name="Picture 3" descr="shutterstock_177449456"/>
          <p:cNvPicPr>
            <a:picLocks noChangeAspect="1" noChangeArrowheads="1"/>
          </p:cNvPicPr>
          <p:nvPr/>
        </p:nvPicPr>
        <p:blipFill>
          <a:blip r:embed="rId2" cstate="print"/>
          <a:srcRect/>
          <a:stretch>
            <a:fillRect/>
          </a:stretch>
        </p:blipFill>
        <p:spPr bwMode="auto">
          <a:xfrm>
            <a:off x="6659563" y="2997200"/>
            <a:ext cx="2233612" cy="2303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Заголовок 1"/>
          <p:cNvSpPr>
            <a:spLocks noGrp="1"/>
          </p:cNvSpPr>
          <p:nvPr>
            <p:ph idx="4294967295"/>
          </p:nvPr>
        </p:nvSpPr>
        <p:spPr>
          <a:xfrm>
            <a:off x="250825" y="260350"/>
            <a:ext cx="8713788" cy="6408738"/>
          </a:xfrm>
        </p:spPr>
        <p:txBody>
          <a:bodyPr/>
          <a:lstStyle/>
          <a:p>
            <a:pPr>
              <a:buFont typeface="Arial" charset="0"/>
              <a:buNone/>
            </a:pPr>
            <a:r>
              <a:rPr lang="ru-RU" sz="1400" dirty="0" smtClean="0"/>
              <a:t>       </a:t>
            </a:r>
            <a:r>
              <a:rPr lang="en-US" sz="1400" dirty="0" smtClean="0"/>
              <a:t>  </a:t>
            </a:r>
            <a:r>
              <a:rPr lang="ru-RU" sz="1500" b="1" dirty="0" smtClean="0">
                <a:latin typeface="Arial" charset="0"/>
              </a:rPr>
              <a:t>Так, например, В. Распутин снял фильм "Прощание с матёрым"... </a:t>
            </a:r>
            <a:br>
              <a:rPr lang="ru-RU" sz="1500" b="1" dirty="0" smtClean="0">
                <a:latin typeface="Arial" charset="0"/>
              </a:rPr>
            </a:br>
            <a:r>
              <a:rPr lang="ru-RU" sz="1500" b="1" dirty="0" smtClean="0">
                <a:latin typeface="Arial" charset="0"/>
              </a:rPr>
              <a:t>Тургеньев в произведении "Русские женщины" рассказывает о репрессии. </a:t>
            </a:r>
            <a:br>
              <a:rPr lang="ru-RU" sz="1500" b="1" dirty="0" smtClean="0">
                <a:latin typeface="Arial" charset="0"/>
              </a:rPr>
            </a:br>
            <a:r>
              <a:rPr lang="ru-RU" sz="1500" b="1" dirty="0" smtClean="0">
                <a:latin typeface="Arial" charset="0"/>
              </a:rPr>
              <a:t>У Астафьева в "Царь и Рыбе"... </a:t>
            </a:r>
            <a:br>
              <a:rPr lang="ru-RU" sz="1500" b="1" dirty="0" smtClean="0">
                <a:latin typeface="Arial" charset="0"/>
              </a:rPr>
            </a:br>
            <a:r>
              <a:rPr lang="ru-RU" sz="1500" b="1" dirty="0" smtClean="0">
                <a:latin typeface="Arial" charset="0"/>
              </a:rPr>
              <a:t>Фразу из романа Толстого "Война и мир" "рукописи не горят" помнят все. </a:t>
            </a:r>
            <a:br>
              <a:rPr lang="ru-RU" sz="1500" b="1" dirty="0" smtClean="0">
                <a:latin typeface="Arial" charset="0"/>
              </a:rPr>
            </a:br>
            <a:r>
              <a:rPr lang="ru-RU" sz="1500" b="1" dirty="0" smtClean="0">
                <a:latin typeface="Arial" charset="0"/>
              </a:rPr>
              <a:t>Штольц пытался спасти Обломова от его бесполезной жизни. </a:t>
            </a:r>
            <a:br>
              <a:rPr lang="ru-RU" sz="1500" b="1" dirty="0" smtClean="0">
                <a:latin typeface="Arial" charset="0"/>
              </a:rPr>
            </a:br>
            <a:r>
              <a:rPr lang="ru-RU" sz="1500" b="1" dirty="0" smtClean="0">
                <a:latin typeface="Arial" charset="0"/>
              </a:rPr>
              <a:t>Татьяна вышла замуж за очень большого полковника. Им оказался старый-престарый генерал.</a:t>
            </a:r>
            <a:br>
              <a:rPr lang="ru-RU" sz="1500" b="1" dirty="0" smtClean="0">
                <a:latin typeface="Arial" charset="0"/>
              </a:rPr>
            </a:br>
            <a:r>
              <a:rPr lang="ru-RU" sz="1500" b="1" dirty="0" smtClean="0">
                <a:latin typeface="Arial" charset="0"/>
              </a:rPr>
              <a:t>Татьяне казалось, что Онегин поймет ее, а он посмеялся над ней, как учитель над двоечницей.</a:t>
            </a:r>
            <a:br>
              <a:rPr lang="ru-RU" sz="1500" b="1" dirty="0" smtClean="0">
                <a:latin typeface="Arial" charset="0"/>
              </a:rPr>
            </a:br>
            <a:r>
              <a:rPr lang="ru-RU" sz="1500" b="1" dirty="0" smtClean="0">
                <a:latin typeface="Arial" charset="0"/>
              </a:rPr>
              <a:t>Татьяне приснился медведь - вылитый Онегин.</a:t>
            </a:r>
            <a:br>
              <a:rPr lang="ru-RU" sz="1500" b="1" dirty="0" smtClean="0">
                <a:latin typeface="Arial" charset="0"/>
              </a:rPr>
            </a:br>
            <a:r>
              <a:rPr lang="ru-RU" sz="1500" b="1" dirty="0" smtClean="0">
                <a:latin typeface="Arial" charset="0"/>
              </a:rPr>
              <a:t>Те помещики, от которых крестьяне слышали добрые слова, были, как правило, писателями. </a:t>
            </a:r>
            <a:br>
              <a:rPr lang="ru-RU" sz="1500" b="1" dirty="0" smtClean="0">
                <a:latin typeface="Arial" charset="0"/>
              </a:rPr>
            </a:br>
            <a:r>
              <a:rPr lang="ru-RU" sz="1500" b="1" dirty="0" smtClean="0">
                <a:latin typeface="Arial" charset="0"/>
              </a:rPr>
              <a:t>Толстой и Марью Волконскую сделал матерью, и в этом его заслуга.</a:t>
            </a:r>
            <a:br>
              <a:rPr lang="ru-RU" sz="1500" b="1" dirty="0" smtClean="0">
                <a:latin typeface="Arial" charset="0"/>
              </a:rPr>
            </a:br>
            <a:r>
              <a:rPr lang="ru-RU" sz="1500" b="1" dirty="0" smtClean="0">
                <a:latin typeface="Arial" charset="0"/>
              </a:rPr>
              <a:t>Тургенев любил всех своих девушек.</a:t>
            </a:r>
            <a:br>
              <a:rPr lang="ru-RU" sz="1500" b="1" dirty="0" smtClean="0">
                <a:latin typeface="Arial" charset="0"/>
              </a:rPr>
            </a:br>
            <a:r>
              <a:rPr lang="ru-RU" sz="1500" b="1" dirty="0" smtClean="0">
                <a:latin typeface="Arial" charset="0"/>
              </a:rPr>
              <a:t>Тургенев показал женщину в более расширенном виде.</a:t>
            </a:r>
            <a:br>
              <a:rPr lang="ru-RU" sz="1500" b="1" dirty="0" smtClean="0">
                <a:latin typeface="Arial" charset="0"/>
              </a:rPr>
            </a:br>
            <a:r>
              <a:rPr lang="ru-RU" sz="1500" b="1" dirty="0" smtClean="0">
                <a:latin typeface="Arial" charset="0"/>
              </a:rPr>
              <a:t>Тургенева не удовлетворяют ни отцы, ни дети.</a:t>
            </a:r>
          </a:p>
          <a:p>
            <a:pPr>
              <a:buFont typeface="Arial" charset="0"/>
              <a:buNone/>
            </a:pPr>
            <a:r>
              <a:rPr lang="ru-RU" sz="1500" b="1" dirty="0" smtClean="0">
                <a:latin typeface="Arial" charset="0"/>
              </a:rPr>
              <a:t>      У Макара Нагульнова был орлиный взгляд, брови - вразлет и длинный хищный нос, прошедший всю гражданскую войну и воспылавший жгучей классовой ненавистью к своим угнетателям. </a:t>
            </a:r>
          </a:p>
          <a:p>
            <a:pPr>
              <a:buFont typeface="Arial" charset="0"/>
              <a:buNone/>
            </a:pPr>
            <a:r>
              <a:rPr lang="ru-RU" sz="1500" b="1" dirty="0" smtClean="0">
                <a:latin typeface="Arial" charset="0"/>
              </a:rPr>
              <a:t>      У Метчика был старый мерин по кличке “Кобыла Машка”.</a:t>
            </a:r>
            <a:br>
              <a:rPr lang="ru-RU" sz="1500" b="1" dirty="0" smtClean="0">
                <a:latin typeface="Arial" charset="0"/>
              </a:rPr>
            </a:br>
            <a:r>
              <a:rPr lang="ru-RU" sz="1500" b="1" dirty="0" smtClean="0">
                <a:latin typeface="Arial" charset="0"/>
              </a:rPr>
              <a:t>У Плюшкина было хобби: он коллекционировал все, что попадалось ему под руку.</a:t>
            </a:r>
            <a:br>
              <a:rPr lang="ru-RU" sz="1500" b="1" dirty="0" smtClean="0">
                <a:latin typeface="Arial" charset="0"/>
              </a:rPr>
            </a:br>
            <a:r>
              <a:rPr lang="ru-RU" sz="1500" b="1" dirty="0" smtClean="0">
                <a:latin typeface="Arial" charset="0"/>
              </a:rPr>
              <a:t>У Родиона были высокие цели, но они блекнут перед самопожертвованием Сони Мармеладовой, телом своим кормившей бедную семью.</a:t>
            </a:r>
            <a:br>
              <a:rPr lang="ru-RU" sz="1500" b="1" dirty="0" smtClean="0">
                <a:latin typeface="Arial" charset="0"/>
              </a:rPr>
            </a:br>
            <a:r>
              <a:rPr lang="ru-RU" sz="1500" b="1" dirty="0" smtClean="0">
                <a:latin typeface="Arial" charset="0"/>
              </a:rPr>
              <a:t>У человека в футляре была аллергия к жизни.</a:t>
            </a:r>
            <a:br>
              <a:rPr lang="ru-RU" sz="1500" b="1" dirty="0" smtClean="0">
                <a:latin typeface="Arial" charset="0"/>
              </a:rPr>
            </a:br>
            <a:r>
              <a:rPr lang="ru-RU" sz="1500" b="1" dirty="0" smtClean="0">
                <a:latin typeface="Arial" charset="0"/>
              </a:rPr>
              <a:t>Увидев Бориса, в Катерине все порвалось.</a:t>
            </a:r>
            <a:br>
              <a:rPr lang="ru-RU" sz="1500" b="1" dirty="0" smtClean="0">
                <a:latin typeface="Arial" charset="0"/>
              </a:rPr>
            </a:br>
            <a:r>
              <a:rPr lang="ru-RU" sz="1500" b="1" dirty="0" smtClean="0">
                <a:latin typeface="Arial" charset="0"/>
              </a:rPr>
              <a:t>Ум Раскольникова размышлял над этой теорией.</a:t>
            </a:r>
            <a:br>
              <a:rPr lang="ru-RU" sz="1500" b="1" dirty="0" smtClean="0">
                <a:latin typeface="Arial" charset="0"/>
              </a:rPr>
            </a:br>
            <a:r>
              <a:rPr lang="ru-RU" sz="1500" b="1" dirty="0" smtClean="0">
                <a:latin typeface="Arial" charset="0"/>
              </a:rPr>
              <a:t>Фамусов осуждает свою дочь за то, что Софья с самого утра и уже с мужчиной.</a:t>
            </a:r>
            <a:r>
              <a:rPr lang="ru-RU" b="1" dirty="0" smtClean="0">
                <a:latin typeface="Arial" charset="0"/>
              </a:rPr>
              <a:t/>
            </a:r>
            <a:br>
              <a:rPr lang="ru-RU" b="1" dirty="0" smtClean="0">
                <a:latin typeface="Arial" charset="0"/>
              </a:rPr>
            </a:br>
            <a:endParaRPr lang="ru-RU" b="1" dirty="0" smtClean="0">
              <a:latin typeface="Arial"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4-379"/>
          <p:cNvPicPr>
            <a:picLocks noChangeAspect="1" noChangeArrowheads="1"/>
          </p:cNvPicPr>
          <p:nvPr/>
        </p:nvPicPr>
        <p:blipFill>
          <a:blip r:embed="rId2" cstate="print"/>
          <a:srcRect t="5867" r="887" b="8928"/>
          <a:stretch>
            <a:fillRect/>
          </a:stretch>
        </p:blipFill>
        <p:spPr bwMode="auto">
          <a:xfrm>
            <a:off x="0" y="0"/>
            <a:ext cx="8820472" cy="6669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p:cNvSpPr>
          <p:nvPr>
            <p:ph type="title"/>
          </p:nvPr>
        </p:nvSpPr>
        <p:spPr>
          <a:xfrm>
            <a:off x="457200" y="274638"/>
            <a:ext cx="8229600" cy="346075"/>
          </a:xfrm>
        </p:spPr>
        <p:txBody>
          <a:bodyPr/>
          <a:lstStyle/>
          <a:p>
            <a:r>
              <a:rPr lang="ru-RU" sz="4000" b="1" smtClean="0"/>
              <a:t>Пособия-помощники</a:t>
            </a:r>
          </a:p>
        </p:txBody>
      </p:sp>
      <p:pic>
        <p:nvPicPr>
          <p:cNvPr id="107524" name="Picture 4" descr="100rus_ponimanie_texta2017-01"/>
          <p:cNvPicPr>
            <a:picLocks noChangeAspect="1" noChangeArrowheads="1"/>
          </p:cNvPicPr>
          <p:nvPr/>
        </p:nvPicPr>
        <p:blipFill>
          <a:blip r:embed="rId2" cstate="print"/>
          <a:srcRect/>
          <a:stretch>
            <a:fillRect/>
          </a:stretch>
        </p:blipFill>
        <p:spPr bwMode="auto">
          <a:xfrm>
            <a:off x="250825" y="692150"/>
            <a:ext cx="1568450" cy="2305050"/>
          </a:xfrm>
          <a:prstGeom prst="rect">
            <a:avLst/>
          </a:prstGeom>
          <a:noFill/>
        </p:spPr>
      </p:pic>
      <p:pic>
        <p:nvPicPr>
          <p:cNvPr id="107525" name="Picture 5" descr="377_11088_0-01"/>
          <p:cNvPicPr>
            <a:picLocks noChangeAspect="1" noChangeArrowheads="1"/>
          </p:cNvPicPr>
          <p:nvPr/>
        </p:nvPicPr>
        <p:blipFill>
          <a:blip r:embed="rId3" cstate="print"/>
          <a:srcRect/>
          <a:stretch>
            <a:fillRect/>
          </a:stretch>
        </p:blipFill>
        <p:spPr bwMode="auto">
          <a:xfrm>
            <a:off x="1979613" y="836613"/>
            <a:ext cx="1655762" cy="2087562"/>
          </a:xfrm>
          <a:prstGeom prst="rect">
            <a:avLst/>
          </a:prstGeom>
          <a:noFill/>
        </p:spPr>
      </p:pic>
      <p:pic>
        <p:nvPicPr>
          <p:cNvPr id="107526" name="Picture 6" descr="377_11107_8-01"/>
          <p:cNvPicPr>
            <a:picLocks noChangeAspect="1" noChangeArrowheads="1"/>
          </p:cNvPicPr>
          <p:nvPr/>
        </p:nvPicPr>
        <p:blipFill>
          <a:blip r:embed="rId4" cstate="print"/>
          <a:srcRect/>
          <a:stretch>
            <a:fillRect/>
          </a:stretch>
        </p:blipFill>
        <p:spPr bwMode="auto">
          <a:xfrm>
            <a:off x="3995738" y="836613"/>
            <a:ext cx="1512887" cy="2160587"/>
          </a:xfrm>
          <a:prstGeom prst="rect">
            <a:avLst/>
          </a:prstGeom>
          <a:noFill/>
        </p:spPr>
      </p:pic>
      <p:pic>
        <p:nvPicPr>
          <p:cNvPr id="107527" name="Picture 7" descr="377_11108_5-01"/>
          <p:cNvPicPr>
            <a:picLocks noChangeAspect="1" noChangeArrowheads="1"/>
          </p:cNvPicPr>
          <p:nvPr/>
        </p:nvPicPr>
        <p:blipFill>
          <a:blip r:embed="rId5" cstate="print"/>
          <a:srcRect/>
          <a:stretch>
            <a:fillRect/>
          </a:stretch>
        </p:blipFill>
        <p:spPr bwMode="auto">
          <a:xfrm>
            <a:off x="5795963" y="836613"/>
            <a:ext cx="1511300" cy="2160587"/>
          </a:xfrm>
          <a:prstGeom prst="rect">
            <a:avLst/>
          </a:prstGeom>
          <a:noFill/>
        </p:spPr>
      </p:pic>
      <p:pic>
        <p:nvPicPr>
          <p:cNvPr id="107528" name="Picture 8" descr="377_11109_2-01"/>
          <p:cNvPicPr>
            <a:picLocks noChangeAspect="1" noChangeArrowheads="1"/>
          </p:cNvPicPr>
          <p:nvPr/>
        </p:nvPicPr>
        <p:blipFill>
          <a:blip r:embed="rId6" cstate="print"/>
          <a:srcRect/>
          <a:stretch>
            <a:fillRect/>
          </a:stretch>
        </p:blipFill>
        <p:spPr bwMode="auto">
          <a:xfrm>
            <a:off x="7524750" y="836613"/>
            <a:ext cx="1439863" cy="2159000"/>
          </a:xfrm>
          <a:prstGeom prst="rect">
            <a:avLst/>
          </a:prstGeom>
          <a:noFill/>
        </p:spPr>
      </p:pic>
      <p:pic>
        <p:nvPicPr>
          <p:cNvPr id="107529" name="Picture 9" descr="377_11110_8-01"/>
          <p:cNvPicPr>
            <a:picLocks noChangeAspect="1" noChangeArrowheads="1"/>
          </p:cNvPicPr>
          <p:nvPr/>
        </p:nvPicPr>
        <p:blipFill>
          <a:blip r:embed="rId7" cstate="print"/>
          <a:srcRect/>
          <a:stretch>
            <a:fillRect/>
          </a:stretch>
        </p:blipFill>
        <p:spPr bwMode="auto">
          <a:xfrm>
            <a:off x="323850" y="3429000"/>
            <a:ext cx="1655763" cy="2376488"/>
          </a:xfrm>
          <a:prstGeom prst="rect">
            <a:avLst/>
          </a:prstGeom>
          <a:noFill/>
        </p:spPr>
      </p:pic>
      <p:pic>
        <p:nvPicPr>
          <p:cNvPr id="107530" name="Picture 10" descr="377_11154_2-01"/>
          <p:cNvPicPr>
            <a:picLocks noChangeAspect="1" noChangeArrowheads="1"/>
          </p:cNvPicPr>
          <p:nvPr/>
        </p:nvPicPr>
        <p:blipFill>
          <a:blip r:embed="rId8" cstate="print"/>
          <a:srcRect/>
          <a:stretch>
            <a:fillRect/>
          </a:stretch>
        </p:blipFill>
        <p:spPr bwMode="auto">
          <a:xfrm>
            <a:off x="2124075" y="3429000"/>
            <a:ext cx="1584325" cy="2376488"/>
          </a:xfrm>
          <a:prstGeom prst="rect">
            <a:avLst/>
          </a:prstGeom>
          <a:noFill/>
        </p:spPr>
      </p:pic>
      <p:pic>
        <p:nvPicPr>
          <p:cNvPr id="107531" name="Picture 11" descr="377_11280_8-01"/>
          <p:cNvPicPr>
            <a:picLocks noChangeAspect="1" noChangeArrowheads="1"/>
          </p:cNvPicPr>
          <p:nvPr/>
        </p:nvPicPr>
        <p:blipFill>
          <a:blip r:embed="rId9" cstate="print"/>
          <a:srcRect/>
          <a:stretch>
            <a:fillRect/>
          </a:stretch>
        </p:blipFill>
        <p:spPr bwMode="auto">
          <a:xfrm>
            <a:off x="3995738" y="3429000"/>
            <a:ext cx="1800225" cy="2376488"/>
          </a:xfrm>
          <a:prstGeom prst="rect">
            <a:avLst/>
          </a:prstGeom>
          <a:noFill/>
        </p:spPr>
      </p:pic>
      <p:pic>
        <p:nvPicPr>
          <p:cNvPr id="107532" name="Picture 12" descr="shutterstock_225957904"/>
          <p:cNvPicPr>
            <a:picLocks noChangeAspect="1" noChangeArrowheads="1"/>
          </p:cNvPicPr>
          <p:nvPr/>
        </p:nvPicPr>
        <p:blipFill>
          <a:blip r:embed="rId10" cstate="print"/>
          <a:srcRect/>
          <a:stretch>
            <a:fillRect/>
          </a:stretch>
        </p:blipFill>
        <p:spPr bwMode="auto">
          <a:xfrm>
            <a:off x="5580063" y="3284538"/>
            <a:ext cx="3048000" cy="3048000"/>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3"/>
          <p:cNvSpPr>
            <a:spLocks noGrp="1" noChangeArrowheads="1"/>
          </p:cNvSpPr>
          <p:nvPr>
            <p:ph type="body" idx="1"/>
          </p:nvPr>
        </p:nvSpPr>
        <p:spPr>
          <a:xfrm>
            <a:off x="3492500" y="404813"/>
            <a:ext cx="5257800" cy="6048375"/>
          </a:xfrm>
          <a:solidFill>
            <a:schemeClr val="bg1"/>
          </a:solidFill>
        </p:spPr>
        <p:txBody>
          <a:bodyPr/>
          <a:lstStyle/>
          <a:p>
            <a:pPr>
              <a:lnSpc>
                <a:spcPct val="80000"/>
              </a:lnSpc>
            </a:pPr>
            <a:endParaRPr lang="ru-RU" altLang="ru-RU" sz="1200" smtClean="0"/>
          </a:p>
        </p:txBody>
      </p:sp>
      <p:pic>
        <p:nvPicPr>
          <p:cNvPr id="102402" name="Picture 4" descr="shutterstock_68733031"/>
          <p:cNvPicPr>
            <a:picLocks noChangeAspect="1" noChangeArrowheads="1"/>
          </p:cNvPicPr>
          <p:nvPr/>
        </p:nvPicPr>
        <p:blipFill>
          <a:blip r:embed="rId2" cstate="print"/>
          <a:srcRect/>
          <a:stretch>
            <a:fillRect/>
          </a:stretch>
        </p:blipFill>
        <p:spPr bwMode="auto">
          <a:xfrm>
            <a:off x="395288" y="404813"/>
            <a:ext cx="5689600" cy="6121400"/>
          </a:xfrm>
          <a:prstGeom prst="rect">
            <a:avLst/>
          </a:prstGeom>
          <a:noFill/>
          <a:ln w="9525">
            <a:noFill/>
            <a:miter lim="800000"/>
            <a:headEnd/>
            <a:tailEnd/>
          </a:ln>
        </p:spPr>
      </p:pic>
      <p:sp>
        <p:nvSpPr>
          <p:cNvPr id="6" name="Прямоугольник 5"/>
          <p:cNvSpPr/>
          <p:nvPr/>
        </p:nvSpPr>
        <p:spPr>
          <a:xfrm>
            <a:off x="3635896" y="3933056"/>
            <a:ext cx="5112568" cy="1754326"/>
          </a:xfrm>
          <a:prstGeom prst="rect">
            <a:avLst/>
          </a:prstGeom>
          <a:noFill/>
        </p:spPr>
        <p:txBody>
          <a:bodyPr>
            <a:spAutoFit/>
          </a:bodyPr>
          <a:lstStyle/>
          <a:p>
            <a:pPr fontAlgn="auto">
              <a:spcBef>
                <a:spcPts val="0"/>
              </a:spcBef>
              <a:spcAft>
                <a:spcPts val="0"/>
              </a:spcAft>
              <a:defRPr/>
            </a:pPr>
            <a:r>
              <a:rPr lang="ru-RU"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mn-lt"/>
                <a:cs typeface="+mn-cs"/>
              </a:rPr>
              <a:t>    Спасибо</a:t>
            </a:r>
          </a:p>
          <a:p>
            <a:pPr fontAlgn="auto">
              <a:spcBef>
                <a:spcPts val="0"/>
              </a:spcBef>
              <a:spcAft>
                <a:spcPts val="0"/>
              </a:spcAft>
              <a:defRPr/>
            </a:pPr>
            <a:r>
              <a:rPr lang="ru-RU"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mn-lt"/>
                <a:cs typeface="+mn-cs"/>
              </a:rPr>
              <a:t> за внимание!</a:t>
            </a:r>
          </a:p>
        </p:txBody>
      </p:sp>
      <p:sp>
        <p:nvSpPr>
          <p:cNvPr id="102404" name="WordArt 6"/>
          <p:cNvSpPr>
            <a:spLocks noChangeArrowheads="1" noChangeShapeType="1" noTextEdit="1"/>
          </p:cNvSpPr>
          <p:nvPr/>
        </p:nvSpPr>
        <p:spPr bwMode="auto">
          <a:xfrm>
            <a:off x="395288" y="6381750"/>
            <a:ext cx="8351837" cy="339725"/>
          </a:xfrm>
          <a:prstGeom prst="rect">
            <a:avLst/>
          </a:prstGeom>
        </p:spPr>
        <p:txBody>
          <a:bodyPr wrap="none" fromWordArt="1">
            <a:prstTxWarp prst="textPlain">
              <a:avLst>
                <a:gd name="adj" fmla="val 50000"/>
              </a:avLst>
            </a:prstTxWarp>
          </a:bodyPr>
          <a:lstStyle/>
          <a:p>
            <a:pPr algn="ctr"/>
            <a:r>
              <a:rPr lang="ru-RU" b="1" kern="10">
                <a:ln w="9525">
                  <a:solidFill>
                    <a:srgbClr val="000000"/>
                  </a:solidFill>
                  <a:round/>
                  <a:headEnd/>
                  <a:tailEnd/>
                </a:ln>
                <a:latin typeface="Arial"/>
                <a:cs typeface="Arial"/>
              </a:rPr>
              <a:t>Егораева Г.Т., руководитель департамента методологии АНО НЦИО, Москва</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a:xfrm>
            <a:off x="457200" y="274638"/>
            <a:ext cx="8229600" cy="561975"/>
          </a:xfrm>
        </p:spPr>
        <p:txBody>
          <a:bodyPr rtlCol="0">
            <a:normAutofit fontScale="90000"/>
          </a:bodyPr>
          <a:lstStyle/>
          <a:p>
            <a:pPr eaLnBrk="1" fontAlgn="auto" hangingPunct="1">
              <a:spcAft>
                <a:spcPts val="0"/>
              </a:spcAft>
              <a:defRPr/>
            </a:pPr>
            <a:r>
              <a:rPr lang="ru-RU" sz="2400" b="1" smtClean="0">
                <a:latin typeface="Arial" charset="0"/>
              </a:rPr>
              <a:t/>
            </a:r>
            <a:br>
              <a:rPr lang="ru-RU" sz="2400" b="1" smtClean="0">
                <a:latin typeface="Arial" charset="0"/>
              </a:rPr>
            </a:br>
            <a:endParaRPr lang="ru-RU" sz="2400" b="1" smtClean="0">
              <a:latin typeface="Arial" charset="0"/>
            </a:endParaRPr>
          </a:p>
        </p:txBody>
      </p:sp>
      <p:graphicFrame>
        <p:nvGraphicFramePr>
          <p:cNvPr id="25713" name="Group 113"/>
          <p:cNvGraphicFramePr>
            <a:graphicFrameLocks noGrp="1"/>
          </p:cNvGraphicFramePr>
          <p:nvPr>
            <p:ph idx="1"/>
          </p:nvPr>
        </p:nvGraphicFramePr>
        <p:xfrm>
          <a:off x="107950" y="188913"/>
          <a:ext cx="8856663" cy="6528816"/>
        </p:xfrm>
        <a:graphic>
          <a:graphicData uri="http://schemas.openxmlformats.org/drawingml/2006/table">
            <a:tbl>
              <a:tblPr/>
              <a:tblGrid>
                <a:gridCol w="431800"/>
                <a:gridCol w="7345363"/>
                <a:gridCol w="1079500"/>
              </a:tblGrid>
              <a:tr h="6477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smtClean="0">
                          <a:ln>
                            <a:noFill/>
                          </a:ln>
                          <a:solidFill>
                            <a:schemeClr val="tx1"/>
                          </a:solidFill>
                          <a:effectLst/>
                          <a:latin typeface="Arial" charset="0"/>
                        </a:rPr>
                        <a:t>К2</a:t>
                      </a:r>
                      <a:endParaRPr kumimoji="0" lang="ru-RU"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2000" b="1" i="0" u="none" strike="noStrike" cap="none" normalizeH="0" baseline="0" smtClean="0">
                          <a:ln>
                            <a:noFill/>
                          </a:ln>
                          <a:solidFill>
                            <a:srgbClr val="FF0000"/>
                          </a:solidFill>
                          <a:effectLst/>
                          <a:latin typeface="Arial" charset="0"/>
                        </a:rPr>
                        <a:t>Комментарий к сформулированной проблеме исходного текста</a:t>
                      </a:r>
                      <a:endParaRPr kumimoji="0" lang="ru-RU" sz="2000" b="0"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Arial" charset="0"/>
                        </a:rPr>
                        <a:t>Баллы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1300">
                <a:tc rowSpan="4">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chemeClr val="tx1"/>
                          </a:solidFill>
                          <a:effectLst/>
                          <a:latin typeface="Arial" charset="0"/>
                        </a:rPr>
                        <a:t>Сформулированная экзаменуемым проблема</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chemeClr val="tx1"/>
                          </a:solidFill>
                          <a:effectLst/>
                          <a:latin typeface="Arial" charset="0"/>
                        </a:rPr>
                        <a:t>прокомментирована </a:t>
                      </a:r>
                      <a:r>
                        <a:rPr kumimoji="0" lang="ru-RU" sz="1400" b="1" i="0" u="sng" strike="noStrike" cap="none" normalizeH="0" baseline="0" smtClean="0">
                          <a:ln>
                            <a:noFill/>
                          </a:ln>
                          <a:solidFill>
                            <a:schemeClr val="tx1"/>
                          </a:solidFill>
                          <a:effectLst/>
                          <a:latin typeface="Arial" charset="0"/>
                        </a:rPr>
                        <a:t>с опорой на исходный текст</a:t>
                      </a:r>
                      <a:r>
                        <a:rPr kumimoji="0" lang="ru-RU" sz="1400" b="1" i="0" u="none" strike="noStrike" cap="none" normalizeH="0" baseline="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chemeClr val="tx1"/>
                          </a:solidFill>
                          <a:effectLst/>
                          <a:latin typeface="Arial" charset="0"/>
                        </a:rPr>
                        <a:t>Экзаменуемый </a:t>
                      </a:r>
                      <a:r>
                        <a:rPr kumimoji="0" lang="ru-RU" sz="1400" b="1" i="0" u="none" strike="noStrike" cap="none" normalizeH="0" baseline="0" smtClean="0">
                          <a:ln>
                            <a:noFill/>
                          </a:ln>
                          <a:solidFill>
                            <a:srgbClr val="FF0000"/>
                          </a:solidFill>
                          <a:effectLst/>
                          <a:latin typeface="Arial" charset="0"/>
                        </a:rPr>
                        <a:t>привёл не менее 2 примеров из прочитанного</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rgbClr val="FF0000"/>
                          </a:solidFill>
                          <a:effectLst/>
                          <a:latin typeface="Arial" charset="0"/>
                        </a:rPr>
                        <a:t>текста, важных для понимания проблемы.</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chemeClr val="tx1"/>
                          </a:solidFill>
                          <a:effectLst/>
                          <a:latin typeface="Arial" charset="0"/>
                        </a:rPr>
                        <a:t>Фактических ошибок, связанных с пониманием проблемы</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chemeClr val="tx1"/>
                          </a:solidFill>
                          <a:effectLst/>
                          <a:latin typeface="Arial" charset="0"/>
                        </a:rPr>
                        <a:t>исходного текста, в комментарии нет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36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8850">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chemeClr val="tx1"/>
                          </a:solidFill>
                          <a:effectLst/>
                          <a:latin typeface="Arial" charset="0"/>
                        </a:rPr>
                        <a:t>  Сформулированная экзаменуемым проблема прокомментирована с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chemeClr val="tx1"/>
                          </a:solidFill>
                          <a:effectLst/>
                          <a:latin typeface="Arial" charset="0"/>
                        </a:rPr>
                        <a:t>опорой на исходный текст. Экзаменуемый </a:t>
                      </a:r>
                      <a:r>
                        <a:rPr kumimoji="0" lang="ru-RU" sz="1400" b="1" i="0" u="none" strike="noStrike" cap="none" normalizeH="0" baseline="0" smtClean="0">
                          <a:ln>
                            <a:noFill/>
                          </a:ln>
                          <a:solidFill>
                            <a:srgbClr val="FF0000"/>
                          </a:solidFill>
                          <a:effectLst/>
                          <a:latin typeface="Arial" charset="0"/>
                        </a:rPr>
                        <a:t>привёл 1 пример из прочитанного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rgbClr val="FF0000"/>
                          </a:solidFill>
                          <a:effectLst/>
                          <a:latin typeface="Arial" charset="0"/>
                        </a:rPr>
                        <a:t>текста, важный для понимания проблемы. </a:t>
                      </a:r>
                      <a:r>
                        <a:rPr kumimoji="0" lang="ru-RU" sz="1400" b="1" i="0" u="none" strike="noStrike" cap="none" normalizeH="0" baseline="0" smtClean="0">
                          <a:ln>
                            <a:noFill/>
                          </a:ln>
                          <a:solidFill>
                            <a:schemeClr val="tx1"/>
                          </a:solidFill>
                          <a:effectLst/>
                          <a:latin typeface="Arial" charset="0"/>
                        </a:rPr>
                        <a:t>Фактических ошибок, связанных с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chemeClr val="tx1"/>
                          </a:solidFill>
                          <a:effectLst/>
                          <a:latin typeface="Arial" charset="0"/>
                        </a:rPr>
                        <a:t>пониманием проблемы исходного текста, в комментарии нет</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36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6825">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chemeClr val="tx1"/>
                          </a:solidFill>
                          <a:effectLst/>
                          <a:latin typeface="Arial" charset="0"/>
                        </a:rPr>
                        <a:t>Сформулированная экзаменуемым проблема текста прокомментирована с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chemeClr val="tx1"/>
                          </a:solidFill>
                          <a:effectLst/>
                          <a:latin typeface="Arial" charset="0"/>
                        </a:rPr>
                        <a:t>опорой на исходный текст, но экзаменуемый не привёл ни одного примера</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chemeClr val="tx1"/>
                          </a:solidFill>
                          <a:effectLst/>
                          <a:latin typeface="Arial" charset="0"/>
                        </a:rPr>
                        <a:t>из прочитанного текста, важного для понимания проблемы, или в комментарии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chemeClr val="tx1"/>
                          </a:solidFill>
                          <a:effectLst/>
                          <a:latin typeface="Arial" charset="0"/>
                        </a:rPr>
                        <a:t>допущена одна фактическая ошибка, связанная с пониманием проблемы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chemeClr val="tx1"/>
                          </a:solidFill>
                          <a:effectLst/>
                          <a:latin typeface="Arial" charset="0"/>
                        </a:rPr>
                        <a:t>исходного текста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36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92275">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chemeClr val="tx1"/>
                          </a:solidFill>
                          <a:effectLst/>
                          <a:latin typeface="Arial" charset="0"/>
                        </a:rPr>
                        <a:t>Сформулированная экзаменуемым проблема не прокомментирована или</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rgbClr val="FF0000"/>
                          </a:solidFill>
                          <a:effectLst/>
                          <a:latin typeface="Arial" charset="0"/>
                        </a:rPr>
                        <a:t>прокомментирована без опоры на исходный текст, </a:t>
                      </a:r>
                      <a:r>
                        <a:rPr kumimoji="0" lang="ru-RU" sz="1400" b="1" i="0" u="none" strike="noStrike" cap="none" normalizeH="0" baseline="0" smtClean="0">
                          <a:ln>
                            <a:noFill/>
                          </a:ln>
                          <a:solidFill>
                            <a:schemeClr val="tx1"/>
                          </a:solidFill>
                          <a:effectLst/>
                          <a:latin typeface="Arial" charset="0"/>
                        </a:rPr>
                        <a:t>или в комментарии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chemeClr val="tx1"/>
                          </a:solidFill>
                          <a:effectLst/>
                          <a:latin typeface="Arial" charset="0"/>
                        </a:rPr>
                        <a:t>допущено более одной фактической ошибки, связанной с пониманием</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chemeClr val="tx1"/>
                          </a:solidFill>
                          <a:effectLst/>
                          <a:latin typeface="Arial" charset="0"/>
                        </a:rPr>
                        <a:t>исходного текста, или прокомментирована другая, не сформулированная</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chemeClr val="tx1"/>
                          </a:solidFill>
                          <a:effectLst/>
                          <a:latin typeface="Arial" charset="0"/>
                        </a:rPr>
                        <a:t>экзаменуемым проблема, или вместо комментария дан простой пересказ</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chemeClr val="tx1"/>
                          </a:solidFill>
                          <a:effectLst/>
                          <a:latin typeface="Arial" charset="0"/>
                        </a:rPr>
                        <a:t> текста или его фрагмента, или </a:t>
                      </a:r>
                      <a:r>
                        <a:rPr kumimoji="0" lang="ru-RU" sz="1400" b="1" i="0" u="none" strike="noStrike" cap="none" normalizeH="0" baseline="0" smtClean="0">
                          <a:ln>
                            <a:noFill/>
                          </a:ln>
                          <a:solidFill>
                            <a:srgbClr val="FF0000"/>
                          </a:solidFill>
                          <a:effectLst/>
                          <a:latin typeface="Arial" charset="0"/>
                        </a:rPr>
                        <a:t>вместо комментария цитируется большой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rgbClr val="FF0000"/>
                          </a:solidFill>
                          <a:effectLst/>
                          <a:latin typeface="Arial" charset="0"/>
                        </a:rPr>
                        <a:t>фрагмент исходного текста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32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cover dir="d"/>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p:cNvSpPr>
          <p:nvPr>
            <p:ph type="title"/>
          </p:nvPr>
        </p:nvSpPr>
        <p:spPr>
          <a:xfrm>
            <a:off x="457200" y="274638"/>
            <a:ext cx="8229600" cy="633412"/>
          </a:xfrm>
        </p:spPr>
        <p:txBody>
          <a:bodyPr/>
          <a:lstStyle/>
          <a:p>
            <a:pPr eaLnBrk="1" hangingPunct="1"/>
            <a:r>
              <a:rPr lang="ru-RU" sz="4000" smtClean="0"/>
              <a:t>Литература</a:t>
            </a:r>
          </a:p>
        </p:txBody>
      </p:sp>
      <p:sp>
        <p:nvSpPr>
          <p:cNvPr id="103426" name="Rectangle 3"/>
          <p:cNvSpPr>
            <a:spLocks noGrp="1"/>
          </p:cNvSpPr>
          <p:nvPr>
            <p:ph type="body" idx="1"/>
          </p:nvPr>
        </p:nvSpPr>
        <p:spPr>
          <a:xfrm>
            <a:off x="457200" y="908050"/>
            <a:ext cx="6346825" cy="5218113"/>
          </a:xfrm>
        </p:spPr>
        <p:txBody>
          <a:bodyPr/>
          <a:lstStyle/>
          <a:p>
            <a:r>
              <a:rPr lang="ru-RU" sz="1600" b="1" smtClean="0">
                <a:latin typeface="Arial" charset="0"/>
                <a:cs typeface="Arial" charset="0"/>
              </a:rPr>
              <a:t>Методические материалы для председателей </a:t>
            </a:r>
            <a:br>
              <a:rPr lang="ru-RU" sz="1600" b="1" smtClean="0">
                <a:latin typeface="Arial" charset="0"/>
                <a:cs typeface="Arial" charset="0"/>
              </a:rPr>
            </a:br>
            <a:r>
              <a:rPr lang="ru-RU" sz="1600" b="1" smtClean="0">
                <a:latin typeface="Arial" charset="0"/>
                <a:cs typeface="Arial" charset="0"/>
              </a:rPr>
              <a:t>и членов региональных предметных комиссий</a:t>
            </a:r>
            <a:endParaRPr lang="ru-RU" sz="1600" smtClean="0">
              <a:latin typeface="Arial" charset="0"/>
              <a:cs typeface="Arial" charset="0"/>
            </a:endParaRPr>
          </a:p>
          <a:p>
            <a:pPr>
              <a:buFont typeface="Arial" charset="0"/>
              <a:buNone/>
            </a:pPr>
            <a:r>
              <a:rPr lang="ru-RU" sz="1600" b="1" smtClean="0">
                <a:latin typeface="Arial" charset="0"/>
                <a:cs typeface="Arial" charset="0"/>
              </a:rPr>
              <a:t>     по проверке выполнения заданий с развернутым ответом экзаменационных работ ЕГЭ 2016 года.- ФИПИ</a:t>
            </a:r>
            <a:endParaRPr lang="ru-RU" sz="1600" smtClean="0">
              <a:latin typeface="Arial" charset="0"/>
              <a:cs typeface="Arial" charset="0"/>
            </a:endParaRPr>
          </a:p>
          <a:p>
            <a:pPr eaLnBrk="1" hangingPunct="1"/>
            <a:r>
              <a:rPr lang="ru-RU" sz="1600" b="1" smtClean="0">
                <a:latin typeface="Arial" charset="0"/>
                <a:cs typeface="Arial" charset="0"/>
              </a:rPr>
              <a:t>И. А. Щирова, Е. А. Гончарова Многомерность текста: понимание и интерпретация: СПб., 2007</a:t>
            </a:r>
          </a:p>
          <a:p>
            <a:r>
              <a:rPr lang="ru-RU" sz="1600" b="1" smtClean="0">
                <a:latin typeface="Arial" charset="0"/>
                <a:cs typeface="Arial" charset="0"/>
              </a:rPr>
              <a:t>Березина Л.Н. </a:t>
            </a:r>
            <a:r>
              <a:rPr lang="ru-RU" sz="1600" smtClean="0">
                <a:latin typeface="Arial" charset="0"/>
                <a:cs typeface="Arial" charset="0"/>
              </a:rPr>
              <a:t> </a:t>
            </a:r>
            <a:r>
              <a:rPr lang="ru-RU" sz="1600" b="1" smtClean="0">
                <a:latin typeface="Arial" charset="0"/>
                <a:cs typeface="Arial" charset="0"/>
              </a:rPr>
              <a:t>Обучение школьников интерпретации текста в процессе работы над сочинением по русскому языку : Саранск, 2014</a:t>
            </a:r>
          </a:p>
          <a:p>
            <a:pPr eaLnBrk="1" hangingPunct="1"/>
            <a:r>
              <a:rPr lang="ru-RU" sz="1600" b="1" smtClean="0">
                <a:latin typeface="Arial" charset="0"/>
                <a:cs typeface="Arial" charset="0"/>
              </a:rPr>
              <a:t>Громов И.А. Формирование речеведческой культуры:</a:t>
            </a:r>
            <a:br>
              <a:rPr lang="ru-RU" sz="1600" b="1" smtClean="0">
                <a:latin typeface="Arial" charset="0"/>
                <a:cs typeface="Arial" charset="0"/>
              </a:rPr>
            </a:br>
            <a:r>
              <a:rPr lang="ru-RU" sz="1600" b="1" smtClean="0">
                <a:latin typeface="Arial" charset="0"/>
                <a:cs typeface="Arial" charset="0"/>
              </a:rPr>
              <a:t>абзац как основная единица речеведения.</a:t>
            </a:r>
          </a:p>
          <a:p>
            <a:pPr eaLnBrk="1" hangingPunct="1"/>
            <a:r>
              <a:rPr lang="ru-RU" sz="1600" b="1" smtClean="0">
                <a:latin typeface="Arial" charset="0"/>
                <a:cs typeface="Arial" charset="0"/>
              </a:rPr>
              <a:t>Есин А.Б. Психологизм русской классической литературы: М., 1988.</a:t>
            </a:r>
          </a:p>
          <a:p>
            <a:pPr eaLnBrk="1" hangingPunct="1"/>
            <a:r>
              <a:rPr lang="ru-RU" altLang="ru-RU" sz="1600" b="1" smtClean="0">
                <a:latin typeface="Arial" charset="0"/>
                <a:cs typeface="Arial" charset="0"/>
              </a:rPr>
              <a:t>Белова Н.А. Филологический анализ художественного текста: реализация интеграции лингвистического и литературоведческого подходов в школе:  Саранск: Мордов. гос. ун-т, 2008.</a:t>
            </a:r>
            <a:endParaRPr lang="ru-RU" sz="1600" b="1" smtClean="0">
              <a:latin typeface="Arial" charset="0"/>
              <a:cs typeface="Arial" charset="0"/>
            </a:endParaRPr>
          </a:p>
          <a:p>
            <a:pPr eaLnBrk="1" hangingPunct="1"/>
            <a:r>
              <a:rPr lang="ru-RU" sz="1600" b="1" smtClean="0">
                <a:latin typeface="Arial" charset="0"/>
                <a:cs typeface="Arial" charset="0"/>
              </a:rPr>
              <a:t>Шавалеева В.Д. Автобиографизм «лейтенантской прозы» и творчество А. Хакимова и А.Генатулина: Известия РГПУ им. А.И. Герцена, 2008, №86</a:t>
            </a:r>
          </a:p>
        </p:txBody>
      </p:sp>
      <p:pic>
        <p:nvPicPr>
          <p:cNvPr id="103427" name="Picture 1" descr="C:\Users\User\Desktop\шаттерсток\shutterstock_355785902.jpg"/>
          <p:cNvPicPr>
            <a:picLocks noChangeAspect="1" noChangeArrowheads="1"/>
          </p:cNvPicPr>
          <p:nvPr/>
        </p:nvPicPr>
        <p:blipFill>
          <a:blip r:embed="rId2" cstate="print"/>
          <a:srcRect/>
          <a:stretch>
            <a:fillRect/>
          </a:stretch>
        </p:blipFill>
        <p:spPr bwMode="auto">
          <a:xfrm>
            <a:off x="6659563" y="1412875"/>
            <a:ext cx="2197100"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7731</TotalTime>
  <Words>8448</Words>
  <Application>Microsoft Office PowerPoint</Application>
  <PresentationFormat>Экран (4:3)</PresentationFormat>
  <Paragraphs>934</Paragraphs>
  <Slides>90</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90</vt:i4>
      </vt:variant>
    </vt:vector>
  </HeadingPairs>
  <TitlesOfParts>
    <vt:vector size="99" baseType="lpstr">
      <vt:lpstr>Arial</vt:lpstr>
      <vt:lpstr>Calibri</vt:lpstr>
      <vt:lpstr>Wingdings 3</vt:lpstr>
      <vt:lpstr>Times New Roman</vt:lpstr>
      <vt:lpstr>+mj-lt</vt:lpstr>
      <vt:lpstr>Wingdings</vt:lpstr>
      <vt:lpstr>Arial Black</vt:lpstr>
      <vt:lpstr>Courier New</vt:lpstr>
      <vt:lpstr>Тема Office</vt:lpstr>
      <vt:lpstr>Слайд 1</vt:lpstr>
      <vt:lpstr>Слайд 2</vt:lpstr>
      <vt:lpstr>Слайд 3</vt:lpstr>
      <vt:lpstr>Слайд 4</vt:lpstr>
      <vt:lpstr>Слайд 5</vt:lpstr>
      <vt:lpstr>От ОГЭ – к ЕГЭ</vt:lpstr>
      <vt:lpstr>Слайд 7</vt:lpstr>
      <vt:lpstr>Обратите внимание!</vt:lpstr>
      <vt:lpstr> </vt:lpstr>
      <vt:lpstr>Обратите внимание!</vt:lpstr>
      <vt:lpstr>Что такое комментарий?</vt:lpstr>
      <vt:lpstr>Приёмы логического мышления</vt:lpstr>
      <vt:lpstr>Специфика сочинений-рассуждений с элементами толкования смысла</vt:lpstr>
      <vt:lpstr>Опора на коммуникативные умения в работе над комментарием к проблеме</vt:lpstr>
      <vt:lpstr>Примеры-иллюстрации как аргументы фактологического типа</vt:lpstr>
      <vt:lpstr>Аргументы в сочинениях ОГЭ по русскому языку </vt:lpstr>
      <vt:lpstr>От задания 15.3 ОГЭ – к комментарию проблемы на ЕГЭ</vt:lpstr>
      <vt:lpstr>От задания 15.3 ОГЭ – к итоговому сочинению</vt:lpstr>
      <vt:lpstr>Слайд 19</vt:lpstr>
      <vt:lpstr>Слайд 20</vt:lpstr>
      <vt:lpstr>Слайд 21</vt:lpstr>
      <vt:lpstr>Работаем с текстом публицистического стиля</vt:lpstr>
      <vt:lpstr>Слайд 23</vt:lpstr>
      <vt:lpstr>Слайд 24</vt:lpstr>
      <vt:lpstr>Слайд 25</vt:lpstr>
      <vt:lpstr>Слайд 26</vt:lpstr>
      <vt:lpstr>Три начала духовности</vt:lpstr>
      <vt:lpstr>Абзац. Тематическое предложение  в абзаце</vt:lpstr>
      <vt:lpstr>Способы распространения темы или мысли в абзацах</vt:lpstr>
      <vt:lpstr>Способ распространения мысли в 1-ом абзаце</vt:lpstr>
      <vt:lpstr>Способ распространения мысли во 2-ом абзаце</vt:lpstr>
      <vt:lpstr>Способ распространения мысли во 2-ом абзаце</vt:lpstr>
      <vt:lpstr>Способ распространения мысли во 2-ом абзаце</vt:lpstr>
      <vt:lpstr>Способ распространения мысли во 2-ом  абзаце</vt:lpstr>
      <vt:lpstr>Способ распространения мысли в 3-ем абзаце</vt:lpstr>
      <vt:lpstr>Способ распространения мысли в 4 – ом абзаце</vt:lpstr>
      <vt:lpstr>Слайд 37</vt:lpstr>
      <vt:lpstr>Задание 20</vt:lpstr>
      <vt:lpstr>Примеры-иллюстрации</vt:lpstr>
      <vt:lpstr>Как оформить примеры-иллюстрации?</vt:lpstr>
      <vt:lpstr>Слайд 41</vt:lpstr>
      <vt:lpstr>Слайд 42</vt:lpstr>
      <vt:lpstr>Слайд 43</vt:lpstr>
      <vt:lpstr>Слайд 44</vt:lpstr>
      <vt:lpstr>Тексты на ЕГЭ </vt:lpstr>
      <vt:lpstr>Слайд 46</vt:lpstr>
      <vt:lpstr>Информативность как признак текста</vt:lpstr>
      <vt:lpstr>Обратите внимание!</vt:lpstr>
      <vt:lpstr>Виды информации в тексте</vt:lpstr>
      <vt:lpstr>Слайд 50</vt:lpstr>
      <vt:lpstr>Слайд 51</vt:lpstr>
      <vt:lpstr>Слайд 52</vt:lpstr>
      <vt:lpstr>Слайд 53</vt:lpstr>
      <vt:lpstr>Автор и рассказчик в художественном тексте</vt:lpstr>
      <vt:lpstr>Повествование от первого лица</vt:lpstr>
      <vt:lpstr>Формулировка проблемы и комментарий к ней</vt:lpstr>
      <vt:lpstr>Слайд 57</vt:lpstr>
      <vt:lpstr>Испытание страхом и жаждой жизни как отправные точки повествования. Проблемы, поставленные автором</vt:lpstr>
      <vt:lpstr>Испытание страхом и жаждой жизни как отправные точки повествования</vt:lpstr>
      <vt:lpstr>РАБОТА С ТЕКСТОМ</vt:lpstr>
      <vt:lpstr>Каковы композиционные особенности текста? </vt:lpstr>
      <vt:lpstr>Основные приёмы психологизма как  способа создания внутреннего мира персонажа</vt:lpstr>
      <vt:lpstr>Конфликт как основа произведения</vt:lpstr>
      <vt:lpstr>Конфликт: человек против человека </vt:lpstr>
      <vt:lpstr>Работаем с текстом. Ключевые слова</vt:lpstr>
      <vt:lpstr>Контраст как композиционный приём</vt:lpstr>
      <vt:lpstr>Деталь в художественном тексте (предметная, цветовая)</vt:lpstr>
      <vt:lpstr>Роль художественной детали</vt:lpstr>
      <vt:lpstr>Слайд 69</vt:lpstr>
      <vt:lpstr>Слайд 70</vt:lpstr>
      <vt:lpstr>Слайд 71</vt:lpstr>
      <vt:lpstr>Слайд 72</vt:lpstr>
      <vt:lpstr>Слайд 73</vt:lpstr>
      <vt:lpstr>Слайд 74</vt:lpstr>
      <vt:lpstr>От анализа – к синтезу</vt:lpstr>
      <vt:lpstr>Слайд 76</vt:lpstr>
      <vt:lpstr>Внимание! Логическая ошибка!</vt:lpstr>
      <vt:lpstr>Это нужно помнить!</vt:lpstr>
      <vt:lpstr> Основные требования к цитированию </vt:lpstr>
      <vt:lpstr>Назначение цитаты — подтвердить сказанное, но не повторять его</vt:lpstr>
      <vt:lpstr>Слайд 81</vt:lpstr>
      <vt:lpstr>Слайд 82</vt:lpstr>
      <vt:lpstr>Слайд 83</vt:lpstr>
      <vt:lpstr>Слайд 84</vt:lpstr>
      <vt:lpstr>Слайд 85</vt:lpstr>
      <vt:lpstr>Слайд 86</vt:lpstr>
      <vt:lpstr>Слайд 87</vt:lpstr>
      <vt:lpstr>Пособия-помощники</vt:lpstr>
      <vt:lpstr>Слайд 89</vt:lpstr>
      <vt:lpstr>Литература</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467</cp:revision>
  <dcterms:created xsi:type="dcterms:W3CDTF">2015-11-13T10:25:20Z</dcterms:created>
  <dcterms:modified xsi:type="dcterms:W3CDTF">2017-04-05T11:54:50Z</dcterms:modified>
</cp:coreProperties>
</file>