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EEAE-5D50-4757-AF03-CD0BDD5DE16F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B63B-4DF5-4B4B-BD36-04F7969C1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4C7A-2626-4A05-905F-1B22AFDF30AE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97D85-ECFC-472E-A9A2-5C2D490D5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D6A09-BC8B-4494-87A1-A27FB6C57C10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00A63-A8BA-4B82-9A39-7A5FE126E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C34F5-8943-4F71-A74A-2F057019F7B0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B016-61BE-4C2C-92D0-7BC4B90EE2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E2C7-DA3F-4442-BCF7-35592E4A3CDC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B5D45-0591-485B-BF74-5E90135CA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76B42-D32D-4551-B09E-35A0FCC9A2A4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13357-CD28-4F47-9700-C6F6358D3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F0BDB-7E11-4A8E-9876-97F6377C44DF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68EE9-9531-4BDA-9299-10CC8853B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F14A8-411B-45E0-8741-D88FEB42405E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7BAA1-A7B1-4460-AC9F-95D9DBEA7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508EC-EAF6-416A-8257-DE3DA9CB1FCC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76915-E892-4B0D-9899-4C476B135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029C-4818-489B-8C47-CED08C0EEFA4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1723F-24EC-422F-9CDF-1B1FC001D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28AB-9E13-4340-BB83-1283D5DDBD98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DFB44-B47C-4699-9155-7A46C99319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F246-D06D-4BD6-BB5E-6DBBA4C2E445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E32B-E9CF-4474-8BAA-9B92E2AB4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FE60FF-D8D3-4BD3-8516-4143321C5248}" type="datetimeFigureOut">
              <a:rPr lang="ru-RU"/>
              <a:pPr>
                <a:defRPr/>
              </a:pPr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6847D8-4F8D-4626-A856-AC3DB9DED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676910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Национальный  центр  инноваций  в образовании</a:t>
            </a:r>
          </a:p>
        </p:txBody>
      </p:sp>
      <p:pic>
        <p:nvPicPr>
          <p:cNvPr id="31747" name="Picture 7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065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 descr="C:\Users\User\Desktop\шаттерсток\shutterstock_3772866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0" y="2636838"/>
            <a:ext cx="6985000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WordArt 5"/>
          <p:cNvSpPr>
            <a:spLocks noChangeArrowheads="1" noChangeShapeType="1" noTextEdit="1"/>
          </p:cNvSpPr>
          <p:nvPr/>
        </p:nvSpPr>
        <p:spPr bwMode="auto">
          <a:xfrm>
            <a:off x="2627313" y="4652963"/>
            <a:ext cx="49688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Устное собеседование.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Актуальные вопросы и ответы</a:t>
            </a:r>
          </a:p>
        </p:txBody>
      </p:sp>
      <p:pic>
        <p:nvPicPr>
          <p:cNvPr id="31750" name="Picture 3" descr="C:\Users\User\Desktop\шаттерсток\shutterstock_38738689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95550"/>
            <a:ext cx="2843213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body" idx="1"/>
          </p:nvPr>
        </p:nvSpPr>
        <p:spPr>
          <a:xfrm>
            <a:off x="2339975" y="765175"/>
            <a:ext cx="6419850" cy="55054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      МЕТОДИЧЕСКИЕ РЕКОМЕНДАЦИИ </a:t>
            </a:r>
            <a:br>
              <a:rPr lang="ru-RU" b="1" smtClean="0"/>
            </a:br>
            <a:r>
              <a:rPr lang="ru-RU" b="1" smtClean="0"/>
              <a:t>ПО ОЦЕНИВАНИЮ ВЫПОЛНЕНИЯ ЗАДАНИЙ ИТОГОВОГО СОБЕСЕДОВАНИЯ ПО РУССКОМУ ЯЗЫКУ </a:t>
            </a:r>
          </a:p>
          <a:p>
            <a:pPr>
              <a:buFont typeface="Arial" charset="0"/>
              <a:buNone/>
            </a:pPr>
            <a:r>
              <a:rPr lang="ru-RU" b="1" smtClean="0"/>
              <a:t>    </a:t>
            </a:r>
            <a:r>
              <a:rPr lang="ru-RU" sz="2400" b="1" smtClean="0"/>
              <a:t>Авторы-составители: Цыбулько И.П., Малышева Т.Н.</a:t>
            </a:r>
            <a:endParaRPr lang="ru-RU" sz="2400" smtClean="0"/>
          </a:p>
          <a:p>
            <a:pPr algn="ctr">
              <a:buFont typeface="Arial" charset="0"/>
              <a:buNone/>
            </a:pPr>
            <a:endParaRPr lang="ru-RU" sz="2000" smtClean="0"/>
          </a:p>
          <a:p>
            <a:pPr algn="ctr">
              <a:buFont typeface="Arial" charset="0"/>
              <a:buNone/>
            </a:pPr>
            <a:endParaRPr lang="ru-RU" sz="2000" smtClean="0"/>
          </a:p>
          <a:p>
            <a:pPr algn="ctr">
              <a:buFont typeface="Arial" charset="0"/>
              <a:buNone/>
            </a:pPr>
            <a:endParaRPr lang="ru-RU" sz="2000" smtClean="0"/>
          </a:p>
          <a:p>
            <a:pPr algn="ctr">
              <a:buFont typeface="Arial" charset="0"/>
              <a:buNone/>
            </a:pPr>
            <a:r>
              <a:rPr lang="ru-RU" sz="2000" smtClean="0"/>
              <a:t>Федеральный институт педагогических измерений, 2018 </a:t>
            </a:r>
          </a:p>
        </p:txBody>
      </p:sp>
      <p:pic>
        <p:nvPicPr>
          <p:cNvPr id="32771" name="Picture 5" descr="C:\Users\User\Desktop\шаттерсток\shutterstock_3708748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25538"/>
            <a:ext cx="20891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/>
          <p:cNvGraphicFramePr>
            <a:graphicFrameLocks noGrp="1"/>
          </p:cNvGraphicFramePr>
          <p:nvPr/>
        </p:nvGraphicFramePr>
        <p:xfrm>
          <a:off x="107950" y="115888"/>
          <a:ext cx="8856663" cy="6597650"/>
        </p:xfrm>
        <a:graphic>
          <a:graphicData uri="http://schemas.openxmlformats.org/drawingml/2006/table">
            <a:tbl>
              <a:tblPr/>
              <a:tblGrid>
                <a:gridCol w="554038"/>
                <a:gridCol w="3951287"/>
                <a:gridCol w="4351338"/>
              </a:tblGrid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Имеет ли право учащийся при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подготовке к выполнению заданий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делать пометы в КИМ (подчёркивать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слова и т.п.)?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Имеет ли право учащийся при подготовке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к выполнению заданий вести записи и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пользоваться ими при ответе?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Должен ли экзаменатор-собеседник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рекомендовать учащемуся тему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монолога?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Имеет ли право учащийся переспросить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экзаменатора-собеседника, уточнить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заданный вопрос? Будут ли снижены за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это баллы при оценивании задания?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Имеет; баллы не будут снижены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Имеет ли право экзаменатор-собеседник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менять порядок предложенных вопросов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или менять их в зависимости от монолога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учащегося?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Имеет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Должен ли экзаменатор-собеседник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исправлять ошибки и недочёты в речи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экзаменуемого?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 должен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3824" name="Picture 3" descr="C:\Users\User\Desktop\шаттерсток\shutterstock_3658561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5013325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Group 2"/>
          <p:cNvGraphicFramePr>
            <a:graphicFrameLocks noGrp="1"/>
          </p:cNvGraphicFramePr>
          <p:nvPr>
            <p:ph type="body" idx="1"/>
          </p:nvPr>
        </p:nvGraphicFramePr>
        <p:xfrm>
          <a:off x="179388" y="115888"/>
          <a:ext cx="8785225" cy="6664325"/>
        </p:xfrm>
        <a:graphic>
          <a:graphicData uri="http://schemas.openxmlformats.org/drawingml/2006/table">
            <a:tbl>
              <a:tblPr/>
              <a:tblGrid>
                <a:gridCol w="549275"/>
                <a:gridCol w="3919537"/>
                <a:gridCol w="4316413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каком случае по критерию «Темп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чтения» выставляется 0 баллов?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Темп чтения не соответствует коммуникативной задаче.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Можно ли выставить 1 балл по критерию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«Соблюдение орфоэпических норм»,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если ученик допустил при чтении одну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ошибку в слове, сопровождающемся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знаком ударения?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каком случае при оценивании чтения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текста учитываются грамматические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ошибки?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При проверке склонения имени числительного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Следует ли контролировать речевые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нормы при чтении текста?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Не следует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Сколько баллов следует выставить по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критерию «Сохранение микротем текста»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(П1), если ученик упустил только одну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микротему?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0 баллов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При оценивании какого задания следует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обращать внимание на искажения слов?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Чтение текста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Какой вид пересказа представлен  на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итоговом собеседовании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Подробный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52" name="Picture 2" descr="C:\Users\User\Desktop\шаттерсток\shutterstock_3691098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1438" y="5405438"/>
            <a:ext cx="1452562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Group 2"/>
          <p:cNvGraphicFramePr>
            <a:graphicFrameLocks noGrp="1"/>
          </p:cNvGraphicFramePr>
          <p:nvPr>
            <p:ph type="body" idx="1"/>
          </p:nvPr>
        </p:nvGraphicFramePr>
        <p:xfrm>
          <a:off x="179388" y="115888"/>
          <a:ext cx="8785225" cy="6332537"/>
        </p:xfrm>
        <a:graphic>
          <a:graphicData uri="http://schemas.openxmlformats.org/drawingml/2006/table">
            <a:tbl>
              <a:tblPr/>
              <a:tblGrid>
                <a:gridCol w="549275"/>
                <a:gridCol w="3914775"/>
                <a:gridCol w="4321175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Если при пересказе ученик допустил одну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фактическую ошибку, какой балл должен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быть выставлен по критерию П2?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0 баллов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Сколько баллов получит ученик по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критериям оценивания пересказа текста с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включением приведённого высказывания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(П1-П4), если при ответе был дан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подробный пересказ, сохранены все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микротемы, фактические ошибки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отсутствовали, но высказывание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приведено не было?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2 балла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Объём монолога ученика составил 6 фраз,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были даны ответы на все вопросы,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представленные в задании. Какой балл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должен быть выставлен по критерию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«Выполнение коммуникативной задачи»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(М1)?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0 баллов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Во время монолога ученик использовал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молодёжный сленг и разговорные слова.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 какому критерию должен быть снижен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балл при оценивании?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Учёт речевой ситуации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864" name="Picture 3" descr="C:\Users\User\Desktop\шаттерсток\shutterstock_3686645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5229225"/>
            <a:ext cx="13144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 type="body" idx="1"/>
          </p:nvPr>
        </p:nvGraphicFramePr>
        <p:xfrm>
          <a:off x="179388" y="115888"/>
          <a:ext cx="8785225" cy="5848350"/>
        </p:xfrm>
        <a:graphic>
          <a:graphicData uri="http://schemas.openxmlformats.org/drawingml/2006/table">
            <a:tbl>
              <a:tblPr/>
              <a:tblGrid>
                <a:gridCol w="549275"/>
                <a:gridCol w="3919537"/>
                <a:gridCol w="4316413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своём монологе ученик привёл 10 фраз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по теме высказывания, но дал их в форме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ответов на вопросы, предложенных в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задании, не создал цельный текст. По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какому критерию должен быть снижен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балл?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Речевое оформление монологического высказывания (МР)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9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диалоге с собеседником ученик дал три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односложных ответа на вопросы. Какой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балл должен быть выставлен по критерию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«Коммуникативная задача» (Д1)?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0 баллов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Во время монолога и диалога учащийся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допустил 1 орфоэпическую ошибку.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Сколько баллов следует поставить по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критерию «Соблюдение орфоэпических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норм»?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 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Во время монолога и диалога учащийся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допустил 3 речевые ошибки. Сколько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баллов следует поставить по критерию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«Соблюдение речевых норм»?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1 балл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888" name="Picture 5" descr="C:\Users\User\Desktop\шаттерсток\shutterstock_3930306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8563" y="5033963"/>
            <a:ext cx="1595437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443</Words>
  <Application>Microsoft Office PowerPoint</Application>
  <PresentationFormat>Экран (4:3)</PresentationFormat>
  <Paragraphs>129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g.egoraeva</cp:lastModifiedBy>
  <cp:revision>9</cp:revision>
  <dcterms:created xsi:type="dcterms:W3CDTF">2016-05-24T04:16:23Z</dcterms:created>
  <dcterms:modified xsi:type="dcterms:W3CDTF">2018-02-22T10:18:25Z</dcterms:modified>
</cp:coreProperties>
</file>