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handoutMasterIdLst>
    <p:handoutMasterId r:id="rId30"/>
  </p:handoutMasterIdLst>
  <p:sldIdLst>
    <p:sldId id="322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8" r:id="rId15"/>
    <p:sldId id="343" r:id="rId16"/>
    <p:sldId id="339" r:id="rId17"/>
    <p:sldId id="344" r:id="rId18"/>
    <p:sldId id="345" r:id="rId19"/>
    <p:sldId id="340" r:id="rId20"/>
    <p:sldId id="342" r:id="rId21"/>
    <p:sldId id="341" r:id="rId22"/>
    <p:sldId id="346" r:id="rId23"/>
    <p:sldId id="335" r:id="rId24"/>
    <p:sldId id="347" r:id="rId25"/>
    <p:sldId id="336" r:id="rId26"/>
    <p:sldId id="348" r:id="rId27"/>
    <p:sldId id="337" r:id="rId28"/>
    <p:sldId id="309" r:id="rId29"/>
  </p:sldIdLst>
  <p:sldSz cx="9144000" cy="6858000" type="screen4x3"/>
  <p:notesSz cx="6669088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inimized" horzBarState="maximized">
    <p:restoredLeft sz="15620" autoAdjust="0"/>
    <p:restoredTop sz="94679" autoAdjust="0"/>
  </p:normalViewPr>
  <p:slideViewPr>
    <p:cSldViewPr>
      <p:cViewPr>
        <p:scale>
          <a:sx n="75" d="100"/>
          <a:sy n="75" d="100"/>
        </p:scale>
        <p:origin x="-1476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16" y="-78"/>
      </p:cViewPr>
      <p:guideLst>
        <p:guide orient="horz" pos="3126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1.xml"/><Relationship Id="rId13" Type="http://schemas.openxmlformats.org/officeDocument/2006/relationships/slide" Target="slides/slide16.xml"/><Relationship Id="rId18" Type="http://schemas.openxmlformats.org/officeDocument/2006/relationships/slide" Target="slides/slide21.xml"/><Relationship Id="rId3" Type="http://schemas.openxmlformats.org/officeDocument/2006/relationships/slide" Target="slides/slide6.xml"/><Relationship Id="rId21" Type="http://schemas.openxmlformats.org/officeDocument/2006/relationships/slide" Target="slides/slide24.xml"/><Relationship Id="rId7" Type="http://schemas.openxmlformats.org/officeDocument/2006/relationships/slide" Target="slides/slide10.xml"/><Relationship Id="rId12" Type="http://schemas.openxmlformats.org/officeDocument/2006/relationships/slide" Target="slides/slide15.xml"/><Relationship Id="rId17" Type="http://schemas.openxmlformats.org/officeDocument/2006/relationships/slide" Target="slides/slide20.xml"/><Relationship Id="rId2" Type="http://schemas.openxmlformats.org/officeDocument/2006/relationships/slide" Target="slides/slide5.xml"/><Relationship Id="rId16" Type="http://schemas.openxmlformats.org/officeDocument/2006/relationships/slide" Target="slides/slide19.xml"/><Relationship Id="rId20" Type="http://schemas.openxmlformats.org/officeDocument/2006/relationships/slide" Target="slides/slide23.xml"/><Relationship Id="rId1" Type="http://schemas.openxmlformats.org/officeDocument/2006/relationships/slide" Target="slides/slide1.xml"/><Relationship Id="rId6" Type="http://schemas.openxmlformats.org/officeDocument/2006/relationships/slide" Target="slides/slide9.xml"/><Relationship Id="rId11" Type="http://schemas.openxmlformats.org/officeDocument/2006/relationships/slide" Target="slides/slide14.xml"/><Relationship Id="rId24" Type="http://schemas.openxmlformats.org/officeDocument/2006/relationships/slide" Target="slides/slide27.xml"/><Relationship Id="rId5" Type="http://schemas.openxmlformats.org/officeDocument/2006/relationships/slide" Target="slides/slide8.xml"/><Relationship Id="rId15" Type="http://schemas.openxmlformats.org/officeDocument/2006/relationships/slide" Target="slides/slide18.xml"/><Relationship Id="rId23" Type="http://schemas.openxmlformats.org/officeDocument/2006/relationships/slide" Target="slides/slide26.xml"/><Relationship Id="rId10" Type="http://schemas.openxmlformats.org/officeDocument/2006/relationships/slide" Target="slides/slide13.xml"/><Relationship Id="rId19" Type="http://schemas.openxmlformats.org/officeDocument/2006/relationships/slide" Target="slides/slide22.xml"/><Relationship Id="rId4" Type="http://schemas.openxmlformats.org/officeDocument/2006/relationships/slide" Target="slides/slide7.xml"/><Relationship Id="rId9" Type="http://schemas.openxmlformats.org/officeDocument/2006/relationships/slide" Target="slides/slide12.xml"/><Relationship Id="rId14" Type="http://schemas.openxmlformats.org/officeDocument/2006/relationships/slide" Target="slides/slide17.xml"/><Relationship Id="rId22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9083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9083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98" tIns="46049" rIns="92098" bIns="46049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70C18FB9-EB47-491B-8B61-9C08233447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Fon0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558800" y="3886200"/>
            <a:ext cx="4013200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4348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762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build="p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7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374900"/>
            <a:ext cx="1981200" cy="3644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374900"/>
            <a:ext cx="5791200" cy="3644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7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7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advTm="7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25488" y="2819400"/>
            <a:ext cx="3770312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819400"/>
            <a:ext cx="3770313" cy="320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7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advTm="7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advTm="7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7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advTm="7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advTm="7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03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374900"/>
            <a:ext cx="7924800" cy="5334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22" name="Rectangle 103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5488" y="2819400"/>
            <a:ext cx="76930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326" name="Rectangle 1038"/>
          <p:cNvSpPr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0">
            <a:gsLst>
              <a:gs pos="0">
                <a:srgbClr val="0033CC">
                  <a:gamma/>
                  <a:shade val="46275"/>
                  <a:invGamma/>
                </a:srgbClr>
              </a:gs>
              <a:gs pos="100000">
                <a:srgbClr val="0033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>
                <a:solidFill>
                  <a:srgbClr val="FFFF00"/>
                </a:solidFill>
                <a:latin typeface="Arial Black" pitchFamily="34" charset="0"/>
              </a:rPr>
              <a:t>www.examen.biz</a:t>
            </a:r>
            <a:r>
              <a:rPr lang="en-US">
                <a:latin typeface="Arial Black" pitchFamily="34" charset="0"/>
              </a:rPr>
              <a:t>                          </a:t>
            </a:r>
            <a:r>
              <a:rPr lang="ru-RU">
                <a:solidFill>
                  <a:schemeClr val="bg1"/>
                </a:solidFill>
                <a:latin typeface="Arial Black" pitchFamily="34" charset="0"/>
              </a:rPr>
              <a:t>sale@examen.biz, info@examen.biz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</p:sldLayoutIdLst>
  <p:transition advTm="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18" Type="http://schemas.openxmlformats.org/officeDocument/2006/relationships/image" Target="../media/image11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17" Type="http://schemas.openxmlformats.org/officeDocument/2006/relationships/image" Target="../media/image113.jpeg"/><Relationship Id="rId2" Type="http://schemas.openxmlformats.org/officeDocument/2006/relationships/image" Target="../media/image98.jpeg"/><Relationship Id="rId16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5" Type="http://schemas.openxmlformats.org/officeDocument/2006/relationships/image" Target="../media/image111.jpeg"/><Relationship Id="rId10" Type="http://schemas.openxmlformats.org/officeDocument/2006/relationships/image" Target="../media/image106.jpeg"/><Relationship Id="rId19" Type="http://schemas.openxmlformats.org/officeDocument/2006/relationships/image" Target="../media/image115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18" Type="http://schemas.openxmlformats.org/officeDocument/2006/relationships/image" Target="../media/image13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17" Type="http://schemas.openxmlformats.org/officeDocument/2006/relationships/image" Target="../media/image133.jpeg"/><Relationship Id="rId2" Type="http://schemas.openxmlformats.org/officeDocument/2006/relationships/image" Target="../media/image118.jpeg"/><Relationship Id="rId16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5" Type="http://schemas.openxmlformats.org/officeDocument/2006/relationships/image" Target="../media/image131.jpeg"/><Relationship Id="rId10" Type="http://schemas.openxmlformats.org/officeDocument/2006/relationships/image" Target="../media/image126.jpeg"/><Relationship Id="rId19" Type="http://schemas.openxmlformats.org/officeDocument/2006/relationships/image" Target="../media/image135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Relationship Id="rId14" Type="http://schemas.openxmlformats.org/officeDocument/2006/relationships/image" Target="../media/image1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en.biz/" TargetMode="External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250825" y="4495800"/>
            <a:ext cx="8610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УЧЕБНО-МЕТОДИЧЕСКИЙ КОМПЛЕКТ </a:t>
            </a:r>
            <a:br>
              <a:rPr lang="ru-RU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ПО РУССКОМУ ЯЗЫКУ</a:t>
            </a:r>
            <a:b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 НОВОМУ ФЕДЕРАЛЬНОМУ ПЕРЕЧНЮ </a:t>
            </a:r>
            <a:r>
              <a:rPr lang="ru-RU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УЧЕБНИКОВ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1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Зачет на основе текста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63713" y="4125913"/>
            <a:ext cx="7380287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400"/>
              <a:t>Пособия составлены в соответствии с Программой общеобразовательных организаций по русскому языку и учитывают возрастные особенности учащихся. Достоинство пособий состоит в том, что задания выполняются на материале небольших по объёму текстов, использование которых позволяет не только проверить знания учащихся, но и начать постепенную подготовку к ЕГЭ уже с 5 класса. Пособия включают анализ текста; создание своего текста (мини-сочинение); задания и вопросы по фонетике, морфемике, словообразованию, лексике, морфологии, синтаксису, орфографии, пунктуации и культуре речи. Также включены вопросы, расширяющие знания синонимических средств, способствующие овладению орфографическими и орфоэпическими нормами русского литературного языка. </a:t>
            </a:r>
          </a:p>
        </p:txBody>
      </p:sp>
      <p:sp>
        <p:nvSpPr>
          <p:cNvPr id="23556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500" b="1">
                <a:solidFill>
                  <a:srgbClr val="0070C0"/>
                </a:solidFill>
              </a:rPr>
              <a:t>Итоговый контроль знаний учащихся. </a:t>
            </a:r>
            <a:br>
              <a:rPr lang="ru-RU" sz="1500" b="1">
                <a:solidFill>
                  <a:srgbClr val="0070C0"/>
                </a:solidFill>
              </a:rPr>
            </a:br>
            <a:r>
              <a:rPr lang="ru-RU" sz="1500" b="1">
                <a:solidFill>
                  <a:srgbClr val="0070C0"/>
                </a:solidFill>
              </a:rPr>
              <a:t>По 3 варианта заданий на каждую тему. </a:t>
            </a:r>
            <a:br>
              <a:rPr lang="ru-RU" sz="1500" b="1">
                <a:solidFill>
                  <a:srgbClr val="0070C0"/>
                </a:solidFill>
              </a:rPr>
            </a:br>
            <a:r>
              <a:rPr lang="ru-RU" sz="1500" b="1">
                <a:solidFill>
                  <a:srgbClr val="0070C0"/>
                </a:solidFill>
              </a:rPr>
              <a:t>Задания ко всем темам курса</a:t>
            </a:r>
            <a:endParaRPr lang="ru-RU" sz="1500" b="1" i="1">
              <a:solidFill>
                <a:srgbClr val="0070C0"/>
              </a:solidFill>
            </a:endParaRPr>
          </a:p>
        </p:txBody>
      </p:sp>
      <p:pic>
        <p:nvPicPr>
          <p:cNvPr id="54274" name="Picture 2" descr="E:\Prezentatzia\2015\rus_umk\obl\pt\377_07200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0" y="1484313"/>
            <a:ext cx="1698625" cy="2659062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  <p:pic>
        <p:nvPicPr>
          <p:cNvPr id="54275" name="Picture 3" descr="E:\Prezentatzia\2015\rus_umk\obl\pt\377_07303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5125" y="1484313"/>
            <a:ext cx="1712913" cy="2659062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  <p:pic>
        <p:nvPicPr>
          <p:cNvPr id="54276" name="Picture 4" descr="E:\Prezentatzia\2015\rus_umk\obl\pt\377_07304_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7100" y="1484313"/>
            <a:ext cx="1687513" cy="2659062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  <p:pic>
        <p:nvPicPr>
          <p:cNvPr id="54277" name="Picture 5" descr="E:\Prezentatzia\2015\rus_umk\obl\pt\377_07305_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1484313"/>
            <a:ext cx="1655763" cy="2659062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Рабочие тетради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63713" y="4257675"/>
            <a:ext cx="7129462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/>
              <a:t>Предлагаемые  задания направлены на организацию учебной деятельности учащихся, связанной с пониманием текста. Задания готовят школьников к полноценному усвоению информации, содержащейся как в учебных текстах, так и в текстах художественной литературы. В методическом плане задания организованы на основе общеучебной технологии, учитывают основные требования к чтению, являются основой для выполнения тестов ОГЭ, так как имеют такие же алгоритмы выполнения заданий, информационную и смысловую обработку текста.</a:t>
            </a:r>
          </a:p>
        </p:txBody>
      </p:sp>
      <p:sp>
        <p:nvSpPr>
          <p:cNvPr id="24580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800" b="1">
                <a:solidFill>
                  <a:srgbClr val="0070C0"/>
                </a:solidFill>
              </a:rPr>
              <a:t>Задания на понимание текста</a:t>
            </a:r>
            <a:endParaRPr lang="ru-RU" sz="2800">
              <a:solidFill>
                <a:srgbClr val="0070C0"/>
              </a:solidFill>
            </a:endParaRPr>
          </a:p>
          <a:p>
            <a:endParaRPr lang="ru-RU" sz="1500" b="1" i="1">
              <a:solidFill>
                <a:srgbClr val="0070C0"/>
              </a:solidFill>
            </a:endParaRPr>
          </a:p>
        </p:txBody>
      </p:sp>
      <p:pic>
        <p:nvPicPr>
          <p:cNvPr id="24581" name="Picture 2" descr="\\V26\архив\KNIGI\UMK\UMK_Rus\UMK_rus_5kl\377-11487-1\377-11487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1484313"/>
            <a:ext cx="1871663" cy="25701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4582" name="Picture 4" descr="\\V26\архив\KNIGI\UMK\UMK_Rus\UMK_rus_6kl\377-11054-5\b_377-11054-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9788" y="1628775"/>
            <a:ext cx="1839912" cy="25923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4583" name="Picture 6" descr="D:\OBLOZHKI\UMK\Russky\7 rkass\377_11488_8\377_11488_8-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1484313"/>
            <a:ext cx="1873250" cy="25923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5301" name="Picture 5" descr="E:\Prezentatzia\2015\rus_umk\obl\umk\377_08796_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1668463"/>
            <a:ext cx="1800225" cy="2552700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  <p:pic>
        <p:nvPicPr>
          <p:cNvPr id="24585" name="Picture 5" descr="\\V26\архив\KNIGI\UMK\UMK_Rus\UMK_rus_9kl\377-09921-5\377_09921_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9925" y="1484313"/>
            <a:ext cx="1884363" cy="25923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Рабочие тетради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63713" y="4257675"/>
            <a:ext cx="7129462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/>
              <a:t>Предлагаемая рабочая тетрадь содержит разнообразные тексты </a:t>
            </a:r>
            <a:br>
              <a:rPr lang="ru-RU" sz="1600"/>
            </a:br>
            <a:r>
              <a:rPr lang="ru-RU" sz="1600"/>
              <a:t>и задания к ним для комплексного анализа. Пособия предназначены </a:t>
            </a:r>
            <a:br>
              <a:rPr lang="ru-RU" sz="1600"/>
            </a:br>
            <a:r>
              <a:rPr lang="ru-RU" sz="1600"/>
              <a:t>как для отработки учащимися умения и навыков грамотного письма </a:t>
            </a:r>
            <a:br>
              <a:rPr lang="ru-RU" sz="1600"/>
            </a:br>
            <a:r>
              <a:rPr lang="ru-RU" sz="1600"/>
              <a:t>и грамотной речи, так и эффективной проверки коммуникативной, лингвистической и культуроведческой компетенций. Издания предназначены учащимся средних общеобразовательных учебных заведений, а также учителям-словесникам, работающим </a:t>
            </a:r>
            <a:br>
              <a:rPr lang="ru-RU" sz="1600"/>
            </a:br>
            <a:r>
              <a:rPr lang="ru-RU" sz="1600"/>
              <a:t>по любому из действующих учебников русского языка.</a:t>
            </a:r>
          </a:p>
        </p:txBody>
      </p:sp>
      <p:sp>
        <p:nvSpPr>
          <p:cNvPr id="25604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800" b="1">
                <a:solidFill>
                  <a:srgbClr val="0070C0"/>
                </a:solidFill>
              </a:rPr>
              <a:t>Комплексный анализ текста</a:t>
            </a:r>
            <a:endParaRPr lang="ru-RU" sz="2800">
              <a:solidFill>
                <a:srgbClr val="0070C0"/>
              </a:solidFill>
            </a:endParaRPr>
          </a:p>
        </p:txBody>
      </p:sp>
      <p:pic>
        <p:nvPicPr>
          <p:cNvPr id="25605" name="Picture 2" descr="\\V26\архив\KNIGI\UMK\UMK_Rus\UMK_rus_6kl\377-11480-2\377-11480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1773238"/>
            <a:ext cx="1800225" cy="23764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5606" name="Picture 3" descr="\\V26\архив\KNIGI\UMK\UMK_Rus\UMK_rus_7kl\377-11317-1\377-11317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1557338"/>
            <a:ext cx="1809750" cy="23764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5607" name="Picture 4" descr="\\V26\архив\KNIGI\UMK\UMK_Rus\UMK_rus_5kl\377-11614-1\377_11614_1-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150" y="1557338"/>
            <a:ext cx="1873250" cy="23860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5608" name="Picture 7" descr="\\V26\архив\KNIGI\UMK\UMK_Rus\UMK_rus_9kl\377-10501-5\377_10501_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8850" y="1557338"/>
            <a:ext cx="1698625" cy="23034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5609" name="Picture 5" descr="\\V26\архив\KNIGI\UMK\UMK_Rus\UMK_rus_8kl\377-11481-9\377-11481_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1863" y="1773238"/>
            <a:ext cx="1887537" cy="23907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Рабочие тетради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76825" y="1785938"/>
            <a:ext cx="3887788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/>
              <a:t>Данные пособия полностью соответствует федеральному государственному образовательному стандарту (второго поколения). </a:t>
            </a:r>
            <a:br>
              <a:rPr lang="ru-RU" sz="1600"/>
            </a:br>
            <a:r>
              <a:rPr lang="ru-RU" sz="1600"/>
              <a:t>В пособия включены разнообразные по форме и уровню сложности задания, знакомящие учащихся </a:t>
            </a:r>
            <a:br>
              <a:rPr lang="ru-RU" sz="1600"/>
            </a:br>
            <a:r>
              <a:rPr lang="ru-RU" sz="1600"/>
              <a:t>с нормами русского литературного языка. Издание способствует реализации системно-деятельностного подхода к преподаванию русского языка. Оригинальные тексты и нестандартные задания развивают интерес к предмету у учащихся с разным уровнем подготовки. Рабочая тетрадь адресована учащимся, учителям, методистам, репетиторам.</a:t>
            </a:r>
          </a:p>
        </p:txBody>
      </p:sp>
      <p:sp>
        <p:nvSpPr>
          <p:cNvPr id="26628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800" b="1">
                <a:solidFill>
                  <a:srgbClr val="0070C0"/>
                </a:solidFill>
              </a:rPr>
              <a:t>Культура речи</a:t>
            </a:r>
            <a:endParaRPr lang="ru-RU" sz="2800">
              <a:solidFill>
                <a:srgbClr val="0070C0"/>
              </a:solidFill>
            </a:endParaRPr>
          </a:p>
          <a:p>
            <a:r>
              <a:rPr lang="ru-RU" sz="1400" b="1">
                <a:solidFill>
                  <a:srgbClr val="0070C0"/>
                </a:solidFill>
              </a:rPr>
              <a:t>ИЗУЧАЕМ НОРМЫ РУССКОГО ЯЗЫКА</a:t>
            </a:r>
          </a:p>
        </p:txBody>
      </p:sp>
      <p:pic>
        <p:nvPicPr>
          <p:cNvPr id="57347" name="Picture 3" descr="E:\Prezentatzia\2015\rus_umk\obl\umk\377_05377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600200"/>
            <a:ext cx="2101850" cy="3124200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  <p:pic>
        <p:nvPicPr>
          <p:cNvPr id="57346" name="Picture 2" descr="E:\Prezentatzia\2015\rus_umk\obl\umk\377-05845-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3111500"/>
            <a:ext cx="2035175" cy="3054350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Рабочие тетради </a:t>
            </a:r>
          </a:p>
        </p:txBody>
      </p:sp>
      <p:sp>
        <p:nvSpPr>
          <p:cNvPr id="27651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>
                <a:solidFill>
                  <a:srgbClr val="0070C0"/>
                </a:solidFill>
              </a:rPr>
              <a:t>К  учебникам линии Т. А. Ладыженской, </a:t>
            </a:r>
            <a:br>
              <a:rPr lang="ru-RU" sz="2000" b="1">
                <a:solidFill>
                  <a:srgbClr val="0070C0"/>
                </a:solidFill>
              </a:rPr>
            </a:br>
            <a:r>
              <a:rPr lang="ru-RU" sz="2000" b="1">
                <a:solidFill>
                  <a:srgbClr val="0070C0"/>
                </a:solidFill>
              </a:rPr>
              <a:t>М. Т. Баранова, Л. А. Тростенцовой и др.</a:t>
            </a:r>
            <a:endParaRPr lang="ru-RU" sz="2000">
              <a:solidFill>
                <a:srgbClr val="0070C0"/>
              </a:solidFill>
            </a:endParaRPr>
          </a:p>
        </p:txBody>
      </p:sp>
      <p:grpSp>
        <p:nvGrpSpPr>
          <p:cNvPr id="27652" name="Группа 15"/>
          <p:cNvGrpSpPr>
            <a:grpSpLocks/>
          </p:cNvGrpSpPr>
          <p:nvPr/>
        </p:nvGrpSpPr>
        <p:grpSpPr bwMode="auto">
          <a:xfrm>
            <a:off x="1868488" y="1519238"/>
            <a:ext cx="7062787" cy="4824412"/>
            <a:chOff x="1763689" y="1484784"/>
            <a:chExt cx="7272807" cy="4968552"/>
          </a:xfrm>
        </p:grpSpPr>
        <p:pic>
          <p:nvPicPr>
            <p:cNvPr id="27653" name="Picture 2" descr="D:\OBLOZHKI\UMK\Russky\5 klass\377_10630_2\377_10630_2zap-0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3689" y="1484785"/>
              <a:ext cx="1833386" cy="2534682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27654" name="Picture 3" descr="D:\OBLOZHKI\UMK\Russky\6 klass\377_10588_6\377_10588_6zap-0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94982" y="1484784"/>
              <a:ext cx="1877418" cy="2592288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27655" name="Picture 4" descr="D:\OBLOZHKI\UMK\Russky\6 klass\377_10589_3\377_10589_3zap-01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95936" y="1484784"/>
              <a:ext cx="1872689" cy="2592288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27656" name="Picture 5" descr="D:\OBLOZHKI\UMK\Russky\8 klass\377_11699_8\377_11699_8-01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32040" y="3861048"/>
              <a:ext cx="1818071" cy="2592288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27657" name="Picture 6" descr="\\V26\архив\KNIGI\UMK\UMK_Rus\UMK_rus_7kl\377-11026-2\377-11026-2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627784" y="3861048"/>
              <a:ext cx="1885300" cy="2592288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27658" name="Picture 7" descr="\\V26\архив\KNIGI\UMK\UMK_Rus\UMK_rus_9kl\377-07300-0\377_07300_0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164288" y="3853620"/>
              <a:ext cx="1872208" cy="2599716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Рабочие тетради </a:t>
            </a:r>
          </a:p>
        </p:txBody>
      </p:sp>
      <p:sp>
        <p:nvSpPr>
          <p:cNvPr id="28675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>
                <a:solidFill>
                  <a:srgbClr val="0070C0"/>
                </a:solidFill>
              </a:rPr>
              <a:t>К  учебникам линии </a:t>
            </a:r>
            <a:br>
              <a:rPr lang="ru-RU" sz="2000" b="1">
                <a:solidFill>
                  <a:srgbClr val="0070C0"/>
                </a:solidFill>
              </a:rPr>
            </a:br>
            <a:r>
              <a:rPr lang="ru-RU" sz="2000" b="1">
                <a:solidFill>
                  <a:srgbClr val="0070C0"/>
                </a:solidFill>
              </a:rPr>
              <a:t>М. М. Разумовской и др.</a:t>
            </a:r>
            <a:endParaRPr lang="ru-RU" sz="2000">
              <a:solidFill>
                <a:srgbClr val="0070C0"/>
              </a:solidFill>
            </a:endParaRPr>
          </a:p>
        </p:txBody>
      </p:sp>
      <p:pic>
        <p:nvPicPr>
          <p:cNvPr id="28676" name="Picture 2" descr="\\V26\архив\KNIGI\UMK\UMK_Rus\UMK_rus_5kl\377-10316-5\377_10316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1484313"/>
            <a:ext cx="1839913" cy="25384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8677" name="Picture 3" descr="\\V26\архив\KNIGI\UMK\UMK_Rus\UMK_rus_5kl\377-10317-2\377_10317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1484313"/>
            <a:ext cx="1871662" cy="25844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8678" name="Picture 4" descr="\\V26\архив\KNIGI\UMK\UMK_Rus\UMK_rus_6kl\377-10302-8\377_10302_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1484313"/>
            <a:ext cx="1895475" cy="25923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8679" name="Picture 6" descr="\\V26\архив\KNIGI\UMK\UMK_Rus\UMK_rus_7kl\377-09350-3\377-09350-3zap.jpg"/>
          <p:cNvPicPr>
            <a:picLocks noChangeAspect="1" noChangeArrowheads="1"/>
          </p:cNvPicPr>
          <p:nvPr/>
        </p:nvPicPr>
        <p:blipFill>
          <a:blip r:embed="rId6"/>
          <a:srcRect t="645" r="5426" b="1801"/>
          <a:stretch>
            <a:fillRect/>
          </a:stretch>
        </p:blipFill>
        <p:spPr bwMode="auto">
          <a:xfrm>
            <a:off x="2484438" y="3933825"/>
            <a:ext cx="1816100" cy="2565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8680" name="Picture 5" descr="\\V26\архив\KNIGI\UMK\UMK_Rus\UMK_rus_8kl\377-09479-1\377_09479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906838"/>
            <a:ext cx="1890712" cy="25923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8681" name="Picture 6" descr="\\V26\архив\KNIGI\UMK\UMK_Rus\UMK_rus_9kl\377-09346-6\377-09346-6zap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8488" y="3933825"/>
            <a:ext cx="1871662" cy="2590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547813" y="1412875"/>
            <a:ext cx="7596187" cy="5184775"/>
          </a:xfrm>
          <a:prstGeom prst="rect">
            <a:avLst/>
          </a:prstGeom>
          <a:solidFill>
            <a:schemeClr val="tx1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699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ТЕСТЫ</a:t>
            </a:r>
          </a:p>
        </p:txBody>
      </p:sp>
      <p:sp>
        <p:nvSpPr>
          <p:cNvPr id="29700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>
                <a:solidFill>
                  <a:srgbClr val="0070C0"/>
                </a:solidFill>
              </a:rPr>
              <a:t>К  учебникам линии Т. А. Ладыженской, </a:t>
            </a:r>
            <a:br>
              <a:rPr lang="ru-RU" sz="2000" b="1">
                <a:solidFill>
                  <a:srgbClr val="0070C0"/>
                </a:solidFill>
              </a:rPr>
            </a:br>
            <a:r>
              <a:rPr lang="ru-RU" sz="2000" b="1">
                <a:solidFill>
                  <a:srgbClr val="0070C0"/>
                </a:solidFill>
              </a:rPr>
              <a:t>М. Т. Баранова, Л. А. Тростенцовой и др</a:t>
            </a:r>
            <a:endParaRPr lang="ru-RU" sz="2000">
              <a:solidFill>
                <a:srgbClr val="0070C0"/>
              </a:solidFill>
            </a:endParaRPr>
          </a:p>
        </p:txBody>
      </p:sp>
      <p:pic>
        <p:nvPicPr>
          <p:cNvPr id="29701" name="Picture 2" descr="\\V26\архив\KNIGI\UMK\UMK_Rus\UMK_rus_5kl\377-11556-4\377-11556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1163" y="1484313"/>
            <a:ext cx="1574800" cy="22669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9702" name="Picture 3" descr="\\V26\архив\KNIGI\UMK\UMK_Rus\UMK_rus_5kl\377-11557-1\377-11557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3400" y="1657350"/>
            <a:ext cx="1579563" cy="22431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9703" name="Picture 6" descr="D:\OBLOZHKI\UMK\Russky\6 klass\377_11033_0\377-11033-0-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4725" y="1525588"/>
            <a:ext cx="1579563" cy="22447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9704" name="Picture 7" descr="D:\OBLOZHKI\UMK\Russky\7 rkass\377_10741_5\377_10741_5-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0688" y="3990975"/>
            <a:ext cx="1579562" cy="22510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9705" name="Picture 8" descr="D:\OBLOZHKI\UMK\Russky\7 rkass\377_10851_1\377_10851_1-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59113" y="4194175"/>
            <a:ext cx="1573212" cy="22367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9706" name="Picture 9" descr="D:\OBLOZHKI\UMK\Russky\7 rkass\377_10852_8\377_10852_8-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4663" y="4056063"/>
            <a:ext cx="1525587" cy="21717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9707" name="Picture 11" descr="D:\OBLOZHKI\UMK\Russky\9 klass\377_11014_9\377-11014-9-0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59663" y="4052888"/>
            <a:ext cx="1530350" cy="22431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9708" name="Picture 12" descr="\\V26\архив\KNIGI\UMK\UMK_Rus\UMK_rus_8kl\377-11260-0\377-11260-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67400" y="4187825"/>
            <a:ext cx="1527175" cy="22383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9709" name="Picture 4" descr="D:\OBLOZHKI\UMK\Russky\6 klass\377_10935_8\377_10935_8-0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76963" y="1666875"/>
            <a:ext cx="1570037" cy="22383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9710" name="Picture 5" descr="D:\OBLOZHKI\UMK\Russky\6 klass\377_10936_5\377_10936_5-0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418388" y="1525588"/>
            <a:ext cx="1570037" cy="22383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ТЕСТЫ</a:t>
            </a: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>
                <a:solidFill>
                  <a:srgbClr val="0070C0"/>
                </a:solidFill>
              </a:rPr>
              <a:t>К  учебникам линии </a:t>
            </a:r>
            <a:br>
              <a:rPr lang="ru-RU" sz="2000" b="1">
                <a:solidFill>
                  <a:srgbClr val="0070C0"/>
                </a:solidFill>
              </a:rPr>
            </a:br>
            <a:r>
              <a:rPr lang="ru-RU" sz="2000" b="1">
                <a:solidFill>
                  <a:srgbClr val="0070C0"/>
                </a:solidFill>
              </a:rPr>
              <a:t>М. М. Разумовской и др.</a:t>
            </a:r>
            <a:endParaRPr lang="ru-RU" sz="2000">
              <a:solidFill>
                <a:srgbClr val="0070C0"/>
              </a:solidFill>
            </a:endParaRPr>
          </a:p>
        </p:txBody>
      </p:sp>
      <p:pic>
        <p:nvPicPr>
          <p:cNvPr id="30724" name="Picture 2" descr="\\V26\архив\KNIGI\UMK\UMK_Rus\UMK_rus_5kl\377-11262-4\b_377-11262-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484313"/>
            <a:ext cx="1727200" cy="25209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725" name="Picture 3" descr="\\V26\архив\KNIGI\UMK\UMK_Rus\UMK_rus_5kl\377-11263-1\b_377-11263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484313"/>
            <a:ext cx="1728787" cy="25209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726" name="Picture 4" descr="\\V26\архив\KNIGI\UMK\UMK_Rus\UMK_rus_6kl\377-11363-8\377-11363_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1484313"/>
            <a:ext cx="1800225" cy="25527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727" name="Picture 5" descr="\\V26\архив\KNIGI\UMK\UMK_Rus\UMK_rus_7kl\377-11364-5\377-11364_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3933825"/>
            <a:ext cx="1766887" cy="25193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728" name="Picture 7" descr="\\V26\архив\KNIGI\UMK\UMK_Rus\UMK_rus_8kl\377-11538-0\b_377-11538-0.jpg"/>
          <p:cNvPicPr>
            <a:picLocks noChangeAspect="1" noChangeArrowheads="1"/>
          </p:cNvPicPr>
          <p:nvPr/>
        </p:nvPicPr>
        <p:blipFill>
          <a:blip r:embed="rId7"/>
          <a:srcRect t="2631" r="7692" b="5325"/>
          <a:stretch>
            <a:fillRect/>
          </a:stretch>
        </p:blipFill>
        <p:spPr bwMode="auto">
          <a:xfrm>
            <a:off x="4140200" y="3933825"/>
            <a:ext cx="1727200" cy="25193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729" name="Picture 8" descr="\\V26\архив\KNIGI\UMK\UMK_Rus\UMK_rus_9kl\377-08717-5\377_08717_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72213" y="3933825"/>
            <a:ext cx="1755775" cy="25193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ТЕСТЫ</a:t>
            </a:r>
          </a:p>
        </p:txBody>
      </p:sp>
      <p:sp>
        <p:nvSpPr>
          <p:cNvPr id="31747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>
                <a:solidFill>
                  <a:srgbClr val="0070C0"/>
                </a:solidFill>
              </a:rPr>
              <a:t>К  учебникам линии </a:t>
            </a:r>
            <a:br>
              <a:rPr lang="ru-RU" sz="2000" b="1">
                <a:solidFill>
                  <a:srgbClr val="0070C0"/>
                </a:solidFill>
              </a:rPr>
            </a:br>
            <a:r>
              <a:rPr lang="ru-RU" sz="2000" b="1">
                <a:solidFill>
                  <a:srgbClr val="0070C0"/>
                </a:solidFill>
              </a:rPr>
              <a:t>А. Д. Шмелёва и др.</a:t>
            </a:r>
            <a:endParaRPr lang="ru-RU" sz="2000">
              <a:solidFill>
                <a:srgbClr val="0070C0"/>
              </a:solidFill>
            </a:endParaRPr>
          </a:p>
        </p:txBody>
      </p:sp>
      <p:grpSp>
        <p:nvGrpSpPr>
          <p:cNvPr id="31748" name="Группа 14"/>
          <p:cNvGrpSpPr>
            <a:grpSpLocks/>
          </p:cNvGrpSpPr>
          <p:nvPr/>
        </p:nvGrpSpPr>
        <p:grpSpPr bwMode="auto">
          <a:xfrm>
            <a:off x="1619250" y="1700213"/>
            <a:ext cx="7345363" cy="4492625"/>
            <a:chOff x="1619672" y="1484784"/>
            <a:chExt cx="8280920" cy="5065068"/>
          </a:xfrm>
        </p:grpSpPr>
        <p:pic>
          <p:nvPicPr>
            <p:cNvPr id="31749" name="Picture 2" descr="\\V26\архив\KNIGI\UMK\UMK_Rus\UMK_rus_6kl\377-11002-6\377-11002_6-0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24128" y="1484784"/>
              <a:ext cx="2767849" cy="396044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31750" name="Picture 3" descr="\\V26\архив\KNIGI\UMK\UMK_Rus\UMK_rus_6kl\377-11003-3\377-11003_3-0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04507" y="2564904"/>
              <a:ext cx="2796085" cy="396044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31751" name="Picture 4" descr="\\V30_2\общая\МАРИНА\ДЛЯ ПРЕЗЕНТАЦИИ\377-11419-2-01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19672" y="1484784"/>
              <a:ext cx="2808312" cy="4000080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31752" name="Picture 5" descr="\\V30_2\общая\МАРИНА\ДЛЯ ПРЕЗЕНТАЦИИ\377-11420-8-01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87824" y="2564904"/>
              <a:ext cx="2797688" cy="3984948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V26\архив\KNIGI\UMK\UMK_Rus\UMK_rus_9kl\377-12427-6\b_377-12427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3762375"/>
            <a:ext cx="1893887" cy="2690813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</p:pic>
      <p:sp>
        <p:nvSpPr>
          <p:cNvPr id="32771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Зачётные работы</a:t>
            </a:r>
          </a:p>
        </p:txBody>
      </p:sp>
      <p:sp>
        <p:nvSpPr>
          <p:cNvPr id="32772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>
                <a:solidFill>
                  <a:srgbClr val="0070C0"/>
                </a:solidFill>
              </a:rPr>
              <a:t>К  учебникам линии Т. А. Ладыженской, </a:t>
            </a:r>
            <a:br>
              <a:rPr lang="ru-RU" sz="2000" b="1">
                <a:solidFill>
                  <a:srgbClr val="0070C0"/>
                </a:solidFill>
              </a:rPr>
            </a:br>
            <a:r>
              <a:rPr lang="ru-RU" sz="2000" b="1">
                <a:solidFill>
                  <a:srgbClr val="0070C0"/>
                </a:solidFill>
              </a:rPr>
              <a:t>М. Т. Баранова, Л. А. Тростенцовой и др.</a:t>
            </a:r>
            <a:endParaRPr lang="ru-RU" sz="2000">
              <a:solidFill>
                <a:srgbClr val="0070C0"/>
              </a:solidFill>
            </a:endParaRPr>
          </a:p>
        </p:txBody>
      </p:sp>
      <p:pic>
        <p:nvPicPr>
          <p:cNvPr id="32773" name="Picture 2" descr="D:\OBLOZHKI\UMK\Russky\5 klass\377_10783_5\377_10783_5-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1412875"/>
            <a:ext cx="1854200" cy="26416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2774" name="Picture 2" descr="D:\OBLOZHKI\UMK\Russky\8 klass\377_11015_6\377-11015-6-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7988" y="3784600"/>
            <a:ext cx="1871662" cy="26685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2775" name="Picture 4" descr="\\V26\архив\KNIGI\UMK\UMK_Rus\UMK_rus_7kl\377-11662-2\377-11662_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8300" y="1412875"/>
            <a:ext cx="1885950" cy="26685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2776" name="Picture 5" descr="\\V26\архив\KNIGI\UMK\UMK_Rus\UMK_rus_6kl\377-11483-3\377_11483_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71963" y="1412875"/>
            <a:ext cx="1884362" cy="26685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Grp="1" noChangeArrowheads="1"/>
          </p:cNvSpPr>
          <p:nvPr>
            <p:ph type="title"/>
          </p:nvPr>
        </p:nvSpPr>
        <p:spPr>
          <a:xfrm>
            <a:off x="1752600" y="512763"/>
            <a:ext cx="6121400" cy="533400"/>
          </a:xfrm>
        </p:spPr>
        <p:txBody>
          <a:bodyPr/>
          <a:lstStyle/>
          <a:p>
            <a:pPr eaLnBrk="1" hangingPunct="1"/>
            <a:r>
              <a:rPr lang="ru-RU" sz="2200" smtClean="0">
                <a:solidFill>
                  <a:srgbClr val="080808"/>
                </a:solidFill>
              </a:rPr>
              <a:t>Преимущества использования учебных пособий издательства «</a:t>
            </a:r>
            <a:r>
              <a:rPr lang="ru-RU" sz="2200" i="1" smtClean="0">
                <a:solidFill>
                  <a:srgbClr val="080808"/>
                </a:solidFill>
              </a:rPr>
              <a:t>ЭКЗАМЕН</a:t>
            </a:r>
            <a:r>
              <a:rPr lang="ru-RU" sz="2200" smtClean="0">
                <a:solidFill>
                  <a:srgbClr val="080808"/>
                </a:solidFill>
              </a:rPr>
              <a:t>»: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0"/>
            <a:ext cx="7391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000" smtClean="0"/>
              <a:t>внедрение </a:t>
            </a:r>
            <a:r>
              <a:rPr lang="ru-RU" sz="2000" b="1" smtClean="0"/>
              <a:t>ФГОС</a:t>
            </a:r>
            <a:r>
              <a:rPr lang="ru-RU" sz="2000" smtClean="0"/>
              <a:t> требует появления </a:t>
            </a:r>
            <a:r>
              <a:rPr lang="ru-RU" sz="2000" b="1" smtClean="0">
                <a:solidFill>
                  <a:srgbClr val="0099FF"/>
                </a:solidFill>
              </a:rPr>
              <a:t>принципиально новых учебных пособий, и издательство их выпускает</a:t>
            </a:r>
            <a:r>
              <a:rPr lang="ru-RU" sz="2000" smtClean="0"/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b="1" smtClean="0">
                <a:solidFill>
                  <a:srgbClr val="0099FF"/>
                </a:solidFill>
              </a:rPr>
              <a:t>наличие</a:t>
            </a:r>
            <a:r>
              <a:rPr lang="ru-RU" sz="2000" smtClean="0"/>
              <a:t> внешней и внутренней процедуры </a:t>
            </a:r>
            <a:r>
              <a:rPr lang="ru-RU" sz="2000" b="1" smtClean="0">
                <a:solidFill>
                  <a:srgbClr val="0099FF"/>
                </a:solidFill>
              </a:rPr>
              <a:t>контроля качества учебных пособий</a:t>
            </a:r>
            <a:r>
              <a:rPr lang="ru-RU" sz="2000" smtClean="0"/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издательство выпускает современные учебные пособия, </a:t>
            </a:r>
            <a:r>
              <a:rPr lang="ru-RU" sz="2000" b="1" smtClean="0">
                <a:solidFill>
                  <a:srgbClr val="0099FF"/>
                </a:solidFill>
              </a:rPr>
              <a:t>хорошо зарекомендовавшие себя методики</a:t>
            </a:r>
            <a:r>
              <a:rPr lang="ru-RU" sz="2000" smtClean="0"/>
              <a:t>, </a:t>
            </a:r>
            <a:r>
              <a:rPr lang="ru-RU" sz="2000" b="1" smtClean="0">
                <a:solidFill>
                  <a:srgbClr val="FF3300"/>
                </a:solidFill>
              </a:rPr>
              <a:t>апробированные</a:t>
            </a:r>
            <a:r>
              <a:rPr lang="ru-RU" sz="2000" smtClean="0"/>
              <a:t> в ряде регионов России </a:t>
            </a:r>
            <a:br>
              <a:rPr lang="ru-RU" sz="2000" smtClean="0"/>
            </a:br>
            <a:r>
              <a:rPr lang="ru-RU" sz="2000" b="1" smtClean="0">
                <a:solidFill>
                  <a:srgbClr val="FF3300"/>
                </a:solidFill>
              </a:rPr>
              <a:t>и получившие высокую оценку</a:t>
            </a:r>
            <a:r>
              <a:rPr lang="ru-RU" sz="2000" smtClean="0"/>
              <a:t>; </a:t>
            </a:r>
          </a:p>
          <a:p>
            <a:pPr eaLnBrk="1" hangingPunct="1">
              <a:lnSpc>
                <a:spcPct val="90000"/>
              </a:lnSpc>
            </a:pPr>
            <a:r>
              <a:rPr lang="ru-RU" sz="2000" smtClean="0"/>
              <a:t>авторы – известные ученые, разработчики КИМов, методисты и преподаватели московских вузов, </a:t>
            </a:r>
            <a:br>
              <a:rPr lang="ru-RU" sz="2000" smtClean="0"/>
            </a:br>
            <a:r>
              <a:rPr lang="ru-RU" sz="2000" smtClean="0"/>
              <a:t>учителя-практики, </a:t>
            </a:r>
            <a:r>
              <a:rPr lang="ru-RU" sz="2000" b="1" smtClean="0">
                <a:solidFill>
                  <a:srgbClr val="0099FF"/>
                </a:solidFill>
              </a:rPr>
              <a:t>демонстрирующие высокий уровень педагогического мастерства, владеющие методикой эффективной подготовки учащихся по русскому языку</a:t>
            </a:r>
            <a:r>
              <a:rPr lang="ru-RU" sz="2000" smtClean="0"/>
              <a:t>;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Диктанты</a:t>
            </a:r>
          </a:p>
        </p:txBody>
      </p:sp>
      <p:sp>
        <p:nvSpPr>
          <p:cNvPr id="33795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>
                <a:solidFill>
                  <a:srgbClr val="0070C0"/>
                </a:solidFill>
              </a:rPr>
              <a:t>Ко всем линиям </a:t>
            </a:r>
            <a:br>
              <a:rPr lang="ru-RU" sz="2000" b="1">
                <a:solidFill>
                  <a:srgbClr val="0070C0"/>
                </a:solidFill>
              </a:rPr>
            </a:br>
            <a:r>
              <a:rPr lang="ru-RU" sz="2000" b="1">
                <a:solidFill>
                  <a:srgbClr val="0070C0"/>
                </a:solidFill>
              </a:rPr>
              <a:t>учебников</a:t>
            </a:r>
            <a:endParaRPr lang="ru-RU" sz="2000">
              <a:solidFill>
                <a:srgbClr val="0070C0"/>
              </a:solidFill>
            </a:endParaRPr>
          </a:p>
        </p:txBody>
      </p:sp>
      <p:pic>
        <p:nvPicPr>
          <p:cNvPr id="33796" name="Picture 2" descr="D:\OBLOZHKI\UMK\Russky\5 klass\377_10821_4\377_10821_4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1411288"/>
            <a:ext cx="1611313" cy="24590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3797" name="Picture 3" descr="\\V26\архив\KNIGI\UMK\UMK_Rus\UMK_rus_9kl\377-08611-6\377-08611-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4132263"/>
            <a:ext cx="1584325" cy="22304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3798" name="Picture 4" descr="D:\OBLOZHKI\UMK\Russky\6 klass\377_11475_8\377_11475_8-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474788"/>
            <a:ext cx="1550988" cy="24574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3799" name="Picture 5" descr="\\V26\архив\KNIGI\UMK\UMK_Rus\UMK_rus_7kl\377-06502-9\377_06502_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89763" y="1474788"/>
            <a:ext cx="1614487" cy="24431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3800" name="Picture 7" descr="\\V26\архив\KNIGI\UMK\UMK_Rus\UMK_rus_8kl\377-09001-4\377-09001-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5225" y="4162425"/>
            <a:ext cx="1458913" cy="22336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3801" name="Picture 8" descr="\\V26\архив\KNIGI\UMK\UMK_Rus\UMK_rus_8kl\377-09230-8\377_09230_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10163" y="4057650"/>
            <a:ext cx="1644650" cy="22510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3802" name="Picture 9" descr="\\V26\архив\KNIGI\UMK\UMK_Rus\UMK_rus_7kl\377-09442-6\377_08442_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33575" y="4076700"/>
            <a:ext cx="1522413" cy="2286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3803" name="Picture 10" descr="\\V26\архив\KNIGI\UMK\UMK_Rus\UMK_rus_5kl\377-07964-4\377_07964_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06763" y="1628775"/>
            <a:ext cx="1570037" cy="23987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OBLOZHKI\UMK\Russky\6 klass\377_11786_5\377_11786_5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4838" y="1485900"/>
            <a:ext cx="1939925" cy="28067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4819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Проверочные работы</a:t>
            </a:r>
          </a:p>
        </p:txBody>
      </p:sp>
      <p:sp>
        <p:nvSpPr>
          <p:cNvPr id="34820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>
                <a:solidFill>
                  <a:srgbClr val="0070C0"/>
                </a:solidFill>
              </a:rPr>
              <a:t>К  учебникам линии Т. А. Ладыженской, </a:t>
            </a:r>
            <a:br>
              <a:rPr lang="ru-RU" sz="2000" b="1">
                <a:solidFill>
                  <a:srgbClr val="0070C0"/>
                </a:solidFill>
              </a:rPr>
            </a:br>
            <a:r>
              <a:rPr lang="ru-RU" sz="2000" b="1">
                <a:solidFill>
                  <a:srgbClr val="0070C0"/>
                </a:solidFill>
              </a:rPr>
              <a:t>М. Т. Баранова, Л. А. Тростенцовой и др.</a:t>
            </a:r>
            <a:endParaRPr lang="ru-RU" sz="2000">
              <a:solidFill>
                <a:srgbClr val="0070C0"/>
              </a:solidFill>
            </a:endParaRPr>
          </a:p>
        </p:txBody>
      </p:sp>
      <p:pic>
        <p:nvPicPr>
          <p:cNvPr id="34821" name="Picture 3" descr="D:\OBLOZHKI\UMK\Russky\5 klass\377_11365_2\377-11365_2-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1495425"/>
            <a:ext cx="1874838" cy="27257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4822" name="Picture 4" descr="D:\OBLOZHKI\UMK\Russky\7 rkass\377_10782_8\377_10782_8-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5463" y="1484313"/>
            <a:ext cx="1873250" cy="27273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4823" name="Picture 6" descr="D:\OBLOZHKI\UMK_prov_rab\377_09155_4\377_09155_4-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3654425"/>
            <a:ext cx="1873250" cy="27273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4824" name="Picture 7" descr="D:\OBLOZHKI\UMK_prov_rab\377_09156_1\377_09156_1-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4525" y="3654425"/>
            <a:ext cx="1865313" cy="27273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Универсальные пособия</a:t>
            </a:r>
          </a:p>
        </p:txBody>
      </p:sp>
      <p:sp>
        <p:nvSpPr>
          <p:cNvPr id="35843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>
                <a:solidFill>
                  <a:srgbClr val="0070C0"/>
                </a:solidFill>
              </a:rPr>
              <a:t>Ко всем действующим  </a:t>
            </a:r>
          </a:p>
          <a:p>
            <a:r>
              <a:rPr lang="ru-RU" sz="2000" b="1">
                <a:solidFill>
                  <a:srgbClr val="0070C0"/>
                </a:solidFill>
              </a:rPr>
              <a:t>учебникам</a:t>
            </a:r>
            <a:endParaRPr lang="ru-RU" sz="2000">
              <a:solidFill>
                <a:srgbClr val="0070C0"/>
              </a:solidFill>
            </a:endParaRPr>
          </a:p>
        </p:txBody>
      </p:sp>
      <p:pic>
        <p:nvPicPr>
          <p:cNvPr id="35844" name="Picture 9" descr="\\V30_2\общая\МАРИНА\ДЛЯ ПРЕЗЕНТАЦИИ\умк (дублируют сложные темы)\377_09081_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7175" y="1412875"/>
            <a:ext cx="1136650" cy="16795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45" name="Picture 10" descr="\\V30_2\общая\МАРИНА\ДЛЯ ПРЕЗЕНТАЦИИ\умк (дублируют сложные темы)\377_09157_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7663" y="1412875"/>
            <a:ext cx="1143000" cy="16859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46" name="Picture 12" descr="\\V30_2\общая\МАРИНА\ДЛЯ ПРЕЗЕНТАЦИИ\умк (дублируют сложные темы)\377_09543_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1412875"/>
            <a:ext cx="1166813" cy="16827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47" name="Picture 13" descr="\\V30_2\общая\МАРИНА\ДЛЯ ПРЕЗЕНТАЦИИ\умк (дублируют сложные темы)\377_10523_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2588" y="1412875"/>
            <a:ext cx="1171575" cy="16906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48" name="Picture 14" descr="\\V30_2\общая\МАРИНА\ДЛЯ ПРЕЗЕНТАЦИИ\умк (дублируют сложные темы)\377-10590_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5750" y="1412875"/>
            <a:ext cx="1176338" cy="16922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49" name="Picture 15" descr="\\V30_2\общая\МАРИНА\ДЛЯ ПРЕЗЕНТАЦИИ\умк (дублируют сложные темы)\377-10604-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68525" y="3049588"/>
            <a:ext cx="1162050" cy="16875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50" name="Picture 17" descr="\\V30_2\общая\МАРИНА\ДЛЯ ПРЕЗЕНТАЦИИ\умк (дублируют сложные темы)\377-10866-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07325" y="1412875"/>
            <a:ext cx="1157288" cy="16795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51" name="Picture 7" descr="\\V30_2\общая\МАРИНА\ДЛЯ ПРЕЗЕНТАЦИИ\умк (дублируют сложные темы)\377_08919_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30738" y="3049588"/>
            <a:ext cx="1171575" cy="16938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52" name="Picture 8" descr="\\V30_2\общая\МАРИНА\ДЛЯ ПРЕЗЕНТАЦИИ\умк (дублируют сложные темы)\377_09080_9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95663" y="3049588"/>
            <a:ext cx="1169987" cy="16795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53" name="Picture 11" descr="\\V30_2\общая\МАРИНА\ДЛЯ ПРЕЗЕНТАЦИИ\умк (дублируют сложные темы)\377_09491_3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42163" y="3049588"/>
            <a:ext cx="1174750" cy="16843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54" name="Picture 19" descr="\\V30_2\общая\МАРИНА\ДЛЯ ПРЕЗЕНТАЦИИ\умк (дублируют сложные темы)\377-10915_0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67400" y="3049588"/>
            <a:ext cx="1209675" cy="17478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55" name="Picture 2" descr="\\V30_2\общая\МАРИНА\ДЛЯ ПРЕЗЕНТАЦИИ\умк (дублируют сложные темы)\377_08196_8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92275" y="4705350"/>
            <a:ext cx="1187450" cy="17478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56" name="Picture 4" descr="\\V30_2\общая\МАРИНА\ДЛЯ ПРЕЗЕНТАЦИИ\умк (дублируют сложные темы)\377_08198_2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07325" y="4705350"/>
            <a:ext cx="1143000" cy="17478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57" name="Picture 5" descr="\\V30_2\общая\МАРИНА\ДЛЯ ПРЕЗЕНТАЦИИ\умк (дублируют сложные темы)\377_08199_9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613525" y="4705350"/>
            <a:ext cx="1139825" cy="17478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58" name="Picture 6" descr="\\V30_2\общая\МАРИНА\ДЛЯ ПРЕЗЕНТАЦИИ\умк (дублируют сложные темы)\377_08200_2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149725" y="4705350"/>
            <a:ext cx="1189038" cy="17478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59" name="Picture 16" descr="\\V30_2\общая\МАРИНА\ДЛЯ ПРЕЗЕНТАЦИИ\умк (дублируют сложные темы)\377-10686-9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933700" y="4705350"/>
            <a:ext cx="1162050" cy="17287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5860" name="Picture 18" descr="\\V30_2\общая\МАРИНА\ДЛЯ ПРЕЗЕНТАЦИИ\умк (дублируют сложные темы)\377-10880_1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392738" y="4705350"/>
            <a:ext cx="1166812" cy="17478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Предмет в схемах и таблицах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59338" y="1785938"/>
            <a:ext cx="410527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/>
              <a:t>Схемы и таблицы являются неотъемлемой частью современного урока. Наглядные пособия в лаконичной форме помогут не только освоить новый материал, но и повторить пройденный. Предлагаемые схемы и таблицы составлены по всем разделам русского языка и содержат</a:t>
            </a:r>
          </a:p>
          <a:p>
            <a:r>
              <a:rPr lang="ru-RU" sz="1600"/>
              <a:t> - все орфографические и пунктуационные правила;</a:t>
            </a:r>
          </a:p>
          <a:p>
            <a:r>
              <a:rPr lang="ru-RU" sz="1600"/>
              <a:t> - необходимые теоретические сведения по морфологии, словообразованию, лексике и фразеологии, синтаксису, стилям и типам речи, изобразительным средствам языка. </a:t>
            </a:r>
          </a:p>
        </p:txBody>
      </p:sp>
      <p:sp>
        <p:nvSpPr>
          <p:cNvPr id="36868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>
                <a:solidFill>
                  <a:srgbClr val="0070C0"/>
                </a:solidFill>
              </a:rPr>
              <a:t>Справочник для школьников и выпускников</a:t>
            </a:r>
            <a:endParaRPr lang="ru-RU" sz="2000">
              <a:solidFill>
                <a:srgbClr val="0070C0"/>
              </a:solidFill>
            </a:endParaRPr>
          </a:p>
        </p:txBody>
      </p:sp>
      <p:pic>
        <p:nvPicPr>
          <p:cNvPr id="58370" name="Picture 2" descr="E:\Prezentatzia\2015\rus_umk\obl\umk\377_07747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850" y="1700213"/>
            <a:ext cx="2759075" cy="3960812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Сложные темы</a:t>
            </a:r>
          </a:p>
        </p:txBody>
      </p:sp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900" b="1">
                <a:solidFill>
                  <a:srgbClr val="0070C0"/>
                </a:solidFill>
              </a:rPr>
              <a:t>Теоретический материал.  Тренировочные упражнения.  Тестовые задания.  Словарь.  Ключи</a:t>
            </a:r>
            <a:endParaRPr lang="ru-RU" sz="1900">
              <a:solidFill>
                <a:srgbClr val="0070C0"/>
              </a:solidFill>
            </a:endParaRPr>
          </a:p>
        </p:txBody>
      </p:sp>
      <p:pic>
        <p:nvPicPr>
          <p:cNvPr id="37892" name="Picture 5" descr="\\V30_2\общая\МАРИНА\ДЛЯ ПРЕЗЕНТАЦИИ\сложные темы\377_08134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7338" y="1341438"/>
            <a:ext cx="1192212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\\V30_2\общая\МАРИНА\ДЛЯ ПРЕЗЕНТАЦИИ\сложные темы\377_08920_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12088" y="1341438"/>
            <a:ext cx="119697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9" descr="\\V30_2\общая\МАРИНА\ДЛЯ ПРЕЗЕНТАЦИИ\сложные темы\377_09082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1341438"/>
            <a:ext cx="1195388" cy="176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1" descr="\\V30_2\общая\МАРИНА\ДЛЯ ПРЕЗЕНТАЦИИ\сложные темы\377_09492_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0200" y="1341438"/>
            <a:ext cx="11938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3" descr="\\V30_2\общая\МАРИНА\ДЛЯ ПРЕЗЕНТАЦИИ\сложные темы\377_10524_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91300" y="1341438"/>
            <a:ext cx="11874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16" descr="\\V30_2\общая\МАРИНА\ДЛЯ ПРЕЗЕНТАЦИИ\сложные темы\377-10605-0-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1000" y="1341438"/>
            <a:ext cx="1185863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3" descr="\\V30_2\общая\МАРИНА\ДЛЯ ПРЕЗЕНТАЦИИ\сложные темы\377_08054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43438" y="2997200"/>
            <a:ext cx="1189037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4" descr="\\V30_2\общая\МАРИНА\ДЛЯ ПРЕЗЕНТАЦИИ\сложные темы\377_08133_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24075" y="2997200"/>
            <a:ext cx="1195388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6" descr="\\V30_2\общая\МАРИНА\ДЛЯ ПРЕЗЕНТАЦИИ\сложные темы\377_08135_7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86138" y="2997200"/>
            <a:ext cx="1190625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8" descr="\\V30_2\общая\МАРИНА\ДЛЯ ПРЕЗЕНТАЦИИ\сложные темы\377_09079_3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99150" y="2997200"/>
            <a:ext cx="119856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2" descr="\\V30_2\общая\МАРИНА\ДЛЯ ПРЕЗЕНТАЦИИ\сложные темы\377_09544_6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64388" y="2997200"/>
            <a:ext cx="1160462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2" descr="\\V30_2\общая\МАРИНА\ДЛЯ ПРЕЗЕНТАЦИИ\сложные темы\377_08053_4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159250" y="4724400"/>
            <a:ext cx="119538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10" descr="\\V30_2\общая\МАРИНА\ДЛЯ ПРЕЗЕНТАЦИИ\сложные темы\377_09158_5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92275" y="4724400"/>
            <a:ext cx="118903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5" name="Picture 14" descr="\\V30_2\общая\МАРИНА\ДЛЯ ПРЕЗЕНТАЦИИ\сложные темы\377_10867_2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908300" y="4724400"/>
            <a:ext cx="122396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6" name="Picture 15" descr="\\V30_2\общая\МАРИНА\ДЛЯ ПРЕЗЕНТАЦИИ\сложные темы\377-10591_6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812088" y="4724400"/>
            <a:ext cx="1196975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7" name="Picture 17" descr="\\V30_2\общая\МАРИНА\ДЛЯ ПРЕЗЕНТАЦИИ\сложные темы\377-10687-6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599238" y="4724400"/>
            <a:ext cx="1185862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8" name="Picture 19" descr="\\V30_2\общая\МАРИНА\ДЛЯ ПРЕЗЕНТАЦИИ\сложные темы\377-10916_7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381625" y="4724400"/>
            <a:ext cx="1190625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Экспресс-диагностика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63713" y="4400550"/>
            <a:ext cx="7129462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/>
              <a:t>Пособия содержат по два варианта тестовых заданий по всем темам курса русского языка для экспресс-диагностики уровня освоения школьниками программы данного класса (а также ранее изученного материала). Работа с пособием поможет не только оперативно проверить знания учащихся, но и отработать умения и навыки грамотного письма, а также начать раннюю подготовку к ОГЭ и ЕГЭ. Издание предназначено учителям русского языка, учащимся, родителям. Ко всем тестовым заданиям есть ответы.</a:t>
            </a:r>
          </a:p>
        </p:txBody>
      </p:sp>
      <p:sp>
        <p:nvSpPr>
          <p:cNvPr id="38916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500" b="1">
                <a:solidFill>
                  <a:srgbClr val="0070C0"/>
                </a:solidFill>
              </a:rPr>
              <a:t>Все темы курса. Трехуровневые тесты. </a:t>
            </a:r>
            <a:br>
              <a:rPr lang="ru-RU" sz="1500" b="1">
                <a:solidFill>
                  <a:srgbClr val="0070C0"/>
                </a:solidFill>
              </a:rPr>
            </a:br>
            <a:r>
              <a:rPr lang="ru-RU" sz="1500" b="1">
                <a:solidFill>
                  <a:srgbClr val="0070C0"/>
                </a:solidFill>
              </a:rPr>
              <a:t>Конфигуратор сложности.</a:t>
            </a:r>
            <a:br>
              <a:rPr lang="ru-RU" sz="1500" b="1">
                <a:solidFill>
                  <a:srgbClr val="0070C0"/>
                </a:solidFill>
              </a:rPr>
            </a:br>
            <a:r>
              <a:rPr lang="ru-RU" sz="1500" b="1">
                <a:solidFill>
                  <a:srgbClr val="0070C0"/>
                </a:solidFill>
              </a:rPr>
              <a:t>Комментарии по выполнению заданий. Ключи</a:t>
            </a:r>
          </a:p>
        </p:txBody>
      </p:sp>
      <p:pic>
        <p:nvPicPr>
          <p:cNvPr id="59394" name="Picture 2" descr="E:\Prezentatzia\2015\rus_umk\obl\ed\377_07695_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1557338"/>
            <a:ext cx="1852613" cy="2376487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  <p:pic>
        <p:nvPicPr>
          <p:cNvPr id="59395" name="Picture 3" descr="E:\Prezentatzia\2015\rus_umk\obl\ed\377_09051_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8163" y="1535113"/>
            <a:ext cx="1922462" cy="2398712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  <p:pic>
        <p:nvPicPr>
          <p:cNvPr id="59396" name="Picture 4" descr="E:\Prezentatzia\2015\rus_umk\obl\ed\377_09052_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5950" y="1897063"/>
            <a:ext cx="1847850" cy="2395537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  <p:pic>
        <p:nvPicPr>
          <p:cNvPr id="59397" name="Picture 5" descr="E:\Prezentatzia\2015\rus_umk\obl\ed\377_09053_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1901825"/>
            <a:ext cx="1914525" cy="2390775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  <p:pic>
        <p:nvPicPr>
          <p:cNvPr id="59398" name="Picture 6" descr="E:\Prezentatzia\2015\rus_umk\obl\ed\377-08687-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1557338"/>
            <a:ext cx="1795462" cy="2447925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Супертренинг. Итоговая работа</a:t>
            </a:r>
          </a:p>
        </p:txBody>
      </p:sp>
      <p:sp>
        <p:nvSpPr>
          <p:cNvPr id="39939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>
                <a:solidFill>
                  <a:srgbClr val="0070C0"/>
                </a:solidFill>
              </a:rPr>
              <a:t>Итоговый контроль знаний учащихся.  Задания </a:t>
            </a:r>
            <a:br>
              <a:rPr lang="ru-RU" b="1">
                <a:solidFill>
                  <a:srgbClr val="0070C0"/>
                </a:solidFill>
              </a:rPr>
            </a:br>
            <a:r>
              <a:rPr lang="ru-RU" b="1">
                <a:solidFill>
                  <a:srgbClr val="0070C0"/>
                </a:solidFill>
              </a:rPr>
              <a:t>ко всем темам курса.  Ответы к тестовым заданиям</a:t>
            </a:r>
            <a:endParaRPr lang="ru-RU">
              <a:solidFill>
                <a:srgbClr val="0070C0"/>
              </a:solidFill>
            </a:endParaRPr>
          </a:p>
        </p:txBody>
      </p:sp>
      <p:pic>
        <p:nvPicPr>
          <p:cNvPr id="39940" name="Picture 2" descr="\\V30_2\общая\МАРИНА\ДЛЯ ПРЕЗЕНТАЦИИ\супертренинг\377_10374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484313"/>
            <a:ext cx="1385888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 descr="\\V30_2\общая\МАРИНА\ДЛЯ ПРЕЗЕНТАЦИИ\супертренинг\377_10393_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1484313"/>
            <a:ext cx="138271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4" descr="\\V30_2\общая\МАРИНА\ДЛЯ ПРЕЗЕНТАЦИИ\супертренинг\377_10466_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1484313"/>
            <a:ext cx="139065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5" descr="\\V30_2\общая\МАРИНА\ДЛЯ ПРЕЗЕНТАЦИИ\супертренинг\377_10508_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1484313"/>
            <a:ext cx="138271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6" descr="\\V30_2\общая\МАРИНА\ДЛЯ ПРЕЗЕНТАЦИИ\супертренинг\377_10788_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1484313"/>
            <a:ext cx="1387475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763713" y="3500438"/>
            <a:ext cx="7380287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500"/>
              <a:t>Пособия содержат 10 вариантов тестовых заданий для подготовки </a:t>
            </a:r>
            <a:br>
              <a:rPr lang="ru-RU" sz="1500"/>
            </a:br>
            <a:r>
              <a:rPr lang="ru-RU" sz="1500"/>
              <a:t>к итоговой работе по русскому языку.</a:t>
            </a:r>
          </a:p>
          <a:p>
            <a:r>
              <a:rPr lang="ru-RU" sz="1500"/>
              <a:t>Издания позволят</a:t>
            </a:r>
          </a:p>
          <a:p>
            <a:r>
              <a:rPr lang="ru-RU" sz="1500"/>
              <a:t>– целенаправленно и систематически работать над изученным материалом;</a:t>
            </a:r>
          </a:p>
          <a:p>
            <a:r>
              <a:rPr lang="ru-RU" sz="1500"/>
              <a:t>– формировать навык и умение грамотного письма; </a:t>
            </a:r>
          </a:p>
          <a:p>
            <a:r>
              <a:rPr lang="ru-RU" sz="1500"/>
              <a:t>– выявлять пробелы в знаниях;</a:t>
            </a:r>
          </a:p>
          <a:p>
            <a:r>
              <a:rPr lang="ru-RU" sz="1500"/>
              <a:t>– вести на уроках систематическую коррекционную работу;</a:t>
            </a:r>
          </a:p>
          <a:p>
            <a:r>
              <a:rPr lang="ru-RU" sz="1500"/>
              <a:t>– учащимся самостоятельно проверить свои знания (ко всем тестовым заданиям даны ответы);</a:t>
            </a:r>
          </a:p>
          <a:p>
            <a:r>
              <a:rPr lang="ru-RU" sz="1500"/>
              <a:t>– родителям проверить знания своих детей;</a:t>
            </a:r>
          </a:p>
          <a:p>
            <a:r>
              <a:rPr lang="ru-RU" sz="1500"/>
              <a:t>– готовиться к Основному государственному экзамену и Единому государственному экзамену.</a:t>
            </a:r>
          </a:p>
          <a:p>
            <a:r>
              <a:rPr lang="ru-RU" sz="1500"/>
              <a:t>Книги предназначены учащимся, учителям, методистам, родителям.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 autoUpdateAnimBg="0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Диагностические работы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63713" y="4768850"/>
            <a:ext cx="7129462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/>
              <a:t>Данные пособия содержат задания для тематического и итогового контроля по русскому языку. Выполнение этих заданий позволит выявить уровень сформированности умений, подлежащих проверке </a:t>
            </a:r>
            <a:br>
              <a:rPr lang="ru-RU" sz="1600"/>
            </a:br>
            <a:r>
              <a:rPr lang="ru-RU" sz="1600"/>
              <a:t>в 9 и 11 классах, что позволит постепенно и более целенаправленно осуществлять подготовку к ОГЭ и ЕГЭ.</a:t>
            </a:r>
            <a:br>
              <a:rPr lang="ru-RU" sz="1600"/>
            </a:br>
            <a:r>
              <a:rPr lang="ru-RU" sz="1600"/>
              <a:t> Пособия адресованы учителям и учащимся для работы в школе и дома.</a:t>
            </a:r>
          </a:p>
          <a:p>
            <a:endParaRPr lang="ru-RU" sz="1600"/>
          </a:p>
        </p:txBody>
      </p:sp>
      <p:sp>
        <p:nvSpPr>
          <p:cNvPr id="40964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500" b="1">
                <a:solidFill>
                  <a:srgbClr val="0070C0"/>
                </a:solidFill>
              </a:rPr>
              <a:t>Тематический и итоговый контроль знаний</a:t>
            </a:r>
          </a:p>
          <a:p>
            <a:r>
              <a:rPr lang="ru-RU" sz="1500" b="1">
                <a:solidFill>
                  <a:srgbClr val="0070C0"/>
                </a:solidFill>
              </a:rPr>
              <a:t>учащихся. Задания ко всем темам курса. Многоуровневые задания к каждой теме. Ответы</a:t>
            </a:r>
          </a:p>
        </p:txBody>
      </p:sp>
      <p:grpSp>
        <p:nvGrpSpPr>
          <p:cNvPr id="40965" name="Группа 12"/>
          <p:cNvGrpSpPr>
            <a:grpSpLocks/>
          </p:cNvGrpSpPr>
          <p:nvPr/>
        </p:nvGrpSpPr>
        <p:grpSpPr bwMode="auto">
          <a:xfrm>
            <a:off x="1885950" y="1446213"/>
            <a:ext cx="6862763" cy="3351212"/>
            <a:chOff x="2051720" y="1412776"/>
            <a:chExt cx="6488168" cy="3168352"/>
          </a:xfrm>
        </p:grpSpPr>
        <p:pic>
          <p:nvPicPr>
            <p:cNvPr id="40966" name="Picture 2" descr="D:\OBLOZHKI\Диагностические работы\377_10873_3\377_10873_3-0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51720" y="1412776"/>
              <a:ext cx="2040828" cy="3168352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40967" name="Picture 3" descr="D:\OBLOZHKI\Диагностические работы\377_10874_0\377_10874_0-0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0047" y="1412776"/>
              <a:ext cx="2043020" cy="3168352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  <p:pic>
          <p:nvPicPr>
            <p:cNvPr id="40968" name="Picture 4" descr="D:\OBLOZHKI\Диагностические работы\377_10875_7\377_10875_7-01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08374" y="1412776"/>
              <a:ext cx="2031514" cy="3168352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2044700" y="1916113"/>
            <a:ext cx="5373688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ru-RU" sz="2800"/>
              <a:t>Россия, 1070</a:t>
            </a:r>
            <a:r>
              <a:rPr lang="en-US" sz="2800"/>
              <a:t>45, </a:t>
            </a:r>
            <a:r>
              <a:rPr lang="ru-RU" sz="2800"/>
              <a:t>г. Москва, Луков переулок, д. 8</a:t>
            </a:r>
          </a:p>
          <a:p>
            <a:pPr>
              <a:spcAft>
                <a:spcPts val="2400"/>
              </a:spcAft>
            </a:pPr>
            <a:r>
              <a:rPr lang="ru-RU" sz="2800"/>
              <a:t>Тел./факс: +7 (495) 641-00-30</a:t>
            </a:r>
          </a:p>
        </p:txBody>
      </p:sp>
      <p:sp>
        <p:nvSpPr>
          <p:cNvPr id="41987" name="Прямоугольник 2"/>
          <p:cNvSpPr>
            <a:spLocks noChangeArrowheads="1"/>
          </p:cNvSpPr>
          <p:nvPr/>
        </p:nvSpPr>
        <p:spPr bwMode="auto">
          <a:xfrm>
            <a:off x="2101850" y="3844925"/>
            <a:ext cx="55149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hlinkClick r:id="rId3"/>
              </a:rPr>
              <a:t>www.examen.</a:t>
            </a:r>
            <a:r>
              <a:rPr lang="en-US" sz="2800">
                <a:hlinkClick r:id="rId3"/>
              </a:rPr>
              <a:t>biz</a:t>
            </a:r>
            <a:r>
              <a:rPr lang="en-US" sz="2800"/>
              <a:t>, </a:t>
            </a:r>
            <a:r>
              <a:rPr lang="ru-RU" sz="2800"/>
              <a:t>экзамен.рф</a:t>
            </a:r>
          </a:p>
          <a:p>
            <a:r>
              <a:rPr lang="ru-RU" sz="2800">
                <a:solidFill>
                  <a:srgbClr val="FF9933"/>
                </a:solidFill>
              </a:rPr>
              <a:t>Отдел реализации: </a:t>
            </a:r>
            <a:r>
              <a:rPr lang="en-US" sz="2800"/>
              <a:t>sale@examen.biz</a:t>
            </a:r>
            <a:endParaRPr lang="ru-RU" sz="2800"/>
          </a:p>
          <a:p>
            <a:r>
              <a:rPr lang="ru-RU" sz="2800">
                <a:solidFill>
                  <a:srgbClr val="C00000"/>
                </a:solidFill>
              </a:rPr>
              <a:t>Общий e-mail издательства: </a:t>
            </a:r>
            <a:r>
              <a:rPr lang="ru-RU" sz="2800"/>
              <a:t>info@examen.</a:t>
            </a:r>
            <a:r>
              <a:rPr lang="en-US" sz="2800"/>
              <a:t>biz</a:t>
            </a:r>
            <a:endParaRPr lang="ru-RU" sz="2800"/>
          </a:p>
        </p:txBody>
      </p:sp>
      <p:pic>
        <p:nvPicPr>
          <p:cNvPr id="41988" name="Picture 8" descr="значки-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5563" y="4059238"/>
            <a:ext cx="7191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9" descr="значки-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1987550"/>
            <a:ext cx="7905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10" descr="значки-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8888" y="2987675"/>
            <a:ext cx="7905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Grp="1" noChangeArrowheads="1"/>
          </p:cNvSpPr>
          <p:nvPr>
            <p:ph type="title"/>
          </p:nvPr>
        </p:nvSpPr>
        <p:spPr>
          <a:xfrm>
            <a:off x="1727200" y="441325"/>
            <a:ext cx="6192838" cy="533400"/>
          </a:xfrm>
        </p:spPr>
        <p:txBody>
          <a:bodyPr/>
          <a:lstStyle/>
          <a:p>
            <a:pPr eaLnBrk="1" hangingPunct="1"/>
            <a:r>
              <a:rPr lang="ru-RU" sz="2200" smtClean="0">
                <a:solidFill>
                  <a:srgbClr val="080808"/>
                </a:solidFill>
              </a:rPr>
              <a:t>Преимущества использования учебных пособий издательства «</a:t>
            </a:r>
            <a:r>
              <a:rPr lang="ru-RU" sz="2200" i="1" smtClean="0">
                <a:solidFill>
                  <a:srgbClr val="080808"/>
                </a:solidFill>
              </a:rPr>
              <a:t>ЭКЗАМЕН</a:t>
            </a:r>
            <a:r>
              <a:rPr lang="ru-RU" sz="2200" smtClean="0">
                <a:solidFill>
                  <a:srgbClr val="080808"/>
                </a:solidFill>
              </a:rPr>
              <a:t>»: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524000"/>
            <a:ext cx="7315200" cy="3352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1800" smtClean="0"/>
              <a:t>предлагается </a:t>
            </a:r>
            <a:r>
              <a:rPr lang="ru-RU" sz="1800" b="1" smtClean="0">
                <a:solidFill>
                  <a:srgbClr val="0099FF"/>
                </a:solidFill>
              </a:rPr>
              <a:t>большой выбор пособий</a:t>
            </a:r>
            <a:r>
              <a:rPr lang="ru-RU" sz="1800" smtClean="0"/>
              <a:t> </a:t>
            </a:r>
            <a:r>
              <a:rPr lang="ru-RU" sz="1800" b="1" smtClean="0">
                <a:solidFill>
                  <a:srgbClr val="0099FF"/>
                </a:solidFill>
              </a:rPr>
              <a:t>разной сложности и многовариантности</a:t>
            </a:r>
            <a:r>
              <a:rPr lang="ru-RU" sz="1800" smtClean="0"/>
              <a:t> приемов организации работы, проверки знаний;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создана возможность </a:t>
            </a:r>
            <a:r>
              <a:rPr lang="ru-RU" sz="1800" b="1" smtClean="0">
                <a:solidFill>
                  <a:srgbClr val="0099FF"/>
                </a:solidFill>
              </a:rPr>
              <a:t>учителям </a:t>
            </a:r>
            <a:r>
              <a:rPr lang="ru-RU" sz="1800" smtClean="0"/>
              <a:t>выбрать пособие </a:t>
            </a:r>
            <a:br>
              <a:rPr lang="ru-RU" sz="1800" smtClean="0"/>
            </a:br>
            <a:r>
              <a:rPr lang="ru-RU" sz="1800" b="1" smtClean="0">
                <a:solidFill>
                  <a:srgbClr val="0099FF"/>
                </a:solidFill>
              </a:rPr>
              <a:t>в соответствии с их опытом, целями и уровнем подготовленности учеников</a:t>
            </a:r>
            <a:r>
              <a:rPr lang="ru-RU" sz="1800" smtClean="0"/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пособия </a:t>
            </a:r>
            <a:r>
              <a:rPr lang="ru-RU" sz="1800" b="1" smtClean="0">
                <a:solidFill>
                  <a:srgbClr val="FF3300"/>
                </a:solidFill>
              </a:rPr>
              <a:t>полностью</a:t>
            </a:r>
            <a:r>
              <a:rPr lang="ru-RU" sz="1800" smtClean="0"/>
              <a:t> </a:t>
            </a:r>
            <a:r>
              <a:rPr lang="ru-RU" sz="1800" b="1" smtClean="0">
                <a:solidFill>
                  <a:srgbClr val="0099FF"/>
                </a:solidFill>
              </a:rPr>
              <a:t>соответствуют ФГОС</a:t>
            </a:r>
            <a:r>
              <a:rPr lang="ru-RU" sz="1800" smtClean="0"/>
              <a:t>, что позволяет </a:t>
            </a:r>
            <a:r>
              <a:rPr lang="ru-RU" sz="1800" b="1" smtClean="0">
                <a:solidFill>
                  <a:srgbClr val="0099FF"/>
                </a:solidFill>
              </a:rPr>
              <a:t>организовать учебную работу в соответствии с требованиями стандарта</a:t>
            </a:r>
            <a:r>
              <a:rPr lang="ru-RU" sz="1800" smtClean="0"/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пособия </a:t>
            </a:r>
            <a:r>
              <a:rPr lang="ru-RU" sz="1800" b="1" smtClean="0">
                <a:solidFill>
                  <a:srgbClr val="FF3300"/>
                </a:solidFill>
              </a:rPr>
              <a:t>полностью </a:t>
            </a:r>
            <a:r>
              <a:rPr lang="ru-RU" sz="1800" b="1" smtClean="0">
                <a:solidFill>
                  <a:srgbClr val="0099FF"/>
                </a:solidFill>
              </a:rPr>
              <a:t>соответствуют содержанию учебников</a:t>
            </a:r>
            <a:r>
              <a:rPr lang="ru-RU" sz="1800" smtClean="0"/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b="1" smtClean="0">
                <a:solidFill>
                  <a:srgbClr val="0099FF"/>
                </a:solidFill>
              </a:rPr>
              <a:t>ассортимент постоянно обновляется новыми пособиями</a:t>
            </a:r>
            <a:r>
              <a:rPr lang="ru-RU" sz="1800" smtClean="0"/>
              <a:t>, отвечающими современным требованиям как по содержанию, </a:t>
            </a:r>
            <a:br>
              <a:rPr lang="ru-RU" sz="1800" smtClean="0"/>
            </a:br>
            <a:r>
              <a:rPr lang="ru-RU" sz="1800" smtClean="0"/>
              <a:t>так и по форме подачи учебного материала;</a:t>
            </a:r>
          </a:p>
          <a:p>
            <a:pPr eaLnBrk="1" hangingPunct="1">
              <a:lnSpc>
                <a:spcPct val="90000"/>
              </a:lnSpc>
            </a:pPr>
            <a:r>
              <a:rPr lang="ru-RU" sz="1800" smtClean="0"/>
              <a:t>ряд пособий </a:t>
            </a:r>
            <a:r>
              <a:rPr lang="ru-RU" sz="1800" b="1" smtClean="0">
                <a:solidFill>
                  <a:srgbClr val="FF3300"/>
                </a:solidFill>
              </a:rPr>
              <a:t>не имеет аналогов</a:t>
            </a:r>
            <a:r>
              <a:rPr lang="ru-RU" sz="1800" smtClean="0"/>
              <a:t> </a:t>
            </a:r>
            <a:r>
              <a:rPr lang="ru-RU" sz="1800" b="1" smtClean="0">
                <a:solidFill>
                  <a:srgbClr val="0099FF"/>
                </a:solidFill>
              </a:rPr>
              <a:t>по эффективности подготовки учащихся.</a:t>
            </a:r>
            <a:endParaRPr lang="ru-RU" sz="1800" smtClean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 autoUpdateAnimBg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1026"/>
          <p:cNvSpPr>
            <a:spLocks noGrp="1" noChangeArrowheads="1"/>
          </p:cNvSpPr>
          <p:nvPr>
            <p:ph type="title"/>
          </p:nvPr>
        </p:nvSpPr>
        <p:spPr>
          <a:xfrm>
            <a:off x="1763713" y="476250"/>
            <a:ext cx="6629400" cy="533400"/>
          </a:xfrm>
        </p:spPr>
        <p:txBody>
          <a:bodyPr lIns="18000" rIns="18000"/>
          <a:lstStyle/>
          <a:p>
            <a:pPr algn="ctr" eaLnBrk="1" hangingPunct="1"/>
            <a:r>
              <a:rPr lang="ru-RU" sz="2800" smtClean="0">
                <a:solidFill>
                  <a:srgbClr val="080808"/>
                </a:solidFill>
              </a:rPr>
              <a:t>Кроме того,</a:t>
            </a:r>
          </a:p>
        </p:txBody>
      </p:sp>
      <p:sp>
        <p:nvSpPr>
          <p:cNvPr id="1075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649413" y="1679575"/>
            <a:ext cx="7315200" cy="48244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1800" smtClean="0"/>
              <a:t>издательством предлагаются наиболее полные и современные пособия к линиям учебников Федерального перечня;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1800" smtClean="0">
                <a:solidFill>
                  <a:srgbClr val="C00000"/>
                </a:solidFill>
              </a:rPr>
              <a:t>пособия прошли апробацию во многих регионах России, </a:t>
            </a:r>
            <a:br>
              <a:rPr lang="ru-RU" sz="1800" smtClean="0">
                <a:solidFill>
                  <a:srgbClr val="C00000"/>
                </a:solidFill>
              </a:rPr>
            </a:br>
            <a:r>
              <a:rPr lang="ru-RU" sz="1800" smtClean="0">
                <a:solidFill>
                  <a:srgbClr val="C00000"/>
                </a:solidFill>
              </a:rPr>
              <a:t>они созданы на основе реальной образовательной практики, максимально учитывают существующие проблемы и интересы всех участников образовательного процесса;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1800" smtClean="0"/>
              <a:t>пособия являются полезным и необходимым дополнением к учебникам Федерального перечня, так как включают материалы, оказывающие методическую помощь как учителям, так и учащимся и их родителям;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1800" smtClean="0">
                <a:solidFill>
                  <a:srgbClr val="C00000"/>
                </a:solidFill>
              </a:rPr>
              <a:t>большинство пособий разработано ведущими учеными </a:t>
            </a:r>
            <a:br>
              <a:rPr lang="ru-RU" sz="1800" smtClean="0">
                <a:solidFill>
                  <a:srgbClr val="C00000"/>
                </a:solidFill>
              </a:rPr>
            </a:br>
            <a:r>
              <a:rPr lang="ru-RU" sz="1800" smtClean="0">
                <a:solidFill>
                  <a:srgbClr val="C00000"/>
                </a:solidFill>
              </a:rPr>
              <a:t>и методистами в области школьного образования, которые </a:t>
            </a:r>
            <a:br>
              <a:rPr lang="ru-RU" sz="1800" smtClean="0">
                <a:solidFill>
                  <a:srgbClr val="C00000"/>
                </a:solidFill>
              </a:rPr>
            </a:br>
            <a:r>
              <a:rPr lang="ru-RU" sz="1800" smtClean="0">
                <a:solidFill>
                  <a:srgbClr val="C00000"/>
                </a:solidFill>
              </a:rPr>
              <a:t>в настоящее время являются практикующими преподавателями или работают в методических центрах и объединениях;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1628775"/>
            <a:ext cx="6985000" cy="46085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smtClean="0"/>
              <a:t>уровень сложности материалов, форма их представления, а также подбор всевозможных примеров соответствуют возрастным и психологическим особенностям учащихся;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smtClean="0">
                <a:solidFill>
                  <a:srgbClr val="C00000"/>
                </a:solidFill>
              </a:rPr>
              <a:t>все представленные пособия соответствуют гигиеническим требованиям к учебным изданиям;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ru-RU" sz="2000" smtClean="0"/>
              <a:t>в пособиях оперативно учитываются изменения </a:t>
            </a:r>
            <a:br>
              <a:rPr lang="ru-RU" sz="2000" smtClean="0"/>
            </a:br>
            <a:r>
              <a:rPr lang="ru-RU" sz="2000" smtClean="0"/>
              <a:t>в образовательном процессе, содержание согласуется с обязательным минимумом содержания образования, соответствует федеральному государственному образовательному стандарту </a:t>
            </a:r>
            <a:br>
              <a:rPr lang="ru-RU" sz="2000" smtClean="0"/>
            </a:br>
            <a:r>
              <a:rPr lang="ru-RU" sz="2000" smtClean="0"/>
              <a:t>(второго поколения).  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 autoUpdateAnimBg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3"/>
          <p:cNvSpPr>
            <a:spLocks noGrp="1" noChangeArrowheads="1"/>
          </p:cNvSpPr>
          <p:nvPr>
            <p:ph type="title"/>
          </p:nvPr>
        </p:nvSpPr>
        <p:spPr>
          <a:xfrm>
            <a:off x="1822450" y="107950"/>
            <a:ext cx="6121400" cy="533400"/>
          </a:xfrm>
        </p:spPr>
        <p:txBody>
          <a:bodyPr lIns="18000" rIns="18000"/>
          <a:lstStyle/>
          <a:p>
            <a:pPr eaLnBrk="1" hangingPunct="1"/>
            <a:r>
              <a:rPr lang="ru-RU" sz="2800" smtClean="0"/>
              <a:t>Диктанты и изложения</a:t>
            </a:r>
            <a:endParaRPr lang="ru-RU" sz="2800" smtClean="0">
              <a:solidFill>
                <a:srgbClr val="003399"/>
              </a:solidFill>
            </a:endParaRPr>
          </a:p>
        </p:txBody>
      </p:sp>
      <p:sp>
        <p:nvSpPr>
          <p:cNvPr id="19459" name="Rectangle 2"/>
          <p:cNvSpPr txBox="1">
            <a:spLocks noChangeArrowheads="1"/>
          </p:cNvSpPr>
          <p:nvPr/>
        </p:nvSpPr>
        <p:spPr bwMode="auto">
          <a:xfrm>
            <a:off x="1776413" y="549275"/>
            <a:ext cx="72009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b="1">
                <a:solidFill>
                  <a:srgbClr val="0070C0"/>
                </a:solidFill>
              </a:rPr>
              <a:t>Контроль и коррекция знаний. Развитие орфографических, пунктуационных умений. Формирование коммуникативной компетенции учащихся.</a:t>
            </a:r>
            <a:endParaRPr lang="ru-RU" sz="1600" b="1" i="1">
              <a:solidFill>
                <a:srgbClr val="0070C0"/>
              </a:solidFill>
            </a:endParaRPr>
          </a:p>
        </p:txBody>
      </p:sp>
      <p:pic>
        <p:nvPicPr>
          <p:cNvPr id="51209" name="Picture 9" descr="E:\Prezentatzia\2015\rus_umk\obl\d_I\377_08652_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3573463"/>
            <a:ext cx="1741487" cy="2619375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1202" name="Picture 2" descr="E:\Prezentatzia\2015\rus_umk\obl\d_I\377_05060_5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9838" y="1522413"/>
            <a:ext cx="1852612" cy="2627312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1207" name="Picture 7" descr="E:\Prezentatzia\2015\rus_umk\obl\d_I\377_09065_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3573463"/>
            <a:ext cx="1760537" cy="2619375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1204" name="Picture 4" descr="E:\Prezentatzia\2015\rus_umk\obl\d_I\377_06500_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89413" y="1519238"/>
            <a:ext cx="1751012" cy="263048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1206" name="Picture 6" descr="E:\Prezentatzia\2015\rus_umk\obl\d_I\377_09064_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75" y="3575050"/>
            <a:ext cx="1747838" cy="2617788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1208" name="Picture 8" descr="E:\Prezentatzia\2015\rus_umk\obl\d_I\377-06187-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70075" y="1484313"/>
            <a:ext cx="1765300" cy="2657475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3"/>
          <p:cNvSpPr>
            <a:spLocks noGrp="1" noChangeArrowheads="1"/>
          </p:cNvSpPr>
          <p:nvPr>
            <p:ph type="title"/>
          </p:nvPr>
        </p:nvSpPr>
        <p:spPr>
          <a:xfrm>
            <a:off x="1809750" y="592138"/>
            <a:ext cx="6121400" cy="533400"/>
          </a:xfrm>
        </p:spPr>
        <p:txBody>
          <a:bodyPr lIns="18000" rIns="18000"/>
          <a:lstStyle/>
          <a:p>
            <a:pPr eaLnBrk="1" hangingPunct="1"/>
            <a:r>
              <a:rPr lang="ru-RU" sz="2800" smtClean="0"/>
              <a:t>Диктанты и изложения</a:t>
            </a:r>
            <a:endParaRPr lang="ru-RU" sz="2800" smtClean="0">
              <a:solidFill>
                <a:srgbClr val="003399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09750" y="1628775"/>
            <a:ext cx="7129463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38138" indent="-338138">
              <a:spcBef>
                <a:spcPts val="200"/>
              </a:spcBef>
              <a:buFont typeface="Arial" charset="0"/>
              <a:buChar char="•"/>
            </a:pPr>
            <a:r>
              <a:rPr lang="ru-RU" sz="2000"/>
              <a:t>Данные пособия полностью соответствуют федеральному государственному образовательному стандарту (второго поколения). </a:t>
            </a:r>
          </a:p>
          <a:p>
            <a:pPr marL="338138" indent="-338138">
              <a:spcBef>
                <a:spcPts val="200"/>
              </a:spcBef>
              <a:buFont typeface="Arial" charset="0"/>
              <a:buChar char="•"/>
            </a:pPr>
            <a:r>
              <a:rPr lang="ru-RU" sz="2000"/>
              <a:t>Издания содержат диктанты и изложения </a:t>
            </a:r>
            <a:br>
              <a:rPr lang="ru-RU" sz="2000"/>
            </a:br>
            <a:r>
              <a:rPr lang="ru-RU" sz="2000"/>
              <a:t>и предназначены для проверки и коррекции знаний учащихся, а также развития орфографических, пунктуационных и языковых умений. </a:t>
            </a:r>
          </a:p>
          <a:p>
            <a:pPr marL="338138" indent="-338138">
              <a:spcBef>
                <a:spcPts val="200"/>
              </a:spcBef>
              <a:buFont typeface="Arial" charset="0"/>
              <a:buChar char="•"/>
            </a:pPr>
            <a:r>
              <a:rPr lang="ru-RU" sz="2000"/>
              <a:t>В качестве текстов для диктантов и изложений предложены фрагменты произведений русской классической литературы, современных русских </a:t>
            </a:r>
            <a:br>
              <a:rPr lang="ru-RU" sz="2000"/>
            </a:br>
            <a:r>
              <a:rPr lang="ru-RU" sz="2000"/>
              <a:t>и зарубежных писателей, научно-популярных </a:t>
            </a:r>
            <a:br>
              <a:rPr lang="ru-RU" sz="2000"/>
            </a:br>
            <a:r>
              <a:rPr lang="ru-RU" sz="2000"/>
              <a:t>и публицистических статей. </a:t>
            </a:r>
          </a:p>
          <a:p>
            <a:pPr marL="338138" indent="-338138">
              <a:spcBef>
                <a:spcPts val="200"/>
              </a:spcBef>
              <a:buFont typeface="Arial" charset="0"/>
              <a:buChar char="•"/>
            </a:pPr>
            <a:r>
              <a:rPr lang="ru-RU" sz="2000"/>
              <a:t>Пособия предназначены учителям и учащимся общеобразовательных школ.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303213"/>
            <a:ext cx="6370637" cy="533400"/>
          </a:xfrm>
        </p:spPr>
        <p:txBody>
          <a:bodyPr lIns="18000" rIns="18000"/>
          <a:lstStyle/>
          <a:p>
            <a:r>
              <a:rPr lang="ru-RU" sz="2500" smtClean="0">
                <a:solidFill>
                  <a:srgbClr val="003399"/>
                </a:solidFill>
              </a:rPr>
              <a:t>Контрольные измерительные  материалы</a:t>
            </a:r>
            <a:endParaRPr lang="ru-RU" sz="2500" smtClean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92275" y="4400550"/>
            <a:ext cx="72009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400" b="1"/>
              <a:t>  Пособия содержат по два варианта тестовых заданий по всем темам курса русского языка. Они помогут осуществить  экспресс-диагностику уровня усвоения школьниками программы каждого класса (а также ранее изученного материала). Работа с пособиями поможет не только оперативно проверить знания учащихся, но и отработать умения и навыки грамотного письма, а также начать подготовку к ЕГЭ и ОГЭ. Ко всем тестовым заданиям есть ответы. </a:t>
            </a:r>
          </a:p>
          <a:p>
            <a:r>
              <a:rPr lang="ru-RU" sz="1400" b="1"/>
              <a:t>   Издания предназначены учителям русского языка, учащимся, родителям. </a:t>
            </a:r>
          </a:p>
        </p:txBody>
      </p:sp>
      <p:sp>
        <p:nvSpPr>
          <p:cNvPr id="21508" name="Rectangle 2"/>
          <p:cNvSpPr txBox="1">
            <a:spLocks noChangeArrowheads="1"/>
          </p:cNvSpPr>
          <p:nvPr/>
        </p:nvSpPr>
        <p:spPr bwMode="auto">
          <a:xfrm>
            <a:off x="1763713" y="655638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500" b="1">
                <a:solidFill>
                  <a:srgbClr val="0070C0"/>
                </a:solidFill>
              </a:rPr>
              <a:t>Аттестация по всем темам курса, трехуровневый конфигуратор сложности, диагностические контрольные задачи - комплексная проверка усвоения темы, ответы ко всем заданиям</a:t>
            </a:r>
            <a:endParaRPr lang="ru-RU" sz="1500" b="1" i="1">
              <a:solidFill>
                <a:srgbClr val="0070C0"/>
              </a:solidFill>
            </a:endParaRPr>
          </a:p>
        </p:txBody>
      </p:sp>
      <p:pic>
        <p:nvPicPr>
          <p:cNvPr id="38922" name="Picture 10" descr="E:\Prezentatzia\2015\rus_umk\obl\kim\377_07133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9650" y="1509713"/>
            <a:ext cx="1604963" cy="2449512"/>
          </a:xfrm>
          <a:prstGeom prst="rect">
            <a:avLst/>
          </a:prstGeom>
          <a:noFill/>
          <a:ln w="22225">
            <a:solidFill>
              <a:schemeClr val="accent3"/>
            </a:solidFill>
          </a:ln>
        </p:spPr>
      </p:pic>
      <p:pic>
        <p:nvPicPr>
          <p:cNvPr id="38926" name="Picture 14" descr="E:\Prezentatzia\2015\rus_umk\obl\kim\377-09199-8_kriv-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1941513"/>
            <a:ext cx="1646238" cy="2466975"/>
          </a:xfrm>
          <a:prstGeom prst="rect">
            <a:avLst/>
          </a:prstGeom>
          <a:noFill/>
          <a:ln w="22225">
            <a:solidFill>
              <a:schemeClr val="accent3"/>
            </a:solidFill>
          </a:ln>
        </p:spPr>
      </p:pic>
      <p:pic>
        <p:nvPicPr>
          <p:cNvPr id="38924" name="Picture 12" descr="E:\Prezentatzia\2015\rus_umk\obl\kim\377_08980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1582738"/>
            <a:ext cx="1655762" cy="2401887"/>
          </a:xfrm>
          <a:prstGeom prst="rect">
            <a:avLst/>
          </a:prstGeom>
          <a:noFill/>
          <a:ln w="22225">
            <a:solidFill>
              <a:schemeClr val="accent3"/>
            </a:solidFill>
          </a:ln>
        </p:spPr>
      </p:pic>
      <p:pic>
        <p:nvPicPr>
          <p:cNvPr id="38923" name="Picture 11" descr="E:\Prezentatzia\2015\rus_umk\obl\kim\377_08940_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1941513"/>
            <a:ext cx="1663700" cy="2476500"/>
          </a:xfrm>
          <a:prstGeom prst="rect">
            <a:avLst/>
          </a:prstGeom>
          <a:noFill/>
          <a:ln w="22225">
            <a:solidFill>
              <a:schemeClr val="accent3"/>
            </a:solidFill>
          </a:ln>
        </p:spPr>
      </p:pic>
      <p:pic>
        <p:nvPicPr>
          <p:cNvPr id="38925" name="Picture 13" descr="E:\Prezentatzia\2015\rus_umk\obl\kim\377-08904-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35150" y="1509713"/>
            <a:ext cx="1652588" cy="2551112"/>
          </a:xfrm>
          <a:prstGeom prst="rect">
            <a:avLst/>
          </a:prstGeom>
          <a:noFill/>
          <a:ln w="22225">
            <a:solidFill>
              <a:schemeClr val="accent3"/>
            </a:solidFill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89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89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389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389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389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3"/>
          <p:cNvSpPr>
            <a:spLocks noGrp="1" noChangeArrowheads="1"/>
          </p:cNvSpPr>
          <p:nvPr>
            <p:ph type="title"/>
          </p:nvPr>
        </p:nvSpPr>
        <p:spPr>
          <a:xfrm>
            <a:off x="1801813" y="115888"/>
            <a:ext cx="6121400" cy="533400"/>
          </a:xfrm>
        </p:spPr>
        <p:txBody>
          <a:bodyPr lIns="18000" rIns="18000"/>
          <a:lstStyle/>
          <a:p>
            <a:r>
              <a:rPr lang="ru-RU" sz="2800" smtClean="0"/>
              <a:t>Промежуточное тестирование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763713" y="4257675"/>
            <a:ext cx="7129462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/>
              <a:t>Данные пособия полностью соответствуют федеральному государственному образовательному стандарту (второго поколения). Пособия включают 10 вариантов заданий для проведения контроля знаний учащихся в конце учебного года и дают возможность учителю быстро провести диагностику усвоения школьниками учебного материала. Задания составлены с учетом всех изученных тем курса русского языка, ко всем заданиям даны ответы. Издания рассчитаны на учителей русского языка, методистов, родителей, они также могут быть использованы учащимися для самоконтроля.</a:t>
            </a:r>
          </a:p>
        </p:txBody>
      </p:sp>
      <p:sp>
        <p:nvSpPr>
          <p:cNvPr id="22532" name="Rectangle 2"/>
          <p:cNvSpPr txBox="1">
            <a:spLocks noChangeArrowheads="1"/>
          </p:cNvSpPr>
          <p:nvPr/>
        </p:nvSpPr>
        <p:spPr bwMode="auto">
          <a:xfrm>
            <a:off x="1763713" y="561975"/>
            <a:ext cx="63754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500" b="1">
                <a:solidFill>
                  <a:srgbClr val="0070C0"/>
                </a:solidFill>
              </a:rPr>
              <a:t>Итоговый контроль знаний учащихся. </a:t>
            </a:r>
            <a:br>
              <a:rPr lang="ru-RU" sz="1500" b="1">
                <a:solidFill>
                  <a:srgbClr val="0070C0"/>
                </a:solidFill>
              </a:rPr>
            </a:br>
            <a:r>
              <a:rPr lang="ru-RU" sz="1500" b="1">
                <a:solidFill>
                  <a:srgbClr val="0070C0"/>
                </a:solidFill>
              </a:rPr>
              <a:t>10 вариантов заданий. </a:t>
            </a:r>
            <a:br>
              <a:rPr lang="ru-RU" sz="1500" b="1">
                <a:solidFill>
                  <a:srgbClr val="0070C0"/>
                </a:solidFill>
              </a:rPr>
            </a:br>
            <a:r>
              <a:rPr lang="ru-RU" sz="1500" b="1">
                <a:solidFill>
                  <a:srgbClr val="0070C0"/>
                </a:solidFill>
              </a:rPr>
              <a:t>Задания ко всем темам курса. Ответы</a:t>
            </a:r>
            <a:endParaRPr lang="ru-RU" sz="1500" b="1" i="1">
              <a:solidFill>
                <a:srgbClr val="0070C0"/>
              </a:solidFill>
            </a:endParaRPr>
          </a:p>
        </p:txBody>
      </p:sp>
      <p:pic>
        <p:nvPicPr>
          <p:cNvPr id="53250" name="Picture 2" descr="E:\Prezentatzia\2015\rus_umk\obl\pt\977_09070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5788" y="1557338"/>
            <a:ext cx="1636712" cy="2606675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  <p:pic>
        <p:nvPicPr>
          <p:cNvPr id="53251" name="Picture 3" descr="E:\Prezentatzia\2015\rus_umk\obl\pt\377_07804_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5925" y="1557338"/>
            <a:ext cx="1644650" cy="2595562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  <p:pic>
        <p:nvPicPr>
          <p:cNvPr id="53252" name="Picture 4" descr="E:\Prezentatzia\2015\rus_umk\obl\pt\377_08169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3000" y="1557338"/>
            <a:ext cx="1647825" cy="2593975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  <p:pic>
        <p:nvPicPr>
          <p:cNvPr id="53253" name="Picture 5" descr="E:\Prezentatzia\2015\rus_umk\obl\pt\377_09093_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8850" y="1557338"/>
            <a:ext cx="1651000" cy="2592387"/>
          </a:xfrm>
          <a:prstGeom prst="rect">
            <a:avLst/>
          </a:prstGeom>
          <a:noFill/>
          <a:ln>
            <a:solidFill>
              <a:schemeClr val="accent4">
                <a:lumMod val="90000"/>
                <a:lumOff val="10000"/>
              </a:schemeClr>
            </a:solidFill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 advAuto="0"/>
    </p:bldLst>
  </p:timing>
</p:sld>
</file>

<file path=ppt/theme/theme1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12576</TotalTime>
  <Words>1283</Words>
  <Application>Microsoft Office PowerPoint</Application>
  <PresentationFormat>Экран (4:3)</PresentationFormat>
  <Paragraphs>98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Wingdings</vt:lpstr>
      <vt:lpstr>Calibri</vt:lpstr>
      <vt:lpstr>Arial Black</vt:lpstr>
      <vt:lpstr>Капсулы</vt:lpstr>
      <vt:lpstr>Капсулы</vt:lpstr>
      <vt:lpstr>Слайд 1</vt:lpstr>
      <vt:lpstr>Преимущества использования учебных пособий издательства «ЭКЗАМЕН»:</vt:lpstr>
      <vt:lpstr>Преимущества использования учебных пособий издательства «ЭКЗАМЕН»:</vt:lpstr>
      <vt:lpstr>Кроме того,</vt:lpstr>
      <vt:lpstr>Слайд 5</vt:lpstr>
      <vt:lpstr>Диктанты и изложения</vt:lpstr>
      <vt:lpstr>Диктанты и изложения</vt:lpstr>
      <vt:lpstr>Контрольные измерительные  материалы</vt:lpstr>
      <vt:lpstr>Промежуточное тестирование</vt:lpstr>
      <vt:lpstr>Зачет на основе текста</vt:lpstr>
      <vt:lpstr>Рабочие тетради </vt:lpstr>
      <vt:lpstr>Рабочие тетради </vt:lpstr>
      <vt:lpstr>Рабочие тетради </vt:lpstr>
      <vt:lpstr>Рабочие тетради </vt:lpstr>
      <vt:lpstr>Рабочие тетради </vt:lpstr>
      <vt:lpstr>ТЕСТЫ</vt:lpstr>
      <vt:lpstr>ТЕСТЫ</vt:lpstr>
      <vt:lpstr>ТЕСТЫ</vt:lpstr>
      <vt:lpstr>Зачётные работы</vt:lpstr>
      <vt:lpstr>Диктанты</vt:lpstr>
      <vt:lpstr>Проверочные работы</vt:lpstr>
      <vt:lpstr>Универсальные пособия</vt:lpstr>
      <vt:lpstr>Предмет в схемах и таблицах</vt:lpstr>
      <vt:lpstr>Сложные темы</vt:lpstr>
      <vt:lpstr>Экспресс-диагностика</vt:lpstr>
      <vt:lpstr>Супертренинг. Итоговая работа</vt:lpstr>
      <vt:lpstr>Диагностические работы</vt:lpstr>
      <vt:lpstr>Слайд 28</vt:lpstr>
    </vt:vector>
  </TitlesOfParts>
  <Company>345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Пособия для подготовки к ЕГЭ</dc:title>
  <dc:creator>user</dc:creator>
  <cp:lastModifiedBy>g.egoraeva</cp:lastModifiedBy>
  <cp:revision>271</cp:revision>
  <dcterms:created xsi:type="dcterms:W3CDTF">2008-07-15T09:20:04Z</dcterms:created>
  <dcterms:modified xsi:type="dcterms:W3CDTF">2017-08-21T08:22:07Z</dcterms:modified>
</cp:coreProperties>
</file>