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5"/>
  </p:notesMasterIdLst>
  <p:handoutMasterIdLst>
    <p:handoutMasterId r:id="rId96"/>
  </p:handoutMasterIdLst>
  <p:sldIdLst>
    <p:sldId id="260" r:id="rId2"/>
    <p:sldId id="259" r:id="rId3"/>
    <p:sldId id="256" r:id="rId4"/>
    <p:sldId id="270" r:id="rId5"/>
    <p:sldId id="261" r:id="rId6"/>
    <p:sldId id="262" r:id="rId7"/>
    <p:sldId id="264" r:id="rId8"/>
    <p:sldId id="265" r:id="rId9"/>
    <p:sldId id="266" r:id="rId10"/>
    <p:sldId id="267" r:id="rId11"/>
    <p:sldId id="271" r:id="rId12"/>
    <p:sldId id="268" r:id="rId13"/>
    <p:sldId id="269" r:id="rId14"/>
    <p:sldId id="272" r:id="rId15"/>
    <p:sldId id="360" r:id="rId16"/>
    <p:sldId id="443" r:id="rId17"/>
    <p:sldId id="444" r:id="rId18"/>
    <p:sldId id="447" r:id="rId19"/>
    <p:sldId id="446" r:id="rId20"/>
    <p:sldId id="448" r:id="rId21"/>
    <p:sldId id="437" r:id="rId22"/>
    <p:sldId id="361" r:id="rId23"/>
    <p:sldId id="362" r:id="rId24"/>
    <p:sldId id="363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4" r:id="rId54"/>
    <p:sldId id="393" r:id="rId55"/>
    <p:sldId id="395" r:id="rId56"/>
    <p:sldId id="396" r:id="rId57"/>
    <p:sldId id="397" r:id="rId58"/>
    <p:sldId id="398" r:id="rId59"/>
    <p:sldId id="399" r:id="rId60"/>
    <p:sldId id="400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49" r:id="rId71"/>
    <p:sldId id="442" r:id="rId72"/>
    <p:sldId id="412" r:id="rId73"/>
    <p:sldId id="414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426" r:id="rId85"/>
    <p:sldId id="427" r:id="rId86"/>
    <p:sldId id="441" r:id="rId87"/>
    <p:sldId id="429" r:id="rId88"/>
    <p:sldId id="438" r:id="rId89"/>
    <p:sldId id="439" r:id="rId90"/>
    <p:sldId id="433" r:id="rId91"/>
    <p:sldId id="434" r:id="rId92"/>
    <p:sldId id="435" r:id="rId93"/>
    <p:sldId id="354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11A36"/>
    <a:srgbClr val="040404"/>
    <a:srgbClr val="FF3300"/>
    <a:srgbClr val="FF6600"/>
    <a:srgbClr val="FF9900"/>
    <a:srgbClr val="005CAB"/>
    <a:srgbClr val="ED1064"/>
    <a:srgbClr val="2C33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8340" autoAdjust="0"/>
  </p:normalViewPr>
  <p:slideViewPr>
    <p:cSldViewPr showGuides="1">
      <p:cViewPr>
        <p:scale>
          <a:sx n="89" d="100"/>
          <a:sy n="89" d="100"/>
        </p:scale>
        <p:origin x="-103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54"/>
    </p:cViewPr>
  </p:notesTextViewPr>
  <p:notesViewPr>
    <p:cSldViewPr showGuides="1">
      <p:cViewPr varScale="1">
        <p:scale>
          <a:sx n="98" d="100"/>
          <a:sy n="98" d="100"/>
        </p:scale>
        <p:origin x="-2604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>
        <c:manualLayout>
          <c:layoutTarget val="inner"/>
          <c:xMode val="edge"/>
          <c:yMode val="edge"/>
          <c:x val="0.20352439536341604"/>
          <c:y val="0.10879629629629919"/>
          <c:w val="0.52729999504087965"/>
          <c:h val="0.85136953556921002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3300"/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explosion val="4"/>
          </c:dPt>
          <c:dLbls>
            <c:dLbl>
              <c:idx val="0"/>
              <c:layout>
                <c:manualLayout>
                  <c:x val="-9.4081809405200756E-4"/>
                  <c:y val="3.4671186934967031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rgbClr val="000000"/>
                        </a:solidFill>
                      </a:rPr>
                      <a:t>ВЕНТАНА -ГРАФ 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1.9737537264705712E-3"/>
                  <c:y val="3.7660396617090613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0000"/>
                        </a:solidFill>
                      </a:defRPr>
                    </a:pPr>
                    <a:r>
                      <a:rPr lang="ru-RU" b="1">
                        <a:solidFill>
                          <a:srgbClr val="000000"/>
                        </a:solidFill>
                      </a:rPr>
                      <a:t>Д</a:t>
                    </a:r>
                    <a:r>
                      <a:rPr lang="ru-RU" b="1"/>
                      <a:t>РОФА </a:t>
                    </a: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992125984252552E-3"/>
                  <c:y val="9.0423592884224246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0000"/>
                        </a:solidFill>
                      </a:defRPr>
                    </a:pPr>
                    <a:r>
                      <a:rPr lang="ru-RU" b="1">
                        <a:solidFill>
                          <a:srgbClr val="000000"/>
                        </a:solidFill>
                      </a:rPr>
                      <a:t>АСТРЕЛЬ </a:t>
                    </a: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0706735566442253"/>
                  <c:y val="-0.1885084494025823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0000"/>
                        </a:solidFill>
                      </a:rPr>
                      <a:t>ОСТАЛЬНЫЕ</a:t>
                    </a:r>
                    <a:endParaRPr lang="ru-RU" sz="1400" b="1" dirty="0">
                      <a:solidFill>
                        <a:srgbClr val="000000"/>
                      </a:solidFill>
                    </a:endParaRP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ru-RU"/>
              </a:p>
            </c:txPr>
            <c:showVal val="1"/>
            <c:showCatName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1"/>
              <c:pt idx="0">
                <c:v>ВЕНТАНА</c:v>
              </c:pt>
            </c:strLit>
          </c:cat>
          <c:val>
            <c:numRef>
              <c:f>Лист1!$C$5:$C$8</c:f>
              <c:numCache>
                <c:formatCode>General</c:formatCode>
                <c:ptCount val="4"/>
                <c:pt idx="0">
                  <c:v>189</c:v>
                </c:pt>
                <c:pt idx="1">
                  <c:v>218</c:v>
                </c:pt>
                <c:pt idx="2">
                  <c:v>45</c:v>
                </c:pt>
                <c:pt idx="3">
                  <c:v>848</c:v>
                </c:pt>
              </c:numCache>
            </c:numRef>
          </c:val>
        </c:ser>
        <c:ser>
          <c:idx val="1"/>
          <c:order val="1"/>
          <c:tx>
            <c:v>дрофа</c:v>
          </c:tx>
          <c:explosion val="25"/>
          <c:cat>
            <c:strLit>
              <c:ptCount val="1"/>
              <c:pt idx="0">
                <c:v>ВЕНТАНА</c:v>
              </c:pt>
            </c:strLit>
          </c:cat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ser>
          <c:idx val="2"/>
          <c:order val="2"/>
          <c:tx>
            <c:v>Дрофа</c:v>
          </c:tx>
          <c:explosion val="25"/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>
          <a:solidFill>
            <a:srgbClr val="000000"/>
          </a:solidFill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F08A-565F-4B12-8444-DD1970CA999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4925768-7164-4C6C-BB4F-FCC61926762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Дошкольное образование</a:t>
          </a:r>
          <a:endParaRPr lang="ru-RU" b="1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AA64D7C4-37CF-4FE2-85C0-655D6720CF8A}" type="parTrans" cxnId="{7F009669-A741-4347-A25E-D959D4755B1A}">
      <dgm:prSet/>
      <dgm:spPr/>
      <dgm:t>
        <a:bodyPr/>
        <a:lstStyle/>
        <a:p>
          <a:endParaRPr lang="ru-RU" b="1"/>
        </a:p>
      </dgm:t>
    </dgm:pt>
    <dgm:pt modelId="{7D73EC6B-C22E-415E-B10E-4A9896F6F698}" type="sibTrans" cxnId="{7F009669-A741-4347-A25E-D959D4755B1A}">
      <dgm:prSet/>
      <dgm:spPr/>
      <dgm:t>
        <a:bodyPr/>
        <a:lstStyle/>
        <a:p>
          <a:endParaRPr lang="ru-RU" b="1"/>
        </a:p>
      </dgm:t>
    </dgm:pt>
    <dgm:pt modelId="{D9559D27-E18A-40CA-9230-EA704F114B5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Начальное  общее образование </a:t>
          </a:r>
        </a:p>
        <a:p>
          <a:r>
            <a:rPr lang="ru-RU" sz="1200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1-4 классы</a:t>
          </a:r>
          <a:endParaRPr lang="ru-RU" sz="1200" b="1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9D7DB38B-2AEF-418E-A817-74D87DFD89BB}" type="parTrans" cxnId="{3CFD5926-F285-4E2B-AEC4-01520388E41C}">
      <dgm:prSet/>
      <dgm:spPr/>
      <dgm:t>
        <a:bodyPr/>
        <a:lstStyle/>
        <a:p>
          <a:endParaRPr lang="ru-RU" b="1"/>
        </a:p>
      </dgm:t>
    </dgm:pt>
    <dgm:pt modelId="{F8AC553D-6FED-471F-BBD7-EBE274D16E0F}" type="sibTrans" cxnId="{3CFD5926-F285-4E2B-AEC4-01520388E41C}">
      <dgm:prSet/>
      <dgm:spPr/>
      <dgm:t>
        <a:bodyPr/>
        <a:lstStyle/>
        <a:p>
          <a:endParaRPr lang="ru-RU" b="1"/>
        </a:p>
      </dgm:t>
    </dgm:pt>
    <dgm:pt modelId="{5CFEBF99-0C07-4DB6-82A2-5A942CAAE10C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Основное общее образование </a:t>
          </a:r>
        </a:p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5-9 классы</a:t>
          </a:r>
          <a:endParaRPr lang="ru-RU" b="1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53E06D2F-E565-4275-BF9F-16A08825FE5A}" type="parTrans" cxnId="{24F94B59-39B4-48C9-A197-C31AAEC3CA76}">
      <dgm:prSet/>
      <dgm:spPr/>
      <dgm:t>
        <a:bodyPr/>
        <a:lstStyle/>
        <a:p>
          <a:endParaRPr lang="ru-RU" b="1"/>
        </a:p>
      </dgm:t>
    </dgm:pt>
    <dgm:pt modelId="{EA94A8E6-0808-4289-AE06-492157839477}" type="sibTrans" cxnId="{24F94B59-39B4-48C9-A197-C31AAEC3CA76}">
      <dgm:prSet/>
      <dgm:spPr/>
      <dgm:t>
        <a:bodyPr/>
        <a:lstStyle/>
        <a:p>
          <a:endParaRPr lang="ru-RU" b="1"/>
        </a:p>
      </dgm:t>
    </dgm:pt>
    <dgm:pt modelId="{12CC53AC-7260-474D-8636-11CF2DC70908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Среднее общее образование </a:t>
          </a:r>
        </a:p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10-11 классы</a:t>
          </a:r>
          <a:endParaRPr lang="ru-RU" b="1" dirty="0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2F75FD8A-7135-43B1-BB2A-33ADA660638F}" type="parTrans" cxnId="{D3DE0038-4569-4F85-9C33-9F61DA81AE92}">
      <dgm:prSet/>
      <dgm:spPr/>
      <dgm:t>
        <a:bodyPr/>
        <a:lstStyle/>
        <a:p>
          <a:endParaRPr lang="ru-RU" b="1"/>
        </a:p>
      </dgm:t>
    </dgm:pt>
    <dgm:pt modelId="{59598442-409F-44AE-B265-8D5400539534}" type="sibTrans" cxnId="{D3DE0038-4569-4F85-9C33-9F61DA81AE92}">
      <dgm:prSet/>
      <dgm:spPr/>
      <dgm:t>
        <a:bodyPr/>
        <a:lstStyle/>
        <a:p>
          <a:endParaRPr lang="ru-RU" b="1"/>
        </a:p>
      </dgm:t>
    </dgm:pt>
    <dgm:pt modelId="{20EC94DD-3940-4A65-8EEC-0813450A3644}" type="pres">
      <dgm:prSet presAssocID="{ACA4F08A-565F-4B12-8444-DD1970CA999B}" presName="Name0" presStyleCnt="0">
        <dgm:presLayoutVars>
          <dgm:dir/>
          <dgm:animLvl val="lvl"/>
          <dgm:resizeHandles val="exact"/>
        </dgm:presLayoutVars>
      </dgm:prSet>
      <dgm:spPr/>
    </dgm:pt>
    <dgm:pt modelId="{2E5655F0-BABD-4DDB-B43F-AD0CAAA52B44}" type="pres">
      <dgm:prSet presAssocID="{24925768-7164-4C6C-BB4F-FCC61926762A}" presName="parTxOnly" presStyleLbl="node1" presStyleIdx="0" presStyleCnt="4" custLinFactNeighborX="-33922" custLinFactNeighborY="6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C3C4-7D0F-4183-9830-E45E3BE406C1}" type="pres">
      <dgm:prSet presAssocID="{7D73EC6B-C22E-415E-B10E-4A9896F6F698}" presName="parTxOnlySpace" presStyleCnt="0"/>
      <dgm:spPr/>
    </dgm:pt>
    <dgm:pt modelId="{3790B7DD-CAF9-419C-A607-52158DD7C762}" type="pres">
      <dgm:prSet presAssocID="{D9559D27-E18A-40CA-9230-EA704F114B5C}" presName="parTxOnly" presStyleLbl="node1" presStyleIdx="1" presStyleCnt="4" custLinFactNeighborX="-1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0130C-FC31-46E9-B262-AEE89CFAFEB9}" type="pres">
      <dgm:prSet presAssocID="{F8AC553D-6FED-471F-BBD7-EBE274D16E0F}" presName="parTxOnlySpace" presStyleCnt="0"/>
      <dgm:spPr/>
    </dgm:pt>
    <dgm:pt modelId="{D3ADDA52-0BAB-40EC-AE7A-88E905E688CD}" type="pres">
      <dgm:prSet presAssocID="{5CFEBF99-0C07-4DB6-82A2-5A942CAAE10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7D709-F65D-4CBB-B2E9-19A59B64E598}" type="pres">
      <dgm:prSet presAssocID="{EA94A8E6-0808-4289-AE06-492157839477}" presName="parTxOnlySpace" presStyleCnt="0"/>
      <dgm:spPr/>
    </dgm:pt>
    <dgm:pt modelId="{CBA2E72A-F08C-4E2D-9CB7-12A94CE183C1}" type="pres">
      <dgm:prSet presAssocID="{12CC53AC-7260-474D-8636-11CF2DC7090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CF6882-3F92-490F-B4D8-9B99F5E4C349}" type="presOf" srcId="{D9559D27-E18A-40CA-9230-EA704F114B5C}" destId="{3790B7DD-CAF9-419C-A607-52158DD7C762}" srcOrd="0" destOrd="0" presId="urn:microsoft.com/office/officeart/2005/8/layout/chevron1"/>
    <dgm:cxn modelId="{D3DE0038-4569-4F85-9C33-9F61DA81AE92}" srcId="{ACA4F08A-565F-4B12-8444-DD1970CA999B}" destId="{12CC53AC-7260-474D-8636-11CF2DC70908}" srcOrd="3" destOrd="0" parTransId="{2F75FD8A-7135-43B1-BB2A-33ADA660638F}" sibTransId="{59598442-409F-44AE-B265-8D5400539534}"/>
    <dgm:cxn modelId="{D0970616-2761-47FB-9824-585A5237AABC}" type="presOf" srcId="{24925768-7164-4C6C-BB4F-FCC61926762A}" destId="{2E5655F0-BABD-4DDB-B43F-AD0CAAA52B44}" srcOrd="0" destOrd="0" presId="urn:microsoft.com/office/officeart/2005/8/layout/chevron1"/>
    <dgm:cxn modelId="{7013E40A-97A7-4D2A-AEF6-0B369B8D09C5}" type="presOf" srcId="{12CC53AC-7260-474D-8636-11CF2DC70908}" destId="{CBA2E72A-F08C-4E2D-9CB7-12A94CE183C1}" srcOrd="0" destOrd="0" presId="urn:microsoft.com/office/officeart/2005/8/layout/chevron1"/>
    <dgm:cxn modelId="{1718584D-ABB0-400F-B4B3-076E66494885}" type="presOf" srcId="{ACA4F08A-565F-4B12-8444-DD1970CA999B}" destId="{20EC94DD-3940-4A65-8EEC-0813450A3644}" srcOrd="0" destOrd="0" presId="urn:microsoft.com/office/officeart/2005/8/layout/chevron1"/>
    <dgm:cxn modelId="{7F009669-A741-4347-A25E-D959D4755B1A}" srcId="{ACA4F08A-565F-4B12-8444-DD1970CA999B}" destId="{24925768-7164-4C6C-BB4F-FCC61926762A}" srcOrd="0" destOrd="0" parTransId="{AA64D7C4-37CF-4FE2-85C0-655D6720CF8A}" sibTransId="{7D73EC6B-C22E-415E-B10E-4A9896F6F698}"/>
    <dgm:cxn modelId="{345D86C2-7BF6-40D4-BC90-7681B1F65F94}" type="presOf" srcId="{5CFEBF99-0C07-4DB6-82A2-5A942CAAE10C}" destId="{D3ADDA52-0BAB-40EC-AE7A-88E905E688CD}" srcOrd="0" destOrd="0" presId="urn:microsoft.com/office/officeart/2005/8/layout/chevron1"/>
    <dgm:cxn modelId="{24F94B59-39B4-48C9-A197-C31AAEC3CA76}" srcId="{ACA4F08A-565F-4B12-8444-DD1970CA999B}" destId="{5CFEBF99-0C07-4DB6-82A2-5A942CAAE10C}" srcOrd="2" destOrd="0" parTransId="{53E06D2F-E565-4275-BF9F-16A08825FE5A}" sibTransId="{EA94A8E6-0808-4289-AE06-492157839477}"/>
    <dgm:cxn modelId="{3CFD5926-F285-4E2B-AEC4-01520388E41C}" srcId="{ACA4F08A-565F-4B12-8444-DD1970CA999B}" destId="{D9559D27-E18A-40CA-9230-EA704F114B5C}" srcOrd="1" destOrd="0" parTransId="{9D7DB38B-2AEF-418E-A817-74D87DFD89BB}" sibTransId="{F8AC553D-6FED-471F-BBD7-EBE274D16E0F}"/>
    <dgm:cxn modelId="{20F5C713-FEFE-4FBC-9475-001178AAE2D1}" type="presParOf" srcId="{20EC94DD-3940-4A65-8EEC-0813450A3644}" destId="{2E5655F0-BABD-4DDB-B43F-AD0CAAA52B44}" srcOrd="0" destOrd="0" presId="urn:microsoft.com/office/officeart/2005/8/layout/chevron1"/>
    <dgm:cxn modelId="{3A3ACFE6-D79A-4166-8F6B-0E68C5073F98}" type="presParOf" srcId="{20EC94DD-3940-4A65-8EEC-0813450A3644}" destId="{D92EC3C4-7D0F-4183-9830-E45E3BE406C1}" srcOrd="1" destOrd="0" presId="urn:microsoft.com/office/officeart/2005/8/layout/chevron1"/>
    <dgm:cxn modelId="{2574A298-8646-4F44-95A5-587DBABF71D6}" type="presParOf" srcId="{20EC94DD-3940-4A65-8EEC-0813450A3644}" destId="{3790B7DD-CAF9-419C-A607-52158DD7C762}" srcOrd="2" destOrd="0" presId="urn:microsoft.com/office/officeart/2005/8/layout/chevron1"/>
    <dgm:cxn modelId="{DA93FC8B-109E-4C70-9B8E-8076A5C99730}" type="presParOf" srcId="{20EC94DD-3940-4A65-8EEC-0813450A3644}" destId="{F220130C-FC31-46E9-B262-AEE89CFAFEB9}" srcOrd="3" destOrd="0" presId="urn:microsoft.com/office/officeart/2005/8/layout/chevron1"/>
    <dgm:cxn modelId="{1215E9BF-9A09-4FCF-8805-94BB43E77D1A}" type="presParOf" srcId="{20EC94DD-3940-4A65-8EEC-0813450A3644}" destId="{D3ADDA52-0BAB-40EC-AE7A-88E905E688CD}" srcOrd="4" destOrd="0" presId="urn:microsoft.com/office/officeart/2005/8/layout/chevron1"/>
    <dgm:cxn modelId="{5044C79D-2161-4835-9E6E-1EBDE529EE7B}" type="presParOf" srcId="{20EC94DD-3940-4A65-8EEC-0813450A3644}" destId="{B217D709-F65D-4CBB-B2E9-19A59B64E598}" srcOrd="5" destOrd="0" presId="urn:microsoft.com/office/officeart/2005/8/layout/chevron1"/>
    <dgm:cxn modelId="{2B00369C-6232-4619-9D2C-C91B26A41744}" type="presParOf" srcId="{20EC94DD-3940-4A65-8EEC-0813450A3644}" destId="{CBA2E72A-F08C-4E2D-9CB7-12A94CE183C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5655F0-BABD-4DDB-B43F-AD0CAAA52B44}">
      <dsp:nvSpPr>
        <dsp:cNvPr id="0" name=""/>
        <dsp:cNvSpPr/>
      </dsp:nvSpPr>
      <dsp:spPr>
        <a:xfrm>
          <a:off x="0" y="504053"/>
          <a:ext cx="2236010" cy="8944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Дошкольное образование</a:t>
          </a:r>
          <a:endParaRPr lang="ru-RU" sz="1300" b="1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>
        <a:off x="0" y="504053"/>
        <a:ext cx="2236010" cy="894404"/>
      </dsp:txXfrm>
    </dsp:sp>
    <dsp:sp modelId="{3790B7DD-CAF9-419C-A607-52158DD7C762}">
      <dsp:nvSpPr>
        <dsp:cNvPr id="0" name=""/>
        <dsp:cNvSpPr/>
      </dsp:nvSpPr>
      <dsp:spPr>
        <a:xfrm>
          <a:off x="2012462" y="498400"/>
          <a:ext cx="2236010" cy="8944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Начальное  общее образование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1-4 классы</a:t>
          </a:r>
          <a:endParaRPr lang="ru-RU" sz="1200" b="1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>
        <a:off x="2012462" y="498400"/>
        <a:ext cx="2236010" cy="894404"/>
      </dsp:txXfrm>
    </dsp:sp>
    <dsp:sp modelId="{D3ADDA52-0BAB-40EC-AE7A-88E905E688CD}">
      <dsp:nvSpPr>
        <dsp:cNvPr id="0" name=""/>
        <dsp:cNvSpPr/>
      </dsp:nvSpPr>
      <dsp:spPr>
        <a:xfrm>
          <a:off x="4028659" y="498400"/>
          <a:ext cx="2236010" cy="8944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Основное общее образование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5-9 классы</a:t>
          </a:r>
          <a:endParaRPr lang="ru-RU" sz="1300" b="1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>
        <a:off x="4028659" y="498400"/>
        <a:ext cx="2236010" cy="894404"/>
      </dsp:txXfrm>
    </dsp:sp>
    <dsp:sp modelId="{CBA2E72A-F08C-4E2D-9CB7-12A94CE183C1}">
      <dsp:nvSpPr>
        <dsp:cNvPr id="0" name=""/>
        <dsp:cNvSpPr/>
      </dsp:nvSpPr>
      <dsp:spPr>
        <a:xfrm>
          <a:off x="6041068" y="498400"/>
          <a:ext cx="2236010" cy="8944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Среднее общее образование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50000"/>
                </a:schemeClr>
              </a:solidFill>
              <a:latin typeface="+mj-lt"/>
            </a:rPr>
            <a:t>10-11 классы</a:t>
          </a:r>
          <a:endParaRPr lang="ru-RU" sz="1300" b="1" kern="1200" dirty="0">
            <a:solidFill>
              <a:schemeClr val="accent3">
                <a:lumMod val="50000"/>
              </a:schemeClr>
            </a:solidFill>
            <a:latin typeface="+mj-lt"/>
          </a:endParaRPr>
        </a:p>
      </dsp:txBody>
      <dsp:txXfrm>
        <a:off x="6041068" y="498400"/>
        <a:ext cx="2236010" cy="894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46D02-5C80-40AC-8A5D-5D569AE257BB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358A7-AA3A-4375-8DED-5C5804C69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58A7-AA3A-4375-8DED-5C5804C6995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0066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5934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134807-B081-4203-809F-C184AB6B73E9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58A7-AA3A-4375-8DED-5C5804C69959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41EDA1-3D7D-4EF9-B440-C7100813C521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21859" name="Shape 243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1"/>
            <a:ext cx="5486400" cy="3600449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21860" name="Shape 244"/>
          <p:cNvSpPr>
            <a:spLocks noGrp="1"/>
          </p:cNvSpPr>
          <p:nvPr>
            <p:ph type="sldNum" sz="quarter" idx="5"/>
          </p:nvPr>
        </p:nvSpPr>
        <p:spPr bwMode="auto">
          <a:xfrm>
            <a:off x="3884614" y="8685213"/>
            <a:ext cx="2971800" cy="458787"/>
          </a:xfrm>
          <a:noFill/>
          <a:ln>
            <a:miter lim="800000"/>
            <a:headEnd/>
            <a:tailEnd/>
          </a:ln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25000"/>
            </a:pPr>
            <a:fld id="{6A8F461B-4868-4AB7-8129-59AEEC0A538B}" type="slidenum">
              <a:rPr lang="en-US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25000"/>
              </a:pPr>
              <a:t>73</a:t>
            </a:fld>
            <a:endParaRPr lang="en-US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0871-4C60-4335-9389-BDA725BB918B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23907" name="Shape 243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1"/>
            <a:ext cx="5486400" cy="3600449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ru-RU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23908" name="Shape 244"/>
          <p:cNvSpPr>
            <a:spLocks noGrp="1"/>
          </p:cNvSpPr>
          <p:nvPr>
            <p:ph type="sldNum" sz="quarter" idx="5"/>
          </p:nvPr>
        </p:nvSpPr>
        <p:spPr bwMode="auto">
          <a:xfrm>
            <a:off x="3884614" y="8685213"/>
            <a:ext cx="2971800" cy="458787"/>
          </a:xfrm>
          <a:noFill/>
          <a:ln>
            <a:miter lim="800000"/>
            <a:headEnd/>
            <a:tailEnd/>
          </a:ln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25000"/>
            </a:pPr>
            <a:fld id="{76F2366C-FB5F-4D8B-BE07-39EFA6D9DA80}" type="slidenum">
              <a:rPr lang="en-US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25000"/>
              </a:pPr>
              <a:t>80</a:t>
            </a:fld>
            <a:endParaRPr lang="en-US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2" y="4400549"/>
            <a:ext cx="5486399" cy="36004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8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318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2" y="4400549"/>
            <a:ext cx="5486399" cy="36004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8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318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0871-4C60-4335-9389-BDA725BB918B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0871-4C60-4335-9389-BDA725BB918B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4950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786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Shape 243"/>
          <p:cNvSpPr>
            <a:spLocks noGrp="1"/>
          </p:cNvSpPr>
          <p:nvPr>
            <p:ph type="body" idx="1"/>
          </p:nvPr>
        </p:nvSpPr>
        <p:spPr bwMode="auto">
          <a:xfrm>
            <a:off x="685800" y="4400551"/>
            <a:ext cx="5486400" cy="360044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endParaRPr lang="ru-RU" altLang="ru-RU">
              <a:solidFill>
                <a:srgbClr val="000000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5124" name="Shape 244"/>
          <p:cNvSpPr>
            <a:spLocks noGrp="1"/>
          </p:cNvSpPr>
          <p:nvPr>
            <p:ph type="sldNum" sz="quarter" idx="5"/>
          </p:nvPr>
        </p:nvSpPr>
        <p:spPr bwMode="auto">
          <a:xfrm>
            <a:off x="3884614" y="8685213"/>
            <a:ext cx="2971800" cy="458787"/>
          </a:xfrm>
          <a:ln>
            <a:miter lim="800000"/>
            <a:headEnd/>
            <a:tailEnd/>
          </a:ln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SzPct val="25000"/>
            </a:pPr>
            <a:fld id="{4764F90E-8D69-E840-8FC6-84396A89366A}" type="slidenum">
              <a:rPr lang="en-US" altLang="ru-RU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pPr eaLnBrk="1" hangingPunct="1">
                <a:buSzPct val="25000"/>
              </a:pPr>
              <a:t>91</a:t>
            </a:fld>
            <a:endParaRPr lang="en-US" altLang="ru-RU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4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5800" y="271462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3830643"/>
            <a:ext cx="77724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69" y="1214428"/>
            <a:ext cx="6368741" cy="15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000768"/>
            <a:ext cx="3143272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190440" y="215857"/>
            <a:ext cx="8763120" cy="6070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71924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68312" y="1785926"/>
            <a:ext cx="3960811" cy="24288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68313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68313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46031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446031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46031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446031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46031" y="3925894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446031" y="4429133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68313" y="2143116"/>
            <a:ext cx="3929090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929067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429133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44708" y="5948397"/>
            <a:ext cx="496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 smtClean="0"/>
              <a:t>ros.uchebnik</a:t>
            </a:r>
            <a:r>
              <a:rPr lang="ru-RU" sz="1600" dirty="0" smtClean="0"/>
              <a:t>	</a:t>
            </a:r>
            <a:r>
              <a:rPr lang="en-US" sz="1600" dirty="0" err="1" smtClean="0"/>
              <a:t>rosuchebnik</a:t>
            </a:r>
            <a:r>
              <a:rPr lang="ru-RU" sz="1600" dirty="0" smtClean="0"/>
              <a:t>	</a:t>
            </a:r>
            <a:r>
              <a:rPr lang="en-US" sz="1600" dirty="0" err="1" smtClean="0"/>
              <a:t>rosuchebnik</a:t>
            </a:r>
            <a:endParaRPr lang="ru-RU" sz="1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pic>
        <p:nvPicPr>
          <p:cNvPr id="1026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577" y="5911884"/>
            <a:ext cx="401643" cy="401643"/>
          </a:xfrm>
          <a:prstGeom prst="rect">
            <a:avLst/>
          </a:prstGeom>
          <a:noFill/>
        </p:spPr>
      </p:pic>
      <p:pic>
        <p:nvPicPr>
          <p:cNvPr id="1027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714" y="5911884"/>
            <a:ext cx="401643" cy="401643"/>
          </a:xfrm>
          <a:prstGeom prst="rect">
            <a:avLst/>
          </a:prstGeom>
          <a:noFill/>
        </p:spPr>
      </p:pic>
      <p:pic>
        <p:nvPicPr>
          <p:cNvPr id="1028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4364" y="5911884"/>
            <a:ext cx="401643" cy="401643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685800" y="271462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1462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5800" y="271462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642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277629"/>
            <a:ext cx="1857388" cy="43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25.07.2017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215082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28596" y="6236529"/>
            <a:ext cx="3000396" cy="4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30" r:id="rId8"/>
    <p:sldLayoutId id="2147483709" r:id="rId9"/>
    <p:sldLayoutId id="2147483711" r:id="rId10"/>
    <p:sldLayoutId id="2147483712" r:id="rId11"/>
    <p:sldLayoutId id="2147483700" r:id="rId12"/>
    <p:sldLayoutId id="2147483701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image" Target="../media/image19.jpe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wm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gif"/><Relationship Id="rId7" Type="http://schemas.openxmlformats.org/officeDocument/2006/relationships/image" Target="../media/image1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4" Type="http://schemas.openxmlformats.org/officeDocument/2006/relationships/image" Target="../media/image14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gif"/><Relationship Id="rId4" Type="http://schemas.openxmlformats.org/officeDocument/2006/relationships/image" Target="../media/image160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gif"/><Relationship Id="rId5" Type="http://schemas.openxmlformats.org/officeDocument/2006/relationships/image" Target="../media/image171.gif"/><Relationship Id="rId4" Type="http://schemas.openxmlformats.org/officeDocument/2006/relationships/image" Target="../media/image17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3.jpe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gif"/><Relationship Id="rId5" Type="http://schemas.openxmlformats.org/officeDocument/2006/relationships/image" Target="../media/image174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gif"/><Relationship Id="rId4" Type="http://schemas.openxmlformats.org/officeDocument/2006/relationships/image" Target="../media/image19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gif"/><Relationship Id="rId5" Type="http://schemas.openxmlformats.org/officeDocument/2006/relationships/image" Target="../media/image199.gif"/><Relationship Id="rId4" Type="http://schemas.openxmlformats.org/officeDocument/2006/relationships/image" Target="../media/image198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gif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208.png"/><Relationship Id="rId4" Type="http://schemas.openxmlformats.org/officeDocument/2006/relationships/image" Target="../media/image202.jpeg"/><Relationship Id="rId9" Type="http://schemas.openxmlformats.org/officeDocument/2006/relationships/image" Target="../media/image207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drofa-ventana.ru/vneuroka/" TargetMode="External"/><Relationship Id="rId13" Type="http://schemas.openxmlformats.org/officeDocument/2006/relationships/hyperlink" Target="https://drofa-ventana.ru/l/oborudovanie-dlya-shkol-drofa-novaya-shkola/" TargetMode="External"/><Relationship Id="rId3" Type="http://schemas.openxmlformats.org/officeDocument/2006/relationships/hyperlink" Target="https://drofa-ventana.ru/metodicheskaja-pomosch/materialy/type-vebinar/" TargetMode="External"/><Relationship Id="rId7" Type="http://schemas.openxmlformats.org/officeDocument/2006/relationships/hyperlink" Target="https://drofa-ventana.ru/metodicheskaja-pomosch/distantsionnaya-shkola-uchiteley/" TargetMode="External"/><Relationship Id="rId12" Type="http://schemas.openxmlformats.org/officeDocument/2006/relationships/hyperlink" Target="https://drofa-ventana.ru/l/innoschool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cta.ru/" TargetMode="External"/><Relationship Id="rId11" Type="http://schemas.openxmlformats.org/officeDocument/2006/relationships/hyperlink" Target="https://eco.drofa-ventana.ru/" TargetMode="External"/><Relationship Id="rId5" Type="http://schemas.openxmlformats.org/officeDocument/2006/relationships/hyperlink" Target="https://drofa-ventana.ru/metodicheskaja-pomosch/materialy/type-konkursy-i-aktsii/" TargetMode="External"/><Relationship Id="rId10" Type="http://schemas.openxmlformats.org/officeDocument/2006/relationships/hyperlink" Target="https://hist.drofa-ventana.ru/" TargetMode="External"/><Relationship Id="rId4" Type="http://schemas.openxmlformats.org/officeDocument/2006/relationships/hyperlink" Target="https://drofa-ventana.ru/" TargetMode="External"/><Relationship Id="rId9" Type="http://schemas.openxmlformats.org/officeDocument/2006/relationships/hyperlink" Target="https://lit.drofa-ventana.ru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1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lecta.ru" TargetMode="External"/><Relationship Id="rId3" Type="http://schemas.openxmlformats.org/officeDocument/2006/relationships/hyperlink" Target="https://lecta.ru/atlasplus" TargetMode="External"/><Relationship Id="rId7" Type="http://schemas.openxmlformats.org/officeDocument/2006/relationships/hyperlink" Target="https://lecta.ru/kursy_online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cta.ru/distribution" TargetMode="External"/><Relationship Id="rId5" Type="http://schemas.openxmlformats.org/officeDocument/2006/relationships/hyperlink" Target="https://shop.lecta.ru/catalog" TargetMode="External"/><Relationship Id="rId4" Type="http://schemas.openxmlformats.org/officeDocument/2006/relationships/hyperlink" Target="https://lecta.ru/lingua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tiff"/><Relationship Id="rId5" Type="http://schemas.openxmlformats.org/officeDocument/2006/relationships/image" Target="../media/image220.tiff"/><Relationship Id="rId4" Type="http://schemas.openxmlformats.org/officeDocument/2006/relationships/image" Target="../media/image219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://lit.drofa-ventana.ru/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34.png"/><Relationship Id="rId7" Type="http://schemas.openxmlformats.org/officeDocument/2006/relationships/hyperlink" Target="http://hist.drofa-ventana.ru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ist.drofa-ventana.ru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drofa-ventana.ru/vneuroka/" TargetMode="Externa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Апробация новых учебников, </a:t>
            </a:r>
            <a:br>
              <a:rPr lang="ru-RU" sz="2500" b="1" dirty="0" smtClean="0"/>
            </a:br>
            <a:r>
              <a:rPr lang="ru-RU" sz="2500" b="1" dirty="0" smtClean="0"/>
              <a:t>разработанных под вызовы XXI века</a:t>
            </a:r>
            <a:endParaRPr lang="ru-RU" sz="25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ED1064"/>
                </a:solidFill>
              </a:rPr>
              <a:t>19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00"/>
                </a:solidFill>
              </a:rPr>
              <a:t>новых учебников, получивших положительные экспертные заключения РАО, РАН и РКС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000000"/>
                </a:solidFill>
              </a:rPr>
              <a:t>более </a:t>
            </a:r>
            <a:r>
              <a:rPr lang="ru-RU" b="1" dirty="0" smtClean="0">
                <a:solidFill>
                  <a:srgbClr val="ED1064"/>
                </a:solidFill>
              </a:rPr>
              <a:t>2000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00"/>
                </a:solidFill>
              </a:rPr>
              <a:t>заявок от школ из </a:t>
            </a:r>
            <a:r>
              <a:rPr lang="ru-RU" b="1" dirty="0" smtClean="0">
                <a:solidFill>
                  <a:srgbClr val="ED1064"/>
                </a:solidFill>
              </a:rPr>
              <a:t>71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00"/>
                </a:solidFill>
              </a:rPr>
              <a:t>региона страны                         на создание </a:t>
            </a:r>
            <a:r>
              <a:rPr lang="ru-RU" dirty="0" err="1" smtClean="0">
                <a:solidFill>
                  <a:srgbClr val="000000"/>
                </a:solidFill>
              </a:rPr>
              <a:t>пилотных</a:t>
            </a:r>
            <a:r>
              <a:rPr lang="ru-RU" dirty="0" smtClean="0">
                <a:solidFill>
                  <a:srgbClr val="000000"/>
                </a:solidFill>
              </a:rPr>
              <a:t> площадок по апробации 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ED1064"/>
                </a:solidFill>
              </a:rPr>
              <a:t>55 300 </a:t>
            </a:r>
            <a:r>
              <a:rPr lang="ru-RU" dirty="0" smtClean="0">
                <a:solidFill>
                  <a:srgbClr val="000000"/>
                </a:solidFill>
              </a:rPr>
              <a:t>экземпляров новых учебников, направляемых на апробацию в 2017/18 учебном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/>
              <a:t>по мнению общественного педагогического</a:t>
            </a:r>
            <a:br>
              <a:rPr lang="ru-RU" sz="2000" b="1" cap="all" dirty="0"/>
            </a:br>
            <a:r>
              <a:rPr lang="ru-RU" sz="2000" b="1" cap="all" dirty="0"/>
              <a:t>совета, миссия и ценности «российского учебника»</a:t>
            </a:r>
            <a:br>
              <a:rPr lang="ru-RU" sz="2000" b="1" cap="all" dirty="0"/>
            </a:br>
            <a:r>
              <a:rPr lang="ru-RU" sz="2000" b="1" cap="all" dirty="0"/>
              <a:t>отражают актуальную повестку системы образования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135" b="927"/>
          <a:stretch/>
        </p:blipFill>
        <p:spPr bwMode="auto">
          <a:xfrm>
            <a:off x="251520" y="1700808"/>
            <a:ext cx="8640960" cy="445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85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6643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Большая наука — школе. </a:t>
            </a:r>
            <a:br>
              <a:rPr lang="ru-RU" sz="2500" b="1" dirty="0" smtClean="0"/>
            </a:br>
            <a:r>
              <a:rPr lang="ru-RU" sz="2500" b="1" dirty="0" smtClean="0"/>
              <a:t>Научно-редакционный совет</a:t>
            </a:r>
            <a:endParaRPr lang="ru-RU" sz="25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/>
              <a:t>20 действительных членов и членов-корреспондентов ведущих Академий страны</a:t>
            </a:r>
          </a:p>
        </p:txBody>
      </p:sp>
      <p:pic>
        <p:nvPicPr>
          <p:cNvPr id="6149" name="Picture 5" descr="C:\Users\zgonnik.m\Desktop\17-05-23-Презентация-запуск-РУ-F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72517"/>
            <a:ext cx="7645592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64807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sz="4000" cap="all" dirty="0" smtClean="0"/>
              <a:t>Российский учебник –</a:t>
            </a:r>
            <a:br>
              <a:rPr lang="ru-RU" sz="4000" cap="all" dirty="0" smtClean="0"/>
            </a:br>
            <a:r>
              <a:rPr lang="ru-RU" sz="4000" cap="all" dirty="0" smtClean="0"/>
              <a:t>детям России</a:t>
            </a:r>
            <a:endParaRPr lang="ru-RU" sz="40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988839"/>
            <a:ext cx="8229600" cy="3240361"/>
          </a:xfrm>
        </p:spPr>
        <p:txBody>
          <a:bodyPr/>
          <a:lstStyle/>
          <a:p>
            <a:pPr algn="ctr">
              <a:buNone/>
            </a:pPr>
            <a:r>
              <a:rPr lang="ru-RU" altLang="ru-RU" sz="32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Учебно-методические комплекты</a:t>
            </a:r>
            <a:br>
              <a:rPr lang="ru-RU" altLang="ru-RU" sz="32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ru-RU" altLang="ru-RU" sz="32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и электронные образовательные сервисы корпорации «Российский учебник»: практика применения и новые перспективы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shestak\Рабочий стол\для презентации ЭФУ\mother-russia_blu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472608" cy="5691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700" b="1" dirty="0" smtClean="0"/>
              <a:t>Корпорация «Российский учебник»</a:t>
            </a:r>
            <a:br>
              <a:rPr lang="ru-RU" sz="2700" b="1" dirty="0" smtClean="0"/>
            </a:br>
            <a:r>
              <a:rPr lang="ru-RU" sz="2700" b="1" dirty="0" smtClean="0"/>
              <a:t>в действующем федеральном перечне</a:t>
            </a:r>
            <a:endParaRPr lang="ru-RU" sz="2700" b="1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851920" y="1916832"/>
          <a:ext cx="5505001" cy="352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21019" y="5583267"/>
            <a:ext cx="2448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Эксмо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» – «АСТ»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6" descr="C:\Documents and Settings\shestak\Рабочий стол\000002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196752"/>
            <a:ext cx="544026" cy="5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" descr="\\parovoz\all_reklama\9191_New_Style_VG\Logo_VG\logo_vg_titu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268760"/>
            <a:ext cx="570676" cy="4799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71600" y="1196752"/>
            <a:ext cx="1390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Издательство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«ДРОФА»</a:t>
            </a:r>
            <a:endParaRPr lang="ru-RU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0" y="602142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 indent="-360363" algn="ctr" defTabSz="914400">
              <a:buClr>
                <a:srgbClr val="4F81BD">
                  <a:lumMod val="50000"/>
                </a:srgbClr>
              </a:buClr>
              <a:buSzPct val="120000"/>
              <a:defRPr/>
            </a:pPr>
            <a:r>
              <a:rPr lang="ru-RU" kern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Годовой объём выпуска </a:t>
            </a:r>
            <a:r>
              <a:rPr lang="ru-RU" kern="0" dirty="0" smtClean="0">
                <a:solidFill>
                  <a:srgbClr val="000000"/>
                </a:solidFill>
                <a:latin typeface="+mj-lt"/>
              </a:rPr>
              <a:t>—</a:t>
            </a:r>
            <a:endParaRPr lang="ru-RU" kern="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360363" indent="-360363" algn="ctr" defTabSz="914400">
              <a:buClr>
                <a:srgbClr val="4F81BD">
                  <a:lumMod val="50000"/>
                </a:srgbClr>
              </a:buClr>
              <a:buSzPct val="120000"/>
              <a:defRPr/>
            </a:pPr>
            <a:r>
              <a:rPr lang="ru-RU" b="1" kern="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более 124 000 000 экземпляров 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6114083" y="1196752"/>
            <a:ext cx="1992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prstClr val="black"/>
                </a:solidFill>
                <a:latin typeface="+mj-lt"/>
              </a:rPr>
              <a:t>И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</a:rPr>
              <a:t>здательский центр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+mj-lt"/>
              </a:rPr>
              <a:t>«ВЕНТАНА-ГРАФ»</a:t>
            </a:r>
            <a:endParaRPr lang="ru-RU" sz="16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16728" y="3209922"/>
            <a:ext cx="691576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</a:rPr>
              <a:t>40 %</a:t>
            </a:r>
            <a:endParaRPr lang="ru-RU" b="1" dirty="0">
              <a:latin typeface="+mj-lt"/>
            </a:endParaRPr>
          </a:p>
        </p:txBody>
      </p:sp>
      <p:sp>
        <p:nvSpPr>
          <p:cNvPr id="18" name="Содержимое 2"/>
          <p:cNvSpPr txBox="1">
            <a:spLocks noGrp="1"/>
          </p:cNvSpPr>
          <p:nvPr>
            <p:ph idx="1"/>
          </p:nvPr>
        </p:nvSpPr>
        <p:spPr>
          <a:xfrm>
            <a:off x="403297" y="2060848"/>
            <a:ext cx="3592639" cy="4251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+mj-lt"/>
              </a:rPr>
              <a:t>Количество позиций в ФП: </a:t>
            </a:r>
            <a:r>
              <a:rPr lang="ru-RU" sz="1800" b="1" dirty="0" smtClean="0">
                <a:solidFill>
                  <a:srgbClr val="000000"/>
                </a:solidFill>
                <a:latin typeface="+mj-lt"/>
              </a:rPr>
              <a:t>482 (более 40% от общего количества в ФП)</a:t>
            </a:r>
          </a:p>
          <a:p>
            <a:pPr marL="0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+mj-lt"/>
              </a:rPr>
              <a:t>Тиражи: </a:t>
            </a:r>
            <a:r>
              <a:rPr lang="ru-RU" sz="1800" b="1" dirty="0" smtClean="0">
                <a:solidFill>
                  <a:srgbClr val="000000"/>
                </a:solidFill>
                <a:latin typeface="+mj-lt"/>
              </a:rPr>
              <a:t>25 млн. в год</a:t>
            </a:r>
          </a:p>
          <a:p>
            <a:pPr marL="0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+mj-lt"/>
              </a:rPr>
              <a:t>Количество издаваемых наименований – </a:t>
            </a:r>
            <a:r>
              <a:rPr lang="ru-RU" sz="1800" b="1" dirty="0" smtClean="0">
                <a:solidFill>
                  <a:srgbClr val="000000"/>
                </a:solidFill>
                <a:latin typeface="+mj-lt"/>
              </a:rPr>
              <a:t>3000</a:t>
            </a:r>
          </a:p>
          <a:p>
            <a:pPr marL="0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+mj-lt"/>
              </a:rPr>
              <a:t>Каждый 4-ый учитель работает по нашим учебникам</a:t>
            </a:r>
          </a:p>
          <a:p>
            <a:pPr marL="0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+mj-lt"/>
              </a:rPr>
              <a:t>Каждый 4-ый ученик учится по нашим учебникам</a:t>
            </a:r>
          </a:p>
          <a:p>
            <a:pPr marL="0">
              <a:spcBef>
                <a:spcPts val="0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" name="Picture 2" descr="K:\_for all\РЕКЛАМА\Логотипы\Российский учебник\Логотип Российкий учебник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260648"/>
            <a:ext cx="3168352" cy="57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/>
              <a:t>Комплексное предложение</a:t>
            </a:r>
            <a:endParaRPr lang="ru-RU" sz="25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5160329"/>
            <a:ext cx="8229600" cy="968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Системы учебно-методических комплектов обеспечивают преемственность реализации образовательных программ дошкольного, начального, основного 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            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 среднего общего образования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95536" y="1268760"/>
          <a:ext cx="8280920" cy="1891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4509120"/>
            <a:ext cx="8280920" cy="5715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«Алгоритм успеха»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3789040"/>
            <a:ext cx="6104243" cy="504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«РИТМ»               Система УМК «Вертикаль»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068960"/>
            <a:ext cx="4212468" cy="533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«Планета знаний»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:\_for all\1_Продвижение\icons\1\-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044" y="2348880"/>
            <a:ext cx="815149" cy="828092"/>
          </a:xfrm>
          <a:prstGeom prst="rect">
            <a:avLst/>
          </a:prstGeom>
          <a:noFill/>
        </p:spPr>
      </p:pic>
      <p:pic>
        <p:nvPicPr>
          <p:cNvPr id="7" name="Picture 7" descr="K:\_for all\1_Продвижение\icons\1\-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84884"/>
            <a:ext cx="987744" cy="7914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9888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Ядро комплекта – учебник в печатной и электронной форме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847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Учебно-методические комплекты включают все необходимые компоненты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эффективной организации образовательного процесса.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636" y="2636912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Для учителя:</a:t>
            </a:r>
            <a:endParaRPr lang="ru-RU" sz="1600" b="1" cap="all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1140" y="2636912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Для  ученика:</a:t>
            </a:r>
            <a:endParaRPr lang="ru-RU" sz="1600" b="1" cap="all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395536" y="3284984"/>
            <a:ext cx="3960440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рабочие программы</a:t>
            </a:r>
          </a:p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методические пособия</a:t>
            </a:r>
          </a:p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технологические карты уроков</a:t>
            </a:r>
          </a:p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пособия по диагностике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образовательных результатов</a:t>
            </a:r>
          </a:p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материалы для внеклассной работы</a:t>
            </a:r>
          </a:p>
          <a:p>
            <a:pPr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задачники</a:t>
            </a:r>
          </a:p>
        </p:txBody>
      </p:sp>
      <p:sp>
        <p:nvSpPr>
          <p:cNvPr id="13" name="object 4"/>
          <p:cNvSpPr txBox="1"/>
          <p:nvPr/>
        </p:nvSpPr>
        <p:spPr>
          <a:xfrm>
            <a:off x="4572000" y="3284984"/>
            <a:ext cx="3911860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рабочие тетради и практикумы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атласы и контурные карты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тетради для лабораторных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и контрольных работ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хрестоматии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справочники и таблицы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для повторения материала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1600" y="4977172"/>
            <a:ext cx="7398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Пособия для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оценки качества достижения планируемых результатов; подготовки к ОГЭ и ЕГЭ; организации внеурочной деятельности.</a:t>
            </a:r>
          </a:p>
          <a:p>
            <a:pPr algn="ctr"/>
            <a:endParaRPr lang="ru-RU" sz="1600" dirty="0">
              <a:latin typeface="+mj-lt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Учебно-методическое обеспечение </a:t>
            </a:r>
            <a:br>
              <a:rPr lang="ru-RU" sz="2800" b="1" dirty="0" smtClean="0"/>
            </a:br>
            <a:r>
              <a:rPr lang="ru-RU" sz="2800" b="1" dirty="0" smtClean="0"/>
              <a:t>образовательного процесса</a:t>
            </a:r>
            <a:endParaRPr lang="ru-RU" sz="28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548" y="3789040"/>
            <a:ext cx="4032448" cy="201622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8004" y="3789040"/>
            <a:ext cx="3888432" cy="201622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8004" y="1700808"/>
            <a:ext cx="3888432" cy="201622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3548" y="1700808"/>
            <a:ext cx="4032448" cy="201622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11660" y="3465004"/>
            <a:ext cx="5940660" cy="6840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Учебно-методическое обеспечение </a:t>
            </a:r>
            <a:br>
              <a:rPr lang="ru-RU" sz="2800" b="1" dirty="0" smtClean="0"/>
            </a:br>
            <a:r>
              <a:rPr lang="ru-RU" sz="2800" b="1" dirty="0" smtClean="0"/>
              <a:t>образовательного процесса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1843664"/>
            <a:ext cx="327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Программы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Методические пособия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Дидактические материалы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Задачники 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1808820"/>
            <a:ext cx="3564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Рабочие тетради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Тетради для проверочных/контрольных</a:t>
            </a:r>
          </a:p>
          <a:p>
            <a:pPr lvl="0" indent="182563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работ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Тетради для лабораторных работ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Атласы, контурные карты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Хрестоматии 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437112"/>
            <a:ext cx="3564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Пособия для оценки качества</a:t>
            </a:r>
            <a:endParaRPr lang="en-US" sz="14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0" indent="182563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достижения планируемых результатов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Педагогическая диагностика</a:t>
            </a:r>
          </a:p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Пособия для подготовки к ОГЭ и ЕГЭ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4581128"/>
            <a:ext cx="3276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Пособия для организации</a:t>
            </a:r>
          </a:p>
          <a:p>
            <a:pPr lvl="0" indent="182563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внеурочной деятельности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79712" y="3573016"/>
            <a:ext cx="5024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Учебник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в печатной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и электронной формах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60648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ПРИКАЗ ОТ 8 ИЮНЯ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2015 г </a:t>
            </a:r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. № 576</a:t>
            </a:r>
            <a:endParaRPr lang="en-US" sz="1400" b="1" cap="all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«О ВНЕСЕНИИ ИЗМЕНЕНИЙ </a:t>
            </a:r>
          </a:p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В ФЕДЕРАЛЬНЫЙ ПЕРЕЧЕНЬ УЧЕБНИКОВ…»</a:t>
            </a:r>
            <a:endParaRPr lang="ru-RU" sz="14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260648"/>
            <a:ext cx="41044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ПРИКАЗ ОТ 26 января 2016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г </a:t>
            </a:r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. № 38</a:t>
            </a:r>
            <a:endParaRPr lang="en-US" sz="1400" b="1" cap="all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«О ВНЕСЕНИИ ИЗМЕНЕНИЙ </a:t>
            </a:r>
          </a:p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В ФЕДЕРАЛЬНЫЙ ПЕРЕЧЕНЬ УЧЕБНИКОВ…»</a:t>
            </a:r>
            <a:endParaRPr lang="ru-RU" sz="1400" b="1" cap="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 descr="C:\Documents and Settings\shestak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16426" cy="468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8164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214554"/>
            <a:ext cx="7772400" cy="1470025"/>
          </a:xfrm>
        </p:spPr>
        <p:txBody>
          <a:bodyPr/>
          <a:lstStyle/>
          <a:p>
            <a:r>
              <a:rPr lang="ru-RU" cap="all" dirty="0" smtClean="0"/>
              <a:t>Миссия корпорации «Российский учебник»</a:t>
            </a:r>
            <a:endParaRPr lang="ru-RU" cap="all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714348" y="4143380"/>
            <a:ext cx="7786742" cy="221457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Мы уверены, что образование —</a:t>
            </a:r>
          </a:p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основа успеха каждого человека и величия России</a:t>
            </a:r>
          </a:p>
          <a:p>
            <a:pPr algn="ctr">
              <a:buNone/>
            </a:pPr>
            <a:endParaRPr lang="ru-RU" sz="1800" cap="al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Мы помогаем педагогам закладывать фундамент</a:t>
            </a:r>
          </a:p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успешного будущего российских детей, </a:t>
            </a:r>
          </a:p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создавая для них лучшие учебники</a:t>
            </a:r>
          </a:p>
          <a:p>
            <a:pPr algn="ctr">
              <a:buNone/>
            </a:pPr>
            <a:r>
              <a:rPr lang="ru-RU" sz="1800" cap="all" dirty="0" smtClean="0">
                <a:solidFill>
                  <a:schemeClr val="bg1"/>
                </a:solidFill>
              </a:rPr>
              <a:t>и образовательные решения</a:t>
            </a:r>
            <a:endParaRPr lang="ru-RU" sz="18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524" y="260648"/>
            <a:ext cx="3996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chemeClr val="bg1"/>
                </a:solidFill>
              </a:rPr>
              <a:t>ПРИКАЗ ОТ 18 </a:t>
            </a:r>
            <a:r>
              <a:rPr lang="ru-RU" sz="1400" b="1" cap="all" dirty="0" err="1" smtClean="0">
                <a:solidFill>
                  <a:schemeClr val="bg1"/>
                </a:solidFill>
              </a:rPr>
              <a:t>ИЮля</a:t>
            </a:r>
            <a:r>
              <a:rPr lang="ru-RU" sz="1400" b="1" cap="all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2016 г </a:t>
            </a:r>
            <a:r>
              <a:rPr lang="ru-RU" sz="1400" b="1" cap="all" dirty="0" smtClean="0">
                <a:solidFill>
                  <a:schemeClr val="bg1"/>
                </a:solidFill>
              </a:rPr>
              <a:t>. № 870 </a:t>
            </a:r>
          </a:p>
          <a:p>
            <a:pPr algn="ctr"/>
            <a:r>
              <a:rPr lang="ru-RU" sz="1400" b="1" cap="all" dirty="0" smtClean="0">
                <a:solidFill>
                  <a:schemeClr val="bg1"/>
                </a:solidFill>
              </a:rPr>
              <a:t>«об утверждении Порядка формирования федерального перечня учебников…»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60648"/>
            <a:ext cx="449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ПРИКАЗ ОТ 21 мая 2017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г </a:t>
            </a:r>
            <a:r>
              <a:rPr lang="ru-RU" sz="1400" b="1" cap="all" dirty="0" smtClean="0">
                <a:solidFill>
                  <a:schemeClr val="bg1"/>
                </a:solidFill>
                <a:latin typeface="+mj-lt"/>
              </a:rPr>
              <a:t>. № 471</a:t>
            </a:r>
            <a:endParaRPr lang="en-US" sz="1400" b="1" cap="all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«О ВНЕСЕНИИ ИЗМЕНЕНИЙ В ПОРЯДОК ФОРМИРОВАНИЯ ФЕДЕРАЛЬНОГО ПЕРЕЧНЯ УЧЕБНИКОВ…»</a:t>
            </a:r>
          </a:p>
        </p:txBody>
      </p:sp>
      <p:pic>
        <p:nvPicPr>
          <p:cNvPr id="9" name="Picture 3" descr="C:\Documents and Settings\dorzhieva.n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164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dorzhieva.n\Рабочий стол\Презентация\35953_0001.png"/>
          <p:cNvPicPr>
            <a:picLocks noChangeAspect="1" noChangeArrowheads="1"/>
          </p:cNvPicPr>
          <p:nvPr/>
        </p:nvPicPr>
        <p:blipFill>
          <a:blip r:embed="rId3" cstate="print"/>
          <a:srcRect r="1140" b="-517"/>
          <a:stretch>
            <a:fillRect/>
          </a:stretch>
        </p:blipFill>
        <p:spPr bwMode="auto">
          <a:xfrm>
            <a:off x="4860032" y="1484784"/>
            <a:ext cx="38164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12360" y="1556792"/>
            <a:ext cx="792088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для начального общего образования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9725" y="1881188"/>
            <a:ext cx="6121400" cy="3779837"/>
          </a:xfrm>
        </p:spPr>
        <p:txBody>
          <a:bodyPr rtlCol="0">
            <a:normAutofit fontScale="92500" lnSpcReduction="20000"/>
          </a:bodyPr>
          <a:lstStyle/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2800" dirty="0" smtClean="0">
                <a:latin typeface="+mj-lt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«Начальная школа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XXI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века»</a:t>
            </a: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Система УМК «Планета знаний»</a:t>
            </a: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Система УМК «РИТМ»</a:t>
            </a: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Система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Занкова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ru-RU" dirty="0">
              <a:latin typeface="+mj-lt"/>
            </a:endParaRPr>
          </a:p>
        </p:txBody>
      </p:sp>
      <p:pic>
        <p:nvPicPr>
          <p:cNvPr id="28677" name="Picture 1" descr="C:\Users\Марина\Desktop\птички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5" y="2786063"/>
            <a:ext cx="2241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http://www.drofa.ru/images/rit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3748088"/>
            <a:ext cx="7905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 descr="\\parovoz\all_reklama\9191_New_Style_VG\Logo_VG\logo_vg_titul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8725" y="1928813"/>
            <a:ext cx="6429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 descr="C:\Documents and Settings\yakovleva\Рабочий стол\МАРИНА\ФНМЦ\_логотипы_ФНМЦ\ZANK1_goluboi+bli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6825" y="4941888"/>
            <a:ext cx="7493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484784"/>
            <a:ext cx="868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«начальная школа </a:t>
            </a:r>
            <a:r>
              <a:rPr lang="en-US" sz="1600" b="1" cap="all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xxI</a:t>
            </a:r>
            <a:r>
              <a:rPr lang="en-US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века»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00808"/>
            <a:ext cx="868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Успешное формирование основ учебной деятельности в начальной школе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132856"/>
            <a:ext cx="4059560" cy="4580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indent="1825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Плавный переход к ведущей деятельности младшего школьника – учебной </a:t>
            </a:r>
          </a:p>
          <a:p>
            <a:pPr marR="0" lvl="0" indent="1825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Продуманная система поэтапного формирования  учебной деятельности </a:t>
            </a: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по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каждому предмет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и на каждый год обучения</a:t>
            </a:r>
          </a:p>
          <a:p>
            <a:pPr marR="0" lvl="0" indent="1825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Система педагогической диагностики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и коррекционно-развивающей работы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algn="just"/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Система «Начальная школа XXI века» включает в себя полный набор пособий, обеспечивающих достижение требований основной образовательной программы НОО:</a:t>
            </a:r>
          </a:p>
          <a:p>
            <a:pPr algn="just"/>
            <a:endParaRPr lang="ru-RU" sz="1100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1100" dirty="0" smtClean="0"/>
              <a:t>• </a:t>
            </a:r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учебник (в печатной и электронной форме)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комментарии к урокам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рабочая тетрадь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тетрадь для проверочных и контрольных работ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дидактические материалы</a:t>
            </a: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• диагностические материалы.</a:t>
            </a:r>
          </a:p>
          <a:p>
            <a:endParaRPr lang="ru-RU" sz="11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Неотъемлемой частью системы являются издания, </a:t>
            </a:r>
            <a:endParaRPr lang="en-US" sz="11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1100" dirty="0" smtClean="0">
                <a:solidFill>
                  <a:srgbClr val="000000"/>
                </a:solidFill>
                <a:latin typeface="+mj-lt"/>
              </a:rPr>
              <a:t>обеспечивающие процедуру оценки достижения планируемых результатов и педагогическую диагностику.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306896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***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 descr="D:\Обложки учебников\2345_1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7635" y="2169000"/>
            <a:ext cx="993803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0" name="Picture 2" descr="D:\Обложки учебников\2137_1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634" y="3540600"/>
            <a:ext cx="996141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1" name="Picture 2" descr="D:\Обложки учебников\4276_1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0634" y="2169000"/>
            <a:ext cx="996141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2" name="Picture 2" descr="D:\Обложки учебников\2080_1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169000"/>
            <a:ext cx="993803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3" name="Рисунок 12" descr="4310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0634" y="3540600"/>
            <a:ext cx="969231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4" name="Рисунок 13" descr="4297_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7634" y="3540600"/>
            <a:ext cx="972974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5" name="Picture 27" descr="2065_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0634" y="4912200"/>
            <a:ext cx="969119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6" name="Picture 32" descr="2034_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7634" y="4912200"/>
            <a:ext cx="969119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7" name="Рисунок 16" descr="2057_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54634" y="4912200"/>
            <a:ext cx="940300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8" name="Рисунок 17" descr="4778_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28384" y="4653136"/>
            <a:ext cx="903226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9" name="Рисунок 18" descr="2908_200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8384" y="3068960"/>
            <a:ext cx="903226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+mj-lt"/>
              </a:rPr>
              <a:t>1-4</a:t>
            </a:r>
            <a:endParaRPr lang="ru-RU" sz="2800" b="1" dirty="0">
              <a:latin typeface="+mj-lt"/>
            </a:endParaRPr>
          </a:p>
        </p:txBody>
      </p:sp>
      <p:pic>
        <p:nvPicPr>
          <p:cNvPr id="21" name="Рисунок 20" descr="2468_200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28384" y="1484784"/>
            <a:ext cx="936104" cy="13987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для начального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484784"/>
            <a:ext cx="5400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«Планета знаний»</a:t>
            </a:r>
          </a:p>
          <a:p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u="sng" dirty="0" smtClean="0">
                <a:solidFill>
                  <a:srgbClr val="FF0000"/>
                </a:solidFill>
                <a:latin typeface="+mj-lt"/>
              </a:rPr>
              <a:t>Учись, развивайся – действуй!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2132856"/>
            <a:ext cx="5364596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Инновационная образовательная система</a:t>
            </a:r>
            <a:r>
              <a:rPr lang="en-US" sz="1200" b="1" dirty="0" smtClean="0">
                <a:solidFill>
                  <a:srgbClr val="005CAB"/>
                </a:solidFill>
                <a:latin typeface="+mj-lt"/>
              </a:rPr>
              <a:t> </a:t>
            </a:r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«Планета знаний» выстроена</a:t>
            </a:r>
            <a:endParaRPr lang="en-US" sz="1200" b="1" dirty="0" smtClean="0">
              <a:solidFill>
                <a:srgbClr val="005CAB"/>
              </a:solidFill>
              <a:latin typeface="+mj-lt"/>
            </a:endParaRPr>
          </a:p>
          <a:p>
            <a:pPr lvl="0">
              <a:defRPr/>
            </a:pPr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на основе национальной образовательной инициативы «Наша новая школа», требованиях Федерального закона «Об образовании в РФ», Федерального образовательного стандарта и идеях модернизации российской школы:</a:t>
            </a:r>
          </a:p>
          <a:p>
            <a:pPr marL="182563" indent="-182563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включает взаимосвязанные завершенные предметные линии по всем учебным</a:t>
            </a:r>
            <a:r>
              <a:rPr lang="en-US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образовательным областям начальной школы, объединённые едиными целями, задачами, подходами к организации учебного материала</a:t>
            </a:r>
          </a:p>
          <a:p>
            <a:pPr marL="182563" indent="-182563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объединяет учебную и внеурочную деятельность в единый                   учебно-воспитательный процесс</a:t>
            </a:r>
          </a:p>
          <a:p>
            <a:pPr marL="182563" indent="-182563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обеспечивает эффективную социализацию учащихся</a:t>
            </a:r>
          </a:p>
          <a:p>
            <a:pPr marL="182563" indent="-182563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учебники способствуют достижению личностных, </a:t>
            </a:r>
            <a:r>
              <a:rPr lang="ru-RU" altLang="ru-RU" sz="1200" dirty="0" err="1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метапредметных</a:t>
            </a: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                        и предметных результатов</a:t>
            </a:r>
          </a:p>
          <a:p>
            <a:pPr marL="182563" indent="-182563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наличие электронного продукта дополняет</a:t>
            </a:r>
            <a:r>
              <a:rPr lang="en-US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+mj-lt"/>
                <a:ea typeface="Lucida Sans Unicode" pitchFamily="34" charset="0"/>
                <a:cs typeface="Lucida Sans Unicode" pitchFamily="34" charset="0"/>
              </a:rPr>
              <a:t>и расширяет содержание учебника                                            </a:t>
            </a:r>
            <a:endParaRPr lang="en-US" altLang="ru-RU" sz="1200" dirty="0" smtClean="0">
              <a:solidFill>
                <a:srgbClr val="000000"/>
              </a:solidFill>
              <a:latin typeface="+mj-lt"/>
              <a:ea typeface="Lucida Sans Unicode" pitchFamily="34" charset="0"/>
              <a:cs typeface="Lucida Sans Unicode" pitchFamily="34" charset="0"/>
            </a:endParaRPr>
          </a:p>
          <a:p>
            <a:pPr marL="182563" indent="-182563">
              <a:spcBef>
                <a:spcPct val="20000"/>
              </a:spcBef>
            </a:pPr>
            <a:endParaRPr lang="ru-RU" altLang="ru-RU" sz="1200" dirty="0" smtClean="0">
              <a:solidFill>
                <a:srgbClr val="1D3A00"/>
              </a:solidFill>
              <a:latin typeface="+mj-lt"/>
              <a:ea typeface="Lucida Sans Unicode" pitchFamily="34" charset="0"/>
              <a:cs typeface="Lucida Sans Unicode" pitchFamily="34" charset="0"/>
            </a:endParaRPr>
          </a:p>
          <a:p>
            <a:pPr lvl="0" algn="just">
              <a:defRPr/>
            </a:pPr>
            <a:endParaRPr lang="ru-RU" sz="1100" dirty="0" smtClean="0">
              <a:latin typeface="+mj-lt"/>
            </a:endParaRPr>
          </a:p>
          <a:p>
            <a:pPr algn="just"/>
            <a:endParaRPr lang="ru-RU" sz="1100" b="1" dirty="0" smtClean="0">
              <a:latin typeface="+mj-lt"/>
            </a:endParaRPr>
          </a:p>
          <a:p>
            <a:pPr algn="just"/>
            <a:endParaRPr lang="ru-RU" sz="1100" b="1" dirty="0" smtClean="0">
              <a:latin typeface="+mj-lt"/>
            </a:endParaRPr>
          </a:p>
          <a:p>
            <a:pPr algn="just"/>
            <a:endParaRPr lang="ru-RU" sz="1100" b="1" dirty="0" smtClean="0">
              <a:latin typeface="+mj-lt"/>
            </a:endParaRPr>
          </a:p>
          <a:p>
            <a:pPr algn="just"/>
            <a:endParaRPr lang="ru-RU" sz="1100" b="1" dirty="0" smtClean="0">
              <a:latin typeface="+mj-lt"/>
            </a:endParaRPr>
          </a:p>
          <a:p>
            <a:pPr algn="just"/>
            <a:endParaRPr lang="ru-RU" sz="1100" b="1" dirty="0" smtClean="0">
              <a:latin typeface="+mj-lt"/>
            </a:endParaRPr>
          </a:p>
          <a:p>
            <a:pPr algn="just"/>
            <a:endParaRPr lang="ru-RU" sz="11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+mj-lt"/>
              </a:rPr>
              <a:t>1-4</a:t>
            </a:r>
            <a:endParaRPr lang="ru-RU" sz="2800" b="1" dirty="0">
              <a:latin typeface="+mj-lt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228184" y="1556792"/>
            <a:ext cx="1267944" cy="4997190"/>
            <a:chOff x="96" y="335"/>
            <a:chExt cx="996" cy="3919"/>
          </a:xfrm>
        </p:grpSpPr>
        <p:pic>
          <p:nvPicPr>
            <p:cNvPr id="23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8" y="2704"/>
              <a:ext cx="780" cy="966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335"/>
              <a:ext cx="756" cy="966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" y="938"/>
              <a:ext cx="755" cy="952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" y="1528"/>
              <a:ext cx="725" cy="966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6" y="2163"/>
              <a:ext cx="706" cy="966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" y="3251"/>
              <a:ext cx="771" cy="1003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7668344" y="1556792"/>
            <a:ext cx="1115581" cy="4988023"/>
            <a:chOff x="4694" y="300"/>
            <a:chExt cx="953" cy="3947"/>
          </a:xfrm>
        </p:grpSpPr>
        <p:pic>
          <p:nvPicPr>
            <p:cNvPr id="30" name="Picture 9" descr="Obl_18727_Izo_1_klass_84x108(16)_00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4" y="300"/>
              <a:ext cx="771" cy="998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" y="1117"/>
              <a:ext cx="771" cy="1026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10" descr="51429_Dimon"/>
            <p:cNvPicPr>
              <a:picLocks noChangeAspect="1" noChangeArrowheads="1"/>
            </p:cNvPicPr>
            <p:nvPr/>
          </p:nvPicPr>
          <p:blipFill>
            <a:blip r:embed="rId10" cstate="print"/>
            <a:srcRect l="6218"/>
            <a:stretch>
              <a:fillRect/>
            </a:stretch>
          </p:blipFill>
          <p:spPr bwMode="auto">
            <a:xfrm>
              <a:off x="4694" y="1797"/>
              <a:ext cx="771" cy="1007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" descr="D:\O_S\0100159.jpg"/>
            <p:cNvPicPr>
              <a:picLocks noChangeAspect="1" noChangeArrowheads="1"/>
            </p:cNvPicPr>
            <p:nvPr/>
          </p:nvPicPr>
          <p:blipFill>
            <a:blip r:embed="rId11" cstate="print"/>
            <a:srcRect l="51945"/>
            <a:stretch>
              <a:fillRect/>
            </a:stretch>
          </p:blipFill>
          <p:spPr bwMode="auto">
            <a:xfrm>
              <a:off x="4830" y="2523"/>
              <a:ext cx="784" cy="1043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2" descr="D:\O_S\0097817.jpg"/>
            <p:cNvPicPr>
              <a:picLocks noChangeAspect="1" noChangeArrowheads="1"/>
            </p:cNvPicPr>
            <p:nvPr/>
          </p:nvPicPr>
          <p:blipFill>
            <a:blip r:embed="rId12" cstate="print"/>
            <a:srcRect l="51946" t="-129" r="1373"/>
            <a:stretch>
              <a:fillRect/>
            </a:stretch>
          </p:blipFill>
          <p:spPr bwMode="auto">
            <a:xfrm>
              <a:off x="4694" y="3200"/>
              <a:ext cx="763" cy="1047"/>
            </a:xfrm>
            <a:prstGeom prst="rect">
              <a:avLst/>
            </a:prstGeom>
            <a:noFill/>
            <a:ln w="3175" algn="ctr">
              <a:solidFill>
                <a:srgbClr val="1D3A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5" name="Picture 3" descr="C:\Documents and Settings\dorzhieva.n\Рабочий стол\Презентация общая\pz_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1484784"/>
            <a:ext cx="2628292" cy="850825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3419872" y="4919008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Состав  УМК «Планета знаний»:  </a:t>
            </a:r>
          </a:p>
          <a:p>
            <a:r>
              <a:rPr lang="ru-RU" sz="1200" dirty="0" smtClean="0"/>
              <a:t>•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учебник (в печатной и электронной форме)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комментарии к урокам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тетрадь для проверочных и контрольных работ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дидактические материалы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• диагностические материалы</a:t>
            </a: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для начального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484784"/>
            <a:ext cx="5400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«РИТМ»</a:t>
            </a:r>
          </a:p>
          <a:p>
            <a:endParaRPr lang="ru-RU" sz="1600" b="1" cap="all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72816"/>
            <a:ext cx="7272808" cy="24117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u="sng" dirty="0" smtClean="0">
                <a:solidFill>
                  <a:srgbClr val="FF0000"/>
                </a:solidFill>
                <a:latin typeface="+mj-lt"/>
              </a:rPr>
              <a:t>Преемственность, мотивация, </a:t>
            </a:r>
            <a:r>
              <a:rPr lang="ru-RU" b="1" i="1" u="sng" dirty="0" err="1" smtClean="0">
                <a:solidFill>
                  <a:srgbClr val="FF0000"/>
                </a:solidFill>
                <a:latin typeface="+mj-lt"/>
              </a:rPr>
              <a:t>системно-деятельностный</a:t>
            </a:r>
            <a:r>
              <a:rPr lang="ru-RU" b="1" i="1" u="sng" dirty="0" smtClean="0">
                <a:solidFill>
                  <a:srgbClr val="FF0000"/>
                </a:solidFill>
                <a:latin typeface="+mj-lt"/>
              </a:rPr>
              <a:t> подход, сотрудничество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348880"/>
            <a:ext cx="4860540" cy="4509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ru-RU" sz="1200" b="1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Система учебников </a:t>
            </a:r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«Развитие. Индивидуальность. Творчество. Мышление (РИТМ)»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полностью соответствует концепции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lvl="0">
              <a:defRPr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требованиям ФГОС НОО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позволяет сформировать универсальные учебные действия у младших школьников к моменту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их перехода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lvl="0">
              <a:defRPr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5 класс.</a:t>
            </a:r>
            <a:endParaRPr lang="ru-RU" sz="1200" b="1" dirty="0" smtClean="0">
              <a:solidFill>
                <a:srgbClr val="000000"/>
              </a:solidFill>
              <a:latin typeface="+mj-lt"/>
            </a:endParaRPr>
          </a:p>
          <a:p>
            <a:endParaRPr lang="ru-RU" sz="1000" b="1" dirty="0" smtClean="0">
              <a:latin typeface="+mj-lt"/>
            </a:endParaRPr>
          </a:p>
          <a:p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В состав завершённых линий учебно-методических комплектов входят: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рабочие программы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учебники (в печатной и электронной формах)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рабочие тетради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дидактические материалы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методические, наглядные и электронные пособия</a:t>
            </a:r>
          </a:p>
          <a:p>
            <a:pPr>
              <a:buFont typeface="Wingdings" pitchFamily="2" charset="2"/>
              <a:buChar char="q"/>
            </a:pPr>
            <a:endParaRPr lang="ru-RU" sz="1200" dirty="0" smtClean="0">
              <a:latin typeface="+mj-lt"/>
            </a:endParaRPr>
          </a:p>
          <a:p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Реализация целей обучения основана</a:t>
            </a:r>
            <a:r>
              <a:rPr lang="en-US" sz="1200" b="1" dirty="0" smtClean="0">
                <a:solidFill>
                  <a:srgbClr val="005CAB"/>
                </a:solidFill>
                <a:latin typeface="+mj-lt"/>
              </a:rPr>
              <a:t> </a:t>
            </a:r>
            <a:r>
              <a:rPr lang="ru-RU" sz="1200" b="1" dirty="0" smtClean="0">
                <a:solidFill>
                  <a:srgbClr val="005CAB"/>
                </a:solidFill>
                <a:latin typeface="+mj-lt"/>
              </a:rPr>
              <a:t>на следующих принципах: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каждый ребёнок должен быть успешен, иметь возможность раскрыть свою индивидуальность, содержательно общаться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со сверстниками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взрослыми; иметь собственную точку зрения, аргументировать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отстаивать её. 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+mj-lt"/>
              </a:rPr>
              <a:t>1-4</a:t>
            </a:r>
            <a:endParaRPr lang="ru-RU" sz="2800" b="1" dirty="0">
              <a:latin typeface="+mj-lt"/>
            </a:endParaRPr>
          </a:p>
        </p:txBody>
      </p:sp>
      <p:pic>
        <p:nvPicPr>
          <p:cNvPr id="22" name="Picture 3" descr="C:\Documents and Settings\dorzhieva.n\Рабочий стол\обложки\РИТМ\2116_big_1369136646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92" y="2024844"/>
            <a:ext cx="925822" cy="1332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9" name="Picture 5" descr="C:\Documents and Settings\dorzhieva.n\Рабочий стол\обложки\РИТМ\2170_big_1369895033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049180"/>
            <a:ext cx="921240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35" name="Picture 7" descr="C:\Documents and Settings\dorzhieva.n\Рабочий стол\обложки\РИТМ\2227_big_1369647853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9" y="5013176"/>
            <a:ext cx="981393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36" name="Picture 8" descr="C:\Documents and Settings\dorzhieva.n\Рабочий стол\обложки\РИТМ\2242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92" y="3609020"/>
            <a:ext cx="966834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37" name="Picture 14" descr="C:\Documents and Settings\dorzhieva.n\Рабочий стол\обложки\РИТМ\5100_big_1369727109_resiz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0982" y="3573016"/>
            <a:ext cx="943486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38" name="Picture 15" descr="C:\Documents and Settings\dorzhieva.n\Рабочий стол\обложки\РИТМ\4618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364" y="5013176"/>
            <a:ext cx="883711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39" name="Picture 16" descr="C:\Documents and Settings\dorzhieva.n\Рабочий стол\обложки\РИТМ\145_sma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6356" y="584684"/>
            <a:ext cx="971639" cy="12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40" name="Picture 2" descr="http://www.drofa.ru/images/data/cat/4633_sma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8756" y="1981060"/>
            <a:ext cx="919708" cy="14478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41" name="Picture 4" descr="http://www.drofa.ru/images/data/cat/_big_1365146397_resiz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4228" y="2000001"/>
            <a:ext cx="914399" cy="135685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42" name="Picture 6" descr="http://www.drofa.ru/images/data/cat/2208_big.jpg"/>
          <p:cNvPicPr>
            <a:picLocks noChangeAspect="1" noChangeArrowheads="1"/>
          </p:cNvPicPr>
          <p:nvPr/>
        </p:nvPicPr>
        <p:blipFill>
          <a:blip r:embed="rId11" cstate="print"/>
          <a:srcRect r="40541" b="29167"/>
          <a:stretch>
            <a:fillRect/>
          </a:stretch>
        </p:blipFill>
        <p:spPr bwMode="auto">
          <a:xfrm>
            <a:off x="6660232" y="3573619"/>
            <a:ext cx="838201" cy="129540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для начального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sp>
        <p:nvSpPr>
          <p:cNvPr id="10" name="object 4"/>
          <p:cNvSpPr txBox="1"/>
          <p:nvPr/>
        </p:nvSpPr>
        <p:spPr>
          <a:xfrm>
            <a:off x="1367644" y="2708920"/>
            <a:ext cx="6477000" cy="2646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 algn="ctr">
              <a:buClr>
                <a:schemeClr val="tx2">
                  <a:lumMod val="75000"/>
                </a:schemeClr>
              </a:buClr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«Алгоритм успеха»</a:t>
            </a: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180975" algn="ctr">
              <a:buClr>
                <a:schemeClr val="tx2">
                  <a:lumMod val="75000"/>
                </a:schemeClr>
              </a:buClr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Система УМК «ВЕРТИКАЛЬ»</a:t>
            </a:r>
          </a:p>
        </p:txBody>
      </p:sp>
      <p:pic>
        <p:nvPicPr>
          <p:cNvPr id="11" name="Picture 2" descr="C:\Documents and Settings\shestak\Рабочий стол\5_small_133362888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932" y="3897052"/>
            <a:ext cx="1600200" cy="876300"/>
          </a:xfrm>
          <a:prstGeom prst="rect">
            <a:avLst/>
          </a:prstGeom>
          <a:noFill/>
        </p:spPr>
      </p:pic>
      <p:pic>
        <p:nvPicPr>
          <p:cNvPr id="12" name="Picture 2" descr="C:\Documents and Settings\shestak\Рабочий стол\LogoM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67" y="1664804"/>
            <a:ext cx="1324065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Русский язык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1844824"/>
            <a:ext cx="5400600" cy="27718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В.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Бабайцевой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276872"/>
            <a:ext cx="5436604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Трёхкомпонентный УМК. Все компоненты учебного комплекса тесно связаны между собой (представляют единый учебник в трёх частях)                   и в совокупности способствуют решению задач обучения русскому языку             в школе.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учебнике «Русский язык. Теория» излагаются сведения о языке, предназначенные для изучения в 5–9 классах. В течение пяти лет обучения книга остаётся в пользовании ученика, что позволяет ему иметь под рукой весь теоретический материал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по русскому языку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за курс основной школы для организации системного повторения и подготовки к ГИА и ЕГЭ.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Компонент учебного комплекса «Русский язык. Русская речь» предлагает систему работы по развитию связной речи: задачи и упражнения опираются на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речеведческие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понятия и правила речевого поведения, что способствует осознанному совершенствованию устной и письменной речи учащихся, повышению культуры речевого общения, а также подготовке к написанию итогового сочинения.</a:t>
            </a:r>
            <a:endParaRPr lang="ru-RU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96136" y="5157192"/>
            <a:ext cx="288032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книга для учителя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тетрадь для оценки качества знаний</a:t>
            </a:r>
          </a:p>
        </p:txBody>
      </p:sp>
      <p:pic>
        <p:nvPicPr>
          <p:cNvPr id="46" name="Picture 4" descr="K:\_for all\1_Продвижение\Обложки для Гали\Русский\Бабайцева-5-9-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484784"/>
            <a:ext cx="1183940" cy="16678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7" name="Picture 2" descr="K:\_for all\1_Продвижение\Обложки для Гали\Русский\Никитина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356992"/>
            <a:ext cx="1281328" cy="16678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8" name="Picture 3" descr="K:\_for all\1_Продвижение\Обложки для Гали\Русский\Бабайцева-5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1224136" cy="16678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9" name="Picture 5" descr="K:\_for all\1_Продвижение\Обложки для Гали\Русский\Купалова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3356992"/>
            <a:ext cx="1166375" cy="16561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Русский язык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 М. М. Разумовской,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П.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Леканта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С. И. Львовой 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2276872"/>
            <a:ext cx="5184576" cy="3716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содержании усилена речевая направленность в подаче программного материала: систематически из темы в тему учебник ориентирует на всестороннее развитие основных видов речевой деятельности учащихся, навыков чтения-понимания, говорения, письма.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Определения и правила представлены в виде образцов рассуждений и лингвистических рассказов, т. е. учебник ориентирует на понимание           и освоение материала,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а не на механическое его заучивание.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Языковой и речевой материал подаётся в органическом единстве,       что помогает преодолеть существующий разрыв между теорией                     и практикой обучения. 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Методический аппарат учебников содержит дифференцированные задания. При этом изучение наиболее сложных тем курса планируется          в начале учебного года, с тем чтобы учащиеся глубже усвоили их.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3573016"/>
            <a:ext cx="288032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рабочая тетрадь (диагностические работы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контрольные работы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тетрадь для оценки качества знаний</a:t>
            </a:r>
          </a:p>
        </p:txBody>
      </p:sp>
      <p:pic>
        <p:nvPicPr>
          <p:cNvPr id="44" name="Picture 2" descr="K:\_for all\1_Продвижение\Обложки для Гали\Русский\Разумовская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628800"/>
            <a:ext cx="129614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5" name="Picture 3" descr="K:\_for all\1_Продвижение\Обложки для Гали\Русский\Разумовская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682320"/>
            <a:ext cx="1800200" cy="117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Русский язык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А. Д. Шмелёва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348880"/>
            <a:ext cx="486054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Соотношение заданий и упражнений: 30% – устные упражнения, 70% – письменные упражнения.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УМК содержит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аудиоприложение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 CD (образцы речи, речевые ситуации, образцы работы со словом, орфоэпические задания, описания и др.).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Учебники нацелены на системную подготовку по написанию своих собственных текстов (сочинения разных стилей и жанров, изложения (сжатые, развёрнутые, подробные), описание  проектов, документов, исследовательских работ).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Представлена  знаково-символическая система языка.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077072"/>
            <a:ext cx="28803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учебное пособие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1" name="Picture 32" descr="2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772816"/>
            <a:ext cx="1385681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Рисунок 11" descr="2856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772816"/>
            <a:ext cx="138461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Русский язык</a:t>
            </a:r>
            <a:r>
              <a:rPr lang="en-US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литература. литература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Т. М.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Пахновой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276872"/>
            <a:ext cx="4860540" cy="1116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Методика подачи материала через тексты художественных произведений, помещённых в учебники.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Традиционная структура для учебников по русскому языку.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52356" y="5229200"/>
            <a:ext cx="28803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sp>
        <p:nvSpPr>
          <p:cNvPr id="13" name="Текст 1"/>
          <p:cNvSpPr txBox="1">
            <a:spLocks/>
          </p:cNvSpPr>
          <p:nvPr/>
        </p:nvSpPr>
        <p:spPr>
          <a:xfrm>
            <a:off x="251520" y="3356992"/>
            <a:ext cx="5293096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И.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Гусаровой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251520" y="3933056"/>
            <a:ext cx="4860540" cy="1559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Дифференциация материала способствует формированию самостоятельности в планировании и осуществлении учебной деятельности.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Нацеленность на работу с языковым материалом этнокультуроведческого или энциклопедического плана,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расширяет информативное поле учащихся.</a:t>
            </a:r>
          </a:p>
        </p:txBody>
      </p:sp>
      <p:pic>
        <p:nvPicPr>
          <p:cNvPr id="15" name="Picture 3" descr="K:\_for all\1_Продвижение\Обложки для Гали\Русский\Пахнова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484784"/>
            <a:ext cx="1272008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4" descr="K:\_for all\1_Продвижение\Обложки для Гали\Русский\Пахнова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484784"/>
            <a:ext cx="1344016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Рисунок 16" descr="4446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356992"/>
            <a:ext cx="129032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Рисунок 17" descr="3054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3356992"/>
            <a:ext cx="138461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6643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/>
              <a:t>Наши ценности</a:t>
            </a:r>
            <a:endParaRPr lang="ru-RU" sz="25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28894" y="1760557"/>
            <a:ext cx="6215106" cy="4525963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лучшие, потому что знаем, что нужно учителям и </a:t>
            </a:r>
            <a:r>
              <a:rPr lang="ru-RU" sz="1400" dirty="0" smtClean="0">
                <a:solidFill>
                  <a:srgbClr val="000000"/>
                </a:solidFill>
              </a:rPr>
              <a:t>ученикам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для </a:t>
            </a:r>
            <a:r>
              <a:rPr lang="ru-RU" sz="1400" dirty="0">
                <a:solidFill>
                  <a:srgbClr val="000000"/>
                </a:solidFill>
              </a:rPr>
              <a:t>хорошего образования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создаем учебники и предоставляем образовательные сервисы, обеспечивающие высокий образовательный результат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выполняем свои обязательства перед сотрудниками, участниками образовательного процесса, партнерами и обществом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разделяем наши победы, умеем извлекать уроки из неудач, </a:t>
            </a:r>
            <a:r>
              <a:rPr lang="ru-RU" sz="1400" dirty="0" smtClean="0">
                <a:solidFill>
                  <a:srgbClr val="000000"/>
                </a:solidFill>
              </a:rPr>
              <a:t>опираясь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на достижения и </a:t>
            </a:r>
            <a:r>
              <a:rPr lang="ru-RU" sz="1400" dirty="0">
                <a:solidFill>
                  <a:srgbClr val="000000"/>
                </a:solidFill>
              </a:rPr>
              <a:t>увлеченность каждого в команде. Каждый из </a:t>
            </a:r>
            <a:r>
              <a:rPr lang="ru-RU" sz="1400" dirty="0" smtClean="0">
                <a:solidFill>
                  <a:srgbClr val="000000"/>
                </a:solidFill>
              </a:rPr>
              <a:t>нас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чувствует </a:t>
            </a:r>
            <a:r>
              <a:rPr lang="ru-RU" sz="1400" dirty="0">
                <a:solidFill>
                  <a:srgbClr val="000000"/>
                </a:solidFill>
              </a:rPr>
              <a:t>себя частью </a:t>
            </a:r>
            <a:r>
              <a:rPr lang="ru-RU" sz="1400" dirty="0" smtClean="0">
                <a:solidFill>
                  <a:srgbClr val="000000"/>
                </a:solidFill>
              </a:rPr>
              <a:t>команды и </a:t>
            </a:r>
            <a:r>
              <a:rPr lang="ru-RU" sz="1400" dirty="0">
                <a:solidFill>
                  <a:srgbClr val="000000"/>
                </a:solidFill>
              </a:rPr>
              <a:t>эмоционально связан с ней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решаем любые, даже самые сложные задачи, чтобы </a:t>
            </a:r>
            <a:r>
              <a:rPr lang="ru-RU" sz="1400" dirty="0" smtClean="0">
                <a:solidFill>
                  <a:srgbClr val="000000"/>
                </a:solidFill>
              </a:rPr>
              <a:t>поддержать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всех участников </a:t>
            </a:r>
            <a:r>
              <a:rPr lang="ru-RU" sz="1400" dirty="0">
                <a:solidFill>
                  <a:srgbClr val="000000"/>
                </a:solidFill>
              </a:rPr>
              <a:t>образовательного процесса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>
                <a:solidFill>
                  <a:srgbClr val="000000"/>
                </a:solidFill>
              </a:rPr>
              <a:t>Мы постоянно развиваемся и охотно делимся нашими </a:t>
            </a:r>
            <a:r>
              <a:rPr lang="ru-RU" sz="1400" dirty="0" smtClean="0">
                <a:solidFill>
                  <a:srgbClr val="000000"/>
                </a:solidFill>
              </a:rPr>
              <a:t>знаниями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с партнерами и </a:t>
            </a:r>
            <a:r>
              <a:rPr lang="ru-RU" sz="1400" dirty="0">
                <a:solidFill>
                  <a:srgbClr val="000000"/>
                </a:solidFill>
              </a:rPr>
              <a:t>со всем образовательным сообществом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1785926"/>
            <a:ext cx="273413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Лидерство</a:t>
            </a: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Качество</a:t>
            </a: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Ответственность</a:t>
            </a: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Команда</a:t>
            </a: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Профессионализм</a:t>
            </a: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endParaRPr lang="ru-RU" sz="1400" b="1" cap="all" dirty="0" smtClean="0">
              <a:solidFill>
                <a:srgbClr val="005CAB"/>
              </a:solidFill>
            </a:endParaRPr>
          </a:p>
          <a:p>
            <a:pPr algn="r"/>
            <a:r>
              <a:rPr lang="ru-RU" sz="1400" b="1" cap="all" dirty="0" smtClean="0">
                <a:solidFill>
                  <a:srgbClr val="005CAB"/>
                </a:solidFill>
              </a:rPr>
              <a:t>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литература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Б. А. Ланина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276872"/>
            <a:ext cx="532859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Новаторские учебники как в плане преподавания литературы,                    так и в плане отбора произведений современных авторов в школьную программу. Материал учебников организован по тематическому                        и хронологическому принципу, что отражено в структуре его разделов, способах отбора материала и последовательности его изложения                       в учебниках линии.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 каждому произведению разработана дифференцированная система заданий к тексту, справочный материал, задания на самоконтроль.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 протяжении всего курса учащиеся выполняют задания, направленные на формирование навыков смыслового чтения.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учебниках представлены творческие и проектно-исследовательские задания для группового выполнения и обсуждения, развивающие мотивацию к чтению и учению, творческие способности учащихся.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Особенность линии – использование Интернет-ресурсов при обучении.    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96136" y="4077072"/>
            <a:ext cx="28803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контрольные работы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9" name="Рисунок 18" descr="3776_2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844824"/>
            <a:ext cx="1384615" cy="18720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Рисунок 20" descr="2313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844824"/>
            <a:ext cx="1384615" cy="18720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литература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916832"/>
            <a:ext cx="5472608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Г. В. Москвина, Н. Н. 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Пуряевой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Е. Л. Ерохиной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420888"/>
            <a:ext cx="5148572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Традиционные учебники, в основе лежит литературоведческий подход к изучению художественного текста. Литературные произведения расположены по тематическим блокам, внутри которых изучаемые авторы расположены хронологически; это отражено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в структуре разделов учебников, способах отбора материала и последовательности его изложения в учебниках линии.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 каждому произведению разработаны система заданий к тексту, задания для работы в парах и группах; творческие, проектные, исследовательские, факультативные задания, позволяющие добиваться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персонализации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обучения; справочные материалы, задания                          на самоконтроль.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учебники линии включены задания, формирующие    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 школьников потребность в систематическом чтении, осознание значимости чтения для личного развития и успешности обучения              по всем учебным предметам (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метапредметные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результаты освоения курса).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293096"/>
            <a:ext cx="28803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1" name="Рисунок 10" descr="2301_2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916832"/>
            <a:ext cx="1384621" cy="18720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Рисунок 11" descr="2308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916832"/>
            <a:ext cx="1384621" cy="18720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556792"/>
            <a:ext cx="51845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литература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1988840"/>
            <a:ext cx="5077072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Т. Ф.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Курдюмовой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564904"/>
            <a:ext cx="4428492" cy="36724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Классическая структура курса хорошо известная большинству учителей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Традиционный учебник. Изучение литературы                         как искусства, раскрытие жанровой структуры литературных произведений.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основе линии – система взаимодействия ученика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            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 целенаправленно отобранными текстами.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Принцип вариативности в использовании представленного материала при изучении художественного текста.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5157192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7" name="Picture 2" descr="K:\_for all\1_Продвижение\Обложки для Гали\Литература\Курдюмова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556792"/>
            <a:ext cx="1224136" cy="16199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Picture 3" descr="K:\_for all\1_Продвижение\Обложки для Гали\Литература\Курдюмова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5" y="1556792"/>
            <a:ext cx="1224136" cy="16199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9" name="Picture 2" descr="http://www.drofa.ru/images/data/cat/_big_1365417810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56992"/>
            <a:ext cx="1267121" cy="16559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Picture 2" descr="C:\Documents and Settings\dorzhieva.n\Рабочий стол\5761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356992"/>
            <a:ext cx="1237600" cy="16919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Русский язык</a:t>
            </a:r>
            <a:r>
              <a:rPr lang="en-US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литература. литература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0080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А. Н. Архангельского, В.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Агеносова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132856"/>
            <a:ext cx="5436604" cy="1620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Развитие читательской культуры в контексте мировой культуры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и диалога языков искусств. Современное содержание.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«Фокусное» повторение в начале учебного года изученного                           в основной школе курса литературы.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Система проектной (базовый уровень обучения)                                               и исследовательской (углублённый уровень обучения) деятельности.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5589240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учебник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электронная форма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методическое пособие</a:t>
            </a:r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251520" y="37170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Б. А. Ланина</a:t>
            </a: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251520" y="4077072"/>
            <a:ext cx="5364596" cy="1620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Объединение в содержании учебников материалов для изучения курса  литературы на двух уровнях – базовом и углублённом.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Дифференциация материала способствует формированию                                 у учащихся самостоятельности в планировании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осуществлении учебной деятельности.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Материал учебников организован по модульному принципу.                             К каждому разделу разработаны система заданий к тексту, задания                  для работы в группах, справочный материал, задания на самоконтроль.</a:t>
            </a:r>
          </a:p>
        </p:txBody>
      </p:sp>
      <p:pic>
        <p:nvPicPr>
          <p:cNvPr id="16" name="Picture 2" descr="K:\_for all\1_Продвижение\Обложки для Гали\Литература\Архангельский-10-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556792"/>
            <a:ext cx="1296144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2" name="Picture 3" descr="K:\_for all\1_Продвижение\Обложки для Гали\Литература\Архангельский-11-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556792"/>
            <a:ext cx="1224136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3" name="Рисунок 22" descr="2438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645024"/>
            <a:ext cx="1312607" cy="17281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4" name="Рисунок 23" descr="2597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1" y="3645024"/>
            <a:ext cx="1224137" cy="17281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Английский язык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«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Rainbow English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» О. В. Афанасьевой,                             И. В. Михеевой, К. М. Барановой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276872"/>
            <a:ext cx="5580620" cy="4032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Разумное сочетание традиционной русской педагогики и наиболее актуальных западных методик. 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Ориентация на каждого ученика,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разноуровневая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система заданий             (одно и то же задание можно адаптировать под разный уровень подготовки учащихся).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Реализация принципа преемственности – выстроенная линия                         со 2 по 11 класс.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Сильный воспитательный компонент за счёт большого количества заданий страноведческого характера: с одной стороны, идёт отработка речевых умений и навыков, с другой – знакомство с большими и малыми городами РФ.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Обучение чтению происходит со 2 по 11 класс.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2 класс полностью ориентирован на обучение чтению.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«Неспешное усвоение материала» с постоянным возвращением                            к отдельным моментам обеспечивает плавность изучения языка                                     и снижает вероятность возникновения стрессовых ситуаций                                           при проведении контроля знаний.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40152" y="5157192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7" name="Picture 2" descr="K:\_for all\1_Продвижение\Обложки для Гали\Английский\R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060848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9" name="Picture 10" descr="Английский язык. 5 класс. Учебник. Часть 2 Вертика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484784"/>
            <a:ext cx="1359783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Picture 3" descr="K:\_for all\1_Продвижение\Обложки для Гали\Английский\RE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068960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Английский язык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07504" y="1988840"/>
            <a:ext cx="5796644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серия «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Forward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» под редакцией М. В. Вербицкой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276872"/>
            <a:ext cx="5580620" cy="421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Руководитель авторского коллектива – М.В. Вербицкая, д. ф. н., проф., председатель Федеральной предметной комиссии 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по иностранным языкам ЕГЭ.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Пример успешного взаимодействия отечественной методической школы              с британскими достижениями в области преподавания.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Реализован коммуникативный подход в обучении иностранному языку.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Материалы для подготовки по всем разделам к ОГЭ и ЕГЭ.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Разнообразный дополнительный материал позволяет использовать линию УМК в школах и классах с углублённым изучением английского языка.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Наличие тщательно проработанного методического сопровождения                     в виде «Книги для учителя».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24128" y="5013176"/>
            <a:ext cx="293654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аудиоприложением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 С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D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электронная форма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2" name="Рисунок 11" descr="2486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492896"/>
            <a:ext cx="1304348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3" name="Рисунок 12" descr="2876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628800"/>
            <a:ext cx="1304348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34" descr="2204_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3140968"/>
            <a:ext cx="132769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История России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1844824"/>
            <a:ext cx="5796644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И. Л. Андреева, О. В. Волобуева, Л. М.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Ляшенко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060848"/>
            <a:ext cx="5580620" cy="3744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Современный методический аппарат учебников, созданный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в соответствии с историко-культурным стандартом. Новый учебник,                     а не переработанный после его утверждения.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Значительная часть содержания курса представлена в виде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инфографики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, что способствует запоминанию и пониманию материала.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Новый УМК по отечественной истории – результат совместной работы учёных-историков и методистов-практиков.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Расширенный состав УМК включает помимо основных компонентов           УМК также атласы, контурные карты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хрестоматии. Удобная и простая                           в использовании,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но в то же время насыщенная электронными образовательными ресурсами электронная форма учебника (ЭФУ).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Компактность учебников: несмотря на обилие методических элементов            и дополнительных материалов к параграфам и единый методический подход, связывающий учебник с другими элементами УМК, каждый учебник представлен В ОДНОЙ КНИГЕ, соответствующей требованиям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СанПиН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по весовым характеристикам.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04148" y="4221088"/>
            <a:ext cx="27565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атлас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контурная карта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хрестоматия</a:t>
            </a:r>
          </a:p>
        </p:txBody>
      </p:sp>
      <p:pic>
        <p:nvPicPr>
          <p:cNvPr id="15" name="Picture 2" descr="K:\_for all\1_Продвижение\Обложки для Гали\История\Андреев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72816"/>
            <a:ext cx="1285875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3" descr="K:\_for all\1_Продвижение\Обложки для Гали\История\Андреев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240868"/>
            <a:ext cx="126562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Всеобщая история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98884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под редакцией академика РАН В.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Мясникова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348880"/>
            <a:ext cx="5580620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учебниках, построенных по регионально-страноведческому принципу, прослеживается единство стержневых содержательных линий (географическая среда, хозяйственная деятельность, социально-политические отношения, культурное развитие), что даёт возможность обобщать, сравнивать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систематизировать знания по предмету.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pic>
        <p:nvPicPr>
          <p:cNvPr id="11" name="Рисунок 10" descr="428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1079999" cy="1404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Рисунок 11" descr="4284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1628800"/>
            <a:ext cx="1042415" cy="13447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3" name="Рисунок 12" descr="4287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2564904"/>
            <a:ext cx="1107566" cy="14287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2" descr="http://www.drofa.ru/images/data/cat/2569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068960"/>
            <a:ext cx="1112946" cy="145042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Picture 4" descr="http://www.drofa.ru/images/data/cat/5260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501008"/>
            <a:ext cx="1096325" cy="14287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8" name="Текст 1"/>
          <p:cNvSpPr txBox="1">
            <a:spLocks/>
          </p:cNvSpPr>
          <p:nvPr/>
        </p:nvSpPr>
        <p:spPr>
          <a:xfrm>
            <a:off x="251520" y="3645024"/>
            <a:ext cx="4608004" cy="78123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С.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Колпакова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М. В. Пономарёва,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В.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Ведюшкина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А. В. Шубина и др.;  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О. В. Волобуева, А. А. Митрофанова,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М. В. Пономарёва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251520" y="4509120"/>
            <a:ext cx="5580620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Методический аппарат учебников включает разнообразные вопросы  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задания, исторические карты и документальные материалы, иллюстрации, которые позволят школьникам усвоить основные факты и понятия исторического курса.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5157192"/>
            <a:ext cx="275652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обществознание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Г.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Бордовского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204864"/>
            <a:ext cx="5580620" cy="4104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УМК обеспечивает реализацию дифференцированного подхода                               к учащимся за счёт выделения разных типов текстов, заданий разного уровня сложности, разных форм контроля знаний.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Содержание учебников создаёт условия для формирования  ценностей правового государства, гражданского общества, толерантности, уважения                   к отечеству, культурному наследию народов России и человечества.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Реализуется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системно-деятельностный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подход в обучении  через систему различных поэтапно усложняющихся заданий, организацию самостоятельной работы, систему нетрадиционных уроков, организацию проектной, творческой (в том числе исследовательской) деятельности.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Изложение учебного материала осуществляется последовательно,                   оно чётко структурировано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систематизировано. Дидактической основой построения учебника является теория учебника фиксированного формата,                 в котором каждый элемент занимает строго определённое место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структуре учебника.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84168" y="3284984"/>
            <a:ext cx="2756520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5–9 классы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рабочая программа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сборник олимпиадных заданий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рабочая тетрадь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проектирование учебного курса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методическое пособие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10–11 классы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lvl="0" indent="-17462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рабочая программа</a:t>
            </a: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сборник олимпиадных заданий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проектирование учебного курса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методическое пособие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endParaRPr lang="ru-RU" sz="12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4268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484784"/>
            <a:ext cx="1336777" cy="17378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Рисунок 20" descr="2605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484784"/>
            <a:ext cx="1336777" cy="17378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700808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0070C0"/>
                </a:solidFill>
                <a:latin typeface="+mj-lt"/>
              </a:rPr>
              <a:t>география</a:t>
            </a:r>
            <a:endParaRPr lang="ru-RU" sz="1600" b="1" cap="all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5536" y="213285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Классическая линия учебников по географии для 5–9 классов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564904"/>
            <a:ext cx="5472608" cy="33483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Линия привычна и знакома учителям (по ней у всех уже есть наработки           в виде тематического планирования, наибольшее количество наработок            в сети Интернет именно по классической линии). Учебники, которые заложили основы современной школьной географии.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Выверенное годами содержание, доказавшее свою результативность.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Учебник 5 и 6 классов выпущен отдельными книгами – при смене линии, начиная работать в 6 классе, нет опасности потери материала.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Пропедевтический 5 класс – самый лёгкий среди всех линий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на рынке учебной литературы.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48164" y="4005064"/>
            <a:ext cx="275652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книга для учителя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диагностические работы</a:t>
            </a:r>
          </a:p>
        </p:txBody>
      </p:sp>
      <p:pic>
        <p:nvPicPr>
          <p:cNvPr id="11" name="Picture 2" descr="K:\_for all\1_Продвижение\Обложки для Гали\География\Классическая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00808"/>
            <a:ext cx="1368152" cy="17281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3" descr="K:\_for all\1_Продвижение\Обложки для Гали\География\Классическая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700808"/>
            <a:ext cx="1302000" cy="1728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3501008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Учебное пособие</a:t>
            </a:r>
            <a:endParaRPr lang="ru-RU" sz="12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50" y="3500438"/>
            <a:ext cx="2428924" cy="1668443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Лидерство в </a:t>
            </a:r>
            <a:r>
              <a:rPr lang="ru-RU" sz="1400" b="1" dirty="0" err="1" smtClean="0">
                <a:solidFill>
                  <a:srgbClr val="000000"/>
                </a:solidFill>
              </a:rPr>
              <a:t>контенте</a:t>
            </a:r>
            <a:endParaRPr lang="ru-RU" sz="1400" b="1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лучшие учебно-методические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комплекты в каждой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предметной области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2357422" y="3500438"/>
            <a:ext cx="2428924" cy="1668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Лидеры в поддержке 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педагога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лучшая на рынке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поддержка учителя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4357686" y="3500438"/>
            <a:ext cx="2428924" cy="1668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Лидерство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в образовательном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результате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Учебники и образовательные сервисы гарантируют каждому ученику высокий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образовательный результат </a:t>
            </a:r>
          </a:p>
          <a:p>
            <a:pPr lvl="0">
              <a:defRPr/>
            </a:pPr>
            <a:endParaRPr lang="ru-RU" sz="14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6929454" y="3500438"/>
            <a:ext cx="2428924" cy="1668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Лидерство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0000"/>
                </a:solidFill>
              </a:rPr>
              <a:t>в </a:t>
            </a:r>
            <a:r>
              <a:rPr lang="ru-RU" sz="1400" b="1" dirty="0" err="1" smtClean="0">
                <a:solidFill>
                  <a:srgbClr val="000000"/>
                </a:solidFill>
              </a:rPr>
              <a:t>востребованности</a:t>
            </a:r>
            <a:endParaRPr lang="ru-RU" sz="1400" b="1" dirty="0" smtClean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учебниками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и образовательными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сервисами пользуется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большинство российских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педагогов и учеников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4195" y="2285992"/>
            <a:ext cx="550549" cy="9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55" y="2285992"/>
            <a:ext cx="550549" cy="9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897" y="2285992"/>
            <a:ext cx="550549" cy="9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7665" y="2285992"/>
            <a:ext cx="550549" cy="9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Прямая со стрелкой 13"/>
          <p:cNvCxnSpPr/>
          <p:nvPr/>
        </p:nvCxnSpPr>
        <p:spPr>
          <a:xfrm>
            <a:off x="357158" y="5786454"/>
            <a:ext cx="84296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4"/>
          <p:cNvSpPr txBox="1">
            <a:spLocks/>
          </p:cNvSpPr>
          <p:nvPr/>
        </p:nvSpPr>
        <p:spPr>
          <a:xfrm>
            <a:off x="428596" y="5357826"/>
            <a:ext cx="785818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4"/>
          <p:cNvSpPr txBox="1">
            <a:spLocks/>
          </p:cNvSpPr>
          <p:nvPr/>
        </p:nvSpPr>
        <p:spPr>
          <a:xfrm>
            <a:off x="7929586" y="5357826"/>
            <a:ext cx="785818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/>
              <a:t>2020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одержимое 4"/>
          <p:cNvSpPr txBox="1">
            <a:spLocks/>
          </p:cNvSpPr>
          <p:nvPr/>
        </p:nvSpPr>
        <p:spPr>
          <a:xfrm>
            <a:off x="520989" y="2285992"/>
            <a:ext cx="64294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</a:rPr>
              <a:t>1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</a:endParaRPr>
          </a:p>
        </p:txBody>
      </p:sp>
      <p:sp>
        <p:nvSpPr>
          <p:cNvPr id="18" name="Содержимое 4"/>
          <p:cNvSpPr txBox="1">
            <a:spLocks/>
          </p:cNvSpPr>
          <p:nvPr/>
        </p:nvSpPr>
        <p:spPr>
          <a:xfrm>
            <a:off x="2735567" y="2285992"/>
            <a:ext cx="64294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</a:rPr>
              <a:t>2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</a:endParaRPr>
          </a:p>
        </p:txBody>
      </p:sp>
      <p:sp>
        <p:nvSpPr>
          <p:cNvPr id="19" name="Содержимое 4"/>
          <p:cNvSpPr txBox="1">
            <a:spLocks/>
          </p:cNvSpPr>
          <p:nvPr/>
        </p:nvSpPr>
        <p:spPr>
          <a:xfrm>
            <a:off x="4735831" y="2285992"/>
            <a:ext cx="64294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</a:rPr>
              <a:t>3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</a:endParaRPr>
          </a:p>
        </p:txBody>
      </p:sp>
      <p:sp>
        <p:nvSpPr>
          <p:cNvPr id="20" name="Содержимое 4"/>
          <p:cNvSpPr txBox="1">
            <a:spLocks/>
          </p:cNvSpPr>
          <p:nvPr/>
        </p:nvSpPr>
        <p:spPr>
          <a:xfrm>
            <a:off x="7307599" y="2285992"/>
            <a:ext cx="64294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</a:rPr>
              <a:t>4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</a:endParaRPr>
          </a:p>
        </p:txBody>
      </p:sp>
      <p:sp>
        <p:nvSpPr>
          <p:cNvPr id="22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6643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/>
              <a:t>Наши цели</a:t>
            </a:r>
            <a:endParaRPr lang="ru-RU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:\_for all\1_Продвижение\Обложки для Гали\География\Дронов-5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1512168" cy="18722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5536" y="1700808"/>
            <a:ext cx="49685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география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5536" y="213285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Линия УМК под редакцией В. П. Дронова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708920"/>
            <a:ext cx="5472608" cy="2556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Более модернизированное содержание, уклон в гуманитарное образование (в учебнике 6 класса акценты расставлены                                      на взаимодействие природы и общества).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Качественный иллюстративный ряд, большое количество схем, иллюстрирующих процессы и явления.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Доступно раскрыто содержание учебного материала – новые понятия легко запоминаются.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40152" y="4581128"/>
            <a:ext cx="27565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диагностические работы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pic>
        <p:nvPicPr>
          <p:cNvPr id="9" name="Picture 3" descr="K:\_for all\1_Продвижение\Обложки для Гали\География\Дронов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844824"/>
            <a:ext cx="1374153" cy="18722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308304" y="3861049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Учебное пособие</a:t>
            </a:r>
            <a:endParaRPr lang="ru-RU" sz="12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91683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география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234888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под редакцией О. А. Климановой, А. И. Алексеева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852936"/>
            <a:ext cx="5472608" cy="223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Грамотно выстроенная разбивка между 5 и 6 классами –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мини-концентрический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курс: начало изучения конкретных понятий вводится в 5 классе, а в 6 классе даётся на более высоком уровне.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Наличие уроков-практикумов.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целом рассчитан на более подготовленных детей, которые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 этим учебником могут добиться лучших результатов.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84168" y="4221088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диагностические работы</a:t>
            </a:r>
          </a:p>
        </p:txBody>
      </p:sp>
      <p:pic>
        <p:nvPicPr>
          <p:cNvPr id="11" name="Picture 2" descr="K:\_for all\1_Продвижение\Обложки для Гали\География\Климанова-5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1377950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3" descr="K:\_for all\1_Продвижение\Обложки для Гали\География\Климанова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844824"/>
            <a:ext cx="1356250" cy="18360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география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под общей редакцией В. П. Дронова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(«Роза ветров»)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132856"/>
            <a:ext cx="5472608" cy="3780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Линия учебников ориентирована на осуществление новой концепции школьной географии – реализацию практической направленности учебного предмета.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содержании всех учебников приведены задания практического характера, выделена специальная рубрика «Школа географа-следопыта, исследователя, аналитика...».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Большое количество иллюстраций (картосхем),  оригинальных схем, диаграмм, графиков, таблиц, которые служат материалом                                    для выполнения учащимися самостоятельных работ.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Структура курса построена в логике учебного предмета,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его разделы преемственны и учитывают закономерности познания географических объектов, процессов и явлений.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конце тем и разделов помещены серии вопросов и заданий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на обобщение знаний и практических умений, которые могут служить диагностическим материалом для подготовки к ЕГЭ.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84168" y="4149080"/>
            <a:ext cx="275652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технологические карты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тренировочные задания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тестовые задания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атлас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контурные карты</a:t>
            </a:r>
          </a:p>
        </p:txBody>
      </p:sp>
      <p:pic>
        <p:nvPicPr>
          <p:cNvPr id="13" name="Рисунок 12" descr="4292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72816"/>
            <a:ext cx="135338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pic>
        <p:nvPicPr>
          <p:cNvPr id="2050" name="Picture 2" descr="C:\Documents and Settings\dorzhieva.n\Рабочий стол\Презентация\cover1__w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772816"/>
            <a:ext cx="1296144" cy="1800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452320" y="3645024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Учебное пособие</a:t>
            </a:r>
            <a:endParaRPr lang="ru-RU" sz="12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география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В. Н.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Холиной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2204864"/>
            <a:ext cx="5472608" cy="1692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Не повторение базового учебника, а настоящий углублённый учебник, который можно использовать в профильных классах (где идёт профильное изучение истории, географии, экономики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т. д.).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Наличие уроков-практикумов.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Полный УМК углублённого уровня: книга для учителя, атлас                                и рабочие тетради.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12160" y="5589240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</p:txBody>
      </p:sp>
      <p:sp>
        <p:nvSpPr>
          <p:cNvPr id="11" name="Текст 1"/>
          <p:cNvSpPr txBox="1">
            <a:spLocks/>
          </p:cNvSpPr>
          <p:nvPr/>
        </p:nvSpPr>
        <p:spPr>
          <a:xfrm>
            <a:off x="323528" y="36450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УМК  А. П. Кузнецова, Э. В. Ким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323528" y="4077072"/>
            <a:ext cx="5472608" cy="1908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Базовый учебник привычной структуры, соответствующий структуре учебника В. П.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Максаковского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отличие от учебника В. П.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Максаковского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, написан более современным языком с соответствующими времени актуальными примерами.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Высокое качество рабочей тетради, сделанной как сборник практикумов, есть и задания, и информация (основа для работы).</a:t>
            </a:r>
          </a:p>
        </p:txBody>
      </p:sp>
      <p:pic>
        <p:nvPicPr>
          <p:cNvPr id="15" name="Picture 2" descr="K:\_for all\1_Продвижение\Обложки для Гали\География\Холина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1404937" cy="18722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3" descr="K:\_for all\1_Продвижение\Обложки для Гали\География\Холина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356250" cy="18722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Picture 4" descr="K:\_for all\1_Продвижение\Обложки для Гали\География\Кузнецова-Ким-10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73016"/>
            <a:ext cx="1413720" cy="19082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Математика. Алгебра. геометрия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206084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А. Г. Мерзляка, В. Б. Полонского, М. С. Якира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492896"/>
            <a:ext cx="5472608" cy="360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Все УМК написаны одним авторским коллективом, отличаются единой методологической основой построения и единой системой условных обозначений.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Особенность линии – система задач: трёх уровней сложности.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                                                                                                                                                           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Материал учебника доступен учащимся с любым уровнем подготовки.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Рабочая тетрадь имеет ту же структуру, что и учебник, но содержит большее количество заданий высокого уровня сложности и заданий              на использование нестандартных подходов  к решению.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Проектная деятельность поддерживается большим количеством задач-проблем, а также реализуется в специальных рубриках,  где даны рекомендации по темам проектов и приведены примерные списки литературы для их реализации.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60132" y="4977172"/>
            <a:ext cx="275652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программа (5-11 классы)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рабочие тетради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дидактические материалы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электронный образовательный ресурс</a:t>
            </a:r>
            <a:endParaRPr lang="ru-RU" sz="16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Рисунок 13" descr="251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484784"/>
            <a:ext cx="1163202" cy="15121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Рисунок 17" descr="2520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356992"/>
            <a:ext cx="1163203" cy="15121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9" name="Рисунок 18" descr="2522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3392996"/>
            <a:ext cx="1163203" cy="15121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Рисунок 20" descr="2517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1988840"/>
            <a:ext cx="1163203" cy="15121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2" name="Рисунок 21" descr="2519_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2780928"/>
            <a:ext cx="1163203" cy="15121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Рисунок 14" descr="2791_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740352" y="1484784"/>
            <a:ext cx="1149034" cy="1512000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Математика. Алгебра. геометрия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5536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«Математика» авторов Г. К.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Муравина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О.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Муравиной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   К.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Муравина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348880"/>
            <a:ext cx="4572508" cy="957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Учебники созданы по авторской программе, предполагающей развивающее обучение.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Материал учебников разделен                    на темы, в которые включены задания с разными дидактическими целями.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15" name="Текст 1"/>
          <p:cNvSpPr txBox="1">
            <a:spLocks/>
          </p:cNvSpPr>
          <p:nvPr/>
        </p:nvSpPr>
        <p:spPr>
          <a:xfrm>
            <a:off x="395536" y="321297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«Геометрия» И.Ф.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Шарыгина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179512" y="3645024"/>
            <a:ext cx="4572508" cy="957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Учебники могут быть использованы с любым систематическим курсом математики для 5-6 классов. В учебниках геометрии – нетрадиционная подача материала – использование задач               в качестве основы создания проблемных  ситуаций и введения нового теоретического материала - позволяет сделать курс практико-ориентированным.</a:t>
            </a:r>
          </a:p>
        </p:txBody>
      </p:sp>
      <p:sp>
        <p:nvSpPr>
          <p:cNvPr id="17" name="Текст 1"/>
          <p:cNvSpPr txBox="1">
            <a:spLocks/>
          </p:cNvSpPr>
          <p:nvPr/>
        </p:nvSpPr>
        <p:spPr>
          <a:xfrm>
            <a:off x="359532" y="4617132"/>
            <a:ext cx="6048672" cy="147616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Линия УМК  «Алгебра» (базовый уровень) Г. К.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Муравина</a:t>
            </a:r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, О.В.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Муравиной</a:t>
            </a:r>
            <a:endParaRPr lang="ru-RU" sz="13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3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Линия УМК  «Алгебра» (углублённый уровень)  Г. К.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Муравина</a:t>
            </a:r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, О. В.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Муравиной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3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Линия УМК «Геометрия» (углублённый уровень)  Е. В.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Потоскуева</a:t>
            </a:r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,    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300" b="1" dirty="0" smtClean="0">
                <a:solidFill>
                  <a:srgbClr val="FF0000"/>
                </a:solidFill>
                <a:latin typeface="+mj-lt"/>
              </a:rPr>
              <a:t>И. Л. </a:t>
            </a:r>
            <a:r>
              <a:rPr lang="ru-RU" sz="1300" b="1" dirty="0" err="1" smtClean="0">
                <a:solidFill>
                  <a:srgbClr val="FF0000"/>
                </a:solidFill>
                <a:latin typeface="+mj-lt"/>
              </a:rPr>
              <a:t>Звавича</a:t>
            </a:r>
            <a:endParaRPr lang="ru-RU" sz="13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429000"/>
            <a:ext cx="1049246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484784"/>
            <a:ext cx="980504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5" name="Рисунок 24" descr="Геометр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2748" y="4966556"/>
            <a:ext cx="1068762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6" name="Рисунок 25" descr="Звавич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1948" y="4966556"/>
            <a:ext cx="1068163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916832"/>
            <a:ext cx="949089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484784"/>
            <a:ext cx="1050611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9" name="Picture 3" descr="C:\Documents and Settings\AndreyL\Мои документы\Мои рисунки\4634_big_13397546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3429000"/>
            <a:ext cx="1028795" cy="144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700808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005CAB"/>
                </a:solidFill>
                <a:latin typeface="+mj-lt"/>
              </a:rPr>
              <a:t>информатика</a:t>
            </a:r>
            <a:endParaRPr lang="ru-RU" sz="1600" b="1" cap="all" dirty="0">
              <a:solidFill>
                <a:srgbClr val="005CAB"/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206084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Ю. А. Быкадорова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348880"/>
            <a:ext cx="4860540" cy="1301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200" b="1" i="1" dirty="0" smtClean="0">
              <a:solidFill>
                <a:schemeClr val="bg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Изложение материала на основе разработанной системы упражнений и заданий практической направленности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разного уровня сложности.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Основы программирования на Паскале и 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JavaScript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Упражнения в учебниках снабжены подробным описанием хода их выполнения, включая описания порядка действий пользователя. </a:t>
            </a:r>
            <a:endParaRPr lang="ru-RU" sz="12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13" name="Текст 1"/>
          <p:cNvSpPr txBox="1">
            <a:spLocks/>
          </p:cNvSpPr>
          <p:nvPr/>
        </p:nvSpPr>
        <p:spPr>
          <a:xfrm>
            <a:off x="251520" y="37170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М. Е. Фиошина, А.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Рессина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С. М. Юнусова </a:t>
            </a: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204396" y="4149079"/>
            <a:ext cx="4860540" cy="1259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</a:rPr>
              <a:t> 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основе построения учебников лежат понятия информации, информационных процессов, формальной обработки информации 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Основное внимание в учебниках уделено общим принципам обработки информации, независимым от конкретной технической базы.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Ориентация на активную работу  учащихся. Каждая тема сопровождается упражнениями — от простых заданий                         до сложных творческих задач.</a:t>
            </a:r>
          </a:p>
          <a:p>
            <a:pPr marL="180975" indent="177800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pic>
        <p:nvPicPr>
          <p:cNvPr id="19" name="Picture 45" descr="_big_1346828647_resize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5724128" y="1484784"/>
            <a:ext cx="1295596" cy="180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" name="Picture 46" descr="028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7236296" y="1484784"/>
            <a:ext cx="1296144" cy="180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2" name="Picture 2" descr="http://www.drofa.ru/images/data/cat/_big_1365488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56992"/>
            <a:ext cx="1288392" cy="180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" name="Picture 2" descr="http://www.drofa.ru/images/data/cat/5758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356992"/>
            <a:ext cx="1296144" cy="180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5724128" y="5229200"/>
            <a:ext cx="28803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электронное приложение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А.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Перышкина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348880"/>
            <a:ext cx="5292588" cy="3384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Классический учебник физики, позволяет легко адаптироваться              при переходе из одной школы в другую. Материал изложен логично, ясно, доступно, что позволяет учащимся легко работать с учебником самостоятельно.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Содержание учитывает возрастные особенности учащихся –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  в 7 классе без труда идёт изучение и запоминание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учебнике представлены математические модели, позволяющие формировать логическое мышление (формулы даются с выводами).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Большое количество дополнительных материалов в УМК (отработка материала): рабочие тетради, диагностические тетради, тесты, дидактические задания, тетради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для лабораторных работ                                   (с дополнительными лабораторными работами для организации физических практикумов).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Лабораторные работы  даны в двух вариантах (можно организовывать как групповую, так и индивидуальную формы работы учащихся).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12160" y="3933056"/>
            <a:ext cx="2756520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 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рабочие тетради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лабораторных работ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сборник вопросов и задач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самостоятельные и контрольные работы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тесты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диагностические работы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дидактические материалы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6" name="Picture 3" descr="K:\_for all\1_Продвижение\Обложки для Гали\Физика\Перышккин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556792"/>
            <a:ext cx="1419953" cy="202442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1" name="Picture 2" descr="K:\_for all\1_Продвижение\Обложки для Гали\Физика\Перышкин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56792"/>
            <a:ext cx="1440160" cy="20162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Н.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Пурышевой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Н. Е.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Важеевской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276872"/>
            <a:ext cx="5292588" cy="38524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Учебник выстроен в соответствии с концепцией эволюции физической картины мира (как развивалась физика с древних времён: от изучения явлений в 7 классе и заканчивая ядерной физикой в старшей школе).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Закладывается проблематика в начале каждого параграфа (проблемные вопросы).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Усовершенствованная методика А. В.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Перышкина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, разработанная          его ученицей.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Рабочая тетрадь составлена чётко в соответствии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             с содержанием учебника: для каждого параграфа – свои задания.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Линия учебников физики, рекомендуемая для школ,                                      с  возможностью осуществлять большое количество лабораторных экспериментов.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38842" y="4415624"/>
            <a:ext cx="27565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проверочные и контрольные работы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2" descr="K:\_for all\1_Продвижение\Обложки для Гали\Физика\Пурышева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00808"/>
            <a:ext cx="1404937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3" descr="K:\_for all\1_Продвижение\Обложки для Гали\Физика\Пурышева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6316" y="2492896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170080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А. В. Грачева, В.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Погожева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2132856"/>
            <a:ext cx="5292588" cy="36724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учебниках используется классическое построение курса физики           для обучения по концентрической системе, что способствует формированию целостной базы знаний.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Во всех разделах курса приведены задания, выполнение которых предполагает работу в парах и группах; включены проектные и творческие работы.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УМК большое внимание уделяется практике решения физических задач, что актуально при подготовке к ОГЭ.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Структура параграфов в учебниках предполагает систематизацию полученных знаний и вопросы для самопроверки после изучения нового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Задачи практического или теоретического (аналитического) характера, проектные задания, предполагающие индивидуальную исследовательскую деятельность.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учебниках представлены алгоритмы решения физических задач, позволяющие осознанно применять теоретические сведения.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38842" y="4415624"/>
            <a:ext cx="275652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проектирование учебного курса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     методическое пособие)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    рабочая тетрадь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    тетрадь для лабораторных работ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Рисунок 12" descr="2398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132856"/>
            <a:ext cx="138461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Рисунок 13" descr="2400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2132856"/>
            <a:ext cx="138461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457200" y="4086234"/>
            <a:ext cx="8229600" cy="221457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НОВОЕ НАИМЕНОВАНИЕ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ОБЪДИНЕННОЙ ИЗДАТЕЛЬСКОЙ ГРУППЫ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ОТРАЖАЕТ ПОНИМАНИЕ НАШЕЙ МИССИИ, ЦЕЛЕЙ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И МАСШТАБА ДЕЯТЕЛЬНОСТИ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700808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23528" y="213285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Хижняковой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А.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Синявиной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564904"/>
            <a:ext cx="5292588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Учебник традиционен по содержанию.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учебниках приведены материалы (темы проектов), которые позволяют вовлечь учащихся в проектную деятельность, повысить интерес к изучаемому предмету.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Система заданий и упражнений, ориентирующих                          на различные формы деятельности, позволяет учащимся ответственно подойти к выбору своей индивидуальной образовательной траектории.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Тетради для лабораторных работ в полной мере реализуют подготовку к сдаче экспериментальной части ГИА.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38842" y="4415624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тетрадь для лабораторных работ</a:t>
            </a:r>
          </a:p>
        </p:txBody>
      </p:sp>
      <p:pic>
        <p:nvPicPr>
          <p:cNvPr id="11" name="Рисунок 10" descr="2389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844824"/>
            <a:ext cx="138461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Рисунок 11" descr="2548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2420888"/>
            <a:ext cx="1368816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В. А. Касьянова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420888"/>
            <a:ext cx="5040560" cy="2088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При использовании комплекта высокий уровень образовательных результатов (по оценкам учителей),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даже при использовании только базового уровня.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Творческие задания (вплоть до написания эссе)                                                                в  самом учебнике, материал для организации проектно-исследовательской деятельности учащихся,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разноуровневые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задания.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15616" y="4077072"/>
            <a:ext cx="275652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дидактические материалы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тетрадь для лабораторных работ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контрольные работы</a:t>
            </a:r>
          </a:p>
        </p:txBody>
      </p:sp>
      <p:pic>
        <p:nvPicPr>
          <p:cNvPr id="13" name="Picture 2" descr="K:\_for all\1_Продвижение\Обложки для Гали\Физика\Касьянов-10-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108" y="1665004"/>
            <a:ext cx="1404937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3" descr="K:\_for all\1_Продвижение\Обложки для Гали\Физика\Касьянов-10-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140460"/>
            <a:ext cx="1404937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Picture 4" descr="K:\_for all\1_Продвижение\Обложки для Гали\Физика\Касьянов-11-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897252"/>
            <a:ext cx="1404937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5" descr="K:\_for all\1_Продвижение\Обложки для Гали\Физика\Касьянов-11-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6276" y="4365304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0080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А. В. Грачева, В.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Погожева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060848"/>
            <a:ext cx="5292588" cy="1764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УМК предназначен для изучения физики на базовом                                   и углублённом уровнях в 10 – 11 классах. В учебниках используется классическое построение курса физики для обучения                                      по концентрической системе.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Алгоритмические подходы к решению задач и их дифференциация позволяют подготовиться к ЕГЭ обучающимся разных категорий.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УМК старшей  школы позволяет реализовать профильное обучение физике.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24128" y="3212976"/>
            <a:ext cx="268451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тетрадь для лабораторных работ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sp>
        <p:nvSpPr>
          <p:cNvPr id="11" name="Текст 1"/>
          <p:cNvSpPr txBox="1">
            <a:spLocks/>
          </p:cNvSpPr>
          <p:nvPr/>
        </p:nvSpPr>
        <p:spPr>
          <a:xfrm>
            <a:off x="251520" y="386104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Хижняковой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А.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Синявиной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51520" y="4221088"/>
            <a:ext cx="529258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Широко представлены продуктивные формы учебной деятельности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с опорой на физический эксперимент.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Рассмотрение физических теорий излагается с учётом выросших возможностей учащихся (расширения их математического аппарата, увеличения объёма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естественно-научных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знаний).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Содержание каждого учебника обеспечивает формирование навыков самооценки и самоанализа учащихся.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pic>
        <p:nvPicPr>
          <p:cNvPr id="15" name="Рисунок 14" descr="2774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1283864" cy="16561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Рисунок 15" descr="2092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725144"/>
            <a:ext cx="1278903" cy="16561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Рисунок 16" descr="2775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1484784"/>
            <a:ext cx="1273985" cy="16561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Рисунок 17" descr="3361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4725144"/>
            <a:ext cx="1273985" cy="16561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4368087"/>
            <a:ext cx="2359737" cy="14731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Б. А. Воронцова-Вельяминова,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Е. К.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Страут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(базовый уровень)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11 класс</a:t>
            </a:r>
          </a:p>
          <a:p>
            <a:pPr algn="ctr"/>
            <a:endParaRPr lang="ru-RU" sz="1100" dirty="0" smtClean="0">
              <a:solidFill>
                <a:srgbClr val="FF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1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2" descr="Астрономия. 11 класс. Учеб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751" y="1755563"/>
            <a:ext cx="1424007" cy="21165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91680" y="1484784"/>
            <a:ext cx="56595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                   Линия УМК по астрономии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694630"/>
            <a:ext cx="877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Министр образования и науки РФ О.Ю. Васильева:</a:t>
            </a:r>
          </a:p>
          <a:p>
            <a:pPr fontAlgn="base"/>
            <a:r>
              <a:rPr lang="ru-RU" sz="1600" b="1" i="1" dirty="0" smtClean="0">
                <a:solidFill>
                  <a:srgbClr val="000000"/>
                </a:solidFill>
                <a:latin typeface="+mj-lt"/>
              </a:rPr>
              <a:t>«Лишать человека знаний об астрономии неправильно</a:t>
            </a:r>
            <a:r>
              <a:rPr lang="is-IS" sz="1600" b="1" i="1" dirty="0" smtClean="0">
                <a:solidFill>
                  <a:srgbClr val="000000"/>
                </a:solidFill>
                <a:latin typeface="+mj-lt"/>
              </a:rPr>
              <a:t>…</a:t>
            </a:r>
            <a:r>
              <a:rPr lang="ru-RU" sz="1600" b="1" i="1" dirty="0" smtClean="0">
                <a:solidFill>
                  <a:srgbClr val="000000"/>
                </a:solidFill>
                <a:latin typeface="+mj-lt"/>
              </a:rPr>
              <a:t>» </a:t>
            </a:r>
          </a:p>
          <a:p>
            <a:pPr fontAlgn="base"/>
            <a:endParaRPr lang="ru-RU" sz="1600" b="1" dirty="0">
              <a:latin typeface="+mj-lt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544108" cy="4000665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0678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химия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О. С. Габриеляна и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др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132856"/>
            <a:ext cx="5292588" cy="3096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latin typeface="+mj-lt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Доступное изложение материала (учебник для всех и каждого).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Большое количество лабораторных опытов, включённых                 в саму структуру учебника.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Практикумы направлены на отработку экспериментальных задач (входящих в ОГЭ).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В дидактических пособиях к курсу задания даются в формате ОГЭ/ЕГЭ.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Опорный конспект в рабочих тетрадях способствует лучшему усвоению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Расширенный состав УМК включает помимо основных компонентов УМК также тетради для оценки качества знаний</a:t>
            </a:r>
            <a:endParaRPr lang="en-US" sz="13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и диагностические работы, по которым может быть осуществлён </a:t>
            </a:r>
            <a:r>
              <a:rPr lang="ru-RU" sz="1300" dirty="0" err="1" smtClean="0">
                <a:solidFill>
                  <a:srgbClr val="000000"/>
                </a:solidFill>
                <a:latin typeface="+mj-lt"/>
              </a:rPr>
              <a:t>внутришкольный</a:t>
            </a: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и внешний контроль деятельности учителя.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005064"/>
            <a:ext cx="275652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лабораторных опытов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и практических работ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оценки качества знаний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диагностические работы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контрольные работы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контрольные и проверочные работы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химия в тестах, задачах, упражнениях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</p:txBody>
      </p:sp>
      <p:pic>
        <p:nvPicPr>
          <p:cNvPr id="13" name="Picture 2" descr="K:\_for all\1_Продвижение\Обложки для Гали\Химия\Габриелян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1219200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3" descr="K:\_for all\1_Продвижение\Обложки для Гали\Химия\Габриелян-11-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556792"/>
            <a:ext cx="1219200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Picture 4" descr="K:\_for all\1_Продвижение\Обложки для Гали\Химия\Габриелян-11-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132856"/>
            <a:ext cx="120000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628800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химия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206084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В. В. Еремина, Н. Е.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Кузьменко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В. В. Лунина,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А. А. Дроздова, В. И.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Теренина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780928"/>
            <a:ext cx="5292588" cy="38524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Углублённый курс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, созданный под редакцией декана химического факультета МГУ В. В. Лунина.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Ориентирован на детей, планирующих реализовать                себя в химической научной деятельности.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Много предметного материала (более глубоко и подробно разбираются химические явления, например, в 10 классе подробно изучается электронный эффект, что входит в материал университетского курса химии).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Включены олимпиадные задачи.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509120"/>
            <a:ext cx="275652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контрольные и проверочные работы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Picture 2" descr="K:\_for all\1_Продвижение\Обложки для Гали\Химия\Еремин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04864"/>
            <a:ext cx="1219200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3" descr="K:\_for all\1_Продвижение\Обложки для Гали\Химия\Еремин-11-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84784"/>
            <a:ext cx="1219200" cy="1828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Picture 4" descr="K:\_for all\1_Продвижение\Обложки для Гали\Химия\Еремин-11-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2492896"/>
            <a:ext cx="120000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химия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УМК  Н. Е. Кузнецовой, И. М. Титовой, Н. Н.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Гара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А. Н. Лёвкина, 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М. А. Шаталова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276872"/>
            <a:ext cx="5580620" cy="3528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Учебники для 8 – 9 классов имеют двухуровневое построение. УМК для 10 – 11 классов предназначены для базового                             и углублённого изучения курса.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Материал учебников имеет выраженную химико-экологическую направленность. Помимо собственно химических понятий                         в содержание учебников включены сведения исторического                    и прикладного характера.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Разнообразие предложенных заданий и задач позволяет учителю использовать пособие в соответствии с уровнем подготовки каждого обучающегося.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задачниках содержится большое количество справочной информации, рекомендаций к выполнению заданий ГИА/ЕГЭ, расчётных задач, алгоритмов решения типовых задач, что позволяет отработать базовые теоретические понятия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и организовать работу по подготовке к ГИА и ЕГЭ.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04148" y="4739660"/>
            <a:ext cx="275652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практических работ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задачник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Рисунок 12" descr="229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556792"/>
            <a:ext cx="138461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Рисунок 13" descr="2780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1556792"/>
            <a:ext cx="1384619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Рисунок 14" descr="2783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852936"/>
            <a:ext cx="138996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биология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7728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Н. И. Сонина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87524" y="2132856"/>
            <a:ext cx="5256584" cy="4104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latin typeface="+mj-lt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Существует как линейный, так и концентрический курс: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5 класс (введение в биологию) – одинаковая база, далее                  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с 6 класса идут различия.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Развивающий курс – акцент на приоритетность  знаний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о процессах жизнедеятельности (курс «Живой организм»,</a:t>
            </a:r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             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6 класс),  даётся база для построения курса биологии, что способствует более глубокому изучению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Структура всех учебников вариативна – в каждом параграфе есть основной и дополнительный материал (под разное количество часов в неделю и разный уровень учащихся).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Реализация </a:t>
            </a:r>
            <a:r>
              <a:rPr lang="ru-RU" sz="1300" dirty="0" err="1" smtClean="0">
                <a:solidFill>
                  <a:srgbClr val="000000"/>
                </a:solidFill>
                <a:latin typeface="+mj-lt"/>
              </a:rPr>
              <a:t>системно-деятельностного</a:t>
            </a: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подхода: задачи</a:t>
            </a:r>
            <a:endParaRPr lang="en-US" sz="13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на обучение самостоятельности, развитие мыслительных способностей, обучение сотрудничеству и реализация творческих способностей детей.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3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+mj-lt"/>
              </a:rPr>
              <a:t> Для 10 – 11 классов разработан и входит в ФП углублённый курс на 3 – 4 – 5 часов в неделю. Один из самых современных учебников по общей биологии.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40152" y="4919008"/>
            <a:ext cx="275652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оценки качества знаний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тетрадь для лабораторных работ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тестовые задания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альбом проектов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Picture 2" descr="K:\_for all\1_Продвижение\Обложки для Гали\Биология\Сонин-5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484784"/>
            <a:ext cx="1265625" cy="17279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Picture 3" descr="K:\_for all\1_Продвижение\Обложки для Гали\Биология\Сонин-5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84784"/>
            <a:ext cx="1269016" cy="17279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Picture 4" descr="K:\_for all\1_Продвижение\Обложки для Гали\Биология\Сонин-11-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068960"/>
            <a:ext cx="126562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Picture 5" descr="K:\_for all\1_Продвижение\Обложки для Гали\Биология\Сонин-11-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068960"/>
            <a:ext cx="126562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биология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В. В. Пасечника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537520"/>
            <a:ext cx="5256584" cy="4320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Классический концентрический курс.. Реализован принцип преемственности в УМК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по биологии для 10 – 11 классов.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Практико-ориентированный курс – в сам текст параграфов на протяжении всего курса включены практические работы             с подробными инструкциями.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Соответствует возрастным особенностям:                                     в 5 – 6 – 7 классах разгруженный, хорошо структурированный текст с выделенными смысловыми блоками.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самих рабочих тетрадях большое количество разнообразных и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разноуровневых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заданий с пометками            на проверку формирования универсальных учебных действий.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24128" y="5085184"/>
            <a:ext cx="290053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диагностические работы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Picture 2" descr="K:\_for all\1_Продвижение\Обложки для Гали\Биология\Пасечник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556792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3" descr="K:\_for all\1_Продвижение\Обложки для Гали\Биология\Пасечник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556792"/>
            <a:ext cx="135625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2" descr="C:\Documents and Settings\balakireva.e\Мои документы\Мои рисунки\5284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284984"/>
            <a:ext cx="1384863" cy="17526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биология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9512" y="1700808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И. Н. Пономаревой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060848"/>
            <a:ext cx="5256584" cy="4320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УМК для 5 – 9 классов представлен в двух вариантах: концентрический и линейный курсы изложения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УМК для 10 – 11 классов представлены для базового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и углублённого уровней изучения курса.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учебники включены описания и техники выполнения лабораторных работ, позволяющие учащимся провести сравнение полученных результатов с изученным теоретическим материалом и сделать выводы.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В блоки заданий к параграфам учебников включены задания                        по подготовке презентаций на предложенные темы;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                                 для самопроверки степени усвоения изученного материала;                    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для контроля усвоения учебного материала, подразумевающие поиск             и отбор информации в Интернете.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Изложение учебного материала характеризуется структурированностью, систематичностью и последовательностью, разнообразием используемых видов текстовых и графических материалов (цветовые и шрифтовые выделения, алгоритмы, графики, схемы, иллюстрации и др.).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892967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Рисунок 11" descr="4598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484784"/>
            <a:ext cx="1314850" cy="17421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Рисунок 15" descr="2348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1484784"/>
            <a:ext cx="1340127" cy="17421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Рисунок 16" descr="3046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068960"/>
            <a:ext cx="1324843" cy="17421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Рисунок 17" descr="3005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3068960"/>
            <a:ext cx="1340131" cy="17421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457200" y="3821909"/>
            <a:ext cx="8229600" cy="110728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Компании, вошедшие в корпорацию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00"/>
                </a:solidFill>
              </a:rPr>
              <a:t>«Российский учебник»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4455" y="5000636"/>
            <a:ext cx="6215090" cy="106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52398" y="6483180"/>
            <a:ext cx="702527" cy="222426"/>
            <a:chOff x="8274926" y="6331580"/>
            <a:chExt cx="1077303" cy="435890"/>
          </a:xfrm>
        </p:grpSpPr>
        <p:pic>
          <p:nvPicPr>
            <p:cNvPr id="18" name="Picture 6" descr="C:\Documents and Settings\shestak\Рабочий стол\00000255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4926" y="6334507"/>
              <a:ext cx="547830" cy="432963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shestak\Рабочий стол\LogoMai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97516" y="6331580"/>
              <a:ext cx="554713" cy="412073"/>
            </a:xfrm>
            <a:prstGeom prst="rect">
              <a:avLst/>
            </a:prstGeom>
            <a:noFill/>
          </p:spPr>
        </p:pic>
      </p:grpSp>
      <p:sp>
        <p:nvSpPr>
          <p:cNvPr id="20" name="object 4"/>
          <p:cNvSpPr txBox="1"/>
          <p:nvPr/>
        </p:nvSpPr>
        <p:spPr>
          <a:xfrm>
            <a:off x="3635896" y="2276872"/>
            <a:ext cx="5257800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i="1" dirty="0" smtClean="0">
                <a:latin typeface="+mj-lt"/>
              </a:rPr>
              <a:t> </a:t>
            </a:r>
            <a:r>
              <a:rPr lang="ru-RU" sz="1400" i="1" dirty="0" smtClean="0">
                <a:solidFill>
                  <a:srgbClr val="000000"/>
                </a:solidFill>
                <a:latin typeface="+mj-lt"/>
              </a:rPr>
              <a:t>УМК для 5 – 9 классов представлен в традиционном, концентрическом  изложении материала и системно-структурным подходом.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УМК для 10 – 11 классов представлены для базового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уровня изучения курса .Наличие дополнительного материала дает возможность подготовки к ЕГЭ.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учебники включены описания и техники выполнения лабораторных работ, позволяющие учащимся провести сравнение полученных результатов с изученным теоретическим материалом и сделать выводы.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блоки заданий к параграфам учебников включены задания по подготовке презентаций на предложенные темы;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для самопроверки степени усвоения изученного материала;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для контроля усвоения учебного материала, подразумевающие поиск и отбор информации в Интернете.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Изложение учебного материала характеризуется структурированностью, систематичностью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и последовательностью, разнообразием используемых видов текстовых и графических материалов (цветовые и шрифтовые выделения, алгоритмы, графики, схемы, иллюстрации и др.).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3888" y="1772816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«Живая природа» (авт. Т.С.Сухова, Т.А.Дмитриева, Н.Ю.Сарычева, А.А.Каменский и др.)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7864" y="1196752"/>
            <a:ext cx="1499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	               Биология</a:t>
            </a:r>
            <a:endParaRPr lang="ru-RU" sz="1600" b="1" i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Picture 2" descr="\\parovoz\covers_rekl\WEB\Big\2053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1260000" cy="16246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1600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484784"/>
            <a:ext cx="1260000" cy="16254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ятиугольник 20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  <p:pic>
        <p:nvPicPr>
          <p:cNvPr id="15" name="Picture 48" descr="20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212976"/>
            <a:ext cx="1260000" cy="1642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\\parovoz\from_red\_ЭВУ\_Электронные приложения\design\covers\234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3212976"/>
            <a:ext cx="1260000" cy="16458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79512" y="4941168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• рабочая программа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учебник (в печатной и электронной формах)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методическое пособие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• рабочая тетрадь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естествознание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pic>
        <p:nvPicPr>
          <p:cNvPr id="13" name="Picture 15" descr="K:\дрофа\vert_covers\естествознание_1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1280367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2" descr="http://cd-apps.drofa.ru/FP_2012-2013/Contents/02_OOO_R/031_FIZ/Pictures/031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72816"/>
            <a:ext cx="1314279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1763688" y="2276872"/>
            <a:ext cx="2819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А. А. Плешакова,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Н. И. Сонина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Прямоугольник 22"/>
          <p:cNvSpPr>
            <a:spLocks noChangeArrowheads="1"/>
          </p:cNvSpPr>
          <p:nvPr/>
        </p:nvSpPr>
        <p:spPr bwMode="auto">
          <a:xfrm>
            <a:off x="6624228" y="1736812"/>
            <a:ext cx="18921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А. Е. Гуревича,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Д. А. Исаева, 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Понтака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41068"/>
            <a:ext cx="1238009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2200" y="4041268"/>
            <a:ext cx="1272008" cy="19080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3131840" y="4041068"/>
            <a:ext cx="21602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+mj-lt"/>
              </a:rPr>
              <a:t>Линия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УМК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О. С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Габриеляна;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Н.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Пурышевой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; 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В. И.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Сивоглазова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и др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Прямоугольник 22"/>
          <p:cNvSpPr>
            <a:spLocks noChangeArrowheads="1"/>
          </p:cNvSpPr>
          <p:nvPr/>
        </p:nvSpPr>
        <p:spPr bwMode="auto">
          <a:xfrm>
            <a:off x="6588224" y="4095073"/>
            <a:ext cx="23762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+mj-lt"/>
              </a:rPr>
              <a:t>Линия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УМК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С. А. Титова; 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И. Б. Агафоновой;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В. И.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Сивоглазова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др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5" name="Picture 2" descr="http://www.drofa.ru/images/data/cat/5526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1244" y="4028491"/>
            <a:ext cx="1262584" cy="180020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Изобразительное искусство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5536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Е.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Ермолинской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Е.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Медковой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Л. Г. Савенковой 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204864"/>
            <a:ext cx="5256584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Линия преемственных УМК с 1 по 8 (9) класс.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Базируется на системе развивающего обучения, которая  легла 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основу ФГОС.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Предложенные технологии интегрированного художественного образования отвечают современным подходам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деятельностного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освоения  изобразительного искусства.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11924" y="3501008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учебник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электронная форма</a:t>
            </a:r>
          </a:p>
        </p:txBody>
      </p:sp>
      <p:sp>
        <p:nvSpPr>
          <p:cNvPr id="13" name="Текст 1"/>
          <p:cNvSpPr txBox="1">
            <a:spLocks/>
          </p:cNvSpPr>
          <p:nvPr/>
        </p:nvSpPr>
        <p:spPr>
          <a:xfrm>
            <a:off x="179512" y="383589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С. П. Ломова, С. Е. Игнатьева, </a:t>
            </a:r>
            <a:endParaRPr lang="en-US" sz="1400" b="1" dirty="0" smtClean="0">
              <a:solidFill>
                <a:srgbClr val="FF0000"/>
              </a:solidFill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М.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Кармазиной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 и др. </a:t>
            </a: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179512" y="4149080"/>
            <a:ext cx="5076564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Преемственность с начальной школой. Единая структура  учебников с 5 по 9 класс.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Академический подход в изучении искусства.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Подробное изложение этапов практических работ. 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Разнообразие творческих заданий в рабочих тетрадях.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latin typeface="+mj-lt"/>
            </a:endParaRPr>
          </a:p>
        </p:txBody>
      </p:sp>
      <p:pic>
        <p:nvPicPr>
          <p:cNvPr id="15" name="Рисунок 14" descr="206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1059" y="1524000"/>
            <a:ext cx="138461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9" name="Рисунок 18" descr="2537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059" y="1524000"/>
            <a:ext cx="1353385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Picture 2" descr="C:\Documents and Settings\dorzhieva.n\Рабочий стол\Презентация общая\4773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33" y="4437112"/>
            <a:ext cx="1368147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2" name="Picture 3" descr="C:\Documents and Settings\dorzhieva.n\Рабочий стол\Презентация общая\5835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9" y="4437112"/>
            <a:ext cx="136815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628800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музыка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98884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В. О.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Усачевой, Л. В. Школяра, В. А. Школяр</a:t>
            </a:r>
            <a:endParaRPr lang="ru-RU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276872"/>
            <a:ext cx="5256584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учебниках и рабочих тетрадях реализуется система взаимосвязей нотной грамоты и творческих экспериментов самих школьников.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учебниках содержатся задания, позволяющие организовать самостоятельную деятельность, управлять                 ею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на всех этапах –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от постановки цели до получения конечного результата. Эти задания помечены специальными значками.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Основой организации учебной деятельности                              в развивающем обучении музыке является самостоятельная деятельность учащихся.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Авторский коллектив удостоен премии Правительства Российской Федерации в области образования (2006).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11924" y="3320988"/>
            <a:ext cx="275652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1–4 классы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программа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    формах) </a:t>
            </a:r>
          </a:p>
          <a:p>
            <a:pPr lvl="0" indent="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рабочая тетрадь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методическое пособие</a:t>
            </a: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нотная хрестоматия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Фонохрестоматия</a:t>
            </a: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5–8 классы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программа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</a:p>
          <a:p>
            <a:pPr lvl="0" indent="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рабочая тетрадь</a:t>
            </a:r>
            <a:endParaRPr lang="ru-RU" sz="12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lvl="0" indent="1793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методическое пособие</a:t>
            </a:r>
            <a:endParaRPr lang="ru-RU" sz="5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Рисунок 15" descr="2034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484784"/>
            <a:ext cx="1329383" cy="17281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Рисунок 16" descr="2513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1484784"/>
            <a:ext cx="1329383" cy="17281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музыка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98884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Т.  И.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Науменко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В.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Алеева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276872"/>
            <a:ext cx="5256584" cy="3816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Ответы на проблемные вопросы не даются в прямом виде –ученик самостоятельно приходит к их решению (особенно           в 5 – 7 классах).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Курс построен в тесной связке с ИЗО и литературой  (развитие музыкальных направлений даётся                                    в характеристике 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направлений в изобразительном искусстве                                  и литературе).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Раскрытие музыкальных терминов происходит через образное восприятие (при сравнении нескольких музыкальных фрагментов раскрывается изучаемое понятие).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077072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дневник музыкальных наблюдений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нотное приложение</a:t>
            </a:r>
          </a:p>
        </p:txBody>
      </p:sp>
      <p:pic>
        <p:nvPicPr>
          <p:cNvPr id="11" name="Picture 2" descr="C:\Documents and Settings\dorzhieva.n\Рабочий стол\обложки\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772816"/>
            <a:ext cx="1368152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3" descr="C:\Documents and Settings\dorzhieva.n\Рабочий стол\обложки\3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772816"/>
            <a:ext cx="129614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84784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искусство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539552" y="162880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Г. И. Даниловой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1916832"/>
            <a:ext cx="56166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В отличие от Е. Д. Критской, где идет конспективное изложение материала, у Г. И. Даниловой более ярко изложен материал                с включением анализа произведений (с 5 класса).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Рабочие тетради красочные, с большим количеством иллюстративного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8-9 классах вводятся элементы искусствоведения, что даёт возможность также использовать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учебникво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внеурочной деятельности.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методическое пособие (готовится к выпуску) включены несколько сценариев для каждого урока.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Рабочая тетрадь составлена чётко в соответствии                                 с содержанием учебника – для каждого параграфа свои задания. 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Единственные на рынке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полноцветные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тетради (цена при этом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         в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интернет-магазине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издательства 140 рублей).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11924" y="5373216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endParaRPr lang="ru-RU" sz="12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Picture 2" descr="C:\Documents and Settings\dorzhieva.n\Рабочий стол\обложки\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1356323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3" descr="C:\Documents and Settings\dorzhieva.n\Рабочий стол\обложки\4-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484784"/>
            <a:ext cx="1332148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Picture 4" descr="C:\Documents and Settings\dorzhieva.n\Рабочий стол\обложки\4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392996"/>
            <a:ext cx="129614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технология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98884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А. Т. Тищенко, Н. В. Синицы,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В. Д. Симоненко и др.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429508"/>
            <a:ext cx="4824536" cy="4428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Традиционные учебники, привычные учителям, имеющим многолетние наработки.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Представлены два направления: «Индустриальные технологии» и «Технологии ведения дома».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учебниках предусмотрено выполнение творческих проектов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с использованием компьютера, подготовка электронных презентаций проектов и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портфолио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В учебниках 5 – 7 классов введена рубрика «Коротко           о профессиях», необходимая учащимся для первичного ознакомления с существующими профессиями и способствующая их дальнейшей профессиональной ориентации.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4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68144" y="4941168"/>
            <a:ext cx="27565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12" name="Рисунок 11" descr="2326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700808"/>
            <a:ext cx="1384621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6" name="Рисунок 15" descr="2332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1700808"/>
            <a:ext cx="1384621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Рисунок 16" descr="3076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996952"/>
            <a:ext cx="1384621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технология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916832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УМК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Н. В.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Синицы, П.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Самородского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  <a:endParaRPr lang="en-US" sz="1400" b="1" dirty="0" smtClean="0">
              <a:solidFill>
                <a:srgbClr val="FF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В. Д. Симоненко, 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О. В.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Яковенко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и др.</a:t>
            </a:r>
            <a:endParaRPr lang="ru-RU" sz="6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51520" y="2348880"/>
            <a:ext cx="4824536" cy="195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latin typeface="+mj-lt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Единственная линия УМК, позволяющая строить обучение          без учёта деления класса по </a:t>
            </a:r>
            <a:r>
              <a:rPr lang="ru-RU" sz="1200" dirty="0" err="1" smtClean="0">
                <a:solidFill>
                  <a:srgbClr val="000000"/>
                </a:solidFill>
                <a:latin typeface="+mj-lt"/>
              </a:rPr>
              <a:t>гендерному</a:t>
            </a: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принципу.  Позволяет перейти на обучение по направлениям в любом классе, не нарушая последовательности изучения программного материала.</a:t>
            </a: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80975" indent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Содержание и построение учебного материала позволяет использовать его также во внеурочное время (в рамках часов, отведённых на художественно-эстетическую, общественно полезную и проектную деятельность).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11924" y="3390091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тетрадь</a:t>
            </a:r>
          </a:p>
        </p:txBody>
      </p:sp>
      <p:pic>
        <p:nvPicPr>
          <p:cNvPr id="13" name="Рисунок 12" descr="2701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556791"/>
            <a:ext cx="1246159" cy="162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Рисунок 13" descr="2704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1556791"/>
            <a:ext cx="1246159" cy="162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Рисунок 14" descr="2333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3" y="4449671"/>
            <a:ext cx="1246159" cy="162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Рисунок 17" descr="2338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5" y="4449671"/>
            <a:ext cx="1246159" cy="162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9" name="Текст 1"/>
          <p:cNvSpPr txBox="1">
            <a:spLocks/>
          </p:cNvSpPr>
          <p:nvPr/>
        </p:nvSpPr>
        <p:spPr>
          <a:xfrm>
            <a:off x="467544" y="4149080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И.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Сасовой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М. Б. Павловой,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М. И. Гуревича и др.</a:t>
            </a: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251520" y="4581128"/>
            <a:ext cx="4824536" cy="195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    Линия, полностью построенная на «методе проектов». Только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этой линии даются упражнения на развитие навыков проектной деятельности: выявлять и формулировать проблему; обосновывать цель проекта, конструкцию изделия, сущность итогового продукта или желаемого результата; планировать этапы выполнения работ; составлять технологическую карту изготовления изделия; выбирать средства реализации замысла; осуществлять технологический процесс; контролировать ход и результаты выполнения проекта</a:t>
            </a:r>
            <a:r>
              <a:rPr lang="ru-RU" sz="1200" dirty="0" smtClean="0">
                <a:latin typeface="+mj-lt"/>
              </a:rPr>
              <a:t>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200" dirty="0" smtClean="0">
              <a:latin typeface="+mj-lt"/>
            </a:endParaRP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200" dirty="0" smtClean="0">
              <a:latin typeface="+mj-lt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556792"/>
            <a:ext cx="5400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основы безопасности жизнедеятельности</a:t>
            </a:r>
          </a:p>
          <a:p>
            <a:pPr algn="r"/>
            <a:endParaRPr lang="ru-RU" sz="1600" b="1" i="1" cap="all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76156" y="5550331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методическое пособие</a:t>
            </a:r>
          </a:p>
        </p:txBody>
      </p:sp>
      <p:pic>
        <p:nvPicPr>
          <p:cNvPr id="22" name="Рисунок 21" descr="3380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628800"/>
            <a:ext cx="969238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95536" y="2636912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В. Н.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Латчука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В. В. Маркова и др.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36" y="4653136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 Н.Ф. Виноградовой, Д. В. Смирнова,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Л. В. Сидоренко и др.; С. В. Алексеева, С. П. Данченко и др.</a:t>
            </a:r>
            <a:endParaRPr lang="ru-RU" sz="1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512" y="198884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Н. Ф. Виноградовой, Н. Ф. Смирнова, Л. В. Сидоренко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512" y="2348880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С. В. Алексеева, С. П. Данченко, Г. А.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Костецкой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  С. Н.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Ладнова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2852936"/>
            <a:ext cx="5580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содержание включено значительное количество алгоритмов, представленных в виде схем, точно определяющих, что необходимо выполнить и в какой последовательности. Основан на психологической подготовке к действиям в чрезвычайной ситуации.</a:t>
            </a:r>
            <a:endParaRPr lang="ru-RU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4005064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Понятийная база и содержание разработаны на основе положений ФЗ РФ, нормативно-правовых актов и научных исследований в области безопасности жизнедеятельности и требований ФГОС.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5085184"/>
            <a:ext cx="562332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Практические задания формируют навыки оказания первой помощи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в различных чрезвычайных ситуациях. </a:t>
            </a:r>
            <a:r>
              <a:rPr lang="ru-RU" altLang="zh-CN" sz="1200" dirty="0" smtClean="0">
                <a:solidFill>
                  <a:srgbClr val="000000"/>
                </a:solidFill>
                <a:latin typeface="+mj-lt"/>
              </a:rPr>
              <a:t>Теоретический, </a:t>
            </a:r>
            <a:r>
              <a:rPr lang="ru-RU" altLang="zh-CN" sz="1200" dirty="0" err="1" smtClean="0">
                <a:solidFill>
                  <a:srgbClr val="000000"/>
                </a:solidFill>
                <a:latin typeface="+mj-lt"/>
              </a:rPr>
              <a:t>фактологический</a:t>
            </a:r>
            <a:r>
              <a:rPr lang="ru-RU" altLang="zh-CN" sz="1200" dirty="0" smtClean="0">
                <a:solidFill>
                  <a:srgbClr val="000000"/>
                </a:solidFill>
                <a:latin typeface="+mj-lt"/>
              </a:rPr>
              <a:t> материал, а также вопросы и практические задания способствуют закреплению навыков безопасного поведения в повседневной жизни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altLang="zh-CN" sz="1200" dirty="0" smtClean="0">
                <a:solidFill>
                  <a:srgbClr val="000000"/>
                </a:solidFill>
                <a:latin typeface="+mj-lt"/>
              </a:rPr>
              <a:t>и чрезвычайных ситуациях.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3528" y="3717032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под редакцией Ю.Л. Воробьёва</a:t>
            </a:r>
          </a:p>
        </p:txBody>
      </p:sp>
      <p:pic>
        <p:nvPicPr>
          <p:cNvPr id="13" name="Picture 2" descr="http://www.drofa.ru/images/data/cat/4749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36912"/>
            <a:ext cx="943478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4" descr="http://www.drofa.ru/images/data/cat/5287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2636912"/>
            <a:ext cx="966831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9" name="Picture 6" descr="http://www.planetaznaniy.astrel.ru/upload/iblock/a68/cov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645024"/>
            <a:ext cx="980000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8" name="Picture 3" descr="\\parovoz\from_red\_ЭВУ\_Электронные приложения\design\covers\307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149080"/>
            <a:ext cx="966225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4" name="Picture 8" descr="http://www.planetaznaniy.astrel.ru/upload/iblock/7ba/cover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356992"/>
            <a:ext cx="962195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5" name="Рисунок 24" descr="3072_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1628800"/>
            <a:ext cx="976743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6" name="Picture 19" descr="2539_2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7352" y="4149080"/>
            <a:ext cx="944269" cy="126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556792"/>
            <a:ext cx="54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Физическая культура</a:t>
            </a:r>
            <a:endParaRPr lang="ru-RU" sz="1600" b="1" cap="all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5536" y="1844824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Г. И.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Погадаева</a:t>
            </a:r>
            <a:endParaRPr lang="ru-RU" sz="1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79512" y="2276872"/>
            <a:ext cx="4824536" cy="13321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Линия УМК с 1 по 11 класс. В содержании представлены основы знаний о физической культуре и спорте, приведены правила техники безопасности и материал             о физических нагрузках, оказание первой помощи             при травмах.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dirty="0" smtClean="0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0" y="260648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5-11</a:t>
            </a:r>
            <a:endParaRPr lang="ru-RU" sz="28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652120" y="3429000"/>
            <a:ext cx="27565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В комплектах: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учебник (в печатной и электронной формах)</a:t>
            </a:r>
            <a:endParaRPr lang="ru-RU" sz="1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Текст 1"/>
          <p:cNvSpPr txBox="1">
            <a:spLocks/>
          </p:cNvSpPr>
          <p:nvPr/>
        </p:nvSpPr>
        <p:spPr>
          <a:xfrm>
            <a:off x="395536" y="3573016"/>
            <a:ext cx="540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Линия УМК  Т. В. Петровой, Ю. А. Копылова и др.;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А. П. Матвеева, Е. С.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Палеховой</a:t>
            </a:r>
            <a:endParaRPr lang="ru-RU" sz="1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179512" y="4221088"/>
            <a:ext cx="4824536" cy="1260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Каждый учебник содержит как теоретические сведения об истории физической культуры и спорта,                              так и практический материал, позволяющий школьнику самостоятельно овладевать основами двигательной деятельности в школе и за её пределами.</a:t>
            </a:r>
          </a:p>
        </p:txBody>
      </p:sp>
      <p:pic>
        <p:nvPicPr>
          <p:cNvPr id="16" name="Picture 2" descr="http://www.drofa.ru/images/data/cat/4777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1347827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7" name="Picture 4" descr="http://www.drofa.ru/images/data/cat/5286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84784"/>
            <a:ext cx="129614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2" name="Picture 18" descr="2534_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365104"/>
            <a:ext cx="1260140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3" name="Picture 4" descr="\\parovoz\from_red\_ЭВУ\_Электронные приложения\design\covers\279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365104"/>
            <a:ext cx="1296144" cy="1800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spc="-5" dirty="0" smtClean="0"/>
              <a:t>Учебно-методические комплекты</a:t>
            </a:r>
            <a:br>
              <a:rPr lang="ru-RU" sz="2800" b="1" spc="-5" dirty="0" smtClean="0"/>
            </a:br>
            <a:r>
              <a:rPr lang="ru-RU" sz="2800" b="1" spc="-5" dirty="0" smtClean="0"/>
              <a:t> для основного и среднего общего образования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63272" cy="83844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Учебные издательства, </a:t>
            </a:r>
            <a:br>
              <a:rPr lang="ru-RU" sz="2500" b="1" dirty="0" smtClean="0"/>
            </a:br>
            <a:r>
              <a:rPr lang="ru-RU" sz="2500" b="1" dirty="0" smtClean="0"/>
              <a:t>входящие в корпорацию «Российский учебник»</a:t>
            </a:r>
            <a:endParaRPr lang="ru-RU" sz="25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0000"/>
                </a:solidFill>
              </a:rPr>
              <a:t>Самый крупный список учебников в Федеральном перечне, рекомендованном Министерством образования: </a:t>
            </a:r>
            <a:r>
              <a:rPr lang="ru-RU" sz="1800" b="1" dirty="0" smtClean="0">
                <a:solidFill>
                  <a:srgbClr val="ED1064"/>
                </a:solidFill>
              </a:rPr>
              <a:t>482 наименования или более 40% ФПУ</a:t>
            </a:r>
          </a:p>
          <a:p>
            <a:endParaRPr lang="ru-RU" sz="1800" dirty="0" smtClean="0"/>
          </a:p>
          <a:p>
            <a:r>
              <a:rPr lang="ru-RU" sz="1800" dirty="0" smtClean="0">
                <a:solidFill>
                  <a:srgbClr val="000000"/>
                </a:solidFill>
              </a:rPr>
              <a:t>Сотрудничество с институтами повышения квалификации работников образования в 80 регионах РФ дает возможность ежегодно обеспечивать методической поддержкой свыше </a:t>
            </a:r>
            <a:r>
              <a:rPr lang="ru-RU" sz="1800" b="1" dirty="0" smtClean="0">
                <a:solidFill>
                  <a:srgbClr val="ED1064"/>
                </a:solidFill>
              </a:rPr>
              <a:t>220 тыс. педагогов, или 22% от их общей численности</a:t>
            </a:r>
          </a:p>
          <a:p>
            <a:endParaRPr lang="ru-RU" sz="1800" dirty="0" smtClean="0"/>
          </a:p>
          <a:p>
            <a:r>
              <a:rPr lang="ru-RU" sz="1800" dirty="0" smtClean="0">
                <a:solidFill>
                  <a:srgbClr val="000000"/>
                </a:solidFill>
              </a:rPr>
              <a:t>Наиболее востребованные российскими педагогами линии учебно-методических комплектов по физике, химии, биологии, географии, технологии, черчению, астрономии, то есть по тем предметным областям, которые необходимы </a:t>
            </a:r>
            <a:r>
              <a:rPr lang="ru-RU" sz="1800" b="1" dirty="0" smtClean="0">
                <a:solidFill>
                  <a:srgbClr val="ED1064"/>
                </a:solidFill>
              </a:rPr>
              <a:t>для развития научно-технического и производственного потенциала России</a:t>
            </a:r>
            <a:endParaRPr lang="ru-RU" sz="1800" b="1" dirty="0">
              <a:solidFill>
                <a:srgbClr val="ED106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5990198"/>
            <a:ext cx="2357454" cy="6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957905"/>
            <a:ext cx="3214710" cy="75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Методические сервисы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как условие обеспечения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/>
            </a:r>
            <a:b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дополнительного профессионального образования педагогов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ru-RU" sz="28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683568" y="4005064"/>
            <a:ext cx="3093603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Изменение подходов </a:t>
            </a:r>
          </a:p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 организации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учебного процесса</a:t>
            </a:r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4134802" y="4154230"/>
            <a:ext cx="825242" cy="958957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5040052" y="4113076"/>
            <a:ext cx="3400052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Изменение подходов 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к организации 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методического сопровождения</a:t>
            </a:r>
          </a:p>
        </p:txBody>
      </p:sp>
      <p:sp>
        <p:nvSpPr>
          <p:cNvPr id="6" name="Заголовок 7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СИСТЕМА МЕТОДИЧЕСКОЙ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/>
          <p:cNvCxnSpPr>
            <a:stCxn id="55" idx="2"/>
            <a:endCxn id="59" idx="0"/>
          </p:cNvCxnSpPr>
          <p:nvPr/>
        </p:nvCxnSpPr>
        <p:spPr>
          <a:xfrm rot="5400000">
            <a:off x="2297906" y="3545682"/>
            <a:ext cx="193675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endCxn id="61" idx="1"/>
          </p:cNvCxnSpPr>
          <p:nvPr/>
        </p:nvCxnSpPr>
        <p:spPr>
          <a:xfrm rot="16200000" flipH="1">
            <a:off x="5613401" y="4470400"/>
            <a:ext cx="576262" cy="3127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stCxn id="77" idx="3"/>
            <a:endCxn id="29" idx="1"/>
          </p:cNvCxnSpPr>
          <p:nvPr/>
        </p:nvCxnSpPr>
        <p:spPr>
          <a:xfrm flipV="1">
            <a:off x="7408863" y="1522413"/>
            <a:ext cx="203200" cy="4349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5730875" y="3079750"/>
            <a:ext cx="574675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5730875" y="3835400"/>
            <a:ext cx="574675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6064250" y="2794000"/>
            <a:ext cx="135731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262626"/>
                </a:solidFill>
                <a:latin typeface="+mj-lt"/>
                <a:cs typeface="Arial" pitchFamily="34" charset="0"/>
              </a:rPr>
              <a:t>КУРСЫ ПОВЫШЕНИЯ КВАЛИФИКАЦИИ</a:t>
            </a:r>
            <a:endParaRPr lang="ru-RU" sz="11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50184" name="Прямоугольник 25"/>
          <p:cNvSpPr>
            <a:spLocks noChangeArrowheads="1"/>
          </p:cNvSpPr>
          <p:nvPr/>
        </p:nvSpPr>
        <p:spPr bwMode="auto">
          <a:xfrm>
            <a:off x="7627938" y="1989138"/>
            <a:ext cx="1355725" cy="558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ОЧНАЯ ФОРМА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185" name="Прямоугольник 26"/>
          <p:cNvSpPr>
            <a:spLocks noChangeArrowheads="1"/>
          </p:cNvSpPr>
          <p:nvPr/>
        </p:nvSpPr>
        <p:spPr bwMode="auto">
          <a:xfrm>
            <a:off x="7650163" y="2693988"/>
            <a:ext cx="1349375" cy="5524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ОЧНО- ЗАОЧНАЯ ФОРМА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7612063" y="1279525"/>
            <a:ext cx="1366837" cy="487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КОНФЕРЕНЦИИ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Прямоугольник 31"/>
          <p:cNvSpPr>
            <a:spLocks noChangeArrowheads="1"/>
          </p:cNvSpPr>
          <p:nvPr/>
        </p:nvSpPr>
        <p:spPr bwMode="auto">
          <a:xfrm>
            <a:off x="1695450" y="1719263"/>
            <a:ext cx="1377950" cy="4762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3"/>
              </a:rPr>
              <a:t>ВЕБИНАРЫ</a:t>
            </a:r>
            <a:endParaRPr lang="ru-RU" sz="11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246063" y="4395788"/>
            <a:ext cx="2112962" cy="530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ПЕДАГОГИЧЕСКАЯ ЭКСПЕДИЦИЯ,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ПОЛЕВОЙ ПРАКТИКУМ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34" name="Прямая соединительная линия 33"/>
          <p:cNvCxnSpPr>
            <a:stCxn id="32" idx="3"/>
          </p:cNvCxnSpPr>
          <p:nvPr/>
        </p:nvCxnSpPr>
        <p:spPr>
          <a:xfrm flipV="1">
            <a:off x="3073400" y="1955800"/>
            <a:ext cx="37465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60" idx="3"/>
            <a:endCxn id="32" idx="1"/>
          </p:cNvCxnSpPr>
          <p:nvPr/>
        </p:nvCxnSpPr>
        <p:spPr>
          <a:xfrm>
            <a:off x="1504950" y="1954213"/>
            <a:ext cx="190500" cy="31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1" name="Прямоугольник 38"/>
          <p:cNvSpPr>
            <a:spLocks noChangeArrowheads="1"/>
          </p:cNvSpPr>
          <p:nvPr/>
        </p:nvSpPr>
        <p:spPr bwMode="auto">
          <a:xfrm>
            <a:off x="285750" y="2438400"/>
            <a:ext cx="1200150" cy="711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ПРОФЕССИО-НАЛЬНОГО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МАСТЕРСТВА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192" name="Прямоугольник 39"/>
          <p:cNvSpPr>
            <a:spLocks noChangeArrowheads="1"/>
          </p:cNvSpPr>
          <p:nvPr/>
        </p:nvSpPr>
        <p:spPr bwMode="auto">
          <a:xfrm>
            <a:off x="295275" y="3405188"/>
            <a:ext cx="1181100" cy="488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ДЛЯ ОБУЧАЮЩИХСЯ 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242888" y="5065713"/>
            <a:ext cx="2122487" cy="520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ТЬЮТОРСКОЕ СОПРОВОЖДЕНИЕ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1862138" y="800100"/>
            <a:ext cx="2601912" cy="527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itchFamily="34" charset="0"/>
                <a:hlinkClick r:id="rId4"/>
              </a:rPr>
              <a:t>САЙТ ИЗДАТЕЛЬСКОЙ ГРУППЫ</a:t>
            </a:r>
            <a:endParaRPr lang="en-US" sz="1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>
            <a:stCxn id="53" idx="2"/>
            <a:endCxn id="54" idx="0"/>
          </p:cNvCxnSpPr>
          <p:nvPr/>
        </p:nvCxnSpPr>
        <p:spPr>
          <a:xfrm rot="5400000">
            <a:off x="4439444" y="4796631"/>
            <a:ext cx="24765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6" name="Прямоугольник 49"/>
          <p:cNvSpPr>
            <a:spLocks noChangeArrowheads="1"/>
          </p:cNvSpPr>
          <p:nvPr/>
        </p:nvSpPr>
        <p:spPr bwMode="auto">
          <a:xfrm>
            <a:off x="2876550" y="5791200"/>
            <a:ext cx="1581150" cy="9191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ИНФОРМАЦИОННО-МЕТОДИЧЕСКИЕ БЮЛЛЕТЕНИ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197" name="Прямоугольник 50"/>
          <p:cNvSpPr>
            <a:spLocks noChangeArrowheads="1"/>
          </p:cNvSpPr>
          <p:nvPr/>
        </p:nvSpPr>
        <p:spPr bwMode="auto">
          <a:xfrm>
            <a:off x="4699000" y="5803900"/>
            <a:ext cx="1651000" cy="908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+mj-lt"/>
              </a:rPr>
              <a:t>ПРОФЕССИОНАЛЬНЫЕ СООБЩЕСТВА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3741738" y="4921250"/>
            <a:ext cx="1643062" cy="571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ОБМЕН ОПЫТОМ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1703388" y="2878138"/>
            <a:ext cx="1382712" cy="571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  <a:hlinkClick r:id="rId5"/>
              </a:rPr>
              <a:t>КОНКУРСЫ</a:t>
            </a: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4694238" y="800100"/>
            <a:ext cx="2687637" cy="527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itchFamily="34" charset="0"/>
                <a:hlinkClick r:id="rId6"/>
              </a:rPr>
              <a:t>ОБРАЗОВАТЕЛЬНЫЙ ПОРТАЛ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cs typeface="Arial" pitchFamily="34" charset="0"/>
                <a:hlinkClick r:id="rId6"/>
              </a:rPr>
              <a:t>LECTA</a:t>
            </a:r>
            <a:endParaRPr lang="ru-RU" sz="1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8" name="Прямоугольник 57"/>
          <p:cNvSpPr>
            <a:spLocks noChangeArrowheads="1"/>
          </p:cNvSpPr>
          <p:nvPr/>
        </p:nvSpPr>
        <p:spPr bwMode="auto">
          <a:xfrm>
            <a:off x="6043613" y="3536950"/>
            <a:ext cx="1387475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7"/>
              </a:rPr>
              <a:t>ДИСТАНЦИОННАЯ ШКОЛА УЧИТЕЛЕЙ</a:t>
            </a:r>
            <a:endParaRPr lang="ru-RU" sz="11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59" name="Прямоугольник 58"/>
          <p:cNvSpPr>
            <a:spLocks noChangeArrowheads="1"/>
          </p:cNvSpPr>
          <p:nvPr/>
        </p:nvSpPr>
        <p:spPr bwMode="auto">
          <a:xfrm>
            <a:off x="1711325" y="3643313"/>
            <a:ext cx="1366838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ОЛИМПИАДЫ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295275" y="1716088"/>
            <a:ext cx="1209675" cy="4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262626"/>
                </a:solidFill>
                <a:latin typeface="+mj-lt"/>
                <a:cs typeface="Arial" pitchFamily="34" charset="0"/>
              </a:rPr>
              <a:t>ОНЛАЙН -КОНФЕРЕНЦИИ</a:t>
            </a:r>
            <a:endParaRPr lang="ru-RU" sz="11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6057900" y="4610100"/>
            <a:ext cx="139065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+mj-lt"/>
              </a:rPr>
              <a:t>ПРОЕКТЫ</a:t>
            </a:r>
            <a:endParaRPr lang="ru-RU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7662863" y="4373563"/>
            <a:ext cx="1350962" cy="411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8"/>
              </a:rPr>
              <a:t>СТРАНА</a:t>
            </a:r>
          </a:p>
          <a:p>
            <a:pPr algn="ctr">
              <a:defRPr/>
            </a:pPr>
            <a:r>
              <a:rPr lang="ru-RU" sz="8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8"/>
              </a:rPr>
              <a:t>НЕВЫУЧЕННЫХ УРОКОВ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64" name="Прямоугольник 63">
            <a:hlinkClick r:id="rId9"/>
          </p:cNvPr>
          <p:cNvSpPr>
            <a:spLocks noChangeArrowheads="1"/>
          </p:cNvSpPr>
          <p:nvPr/>
        </p:nvSpPr>
        <p:spPr bwMode="auto">
          <a:xfrm>
            <a:off x="7662863" y="3887788"/>
            <a:ext cx="1350962" cy="423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9"/>
              </a:rPr>
              <a:t>СТРАНА ЧИТАЮЩАЯ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>
            <a:off x="7662863" y="3387725"/>
            <a:ext cx="1350962" cy="42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solidFill>
                  <a:srgbClr val="262626"/>
                </a:solidFill>
                <a:latin typeface="+mj-lt"/>
                <a:cs typeface="Arial" pitchFamily="34" charset="0"/>
                <a:hlinkClick r:id="rId10"/>
              </a:rPr>
              <a:t>СТРАНА С ВЕЛИКОЙ ИСТОРИЕЙ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7018338" y="7573963"/>
            <a:ext cx="1095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>
            <a:endCxn id="50196" idx="0"/>
          </p:cNvCxnSpPr>
          <p:nvPr/>
        </p:nvCxnSpPr>
        <p:spPr>
          <a:xfrm rot="10800000" flipV="1">
            <a:off x="3667125" y="5486400"/>
            <a:ext cx="493713" cy="304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>
            <a:endCxn id="50197" idx="0"/>
          </p:cNvCxnSpPr>
          <p:nvPr/>
        </p:nvCxnSpPr>
        <p:spPr>
          <a:xfrm>
            <a:off x="4938713" y="5500688"/>
            <a:ext cx="585787" cy="30321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>
            <a:stCxn id="25" idx="3"/>
            <a:endCxn id="50184" idx="1"/>
          </p:cNvCxnSpPr>
          <p:nvPr/>
        </p:nvCxnSpPr>
        <p:spPr>
          <a:xfrm flipV="1">
            <a:off x="7421563" y="2268538"/>
            <a:ext cx="206375" cy="81121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>
            <a:stCxn id="25" idx="3"/>
            <a:endCxn id="50185" idx="1"/>
          </p:cNvCxnSpPr>
          <p:nvPr/>
        </p:nvCxnSpPr>
        <p:spPr>
          <a:xfrm flipV="1">
            <a:off x="7421563" y="2970213"/>
            <a:ext cx="228600" cy="1095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>
            <a:stCxn id="55" idx="1"/>
            <a:endCxn id="50191" idx="3"/>
          </p:cNvCxnSpPr>
          <p:nvPr/>
        </p:nvCxnSpPr>
        <p:spPr>
          <a:xfrm rot="10800000">
            <a:off x="1485900" y="2794000"/>
            <a:ext cx="217488" cy="3698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>
            <a:stCxn id="55" idx="1"/>
            <a:endCxn id="50192" idx="3"/>
          </p:cNvCxnSpPr>
          <p:nvPr/>
        </p:nvCxnSpPr>
        <p:spPr>
          <a:xfrm rot="10800000" flipV="1">
            <a:off x="1476375" y="3163888"/>
            <a:ext cx="227013" cy="4857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>
            <a:stCxn id="44" idx="2"/>
          </p:cNvCxnSpPr>
          <p:nvPr/>
        </p:nvCxnSpPr>
        <p:spPr>
          <a:xfrm rot="16200000" flipH="1">
            <a:off x="3471863" y="1017587"/>
            <a:ext cx="323850" cy="9429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>
            <a:stCxn id="57" idx="2"/>
          </p:cNvCxnSpPr>
          <p:nvPr/>
        </p:nvCxnSpPr>
        <p:spPr>
          <a:xfrm rot="5400000">
            <a:off x="5311775" y="911225"/>
            <a:ext cx="311150" cy="1143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>
            <a:stCxn id="61" idx="3"/>
            <a:endCxn id="65" idx="1"/>
          </p:cNvCxnSpPr>
          <p:nvPr/>
        </p:nvCxnSpPr>
        <p:spPr>
          <a:xfrm flipV="1">
            <a:off x="7448550" y="3598863"/>
            <a:ext cx="214313" cy="13160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stCxn id="61" idx="3"/>
            <a:endCxn id="64" idx="1"/>
          </p:cNvCxnSpPr>
          <p:nvPr/>
        </p:nvCxnSpPr>
        <p:spPr>
          <a:xfrm flipV="1">
            <a:off x="7448550" y="4100513"/>
            <a:ext cx="214313" cy="81438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>
            <a:stCxn id="61" idx="3"/>
            <a:endCxn id="63" idx="1"/>
          </p:cNvCxnSpPr>
          <p:nvPr/>
        </p:nvCxnSpPr>
        <p:spPr>
          <a:xfrm flipV="1">
            <a:off x="7448550" y="4579938"/>
            <a:ext cx="214313" cy="33496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55" idx="3"/>
          </p:cNvCxnSpPr>
          <p:nvPr/>
        </p:nvCxnSpPr>
        <p:spPr>
          <a:xfrm>
            <a:off x="3086100" y="3163888"/>
            <a:ext cx="304800" cy="635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>
            <a:spLocks noChangeArrowheads="1"/>
          </p:cNvSpPr>
          <p:nvPr/>
        </p:nvSpPr>
        <p:spPr bwMode="auto">
          <a:xfrm>
            <a:off x="6030913" y="1719263"/>
            <a:ext cx="1377950" cy="476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rgbClr val="262626"/>
                </a:solidFill>
                <a:latin typeface="+mj-lt"/>
                <a:cs typeface="Arial" pitchFamily="34" charset="0"/>
              </a:rPr>
              <a:t>СЕМИНАРЫ</a:t>
            </a:r>
            <a:endParaRPr lang="ru-RU" sz="11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50" name="Прямая соединительная линия 149"/>
          <p:cNvCxnSpPr>
            <a:stCxn id="33" idx="3"/>
          </p:cNvCxnSpPr>
          <p:nvPr/>
        </p:nvCxnSpPr>
        <p:spPr>
          <a:xfrm flipV="1">
            <a:off x="2359025" y="4064000"/>
            <a:ext cx="1047750" cy="5969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stCxn id="42" idx="3"/>
          </p:cNvCxnSpPr>
          <p:nvPr/>
        </p:nvCxnSpPr>
        <p:spPr>
          <a:xfrm flipV="1">
            <a:off x="2365375" y="4338638"/>
            <a:ext cx="1033463" cy="98742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3384550" y="1625600"/>
            <a:ext cx="2357438" cy="304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  <a:effectLst/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ВЗАИМОДЕЙСТВИЕ ИЗДАТЕЛЬСКОЙ ГРУППЫ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 И УЧАСТНИКОВ ОБРАЗОВАТЕЛЬНЫХ ОТНОШЕНИЙ</a:t>
            </a:r>
            <a:endParaRPr lang="ru-RU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7662863" y="4852988"/>
            <a:ext cx="1350962" cy="40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latin typeface="+mj-lt"/>
                <a:hlinkClick r:id="rId11"/>
              </a:rPr>
              <a:t>СТРАНА ЭКОЛОГИЧЕСКИХ ТРОП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7662863" y="5330825"/>
            <a:ext cx="1350962" cy="40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latin typeface="+mj-lt"/>
                <a:hlinkClick r:id="rId12"/>
              </a:rPr>
              <a:t>ШКОЛА ОТКРЫТАЯ ИННОВАЦИЯМ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75" name="Прямоугольник 74"/>
          <p:cNvSpPr>
            <a:spLocks noChangeArrowheads="1"/>
          </p:cNvSpPr>
          <p:nvPr/>
        </p:nvSpPr>
        <p:spPr bwMode="auto">
          <a:xfrm>
            <a:off x="7662863" y="5818188"/>
            <a:ext cx="1350962" cy="40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 smtClean="0">
                <a:latin typeface="+mj-lt"/>
                <a:hlinkClick r:id="rId13"/>
              </a:rPr>
              <a:t>УЧЕБНОЕ ОБОРУДОВАНИЕ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76" name="Прямоугольник 75"/>
          <p:cNvSpPr>
            <a:spLocks noChangeArrowheads="1"/>
          </p:cNvSpPr>
          <p:nvPr/>
        </p:nvSpPr>
        <p:spPr bwMode="auto">
          <a:xfrm>
            <a:off x="7662863" y="6315075"/>
            <a:ext cx="1350962" cy="411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b="1" dirty="0" smtClean="0">
                <a:solidFill>
                  <a:srgbClr val="262626"/>
                </a:solidFill>
                <a:latin typeface="+mj-lt"/>
                <a:cs typeface="Arial" pitchFamily="34" charset="0"/>
              </a:rPr>
              <a:t>ONLINE</a:t>
            </a:r>
            <a:r>
              <a:rPr lang="ru-RU" sz="800" b="1" dirty="0" smtClean="0">
                <a:solidFill>
                  <a:srgbClr val="262626"/>
                </a:solidFill>
                <a:latin typeface="+mj-lt"/>
                <a:cs typeface="Arial" pitchFamily="34" charset="0"/>
              </a:rPr>
              <a:t> ВИДЕОКОНФЕРЕНЦИИ</a:t>
            </a:r>
            <a:endParaRPr lang="ru-RU" sz="800" b="1" dirty="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79" name="Прямая соединительная линия 78"/>
          <p:cNvCxnSpPr>
            <a:stCxn id="61" idx="3"/>
            <a:endCxn id="66" idx="1"/>
          </p:cNvCxnSpPr>
          <p:nvPr/>
        </p:nvCxnSpPr>
        <p:spPr>
          <a:xfrm>
            <a:off x="7448550" y="4914900"/>
            <a:ext cx="214313" cy="1428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1" idx="3"/>
            <a:endCxn id="74" idx="1"/>
          </p:cNvCxnSpPr>
          <p:nvPr/>
        </p:nvCxnSpPr>
        <p:spPr>
          <a:xfrm>
            <a:off x="7448550" y="4914900"/>
            <a:ext cx="214313" cy="62071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61" idx="3"/>
            <a:endCxn id="75" idx="1"/>
          </p:cNvCxnSpPr>
          <p:nvPr/>
        </p:nvCxnSpPr>
        <p:spPr>
          <a:xfrm>
            <a:off x="7448550" y="4914900"/>
            <a:ext cx="214313" cy="11080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1" idx="3"/>
            <a:endCxn id="76" idx="1"/>
          </p:cNvCxnSpPr>
          <p:nvPr/>
        </p:nvCxnSpPr>
        <p:spPr>
          <a:xfrm>
            <a:off x="7448550" y="4914900"/>
            <a:ext cx="214313" cy="160655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Заголовок 7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СИСТЕМА МЕТОДИЧЕСКОЙ РАБОТЫ</a:t>
            </a: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5724128" y="1988840"/>
            <a:ext cx="37465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500" b="1" spc="-5" dirty="0" smtClean="0"/>
              <a:t>Структура объединённой методической дирекции</a:t>
            </a:r>
            <a:br>
              <a:rPr lang="ru-RU" sz="2500" b="1" spc="-5" dirty="0" smtClean="0"/>
            </a:br>
            <a:r>
              <a:rPr lang="ru-RU" sz="2500" b="1" spc="-5" dirty="0" smtClean="0"/>
              <a:t>издательской группы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7524" y="1772816"/>
            <a:ext cx="8399276" cy="4237931"/>
          </a:xfrm>
        </p:spPr>
        <p:txBody>
          <a:bodyPr>
            <a:noAutofit/>
          </a:bodyPr>
          <a:lstStyle/>
          <a:p>
            <a:pPr marL="180975" indent="-180975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Методический центр управленческих и информационных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технологий</a:t>
            </a:r>
          </a:p>
          <a:p>
            <a:pPr marL="180975" indent="-180975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Методический центр начального и дошкольного образования</a:t>
            </a:r>
          </a:p>
          <a:p>
            <a:pPr marL="180975" indent="-180975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Методический центр основного и среднего общего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образования</a:t>
            </a:r>
          </a:p>
          <a:p>
            <a:pPr marL="180975" indent="-180975">
              <a:buNone/>
            </a:pPr>
            <a:endParaRPr lang="ru-RU" sz="2000" b="1" dirty="0" smtClean="0">
              <a:latin typeface="+mj-lt"/>
            </a:endParaRPr>
          </a:p>
          <a:p>
            <a:pPr marL="180975" indent="-180975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Методическое сопровождение будет осуществляться по принципам:</a:t>
            </a:r>
          </a:p>
          <a:p>
            <a:pPr marL="180975" indent="-180975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уровневому (дошкольное, начальное образование)</a:t>
            </a:r>
          </a:p>
          <a:p>
            <a:pPr marL="180975" indent="-180975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предметному (русский язык, история, математика и т.д.)  </a:t>
            </a:r>
          </a:p>
          <a:p>
            <a:pPr marL="180975" indent="-180975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надпредметному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(руководители школ, школьные библиотекари, ЭФУ) </a:t>
            </a:r>
          </a:p>
          <a:p>
            <a:pPr marL="180975" indent="-180975">
              <a:buNone/>
            </a:pPr>
            <a:endParaRPr lang="en-US" sz="2000" i="1" dirty="0" smtClean="0">
              <a:latin typeface="+mj-lt"/>
            </a:endParaRPr>
          </a:p>
          <a:p>
            <a:pPr marL="180975" indent="-180975"/>
            <a:endParaRPr lang="ru-RU" sz="1400" b="1" dirty="0" smtClean="0">
              <a:latin typeface="+mj-lt"/>
            </a:endParaRPr>
          </a:p>
          <a:p>
            <a:pPr marL="180975" indent="-180975"/>
            <a:endParaRPr lang="ru-RU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246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980728"/>
          </a:xfrm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</a:pPr>
            <a:r>
              <a:rPr lang="ru-RU" sz="2500" b="1" dirty="0" smtClean="0"/>
              <a:t>«ДИСТАНЦИОННАЯ ШКОЛА УЧИТЕЛЕЙ»</a:t>
            </a:r>
            <a:br>
              <a:rPr lang="ru-RU" sz="2500" b="1" dirty="0" smtClean="0"/>
            </a:br>
            <a:r>
              <a:rPr lang="en-US" sz="2000" b="1" dirty="0" smtClean="0"/>
              <a:t>drofa-ventana.ru</a:t>
            </a:r>
            <a:endParaRPr lang="en-US" sz="2000" dirty="0" smtClean="0"/>
          </a:p>
        </p:txBody>
      </p:sp>
      <p:sp>
        <p:nvSpPr>
          <p:cNvPr id="72708" name="Shape 247"/>
          <p:cNvSpPr txBox="1">
            <a:spLocks noChangeArrowheads="1"/>
          </p:cNvSpPr>
          <p:nvPr/>
        </p:nvSpPr>
        <p:spPr bwMode="auto">
          <a:xfrm>
            <a:off x="26988" y="1676400"/>
            <a:ext cx="88900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Font typeface="Arial" charset="0"/>
              <a:buChar char="•"/>
            </a:pPr>
            <a:endParaRPr lang="ru-RU" sz="2400">
              <a:latin typeface="+mj-lt"/>
            </a:endParaRPr>
          </a:p>
          <a:p>
            <a:pPr>
              <a:buFont typeface="Arial" charset="0"/>
              <a:buChar char="•"/>
            </a:pPr>
            <a:endParaRPr lang="ru-RU" sz="1600">
              <a:latin typeface="+mj-lt"/>
            </a:endParaRPr>
          </a:p>
        </p:txBody>
      </p:sp>
      <p:pic>
        <p:nvPicPr>
          <p:cNvPr id="72710" name="Picture 3" descr="C:\Documents and Settings\muslimova.yi\Рабочий стол\¦-¦-¦-¦-¦¦TА-¦+¦¬TБTВ¦-¦-TЖ¦¬¦-¦-¦-¦-TП-TИ¦¦¦-¦¬¦--TГTЗ¦¬TВ¦¦¦¬¦¦¦¦4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68643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71073"/>
            <a:ext cx="3810000" cy="8041856"/>
          </a:xfrm>
          <a:prstGeom prst="rect">
            <a:avLst/>
          </a:prstGeom>
        </p:spPr>
      </p:pic>
      <p:pic>
        <p:nvPicPr>
          <p:cNvPr id="4" name="Изображение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448662"/>
            <a:ext cx="2776616" cy="1110647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197351" y="4787900"/>
            <a:ext cx="4600575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ЛИДИРУЮЩАЯ ЦИФРОВАЯ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ОБРАЗОВАТЕЛЬНАЯ ПЛАТФОРМА</a:t>
            </a: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4317" y="5670332"/>
            <a:ext cx="4821732" cy="11521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0000"/>
                </a:solidFill>
                <a:latin typeface="+mj-lt"/>
              </a:rPr>
              <a:t>ВРЕМЯ 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УЧИТЬ, ВРЕМЯ </a:t>
            </a:r>
            <a:r>
              <a:rPr lang="ru-RU" sz="1600" b="1" dirty="0">
                <a:solidFill>
                  <a:srgbClr val="FF0000"/>
                </a:solidFill>
                <a:latin typeface="+mj-lt"/>
              </a:rPr>
              <a:t>УЧИТЬСЯ</a:t>
            </a:r>
          </a:p>
        </p:txBody>
      </p:sp>
      <p:pic>
        <p:nvPicPr>
          <p:cNvPr id="8" name="Picture 2" descr="K:\_for all\РЕКЛАМА\Логотипы\Российский учебник\Логотип Российкий учебник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04664"/>
            <a:ext cx="4320480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6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052736"/>
          </a:xfrm>
        </p:spPr>
        <p:txBody>
          <a:bodyPr lIns="91425" tIns="45700" rIns="91425" bIns="45700">
            <a:norm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ru-RU" sz="2500" b="1" dirty="0" smtClean="0"/>
              <a:t>LECTA — единая цифровая образовательная платформа</a:t>
            </a:r>
            <a:br>
              <a:rPr lang="ru-RU" sz="2500" b="1" dirty="0" smtClean="0"/>
            </a:br>
            <a:r>
              <a:rPr lang="ru-RU" sz="2500" b="1" dirty="0" smtClean="0"/>
              <a:t>объединенной издательской группы «ДРОФА-ВЕНТАНА»</a:t>
            </a:r>
          </a:p>
        </p:txBody>
      </p:sp>
      <p:pic>
        <p:nvPicPr>
          <p:cNvPr id="6" name="Изображение 3" descr="LECTA-logotype-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484784"/>
            <a:ext cx="2086717" cy="648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639" y="2711859"/>
            <a:ext cx="26005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Образовательные</a:t>
            </a:r>
          </a:p>
          <a:p>
            <a:pPr algn="ctr"/>
            <a:r>
              <a:rPr lang="ru-RU" sz="2400" b="1" dirty="0">
                <a:latin typeface="+mj-lt"/>
              </a:rPr>
              <a:t>с</a:t>
            </a:r>
            <a:r>
              <a:rPr lang="ru-RU" sz="2400" b="1" dirty="0" smtClean="0">
                <a:latin typeface="+mj-lt"/>
              </a:rPr>
              <a:t>ервисы:</a:t>
            </a:r>
          </a:p>
          <a:p>
            <a:pPr algn="ctr"/>
            <a:r>
              <a:rPr lang="fr-FR" dirty="0">
                <a:latin typeface="+mj-lt"/>
                <a:hlinkClick r:id="rId3"/>
              </a:rPr>
              <a:t>https://lecta.ru/</a:t>
            </a:r>
            <a:r>
              <a:rPr lang="fr-FR" dirty="0" smtClean="0">
                <a:latin typeface="+mj-lt"/>
                <a:hlinkClick r:id="rId3"/>
              </a:rPr>
              <a:t>atlasplus</a:t>
            </a:r>
            <a:endParaRPr lang="fr-FR" dirty="0" smtClean="0">
              <a:latin typeface="+mj-lt"/>
            </a:endParaRPr>
          </a:p>
          <a:p>
            <a:pPr algn="ctr"/>
            <a:r>
              <a:rPr lang="pt-BR" dirty="0">
                <a:solidFill>
                  <a:srgbClr val="FF0000"/>
                </a:solidFill>
                <a:latin typeface="+mj-lt"/>
                <a:hlinkClick r:id="rId4"/>
              </a:rPr>
              <a:t>https://lecta.ru/</a:t>
            </a:r>
            <a:r>
              <a:rPr lang="pt-BR" dirty="0" smtClean="0">
                <a:solidFill>
                  <a:srgbClr val="FF0000"/>
                </a:solidFill>
                <a:latin typeface="+mj-lt"/>
                <a:hlinkClick r:id="rId4"/>
              </a:rPr>
              <a:t>lingua</a:t>
            </a:r>
            <a:endParaRPr lang="pt-BR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818" y="2711859"/>
            <a:ext cx="24223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Электронная</a:t>
            </a:r>
          </a:p>
          <a:p>
            <a:pPr algn="ctr"/>
            <a:r>
              <a:rPr lang="ru-RU" sz="2400" b="1" dirty="0">
                <a:latin typeface="+mj-lt"/>
              </a:rPr>
              <a:t>форма учебника</a:t>
            </a:r>
          </a:p>
          <a:p>
            <a:pPr algn="ctr"/>
            <a:r>
              <a:rPr lang="ru-RU" sz="2400" b="1" dirty="0">
                <a:latin typeface="+mj-lt"/>
              </a:rPr>
              <a:t>(ЭФУ)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3508" y="4790011"/>
            <a:ext cx="3369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Каталог, заказ, покупка ЭФУ для физических</a:t>
            </a:r>
          </a:p>
          <a:p>
            <a:pPr algn="ctr"/>
            <a:r>
              <a:rPr lang="en-US" sz="1600" dirty="0" smtClean="0">
                <a:latin typeface="+mj-lt"/>
                <a:hlinkClick r:id="rId5"/>
              </a:rPr>
              <a:t>https://shop.lecta.ru/catalog</a:t>
            </a:r>
            <a:endParaRPr lang="ru-RU" sz="1600" dirty="0" smtClean="0">
              <a:latin typeface="+mj-lt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и юридических лиц</a:t>
            </a:r>
          </a:p>
          <a:p>
            <a:pPr algn="ctr"/>
            <a:r>
              <a:rPr lang="en-US" sz="1600" dirty="0" smtClean="0">
                <a:latin typeface="+mj-lt"/>
                <a:hlinkClick r:id="rId6"/>
              </a:rPr>
              <a:t>https://lecta.ru/distribution</a:t>
            </a:r>
            <a:endParaRPr lang="ru-RU" sz="1600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5434" y="2711859"/>
            <a:ext cx="29079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Дистанционные</a:t>
            </a:r>
          </a:p>
          <a:p>
            <a:pPr algn="ctr"/>
            <a:r>
              <a:rPr lang="ru-RU" sz="2400" b="1" dirty="0">
                <a:latin typeface="+mj-lt"/>
              </a:rPr>
              <a:t>о</a:t>
            </a:r>
            <a:r>
              <a:rPr lang="ru-RU" sz="2400" b="1" dirty="0" smtClean="0">
                <a:latin typeface="+mj-lt"/>
              </a:rPr>
              <a:t>нлайн-курсы</a:t>
            </a:r>
            <a:endParaRPr lang="en-US" sz="2400" b="1" dirty="0" smtClean="0">
              <a:latin typeface="+mj-lt"/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  <a:latin typeface="+mj-lt"/>
                <a:hlinkClick r:id="rId7"/>
              </a:rPr>
              <a:t>https://lecta.ru/</a:t>
            </a:r>
            <a:r>
              <a:rPr lang="en-US" dirty="0" smtClean="0">
                <a:solidFill>
                  <a:prstClr val="black"/>
                </a:solidFill>
                <a:latin typeface="+mj-lt"/>
                <a:hlinkClick r:id="rId7"/>
              </a:rPr>
              <a:t>kursy_online</a:t>
            </a:r>
            <a:endParaRPr lang="en-US" dirty="0" smtClean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>
            <a:stCxn id="8" idx="2"/>
          </p:cNvCxnSpPr>
          <p:nvPr/>
        </p:nvCxnSpPr>
        <p:spPr>
          <a:xfrm>
            <a:off x="4535997" y="3912187"/>
            <a:ext cx="0" cy="877824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778396" y="1988840"/>
            <a:ext cx="1497460" cy="723019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10" idx="0"/>
          </p:cNvCxnSpPr>
          <p:nvPr/>
        </p:nvCxnSpPr>
        <p:spPr>
          <a:xfrm>
            <a:off x="5724128" y="1988840"/>
            <a:ext cx="1725302" cy="723019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72000" y="2132856"/>
            <a:ext cx="0" cy="601125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98633" y="4790011"/>
            <a:ext cx="3936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Формирование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комплектов,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+mj-lt"/>
              </a:rPr>
              <a:t>в</a:t>
            </a:r>
            <a:r>
              <a:rPr lang="ru-RU" sz="1600" dirty="0" smtClean="0">
                <a:solidFill>
                  <a:prstClr val="black"/>
                </a:solidFill>
                <a:latin typeface="+mj-lt"/>
              </a:rPr>
              <a:t>ыдача ЭФУ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в личном кабинете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на сайте 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hlinkClick r:id="rId8"/>
              </a:rPr>
              <a:t>https://lecta.ru</a:t>
            </a:r>
            <a:endParaRPr lang="en-US" sz="1600" dirty="0" smtClean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593029" y="3946944"/>
            <a:ext cx="1484883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994082" y="3946944"/>
            <a:ext cx="1640712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878088" y="4790011"/>
            <a:ext cx="2615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Работа с ЭФУ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+mj-lt"/>
              </a:rPr>
              <a:t>в приложении или на сайте </a:t>
            </a:r>
            <a:r>
              <a:rPr lang="en-US" sz="1600" dirty="0">
                <a:solidFill>
                  <a:prstClr val="black"/>
                </a:solidFill>
                <a:latin typeface="+mj-lt"/>
                <a:hlinkClick r:id="rId8"/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hlinkClick r:id="rId8"/>
              </a:rPr>
              <a:t>lecta.ru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88640"/>
            <a:ext cx="770485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buClr>
                <a:schemeClr val="dk1"/>
              </a:buClr>
              <a:buSzPct val="25000"/>
            </a:pPr>
            <a:r>
              <a:rPr 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ОНЛАЙН-КУРСЫ ПОВЫШЕНИЯ КВАЛИФИКАЦИИ</a:t>
            </a:r>
          </a:p>
          <a:p>
            <a:pPr marL="228600" algn="ctr">
              <a:buClr>
                <a:schemeClr val="dk1"/>
              </a:buClr>
              <a:buSzPct val="25000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В каталоге собственные курсы в партнерстве </a:t>
            </a:r>
          </a:p>
          <a:p>
            <a:pPr marL="228600" algn="ctr">
              <a:buClr>
                <a:schemeClr val="dk1"/>
              </a:buClr>
              <a:buSzPct val="25000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с ИРО и ИПК</a:t>
            </a:r>
          </a:p>
          <a:p>
            <a:pPr marL="228600" lvl="0">
              <a:buClr>
                <a:schemeClr val="dk1"/>
              </a:buClr>
              <a:buSzPct val="25000"/>
            </a:pPr>
            <a:endParaRPr lang="ru-RU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" name="Shape 59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611560" y="1439553"/>
            <a:ext cx="7560839" cy="13006670"/>
          </a:xfrm>
          <a:prstGeom prst="rect">
            <a:avLst/>
          </a:prstGeom>
          <a:noFill/>
          <a:ln>
            <a:noFill/>
          </a:ln>
          <a:effectLst>
            <a:outerShdw blurRad="50799" dist="50800" dir="5400000" sx="2000" sy="2000" algn="ctr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572000" y="6093296"/>
            <a:ext cx="3528392" cy="54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21288"/>
            <a:ext cx="1780151" cy="5400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1484784"/>
            <a:ext cx="6948772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 smtClean="0">
                <a:latin typeface="+mj-lt"/>
                <a:ea typeface="Arial" charset="0"/>
                <a:cs typeface="Arial" charset="0"/>
              </a:rPr>
              <a:t>Элементарная единица услуги – 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КНИГОВЫДАЧА</a:t>
            </a:r>
            <a:r>
              <a:rPr lang="ru-RU" dirty="0" smtClean="0">
                <a:latin typeface="+mj-lt"/>
                <a:ea typeface="Arial" charset="0"/>
                <a:cs typeface="Arial" charset="0"/>
              </a:rPr>
              <a:t>, то есть предоставление ученику или учителю доступа на 500 дней             к любому ЭФУ или другой книге из библиотеки.</a:t>
            </a:r>
          </a:p>
          <a:p>
            <a:pPr marL="285744" indent="-285744">
              <a:buClr>
                <a:srgbClr val="15ABCD"/>
              </a:buClr>
              <a:buFont typeface="Wingdings" charset="2"/>
              <a:buChar char="§"/>
            </a:pPr>
            <a:r>
              <a:rPr lang="ru-RU" dirty="0" smtClean="0">
                <a:latin typeface="+mj-lt"/>
                <a:ea typeface="Arial" charset="0"/>
                <a:cs typeface="Arial" charset="0"/>
              </a:rPr>
              <a:t>Не знаете какие учебники нужны школе?   Это не проблема - 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КНИГОВЫДАЧИ не привязаны к конкретным учебникам (книгам). </a:t>
            </a:r>
            <a:r>
              <a:rPr lang="ru-RU" dirty="0" smtClean="0">
                <a:latin typeface="+mj-lt"/>
                <a:ea typeface="Arial" charset="0"/>
                <a:cs typeface="Arial" charset="0"/>
              </a:rPr>
              <a:t>Учитель или ученик сами выберут то, что им нужно    из библиотеки!</a:t>
            </a: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 smtClean="0">
                <a:latin typeface="+mj-lt"/>
                <a:ea typeface="Arial" charset="0"/>
                <a:cs typeface="Arial" charset="0"/>
              </a:rPr>
              <a:t>Простое ценообразование: единая цена одной книговыдачи. для всех ЭФУ и книг 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75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 рублей</a:t>
            </a:r>
            <a:r>
              <a:rPr lang="ru-RU" dirty="0" smtClean="0">
                <a:latin typeface="+mj-lt"/>
                <a:ea typeface="Arial" charset="0"/>
                <a:cs typeface="Arial" charset="0"/>
              </a:rPr>
              <a:t>, умноженная на количество купленных книговыдач, равна стоимости услуги для школы.</a:t>
            </a: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 smtClean="0">
                <a:latin typeface="+mj-lt"/>
                <a:ea typeface="Arial" charset="0"/>
                <a:cs typeface="Arial" charset="0"/>
              </a:rPr>
              <a:t>Можно приобрести КНИГОВЫДАЧИ «с запасом»                                   и использовать их в любое время, когда они понадобятся!             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Arial" charset="0"/>
                <a:cs typeface="Arial" charset="0"/>
              </a:rPr>
              <a:t>Неиспользованные КНИГОВЫДАЧИ не «сгорают». </a:t>
            </a:r>
            <a:endParaRPr lang="ru-RU" b="1" dirty="0">
              <a:solidFill>
                <a:srgbClr val="C00000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24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3977">
            <a:off x="6968301" y="1133556"/>
            <a:ext cx="1652808" cy="220599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Изображение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2300" y="2384884"/>
            <a:ext cx="1690056" cy="23119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Изображение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23091">
            <a:off x="7026980" y="3962813"/>
            <a:ext cx="1667788" cy="226469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9552" y="188641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УСЛУГИ ДЛЯ ШКОЛ ПО ДОСТУПУ К ЭЛЕКТРОННЫМ ИЗДАНИЯМ УЧЕБНИКОВ (ЭФУ) ОБЪЕДИНЕННОЙ ИЗДАТЕЛЬСКОЙ ГРУППЫ             «ДРОФА-ВЕНТАНА»</a:t>
            </a:r>
            <a:endParaRPr lang="ru-RU" sz="20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192688" cy="9361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smtClean="0"/>
              <a:t>ОБЩЕДОСТУПНЫЙ ОНЛАЙН-СЕРВИС ИЗДАТЕЛЬСКОЙ ГРУППЫ«ДРОФА-ВЕНТАНА»</a:t>
            </a:r>
            <a:endParaRPr lang="ru-RU" sz="2000" b="1" dirty="0"/>
          </a:p>
        </p:txBody>
      </p:sp>
      <p:sp>
        <p:nvSpPr>
          <p:cNvPr id="6" name="object 4"/>
          <p:cNvSpPr txBox="1">
            <a:spLocks noGrp="1"/>
          </p:cNvSpPr>
          <p:nvPr>
            <p:ph idx="1"/>
          </p:nvPr>
        </p:nvSpPr>
        <p:spPr>
          <a:xfrm>
            <a:off x="457200" y="1844824"/>
            <a:ext cx="7967228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b="1" dirty="0" err="1" smtClean="0">
                <a:solidFill>
                  <a:srgbClr val="FF0000"/>
                </a:solidFill>
                <a:latin typeface="+mj-lt"/>
              </a:rPr>
              <a:t>Атлас+</a:t>
            </a:r>
            <a:r>
              <a:rPr lang="ru-RU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–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бесплатное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интерактивное </a:t>
            </a:r>
            <a:r>
              <a:rPr lang="ru-RU" sz="1600" dirty="0" err="1" smtClean="0">
                <a:latin typeface="+mj-lt"/>
              </a:rPr>
              <a:t>онлайн-приложение</a:t>
            </a:r>
            <a:r>
              <a:rPr lang="ru-RU" sz="1600" dirty="0" smtClean="0">
                <a:latin typeface="+mj-lt"/>
              </a:rPr>
              <a:t> к атласам по географии               и истории объединенной издательской группы «ДРОФА-ВЕНТАНА».</a:t>
            </a:r>
          </a:p>
          <a:p>
            <a:pPr>
              <a:spcBef>
                <a:spcPts val="0"/>
              </a:spcBef>
            </a:pPr>
            <a:endParaRPr lang="ru-RU" sz="16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В приложение </a:t>
            </a:r>
            <a:r>
              <a:rPr lang="ru-RU" sz="1600" b="1" dirty="0" err="1" smtClean="0">
                <a:solidFill>
                  <a:srgbClr val="FF0000"/>
                </a:solidFill>
                <a:latin typeface="+mj-lt"/>
              </a:rPr>
              <a:t>Атлас+</a:t>
            </a:r>
            <a:r>
              <a:rPr lang="ru-RU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входят интерактивные задания, направленные на отработку картографических умений и подготовку к ОГЭ и ЕГЭ.</a:t>
            </a:r>
            <a:endParaRPr lang="ru-RU" sz="1800" dirty="0" smtClean="0">
              <a:latin typeface="+mj-lt"/>
            </a:endParaRPr>
          </a:p>
          <a:p>
            <a:pPr>
              <a:spcBef>
                <a:spcPts val="0"/>
              </a:spcBef>
            </a:pPr>
            <a:endParaRPr lang="ru-RU" sz="18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88640"/>
            <a:ext cx="2340967" cy="972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+mj-lt"/>
              </a:rPr>
              <a:t>Атлас+</a:t>
            </a:r>
            <a:endParaRPr lang="ru-RU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429000"/>
            <a:ext cx="2196244" cy="27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>
            <a:off x="4499992" y="5085184"/>
            <a:ext cx="1908212" cy="39604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+mj-lt"/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59632" y="3861048"/>
            <a:ext cx="403244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000" dirty="0" smtClean="0">
                <a:latin typeface="+mj-lt"/>
              </a:rPr>
              <a:t>Для доступа к </a:t>
            </a:r>
            <a:r>
              <a:rPr lang="ru-RU" sz="2000" b="1" dirty="0" err="1" smtClean="0">
                <a:latin typeface="+mj-lt"/>
              </a:rPr>
              <a:t>Атлас+</a:t>
            </a:r>
            <a:r>
              <a:rPr lang="ru-RU" sz="2000" b="1" dirty="0" smtClean="0">
                <a:latin typeface="+mj-lt"/>
              </a:rPr>
              <a:t> </a:t>
            </a:r>
            <a:endParaRPr lang="en-US" sz="2000" b="1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необходимо считать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QR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-код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на 4-й странице обложки атласа или набрать в браузере </a:t>
            </a:r>
          </a:p>
          <a:p>
            <a:r>
              <a:rPr lang="ru-RU" sz="2000" dirty="0" smtClean="0">
                <a:latin typeface="+mj-lt"/>
              </a:rPr>
              <a:t>ссылку </a:t>
            </a:r>
            <a:r>
              <a:rPr lang="en-US" sz="2000" b="1" dirty="0" smtClean="0">
                <a:latin typeface="+mj-lt"/>
              </a:rPr>
              <a:t>lecta.ru/</a:t>
            </a:r>
            <a:r>
              <a:rPr lang="en-US" sz="2000" b="1" dirty="0" err="1" smtClean="0">
                <a:latin typeface="+mj-lt"/>
              </a:rPr>
              <a:t>atlasplus</a:t>
            </a:r>
            <a:endParaRPr lang="ru-RU" sz="2000" b="1" dirty="0" smtClean="0">
              <a:latin typeface="+mj-lt"/>
            </a:endParaRPr>
          </a:p>
        </p:txBody>
      </p:sp>
      <p:pic>
        <p:nvPicPr>
          <p:cNvPr id="1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6237312"/>
            <a:ext cx="1260140" cy="378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>
            <a:spLocks noGrp="1"/>
          </p:cNvSpPr>
          <p:nvPr>
            <p:ph idx="1"/>
          </p:nvPr>
        </p:nvSpPr>
        <p:spPr>
          <a:xfrm>
            <a:off x="457200" y="1844824"/>
            <a:ext cx="7967228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Несколько сотен заданий по географии и истории</a:t>
            </a:r>
            <a:r>
              <a:rPr lang="en-US" sz="1600" dirty="0" smtClean="0">
                <a:latin typeface="+mj-lt"/>
              </a:rPr>
              <a:t> c </a:t>
            </a:r>
            <a:r>
              <a:rPr lang="ru-RU" sz="1600" dirty="0" smtClean="0">
                <a:latin typeface="+mj-lt"/>
              </a:rPr>
              <a:t>использованием атласа и карт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600" dirty="0" smtClean="0">
                <a:latin typeface="+mj-lt"/>
              </a:rPr>
              <a:t>	для всех классов с 5-го по 11-ый.</a:t>
            </a:r>
          </a:p>
          <a:p>
            <a:pPr algn="just">
              <a:spcBef>
                <a:spcPts val="0"/>
              </a:spcBef>
              <a:buNone/>
            </a:pPr>
            <a:endParaRPr lang="ru-RU" sz="1600" dirty="0" smtClean="0">
              <a:latin typeface="+mj-lt"/>
            </a:endParaRP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Задания различных типов</a:t>
            </a:r>
          </a:p>
          <a:p>
            <a:pPr lvl="1"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открытые и закрытые тесты</a:t>
            </a:r>
          </a:p>
          <a:p>
            <a:pPr lvl="1"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кассы названий, дат и значков</a:t>
            </a:r>
          </a:p>
          <a:p>
            <a:pPr lvl="1"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установление соответствий</a:t>
            </a:r>
          </a:p>
          <a:p>
            <a:pPr lvl="1"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ввод названий на карте</a:t>
            </a:r>
          </a:p>
          <a:p>
            <a:pPr lvl="1" algn="just"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интерактивная палитра</a:t>
            </a:r>
          </a:p>
          <a:p>
            <a:pPr lvl="1" algn="just">
              <a:spcBef>
                <a:spcPts val="0"/>
              </a:spcBef>
              <a:buNone/>
            </a:pPr>
            <a:r>
              <a:rPr lang="ru-RU" sz="1600" dirty="0" smtClean="0">
                <a:latin typeface="+mj-lt"/>
              </a:rPr>
              <a:t>	и ряд других </a:t>
            </a:r>
          </a:p>
          <a:p>
            <a:pPr lvl="1" algn="just">
              <a:spcBef>
                <a:spcPts val="0"/>
              </a:spcBef>
              <a:buNone/>
            </a:pPr>
            <a:r>
              <a:rPr lang="ru-RU" sz="1600" i="1" dirty="0" smtClean="0">
                <a:latin typeface="+mj-lt"/>
              </a:rPr>
              <a:t>       (всего около 10 видов заданий).</a:t>
            </a:r>
          </a:p>
          <a:p>
            <a:pPr lvl="1" algn="just">
              <a:spcBef>
                <a:spcPts val="0"/>
              </a:spcBef>
              <a:buNone/>
            </a:pPr>
            <a:endParaRPr lang="ru-RU" sz="16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+mj-lt"/>
              </a:rPr>
              <a:t>Около 30 дополнительных карт </a:t>
            </a:r>
          </a:p>
          <a:p>
            <a:pPr>
              <a:spcBef>
                <a:spcPts val="0"/>
              </a:spcBef>
              <a:buNone/>
            </a:pPr>
            <a:r>
              <a:rPr lang="ru-RU" sz="1600" dirty="0" smtClean="0">
                <a:latin typeface="+mj-lt"/>
              </a:rPr>
              <a:t>         по географии.</a:t>
            </a:r>
            <a:endParaRPr lang="ru-RU" sz="1600" dirty="0">
              <a:latin typeface="+mj-lt"/>
            </a:endParaRPr>
          </a:p>
        </p:txBody>
      </p:sp>
      <p:pic>
        <p:nvPicPr>
          <p:cNvPr id="1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679249"/>
            <a:ext cx="1260140" cy="378043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87061"/>
            <a:ext cx="43627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988" y="2258869"/>
            <a:ext cx="4294718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79512" y="188640"/>
            <a:ext cx="2340967" cy="972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+mj-lt"/>
              </a:rPr>
              <a:t>Атлас+</a:t>
            </a:r>
            <a:endParaRPr lang="ru-RU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192688" cy="9361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b="1" dirty="0" smtClean="0"/>
              <a:t>ОБЩЕДОСТУПНЫЙ ОНЛАЙН-СЕРВИС ИЗДАТЕЛЬСКОЙ ГРУППЫ«ДРОФА-ВЕНТАНА»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6643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/>
              <a:t>Цифровая образовательная платформа </a:t>
            </a:r>
            <a:r>
              <a:rPr lang="en-US" sz="2500" b="1" dirty="0" smtClean="0"/>
              <a:t>LECTA</a:t>
            </a:r>
            <a:endParaRPr lang="ru-RU" sz="25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556792"/>
            <a:ext cx="4400552" cy="4525963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Самая большая библиотека современных учебников в электронной форме: </a:t>
            </a:r>
            <a:r>
              <a:rPr lang="ru-RU" sz="1600" b="1" dirty="0" smtClean="0">
                <a:solidFill>
                  <a:srgbClr val="ED1064"/>
                </a:solidFill>
              </a:rPr>
              <a:t>более 600 наименований или 52% электронных форм учебников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из Федерального перечня</a:t>
            </a:r>
          </a:p>
          <a:p>
            <a:endParaRPr lang="ru-RU" sz="1600" dirty="0" smtClean="0"/>
          </a:p>
          <a:p>
            <a:r>
              <a:rPr lang="ru-RU" sz="1600" dirty="0" err="1" smtClean="0">
                <a:solidFill>
                  <a:srgbClr val="000000"/>
                </a:solidFill>
              </a:rPr>
              <a:t>Онлайн-сервисы</a:t>
            </a:r>
            <a:r>
              <a:rPr lang="ru-RU" sz="1600" dirty="0" smtClean="0">
                <a:solidFill>
                  <a:srgbClr val="000000"/>
                </a:solidFill>
              </a:rPr>
              <a:t> и курсы для учителей</a:t>
            </a:r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000000"/>
                </a:solidFill>
              </a:rPr>
              <a:t>Более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ED1064"/>
                </a:solidFill>
              </a:rPr>
              <a:t>130 000 электронных учебников </a:t>
            </a:r>
            <a:r>
              <a:rPr lang="ru-RU" sz="1600" dirty="0" smtClean="0">
                <a:solidFill>
                  <a:srgbClr val="000000"/>
                </a:solidFill>
              </a:rPr>
              <a:t>выдано в 2017 году</a:t>
            </a:r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000000"/>
                </a:solidFill>
              </a:rPr>
              <a:t>Более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ED1064"/>
                </a:solidFill>
              </a:rPr>
              <a:t>16 000 учеников и учителей </a:t>
            </a:r>
            <a:r>
              <a:rPr lang="ru-RU" sz="1600" dirty="0" smtClean="0">
                <a:solidFill>
                  <a:srgbClr val="000000"/>
                </a:solidFill>
              </a:rPr>
              <a:t>зарегистрировались в  LECTA в 2017 году</a:t>
            </a:r>
          </a:p>
          <a:p>
            <a:pPr>
              <a:buNone/>
            </a:pPr>
            <a:endParaRPr lang="ru-RU" sz="1600" dirty="0" smtClean="0"/>
          </a:p>
          <a:p>
            <a:r>
              <a:rPr lang="ru-RU" sz="1600" b="1" dirty="0" smtClean="0">
                <a:solidFill>
                  <a:srgbClr val="ED1064"/>
                </a:solidFill>
              </a:rPr>
              <a:t>144 школы Астраханской области и 50 школ Тамбовской области</a:t>
            </a:r>
            <a:r>
              <a:rPr lang="ru-RU" sz="1600" dirty="0" smtClean="0"/>
              <a:t>, </a:t>
            </a:r>
            <a:r>
              <a:rPr lang="ru-RU" sz="1600" dirty="0" smtClean="0">
                <a:solidFill>
                  <a:srgbClr val="000000"/>
                </a:solidFill>
              </a:rPr>
              <a:t>участвующие в массовой апробации ЭФУ</a:t>
            </a:r>
            <a:r>
              <a:rPr lang="ru-RU" sz="1600" dirty="0" smtClean="0"/>
              <a:t>, </a:t>
            </a:r>
            <a:r>
              <a:rPr lang="ru-RU" sz="1600" b="1" dirty="0" smtClean="0">
                <a:solidFill>
                  <a:srgbClr val="ED1064"/>
                </a:solidFill>
              </a:rPr>
              <a:t>более 9000 учителей и учеников</a:t>
            </a:r>
            <a:r>
              <a:rPr lang="ru-RU" sz="1600" dirty="0" smtClean="0"/>
              <a:t>, </a:t>
            </a:r>
            <a:r>
              <a:rPr lang="ru-RU" sz="1600" dirty="0" smtClean="0">
                <a:solidFill>
                  <a:srgbClr val="000000"/>
                </a:solidFill>
              </a:rPr>
              <a:t>использующих электронные учебники в образовательном процессе</a:t>
            </a:r>
          </a:p>
          <a:p>
            <a:endParaRPr lang="ru-RU" sz="1600" dirty="0" smtClean="0"/>
          </a:p>
        </p:txBody>
      </p:sp>
      <p:pic>
        <p:nvPicPr>
          <p:cNvPr id="4099" name="Picture 3" descr="C:\Users\zgonnik.m\Desktop\17-05-23-Презентация-запуск-РУ-F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003" y="2996952"/>
            <a:ext cx="4801997" cy="386104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928802"/>
            <a:ext cx="3143272" cy="10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246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53176" cy="1143000"/>
          </a:xfrm>
        </p:spPr>
        <p:txBody>
          <a:bodyPr lIns="91425" tIns="45700" rIns="91425" bIns="45700">
            <a:normAutofit fontScale="90000"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4000" b="1" dirty="0" smtClean="0"/>
              <a:t>drofa-ventana.ru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методическая помощь по каждому предмету</a:t>
            </a:r>
            <a:br>
              <a:rPr lang="ru-RU" sz="2400" b="1" dirty="0" smtClean="0"/>
            </a:br>
            <a:r>
              <a:rPr lang="ru-RU" sz="2400" b="1" dirty="0" smtClean="0"/>
              <a:t> учебного плана и учебнику издательской группы </a:t>
            </a:r>
            <a:endParaRPr lang="en-US" sz="2400" b="1" dirty="0" smtClean="0"/>
          </a:p>
        </p:txBody>
      </p:sp>
      <p:sp>
        <p:nvSpPr>
          <p:cNvPr id="247" name="Shape 247"/>
          <p:cNvSpPr txBox="1"/>
          <p:nvPr/>
        </p:nvSpPr>
        <p:spPr>
          <a:xfrm>
            <a:off x="26988" y="1628775"/>
            <a:ext cx="4032250" cy="4032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  <a:cs typeface="+mn-cs"/>
              </a:rPr>
              <a:t>Всю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+mn-cs"/>
              </a:rPr>
              <a:t>методическую помощь                           </a:t>
            </a:r>
            <a:r>
              <a:rPr lang="ru-RU" sz="1600" dirty="0">
                <a:latin typeface="+mj-lt"/>
                <a:cs typeface="+mn-cs"/>
              </a:rPr>
              <a:t>мы собрали на одной странице: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подключайтесь к </a:t>
            </a:r>
            <a:r>
              <a:rPr lang="ru-RU" sz="1600" dirty="0" err="1">
                <a:latin typeface="+mj-lt"/>
                <a:cs typeface="+mn-cs"/>
              </a:rPr>
              <a:t>вебинарам</a:t>
            </a:r>
            <a:r>
              <a:rPr lang="ru-RU" sz="1600" dirty="0">
                <a:latin typeface="+mj-lt"/>
                <a:cs typeface="+mn-cs"/>
              </a:rPr>
              <a:t>             авторов пособий, методистов                        и учителей-практиков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делитесь своим опытом                                   и изучайте опыт коллег                                  на открытых уроках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скачивайте методические              материалы и рабочие программы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читайте интервью с авторами                          и рекомендации по работе                               с учебниками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узнавайте состав УМК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+mn-cs"/>
              </a:rPr>
              <a:t>участвуйте в акциях, конкурсах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6792"/>
            <a:ext cx="4275138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91636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46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8352928" cy="86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3600" b="1" dirty="0" smtClean="0"/>
              <a:t>drofa-ventana.ru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400" dirty="0" smtClean="0"/>
              <a:t> </a:t>
            </a:r>
            <a:r>
              <a:rPr lang="ru-RU" sz="2200" b="1" dirty="0" smtClean="0"/>
              <a:t>неограниченное </a:t>
            </a:r>
            <a:r>
              <a:rPr lang="ru-RU" sz="2200" b="1" dirty="0"/>
              <a:t>по объему личное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информационно-образовательное </a:t>
            </a:r>
            <a:r>
              <a:rPr lang="ru-RU" sz="2200" b="1" dirty="0"/>
              <a:t>пространство </a:t>
            </a:r>
            <a:endParaRPr lang="en-US" sz="2200" b="1" dirty="0"/>
          </a:p>
        </p:txBody>
      </p:sp>
      <p:pic>
        <p:nvPicPr>
          <p:cNvPr id="8" name="Изображение 7" descr="ЛК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484784"/>
            <a:ext cx="5162479" cy="506200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340768"/>
            <a:ext cx="3816424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Постоянный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доступ к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вебинарам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которые Вам были интересны,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семинарам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которые вы 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посетили</a:t>
            </a:r>
            <a:endParaRPr lang="ru-RU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Здесь доступны для скачивания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Ваши электронные сертификаты участника вебинаров и семинаров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Здесь хранятся</a:t>
            </a:r>
            <a:r>
              <a:rPr lang="ru-RU" sz="1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коды для скидок в интернет-магазинах</a:t>
            </a:r>
            <a:r>
              <a:rPr lang="ru-RU" sz="1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учебной литературы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Здесь создается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библиотека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скачанных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материалов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сайта и просмотренных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видеозаписей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Ваш невидимый личный помощник будет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рекомендовать тематические подборки по Вашему предмету                или учебнику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5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556792"/>
            <a:ext cx="8614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Создавайте свой личный кабинет, регистрируясь на сайте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-4648" y="2132856"/>
            <a:ext cx="5658495" cy="2520280"/>
            <a:chOff x="107504" y="2132856"/>
            <a:chExt cx="5658495" cy="2520280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3" cstate="print"/>
            <a:srcRect b="13384"/>
            <a:stretch/>
          </p:blipFill>
          <p:spPr>
            <a:xfrm>
              <a:off x="107504" y="2132856"/>
              <a:ext cx="5658495" cy="2520280"/>
            </a:xfrm>
            <a:prstGeom prst="rect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" name="Стрелка вверх 4"/>
            <p:cNvSpPr/>
            <p:nvPr/>
          </p:nvSpPr>
          <p:spPr>
            <a:xfrm rot="20251165">
              <a:off x="4499992" y="2420888"/>
              <a:ext cx="216024" cy="432048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8" name="Стрелка вверх 7"/>
            <p:cNvSpPr/>
            <p:nvPr/>
          </p:nvSpPr>
          <p:spPr>
            <a:xfrm rot="20251165">
              <a:off x="3998322" y="3453885"/>
              <a:ext cx="216024" cy="432048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</p:grpSp>
      <p:pic>
        <p:nvPicPr>
          <p:cNvPr id="6" name="Изображение 5" descr="регистрация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680" y="3212975"/>
            <a:ext cx="4777737" cy="33444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Shape 246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352928" cy="12150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3600" b="1" dirty="0" smtClean="0"/>
              <a:t>drofa-ventana.ru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200" dirty="0" smtClean="0"/>
              <a:t> </a:t>
            </a:r>
            <a:r>
              <a:rPr lang="ru-RU" sz="2200" b="1" dirty="0" smtClean="0"/>
              <a:t>неограниченное </a:t>
            </a:r>
            <a:r>
              <a:rPr lang="ru-RU" sz="2200" b="1" dirty="0"/>
              <a:t>по объему личное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информационно-образовательное </a:t>
            </a:r>
            <a:r>
              <a:rPr lang="ru-RU" sz="2200" b="1" dirty="0"/>
              <a:t>пространство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xmlns="" val="26944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en-US" sz="4000" b="1" dirty="0" smtClean="0"/>
              <a:t>drofa-ventana.ru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b="1" dirty="0" smtClean="0"/>
              <a:t> </a:t>
            </a:r>
            <a:r>
              <a:rPr lang="ru-RU" sz="2400" b="1" dirty="0" smtClean="0"/>
              <a:t>самые </a:t>
            </a:r>
            <a:r>
              <a:rPr lang="ru-RU" sz="2400" b="1" dirty="0"/>
              <a:t>выгодные предложения </a:t>
            </a:r>
            <a:r>
              <a:rPr lang="ru-RU" sz="2400" b="1" dirty="0" smtClean="0"/>
              <a:t>о </a:t>
            </a:r>
            <a:r>
              <a:rPr lang="ru-RU" sz="2400" b="1" dirty="0"/>
              <a:t>приобретении учебной продукции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+mj-lt"/>
              </a:rPr>
              <a:t>Ценовые предложения                   от крупнейших интернет-магазинов для совершения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самой выгодной покупки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Объединенный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каталог двух издательств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с фильтрами, которые важны для педагога;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Информация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 новинках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              </a:t>
            </a:r>
            <a:r>
              <a:rPr lang="ru-RU" sz="2000" dirty="0" smtClean="0">
                <a:latin typeface="+mj-lt"/>
              </a:rPr>
              <a:t>с </a:t>
            </a:r>
            <a:r>
              <a:rPr lang="ru-RU" sz="2000" dirty="0">
                <a:latin typeface="+mj-lt"/>
              </a:rPr>
              <a:t>возможностью </a:t>
            </a:r>
            <a:r>
              <a:rPr lang="ru-RU" sz="2000" dirty="0" err="1">
                <a:latin typeface="+mj-lt"/>
              </a:rPr>
              <a:t>предзаказа</a:t>
            </a:r>
            <a:r>
              <a:rPr lang="ru-RU" sz="2000" dirty="0">
                <a:latin typeface="+mj-lt"/>
              </a:rPr>
              <a:t>;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Карта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книжных магазинов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            </a:t>
            </a:r>
            <a:r>
              <a:rPr lang="ru-RU" sz="2000" dirty="0" smtClean="0">
                <a:latin typeface="+mj-lt"/>
              </a:rPr>
              <a:t>с </a:t>
            </a:r>
            <a:r>
              <a:rPr lang="ru-RU" sz="2000" dirty="0">
                <a:latin typeface="+mj-lt"/>
              </a:rPr>
              <a:t>адресами и </a:t>
            </a:r>
            <a:r>
              <a:rPr lang="ru-RU" sz="2000" dirty="0" smtClean="0">
                <a:latin typeface="+mj-lt"/>
              </a:rPr>
              <a:t>телефонами;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Индивидуальные скидки             и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промокоды</a:t>
            </a:r>
            <a:r>
              <a:rPr lang="ru-RU" sz="2000" b="1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для самых выгодных покупок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78" t="5269" r="15779"/>
          <a:stretch/>
        </p:blipFill>
        <p:spPr>
          <a:xfrm>
            <a:off x="4355976" y="1484784"/>
            <a:ext cx="4114800" cy="67931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705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aratovskiy.vy\Рабочий стол\polovina-evropejcev-do-sih-por-chitajut-knigi-infografik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400" y="1412777"/>
            <a:ext cx="5400600" cy="5445224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2643919" y="1378008"/>
            <a:ext cx="1548173" cy="5479993"/>
          </a:xfrm>
          <a:prstGeom prst="triangle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1378008"/>
            <a:ext cx="3410269" cy="5479993"/>
          </a:xfrm>
          <a:prstGeom prst="rect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7650" y="530848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Международный интернет-проект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по популяризации художественных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произведений, которые изучают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в школе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4800" y="301232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9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000+ участников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30 стран-участников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запуск 6 июня 2016</a:t>
            </a:r>
            <a:endParaRPr lang="en-US" sz="1200" dirty="0" smtClean="0">
              <a:solidFill>
                <a:schemeClr val="bg1"/>
              </a:solidFill>
              <a:latin typeface="+mj-lt"/>
            </a:endParaRPr>
          </a:p>
          <a:p>
            <a:pPr indent="17780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самая большая в стране видеотека</a:t>
            </a:r>
          </a:p>
          <a:p>
            <a:pPr indent="177800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детских интерпретаций художественных</a:t>
            </a:r>
          </a:p>
          <a:p>
            <a:pPr indent="177800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произведений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771775" cy="61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20040" y="2397760"/>
            <a:ext cx="222504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922" y="2359819"/>
            <a:ext cx="226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  <a:hlinkClick r:id="rId4"/>
              </a:rPr>
              <a:t>страначитающая.рф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K:\_for all\РЕКЛАМА\Логотипы\Российский учебник\Логотип Российкий учебник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6672"/>
            <a:ext cx="3311699" cy="57626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23528" y="260648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044" y="1377952"/>
            <a:ext cx="7458956" cy="54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25029" y="2560480"/>
            <a:ext cx="2617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странавеликая.рф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Треугольник 7"/>
          <p:cNvSpPr/>
          <p:nvPr/>
        </p:nvSpPr>
        <p:spPr>
          <a:xfrm rot="10800000">
            <a:off x="2643919" y="1378008"/>
            <a:ext cx="1548173" cy="5479993"/>
          </a:xfrm>
          <a:prstGeom prst="triangle">
            <a:avLst/>
          </a:prstGeom>
          <a:solidFill>
            <a:srgbClr val="73B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1378008"/>
            <a:ext cx="3410269" cy="5479993"/>
          </a:xfrm>
          <a:prstGeom prst="rect">
            <a:avLst/>
          </a:prstGeom>
          <a:solidFill>
            <a:srgbClr val="73B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3365" y="49020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всероссийский интернет-проект,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направленный на создание коллекции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учительских разработок по региональной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истории, формирование чувства патриотизма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среди подрастающего поколения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через масштабные школьные акции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1946665" cy="102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485775" y="37649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запуск 14 декабря 2016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1198926" cy="55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412776"/>
            <a:ext cx="1523701" cy="45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312419" y="2895600"/>
            <a:ext cx="2397417" cy="679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040" y="2808279"/>
            <a:ext cx="2426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+mj-lt"/>
                <a:hlinkClick r:id="rId7"/>
              </a:rPr>
              <a:t>странавеликая.рф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2" descr="K:\_for all\РЕКЛАМА\Логотипы\Российский учебник\Логотип Российкий учебник-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76672"/>
            <a:ext cx="3311699" cy="57626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23528" y="260648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53365" y="49020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всероссийский интернет-проект,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направленный на создание коллекции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учительских разработок по региональной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истории, формирование чувства патриотизма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среди подрастающего поколения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через масштабные школьные акции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5775" y="37649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запуск 14 декабря 2016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2419" y="2895600"/>
            <a:ext cx="2397417" cy="679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1412776"/>
            <a:ext cx="572412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Треугольник 7"/>
          <p:cNvSpPr/>
          <p:nvPr/>
        </p:nvSpPr>
        <p:spPr>
          <a:xfrm rot="10800000">
            <a:off x="2483768" y="1412776"/>
            <a:ext cx="1860722" cy="5597624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1412776"/>
            <a:ext cx="3410269" cy="45365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+mj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23528" y="2276872"/>
            <a:ext cx="2945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Всероссийский интернет-проект                              по формированию экологического мировоззрения школьников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95300" y="3116579"/>
            <a:ext cx="2225040" cy="642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  <a:hlinkClick r:id="rId4"/>
              </a:rPr>
              <a:t>drofa-ventana.ru</a:t>
            </a:r>
            <a:endParaRPr lang="ru-RU" b="1" dirty="0">
              <a:solidFill>
                <a:schemeClr val="bg1"/>
              </a:solidFill>
              <a:latin typeface="+mj-lt"/>
              <a:hlinkClick r:id="rId4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3528" y="1412776"/>
            <a:ext cx="3263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СТРАНА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ЭКОЛОГИЧЕСКИХ ТРОП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10516" y="3927475"/>
            <a:ext cx="3400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приурочен к Году экологии           в России</a:t>
            </a:r>
          </a:p>
          <a:p>
            <a:pPr indent="1778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запуск в  1 квартале 2017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3265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1378007"/>
            <a:ext cx="9144000" cy="5479993"/>
            <a:chOff x="-7938" y="1982095"/>
            <a:chExt cx="9144000" cy="4109995"/>
          </a:xfrm>
          <a:solidFill>
            <a:schemeClr val="accent6"/>
          </a:solidFill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343" y="1986815"/>
              <a:ext cx="5760719" cy="4105275"/>
            </a:xfrm>
            <a:prstGeom prst="rect">
              <a:avLst/>
            </a:prstGeom>
            <a:grpFill/>
          </p:spPr>
        </p:pic>
        <p:sp>
          <p:nvSpPr>
            <p:cNvPr id="7" name="Треугольник 7"/>
            <p:cNvSpPr/>
            <p:nvPr/>
          </p:nvSpPr>
          <p:spPr>
            <a:xfrm rot="10800000">
              <a:off x="2635980" y="1982095"/>
              <a:ext cx="1548173" cy="410999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7938" y="1982095"/>
              <a:ext cx="3410269" cy="410999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 smtClean="0">
                <a:latin typeface="+mj-lt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44029" y="1794074"/>
            <a:ext cx="3399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СТРАНА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НЕВЫУЧЕННЫХ УРОКОВ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7251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Периодичные конкурсы</a:t>
            </a: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по созданию коллекции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методических разработок</a:t>
            </a:r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по внеурочной деятельности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75" y="37649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запуск 14 декабря 2016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2420" y="2895600"/>
            <a:ext cx="288036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3531" y="2888139"/>
            <a:ext cx="279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hlinkClick r:id="rId3"/>
              </a:rPr>
              <a:t>drofa-ventana.ru/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hlinkClick r:id="rId3"/>
              </a:rPr>
              <a:t>vneuroka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2" descr="K:\_for all\РЕКЛАМА\Логотипы\Российский учебник\Логотип Российкий учебник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81737"/>
            <a:ext cx="3311699" cy="57626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23528" y="33265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zgonnik.m\Downloads\shutterstock_40801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430" y="1890713"/>
            <a:ext cx="6168571" cy="4110037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2643920" y="1890758"/>
            <a:ext cx="1548173" cy="410999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" y="1890758"/>
            <a:ext cx="3410269" cy="4109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8924" y="2981239"/>
            <a:ext cx="33469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Всероссийский проект поддержки</a:t>
            </a:r>
          </a:p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и распространения инновационного опыта школ</a:t>
            </a:r>
          </a:p>
          <a:p>
            <a:endParaRPr lang="ru-RU" sz="1600" b="1" dirty="0">
              <a:solidFill>
                <a:schemeClr val="bg1"/>
              </a:solidFill>
              <a:latin typeface="+mj-lt"/>
            </a:endParaRPr>
          </a:p>
          <a:p>
            <a:pPr indent="179388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Все регионы РФ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ЭФУ в каждом классе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Адресная методическая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indent="179388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поддержка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  <a:p>
            <a:pPr indent="179388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Распространение передового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indent="179388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опыта  в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СМИ</a:t>
            </a:r>
          </a:p>
          <a:p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" y="1987843"/>
            <a:ext cx="3995935" cy="6778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https://</a:t>
            </a:r>
            <a:r>
              <a:rPr lang="en-US" b="1" dirty="0" err="1">
                <a:solidFill>
                  <a:srgbClr val="0070C0"/>
                </a:solidFill>
                <a:latin typeface="+mj-lt"/>
              </a:rPr>
              <a:t>drofa-ventana.ru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/l/</a:t>
            </a:r>
            <a:r>
              <a:rPr lang="en-US" b="1" dirty="0" err="1">
                <a:solidFill>
                  <a:srgbClr val="0070C0"/>
                </a:solidFill>
                <a:latin typeface="+mj-lt"/>
              </a:rPr>
              <a:t>innoschool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/</a:t>
            </a:r>
            <a:endParaRPr lang="ru-RU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95736" y="1484784"/>
            <a:ext cx="4080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+mj-lt"/>
              </a:rPr>
              <a:t>ШКОЛА, ОТКРЫТАЯ ИННОВАЦИЯМ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3265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7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916832"/>
            <a:ext cx="3491880" cy="42484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60648"/>
            <a:ext cx="8820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3185" y="1568461"/>
            <a:ext cx="190881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z</a:t>
            </a:r>
            <a:endParaRPr lang="ru-RU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844824"/>
            <a:ext cx="327585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Всероссийский проект поддержки и развития школьных информационно-библиотечных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центров</a:t>
            </a:r>
            <a:endParaRPr lang="ru-RU" b="1" dirty="0">
              <a:solidFill>
                <a:schemeClr val="bg1"/>
              </a:solidFill>
              <a:latin typeface="+mj-lt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  Все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регионы РФ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  Возможности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цифровой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       платформы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LECTA – каждой библиотеке: ЭФУ, интерактивное приложение</a:t>
            </a:r>
          </a:p>
          <a:p>
            <a:pPr marL="179388" indent="-179388"/>
            <a:r>
              <a:rPr lang="ru-RU" b="1" dirty="0">
                <a:solidFill>
                  <a:schemeClr val="bg1"/>
                </a:solidFill>
                <a:latin typeface="+mj-lt"/>
              </a:rPr>
              <a:t>	к атласам,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классическая художественная литература, словари, энциклопедии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  Всесторонняя методическая поддержка </a:t>
            </a:r>
          </a:p>
          <a:p>
            <a:pPr indent="179388">
              <a:buFont typeface="Arial" pitchFamily="34" charset="0"/>
              <a:buChar char="•"/>
            </a:pPr>
            <a:endParaRPr lang="ru-RU" sz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2" descr="D:\Masha\черная пятница\CLI\!РАСТР\Книги\CcIau58UEAECRy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16832"/>
            <a:ext cx="5724128" cy="4248472"/>
          </a:xfrm>
          <a:prstGeom prst="rect">
            <a:avLst/>
          </a:prstGeom>
          <a:noFill/>
        </p:spPr>
      </p:pic>
      <p:sp>
        <p:nvSpPr>
          <p:cNvPr id="22" name="Треугольник 7"/>
          <p:cNvSpPr/>
          <p:nvPr/>
        </p:nvSpPr>
        <p:spPr>
          <a:xfrm rot="10800000">
            <a:off x="2699791" y="1916831"/>
            <a:ext cx="1548173" cy="4227937"/>
          </a:xfrm>
          <a:prstGeom prst="triangle">
            <a:avLst>
              <a:gd name="adj" fmla="val 555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41277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ИНФОРМАЦИОННО-ОБРАЗОВАТЕЛЬНАЯ СРЕДА СОВРЕМЕННОЙ ШКОЛЬНОЙБИБЛИОТЕКИ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3265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СОЦИАЛЬНЫЕ ОБРАЗОВАТЕЛЬНЫЕ ИНТЕРНЕТ-ПРОЕКТЫ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0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6643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/>
              <a:t>«ДРОФА – НОВАЯ ШКОЛА»</a:t>
            </a:r>
            <a:endParaRPr lang="ru-RU" sz="25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6686568" cy="490063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Компания, специализирующаяся на поставках инновационных комплексов оборудования для создания современной образовательной среды</a:t>
            </a:r>
          </a:p>
          <a:p>
            <a:endParaRPr lang="ru-RU" sz="2000" dirty="0" smtClean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15-летний опыт работы и доля рынка по оснащению дошкольных и общеобразовательных организаций РФ — </a:t>
            </a:r>
            <a:r>
              <a:rPr lang="ru-RU" sz="2000" b="1" dirty="0" smtClean="0">
                <a:solidFill>
                  <a:srgbClr val="ED1064"/>
                </a:solidFill>
              </a:rPr>
              <a:t>до 33%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000000"/>
                </a:solidFill>
              </a:rPr>
              <a:t>Специализация проектов:</a:t>
            </a:r>
          </a:p>
          <a:p>
            <a:pPr lvl="1"/>
            <a:r>
              <a:rPr lang="ru-RU" sz="1800" dirty="0" smtClean="0">
                <a:solidFill>
                  <a:srgbClr val="000000"/>
                </a:solidFill>
              </a:rPr>
              <a:t>Создание развивающей среды для детских садов</a:t>
            </a:r>
          </a:p>
          <a:p>
            <a:pPr lvl="1"/>
            <a:r>
              <a:rPr lang="ru-RU" sz="1800" dirty="0" smtClean="0">
                <a:solidFill>
                  <a:srgbClr val="000000"/>
                </a:solidFill>
              </a:rPr>
              <a:t>Оснащение школ-новостроек</a:t>
            </a:r>
          </a:p>
          <a:p>
            <a:pPr lvl="1"/>
            <a:r>
              <a:rPr lang="ru-RU" sz="1800" dirty="0" smtClean="0">
                <a:solidFill>
                  <a:srgbClr val="000000"/>
                </a:solidFill>
              </a:rPr>
              <a:t> Оборудование для детей с ОВЗ и инвалидов</a:t>
            </a:r>
          </a:p>
          <a:p>
            <a:pPr lvl="1"/>
            <a:r>
              <a:rPr lang="ru-RU" sz="1800" dirty="0" smtClean="0">
                <a:solidFill>
                  <a:srgbClr val="000000"/>
                </a:solidFill>
              </a:rPr>
              <a:t>Создание информационно-библиотечных центров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786322"/>
            <a:ext cx="153706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9807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ВСЕРОССИЙСКИЙ КОНКУРС</a:t>
            </a:r>
            <a:endParaRPr lang="ru-RU" sz="2400" b="1" dirty="0"/>
          </a:p>
        </p:txBody>
      </p:sp>
      <p:pic>
        <p:nvPicPr>
          <p:cNvPr id="4" name="Содержимое 3" descr="picjumbo.com_HNCK7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596" y="1412776"/>
            <a:ext cx="7965243" cy="4536504"/>
          </a:xfrm>
        </p:spPr>
      </p:pic>
      <p:sp>
        <p:nvSpPr>
          <p:cNvPr id="5" name="Прямоугольник 4"/>
          <p:cNvSpPr/>
          <p:nvPr/>
        </p:nvSpPr>
        <p:spPr>
          <a:xfrm>
            <a:off x="1475656" y="2348880"/>
            <a:ext cx="3857652" cy="1077218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«Электронный учебник на уроке»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46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Clr>
                <a:srgbClr val="000000"/>
              </a:buClr>
              <a:buSzPct val="25000"/>
            </a:pPr>
            <a:r>
              <a:rPr lang="ru-RU" altLang="ru-RU" sz="3600" b="1"/>
              <a:t/>
            </a:r>
            <a:br>
              <a:rPr lang="ru-RU" altLang="ru-RU" sz="3600" b="1"/>
            </a:br>
            <a:endParaRPr lang="en-US" altLang="ru-RU" sz="2400"/>
          </a:p>
        </p:txBody>
      </p:sp>
      <p:sp>
        <p:nvSpPr>
          <p:cNvPr id="2051" name="Shape 247"/>
          <p:cNvSpPr txBox="1">
            <a:spLocks noChangeArrowheads="1"/>
          </p:cNvSpPr>
          <p:nvPr/>
        </p:nvSpPr>
        <p:spPr bwMode="auto">
          <a:xfrm>
            <a:off x="26988" y="162877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+mj-lt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23850" y="44624"/>
            <a:ext cx="842461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2500 педагогов уже подписались </a:t>
            </a:r>
            <a:endParaRPr lang="ru-RU" altLang="ru-RU" sz="2500" b="1" dirty="0" smtClean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 eaLnBrk="1" hangingPunct="1"/>
            <a:r>
              <a:rPr lang="ru-RU" alt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на </a:t>
            </a:r>
            <a:r>
              <a:rPr lang="en-US" altLang="ru-RU" sz="2500" b="1" dirty="0" err="1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youtube</a:t>
            </a:r>
            <a:r>
              <a:rPr lang="en-US" alt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ru-RU" altLang="ru-RU" sz="25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канал «</a:t>
            </a:r>
            <a:r>
              <a:rPr lang="ru-RU" alt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ДРОФА</a:t>
            </a:r>
            <a:r>
              <a:rPr lang="en-US" alt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ru-RU" altLang="ru-RU" sz="25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ВЕНТАНА»</a:t>
            </a:r>
            <a:endParaRPr lang="en-US" altLang="ru-RU" sz="25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 eaLnBrk="1" hangingPunct="1"/>
            <a:r>
              <a:rPr lang="ru-RU" altLang="ru-RU" sz="3200" b="1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YouTube.com</a:t>
            </a:r>
            <a:r>
              <a:rPr lang="ru-RU" altLang="ru-RU" sz="32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ru-RU" altLang="ru-RU" sz="3200" b="1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drofapublishing</a:t>
            </a:r>
            <a:endParaRPr lang="ru-RU" altLang="ru-RU" sz="32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916832"/>
            <a:ext cx="8208963" cy="255454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+mj-lt"/>
              </a:rPr>
              <a:t>Делятся </a:t>
            </a:r>
            <a:r>
              <a:rPr lang="ru-RU" altLang="ru-RU" sz="2000" dirty="0">
                <a:latin typeface="+mj-lt"/>
              </a:rPr>
              <a:t>опытом с другими педагогами и </a:t>
            </a:r>
            <a:r>
              <a:rPr lang="ru-RU" altLang="ru-RU" sz="2000" dirty="0" smtClean="0">
                <a:latin typeface="+mj-lt"/>
              </a:rPr>
              <a:t>передают </a:t>
            </a:r>
            <a:r>
              <a:rPr lang="ru-RU" altLang="ru-RU" sz="2000" dirty="0">
                <a:latin typeface="+mj-lt"/>
              </a:rPr>
              <a:t>свой </a:t>
            </a:r>
            <a:r>
              <a:rPr lang="ru-RU" altLang="ru-RU" sz="2000" dirty="0" smtClean="0">
                <a:latin typeface="+mj-lt"/>
              </a:rPr>
              <a:t>                        в </a:t>
            </a:r>
            <a:r>
              <a:rPr lang="ru-RU" altLang="ru-RU" sz="2000" dirty="0">
                <a:latin typeface="+mj-lt"/>
              </a:rPr>
              <a:t>проекте </a:t>
            </a:r>
            <a:r>
              <a:rPr lang="ru-RU" altLang="ru-RU" sz="2000" b="1" dirty="0">
                <a:latin typeface="+mj-lt"/>
              </a:rPr>
              <a:t>«45 минут. Открытый урок</a:t>
            </a:r>
            <a:r>
              <a:rPr lang="ru-RU" altLang="ru-RU" sz="2000" b="1" dirty="0" smtClean="0">
                <a:latin typeface="+mj-lt"/>
              </a:rPr>
              <a:t>». </a:t>
            </a:r>
            <a:endParaRPr lang="ru-RU" altLang="ru-RU" sz="2000" b="1" dirty="0">
              <a:latin typeface="+mj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+mj-lt"/>
              </a:rPr>
              <a:t>Дистанционно участвуют во </a:t>
            </a:r>
            <a:r>
              <a:rPr lang="ru-RU" altLang="ru-RU" sz="2000" dirty="0">
                <a:latin typeface="+mj-lt"/>
              </a:rPr>
              <a:t>Всероссийских </a:t>
            </a:r>
            <a:r>
              <a:rPr lang="ru-RU" altLang="ru-RU" sz="2000" b="1" dirty="0">
                <a:latin typeface="+mj-lt"/>
              </a:rPr>
              <a:t>методических мероприятиях</a:t>
            </a:r>
            <a:r>
              <a:rPr lang="ru-RU" altLang="ru-RU" sz="2000" dirty="0">
                <a:latin typeface="+mj-lt"/>
              </a:rPr>
              <a:t> </a:t>
            </a:r>
            <a:r>
              <a:rPr lang="ru-RU" altLang="ru-RU" sz="2000" dirty="0" smtClean="0">
                <a:latin typeface="+mj-lt"/>
              </a:rPr>
              <a:t>.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+mj-lt"/>
              </a:rPr>
              <a:t>Смотрят</a:t>
            </a: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000" b="1" dirty="0">
                <a:latin typeface="+mj-lt"/>
              </a:rPr>
              <a:t>видео анонсы </a:t>
            </a:r>
            <a:r>
              <a:rPr lang="ru-RU" altLang="ru-RU" sz="2000" dirty="0">
                <a:latin typeface="+mj-lt"/>
              </a:rPr>
              <a:t>предстоящих </a:t>
            </a:r>
            <a:r>
              <a:rPr lang="ru-RU" altLang="ru-RU" sz="2000" b="1" dirty="0" err="1">
                <a:latin typeface="+mj-lt"/>
              </a:rPr>
              <a:t>вебинаров</a:t>
            </a:r>
            <a:r>
              <a:rPr lang="ru-RU" altLang="ru-RU" sz="2000" dirty="0">
                <a:latin typeface="+mj-lt"/>
              </a:rPr>
              <a:t>  и сами</a:t>
            </a:r>
            <a:r>
              <a:rPr lang="ru-RU" altLang="ru-RU" sz="2000" b="1" dirty="0">
                <a:latin typeface="+mj-lt"/>
              </a:rPr>
              <a:t> </a:t>
            </a:r>
            <a:r>
              <a:rPr lang="ru-RU" altLang="ru-RU" sz="2000" b="1" dirty="0" err="1" smtClean="0">
                <a:latin typeface="+mj-lt"/>
              </a:rPr>
              <a:t>вебинары</a:t>
            </a:r>
            <a:r>
              <a:rPr lang="ru-RU" altLang="ru-RU" sz="2000" b="1" dirty="0" smtClean="0">
                <a:latin typeface="+mj-lt"/>
              </a:rPr>
              <a:t>. </a:t>
            </a:r>
            <a:endParaRPr lang="ru-RU" altLang="ru-RU" sz="2000" b="1" dirty="0">
              <a:latin typeface="+mj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+mj-lt"/>
              </a:rPr>
              <a:t>Знакомятся с</a:t>
            </a: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000" b="1" dirty="0" err="1" smtClean="0">
                <a:latin typeface="+mj-lt"/>
              </a:rPr>
              <a:t>видеообзорами</a:t>
            </a: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000" dirty="0">
                <a:latin typeface="+mj-lt"/>
              </a:rPr>
              <a:t>УМК  и </a:t>
            </a:r>
            <a:r>
              <a:rPr lang="ru-RU" altLang="ru-RU" sz="2000" dirty="0" smtClean="0">
                <a:latin typeface="+mj-lt"/>
              </a:rPr>
              <a:t>новинок. </a:t>
            </a:r>
            <a:endParaRPr lang="ru-RU" altLang="ru-RU" sz="2000" dirty="0">
              <a:latin typeface="+mj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+mj-lt"/>
              </a:rPr>
              <a:t>Смотрят </a:t>
            </a:r>
            <a:r>
              <a:rPr lang="ru-RU" altLang="ru-RU" sz="2000" b="1" dirty="0" smtClean="0">
                <a:latin typeface="+mj-lt"/>
              </a:rPr>
              <a:t>интервью</a:t>
            </a:r>
            <a:r>
              <a:rPr lang="ru-RU" altLang="ru-RU" sz="2000" dirty="0" smtClean="0">
                <a:latin typeface="+mj-lt"/>
              </a:rPr>
              <a:t> с авторами учебников на современные тенденции в преподавании дисциплины.</a:t>
            </a:r>
            <a:endParaRPr lang="ru-RU" altLang="ru-RU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1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959116" cy="105273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@</a:t>
            </a:r>
            <a:r>
              <a:rPr lang="en-US" b="1" dirty="0" err="1" smtClean="0"/>
              <a:t>drofa.ventana</a:t>
            </a:r>
            <a:r>
              <a:rPr lang="en-US" b="1" dirty="0" smtClean="0"/>
              <a:t>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500" b="1" dirty="0" smtClean="0"/>
              <a:t>наше имя в социальных сетях</a:t>
            </a:r>
            <a:endParaRPr lang="ru-RU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6100"/>
          </a:xfrm>
        </p:spPr>
        <p:txBody>
          <a:bodyPr/>
          <a:lstStyle/>
          <a:p>
            <a:r>
              <a:rPr lang="ru-RU" sz="2000" b="1" dirty="0" smtClean="0">
                <a:latin typeface="+mj-lt"/>
              </a:rPr>
              <a:t>Ненавязчивое информирование о новых событиях</a:t>
            </a:r>
            <a:r>
              <a:rPr lang="ru-RU" sz="2000" dirty="0" smtClean="0">
                <a:latin typeface="+mj-lt"/>
              </a:rPr>
              <a:t>: </a:t>
            </a:r>
            <a:r>
              <a:rPr lang="ru-RU" sz="2000" dirty="0" err="1" smtClean="0">
                <a:latin typeface="+mj-lt"/>
              </a:rPr>
              <a:t>вебинары</a:t>
            </a:r>
            <a:r>
              <a:rPr lang="ru-RU" sz="2000" dirty="0" smtClean="0">
                <a:latin typeface="+mj-lt"/>
              </a:rPr>
              <a:t>, новинки, освещение интересных мировых фактов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и сведений                в ракурсе наших учебников,  видео интервью        с авторами, новости образования</a:t>
            </a:r>
          </a:p>
          <a:p>
            <a:r>
              <a:rPr lang="ru-RU" sz="2000" b="1" dirty="0" smtClean="0">
                <a:latin typeface="+mj-lt"/>
              </a:rPr>
              <a:t>Профессиональное общение коллег</a:t>
            </a:r>
            <a:r>
              <a:rPr lang="ru-RU" sz="2000" dirty="0" smtClean="0">
                <a:latin typeface="+mj-lt"/>
              </a:rPr>
              <a:t>, работающих по учебникам издательской группы</a:t>
            </a:r>
          </a:p>
          <a:p>
            <a:r>
              <a:rPr lang="ru-RU" sz="2000" b="1" dirty="0">
                <a:latin typeface="+mj-lt"/>
              </a:rPr>
              <a:t>Акции на выгодную покупку</a:t>
            </a:r>
            <a:r>
              <a:rPr lang="ru-RU" sz="2000" dirty="0">
                <a:latin typeface="+mj-lt"/>
              </a:rPr>
              <a:t> учебной литературы в интернет-магазине для новых подписчиков</a:t>
            </a:r>
            <a:endParaRPr lang="en-US" sz="2000" dirty="0">
              <a:latin typeface="+mj-lt"/>
            </a:endParaRPr>
          </a:p>
          <a:p>
            <a:r>
              <a:rPr lang="ru-RU" sz="2000" b="1" dirty="0">
                <a:latin typeface="+mj-lt"/>
              </a:rPr>
              <a:t>Быстрая обратная связь </a:t>
            </a:r>
            <a:r>
              <a:rPr lang="ru-RU" sz="2000" dirty="0">
                <a:latin typeface="+mj-lt"/>
              </a:rPr>
              <a:t>с сотрудником издательской </a:t>
            </a:r>
            <a:r>
              <a:rPr lang="ru-RU" sz="2000" dirty="0" smtClean="0">
                <a:latin typeface="+mj-lt"/>
              </a:rPr>
              <a:t>группы</a:t>
            </a:r>
          </a:p>
          <a:p>
            <a:endParaRPr lang="ru-RU" sz="2000" dirty="0" smtClean="0">
              <a:latin typeface="+mj-lt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6671138" y="562671"/>
            <a:ext cx="2266709" cy="59762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93336" y="2636912"/>
            <a:ext cx="2127136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4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Благодарим за внимание!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21297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Контакты для связи: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</a:rPr>
              <a:t>metod@rosuchebnik.ru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8 800 2000 550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Шаблон презентации РУ 3х4 новый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РУ 3х4 новый</Template>
  <TotalTime>1190</TotalTime>
  <Words>8430</Words>
  <Application>Microsoft Office PowerPoint</Application>
  <PresentationFormat>Экран (4:3)</PresentationFormat>
  <Paragraphs>1377</Paragraphs>
  <Slides>93</Slides>
  <Notes>52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Шаблон презентации РУ 3х4 новый</vt:lpstr>
      <vt:lpstr>Слайд 1</vt:lpstr>
      <vt:lpstr>Миссия корпорации «Российский учебник»</vt:lpstr>
      <vt:lpstr>Наши ценности</vt:lpstr>
      <vt:lpstr>Наши цели</vt:lpstr>
      <vt:lpstr>Слайд 5</vt:lpstr>
      <vt:lpstr>Слайд 6</vt:lpstr>
      <vt:lpstr>Учебные издательства,  входящие в корпорацию «Российский учебник»</vt:lpstr>
      <vt:lpstr>Цифровая образовательная платформа LECTA</vt:lpstr>
      <vt:lpstr>«ДРОФА – НОВАЯ ШКОЛА»</vt:lpstr>
      <vt:lpstr>Апробация новых учебников,  разработанных под вызовы XXI века</vt:lpstr>
      <vt:lpstr>по мнению общественного педагогического совета, миссия и ценности «российского учебника» отражают актуальную повестку системы образования</vt:lpstr>
      <vt:lpstr>Большая наука — школе.  Научно-редакционный совет</vt:lpstr>
      <vt:lpstr>Российский учебник – детям России</vt:lpstr>
      <vt:lpstr>Слайд 14</vt:lpstr>
      <vt:lpstr> Корпорация «Российский учебник» в действующем федеральном перечне</vt:lpstr>
      <vt:lpstr>Комплексное предложение</vt:lpstr>
      <vt:lpstr>Учебно-методическое обеспечение  образовательного процесса</vt:lpstr>
      <vt:lpstr>Учебно-методическое обеспечение  образовательного процесса</vt:lpstr>
      <vt:lpstr>Слайд 19</vt:lpstr>
      <vt:lpstr>Слайд 20</vt:lpstr>
      <vt:lpstr>Учебно-методические комплекты для начального общего образования</vt:lpstr>
      <vt:lpstr>Учебно-методические комплекты для начального общего образования</vt:lpstr>
      <vt:lpstr>Учебно-методические комплекты для начального общего образования</vt:lpstr>
      <vt:lpstr>Учебно-методические комплекты для начального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Учебно-методические комплекты  для основного и среднего общего образования</vt:lpstr>
      <vt:lpstr>СИСТЕМА МЕТОДИЧЕСКОЙ РАБОТЫ</vt:lpstr>
      <vt:lpstr>СИСТЕМА МЕТОДИЧЕСКОЙ РАБОТЫ</vt:lpstr>
      <vt:lpstr> Структура объединённой методической дирекции издательской группы</vt:lpstr>
      <vt:lpstr>«ДИСТАНЦИОННАЯ ШКОЛА УЧИТЕЛЕЙ» drofa-ventana.ru</vt:lpstr>
      <vt:lpstr>Слайд 74</vt:lpstr>
      <vt:lpstr>LECTA — единая цифровая образовательная платформа объединенной издательской группы «ДРОФА-ВЕНТАНА»</vt:lpstr>
      <vt:lpstr>Слайд 76</vt:lpstr>
      <vt:lpstr>Слайд 77</vt:lpstr>
      <vt:lpstr> ОБЩЕДОСТУПНЫЙ ОНЛАЙН-СЕРВИС ИЗДАТЕЛЬСКОЙ ГРУППЫ«ДРОФА-ВЕНТАНА»</vt:lpstr>
      <vt:lpstr> ОБЩЕДОСТУПНЫЙ ОНЛАЙН-СЕРВИС ИЗДАТЕЛЬСКОЙ ГРУППЫ«ДРОФА-ВЕНТАНА»</vt:lpstr>
      <vt:lpstr>drofa-ventana.ru  методическая помощь по каждому предмету  учебного плана и учебнику издательской группы </vt:lpstr>
      <vt:lpstr>drofa-ventana.ru   неограниченное по объему личное  информационно-образовательное пространство </vt:lpstr>
      <vt:lpstr>drofa-ventana.ru   неограниченное по объему личное  информационно-образовательное пространство </vt:lpstr>
      <vt:lpstr>   drofa-ventana.ru  самые выгодные предложения о приобретении учебной продукции</vt:lpstr>
      <vt:lpstr>Слайд 84</vt:lpstr>
      <vt:lpstr>Слайд 85</vt:lpstr>
      <vt:lpstr>Слайд 86</vt:lpstr>
      <vt:lpstr>Слайд 87</vt:lpstr>
      <vt:lpstr>Слайд 88</vt:lpstr>
      <vt:lpstr>Слайд 89</vt:lpstr>
      <vt:lpstr>ВСЕРОССИЙСКИЙ КОНКУРС</vt:lpstr>
      <vt:lpstr> </vt:lpstr>
      <vt:lpstr>@drofa.ventana –  наше имя в социальных сетях</vt:lpstr>
      <vt:lpstr>Слайд 93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Латыпова</dc:creator>
  <cp:lastModifiedBy>Доржиева</cp:lastModifiedBy>
  <cp:revision>115</cp:revision>
  <dcterms:created xsi:type="dcterms:W3CDTF">2017-06-29T11:39:35Z</dcterms:created>
  <dcterms:modified xsi:type="dcterms:W3CDTF">2017-07-25T12:57:31Z</dcterms:modified>
</cp:coreProperties>
</file>