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64" r:id="rId6"/>
    <p:sldId id="265" r:id="rId7"/>
    <p:sldId id="261" r:id="rId8"/>
    <p:sldId id="262" r:id="rId9"/>
    <p:sldId id="266" r:id="rId10"/>
    <p:sldId id="267" r:id="rId11"/>
    <p:sldId id="268" r:id="rId12"/>
    <p:sldId id="272" r:id="rId13"/>
    <p:sldId id="270" r:id="rId14"/>
    <p:sldId id="275" r:id="rId15"/>
    <p:sldId id="280" r:id="rId16"/>
    <p:sldId id="279" r:id="rId17"/>
    <p:sldId id="277" r:id="rId18"/>
    <p:sldId id="276" r:id="rId19"/>
    <p:sldId id="281" r:id="rId20"/>
    <p:sldId id="282" r:id="rId21"/>
    <p:sldId id="263" r:id="rId22"/>
    <p:sldId id="286" r:id="rId23"/>
    <p:sldId id="284" r:id="rId24"/>
    <p:sldId id="28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77B7-0F9B-4258-8F96-2BE96F6F6221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4582-E194-4095-A158-8F996F393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77B7-0F9B-4258-8F96-2BE96F6F6221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4582-E194-4095-A158-8F996F393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77B7-0F9B-4258-8F96-2BE96F6F6221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4582-E194-4095-A158-8F996F393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77B7-0F9B-4258-8F96-2BE96F6F6221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4582-E194-4095-A158-8F996F393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77B7-0F9B-4258-8F96-2BE96F6F6221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4582-E194-4095-A158-8F996F393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77B7-0F9B-4258-8F96-2BE96F6F6221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4582-E194-4095-A158-8F996F393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77B7-0F9B-4258-8F96-2BE96F6F6221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4582-E194-4095-A158-8F996F393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77B7-0F9B-4258-8F96-2BE96F6F6221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4582-E194-4095-A158-8F996F393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77B7-0F9B-4258-8F96-2BE96F6F6221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4582-E194-4095-A158-8F996F393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77B7-0F9B-4258-8F96-2BE96F6F6221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4582-E194-4095-A158-8F996F393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77B7-0F9B-4258-8F96-2BE96F6F6221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4582-E194-4095-A158-8F996F393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F77B7-0F9B-4258-8F96-2BE96F6F6221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D4582-E194-4095-A158-8F996F393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</a:rPr>
              <a:t>АНАЛИЗ </a:t>
            </a:r>
            <a:r>
              <a:rPr lang="ru-RU" b="1" dirty="0" smtClean="0">
                <a:latin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</a:rPr>
              <a:t> работы </a:t>
            </a:r>
            <a:r>
              <a:rPr lang="ru-RU" b="1" dirty="0" smtClean="0">
                <a:latin typeface="Times New Roman" pitchFamily="18" charset="0"/>
              </a:rPr>
              <a:t>автономной негосударственной организации дополнительного профессионального образования</a:t>
            </a:r>
            <a:br>
              <a:rPr lang="ru-RU" b="1" dirty="0" smtClean="0">
                <a:latin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</a:rPr>
              <a:t>«Институт непрерывного образования»</a:t>
            </a:r>
            <a:br>
              <a:rPr lang="ru-RU" b="1" dirty="0" smtClean="0"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93610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2017-2018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243428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</a:rPr>
              <a:t>123  учителей и руководителей ОУ, </a:t>
            </a:r>
            <a:r>
              <a:rPr lang="ru-RU" sz="3100" dirty="0" smtClean="0"/>
              <a:t>сотрудничающих с АНО ДПО «Институт непрерывного образования» </a:t>
            </a:r>
            <a:br>
              <a:rPr lang="ru-RU" sz="3100" dirty="0" smtClean="0"/>
            </a:br>
            <a:r>
              <a:rPr lang="ru-RU" sz="3100" dirty="0" smtClean="0"/>
              <a:t>получили удостоверения о повышении квалификации, в том числе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2571745"/>
          <a:ext cx="8229600" cy="333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/>
                <a:gridCol w="2232248"/>
                <a:gridCol w="1532856"/>
              </a:tblGrid>
              <a:tr h="142875">
                <a:tc>
                  <a:txBody>
                    <a:bodyPr/>
                    <a:lstStyle/>
                    <a:p>
                      <a:r>
                        <a:rPr lang="ru-RU" dirty="0" smtClean="0"/>
                        <a:t>Целевая аудитория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человек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кол-во часов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Зам. директора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 ОУ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72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Учителя начальной</a:t>
                      </a:r>
                      <a:r>
                        <a:rPr lang="ru-RU" baseline="0" dirty="0" smtClean="0"/>
                        <a:t> школы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108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Учителя русского языка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Учителя математики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Учителя английского языка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Учителя истории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Учителя физики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Учителя химии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404813"/>
            <a:ext cx="8229600" cy="466566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Курсовая подготовка реализовывалась в двух направлениях: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- авторские семинары;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- методические мероприятия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C:\Users\%D0%9F%D0%BE%D0%BB%D1%8C%D0%B7%D0%BE%D0%B2%D0%B0%D1%82%D0%B5%D0%BB%D1%8C\Desktop\%D0%BA %D1%81%D0%BE%D0%B2%D0%B5%D1%89%D0%B0%D0%BD%D0%B8%D1%8E %D0%B4%D0%B8%D1%80 18\%D0%A5%D0%B0%D1%87%D0%B0%D1%82%D1%83%D1%80%D1%8F%D0%B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C:\Users\%D0%9F%D0%BE%D0%BB%D1%8C%D0%B7%D0%BE%D0%B2%D0%B0%D1%82%D0%B5%D0%BB%D1%8C\Desktop\%D0%BA %D1%81%D0%BE%D0%B2%D0%B5%D1%89%D0%B0%D0%BD%D0%B8%D1%8E %D0%B4%D0%B8%D1%80 18\%D0%A5%D0%B0%D1%87%D0%B0%D1%82%D1%83%D1%80%D1%8F%D0%B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45380" t="42905" r="31517"/>
          <a:stretch>
            <a:fillRect/>
          </a:stretch>
        </p:blipFill>
        <p:spPr bwMode="auto">
          <a:xfrm>
            <a:off x="6143636" y="500042"/>
            <a:ext cx="2000264" cy="370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928934"/>
            <a:ext cx="4276538" cy="320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14348" y="78579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 smtClean="0"/>
              <a:t>Проектирование системы оценки планируемых результатов освоения основных образовательных </a:t>
            </a:r>
            <a:r>
              <a:rPr lang="ru-RU" sz="2400" i="1" dirty="0" smtClean="0"/>
              <a:t>программ</a:t>
            </a:r>
            <a:endParaRPr lang="ru-RU" sz="24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4572008"/>
            <a:ext cx="37861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err="1" smtClean="0"/>
              <a:t>Тулупова</a:t>
            </a:r>
            <a:r>
              <a:rPr lang="ru-RU" b="1" i="1" u="sng" dirty="0" smtClean="0"/>
              <a:t> Оксана Владимировна</a:t>
            </a:r>
            <a:r>
              <a:rPr lang="ru-RU" i="1" dirty="0" smtClean="0"/>
              <a:t>,  доцент кафедры педагогики и </a:t>
            </a:r>
            <a:r>
              <a:rPr lang="ru-RU" i="1" dirty="0" err="1" smtClean="0"/>
              <a:t>андрагогики</a:t>
            </a:r>
            <a:r>
              <a:rPr lang="ru-RU" i="1" dirty="0" smtClean="0"/>
              <a:t> ГБОУ ДПО </a:t>
            </a:r>
            <a:r>
              <a:rPr lang="ru-RU" i="1" dirty="0" smtClean="0"/>
              <a:t>«Нижегородский </a:t>
            </a:r>
            <a:r>
              <a:rPr lang="ru-RU" i="1" dirty="0" smtClean="0"/>
              <a:t>институт развития </a:t>
            </a:r>
            <a:r>
              <a:rPr lang="ru-RU" i="1" dirty="0" smtClean="0"/>
              <a:t>образования»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Pictures\Пичугин 2017\NRzRSpeZCgg (1)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t="39622" r="1143"/>
          <a:stretch>
            <a:fillRect/>
          </a:stretch>
        </p:blipFill>
        <p:spPr bwMode="auto">
          <a:xfrm>
            <a:off x="357158" y="3786190"/>
            <a:ext cx="4500562" cy="249019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85728"/>
            <a:ext cx="2857520" cy="2797172"/>
          </a:xfrm>
        </p:spPr>
        <p:txBody>
          <a:bodyPr>
            <a:normAutofit/>
          </a:bodyPr>
          <a:lstStyle/>
          <a:p>
            <a:r>
              <a:rPr lang="ru-RU" sz="1800" b="1" i="1" u="sng" dirty="0" smtClean="0"/>
              <a:t>Цветкова С.П.</a:t>
            </a:r>
            <a:r>
              <a:rPr lang="ru-RU" sz="1800" b="1" i="1" dirty="0" smtClean="0"/>
              <a:t> </a:t>
            </a:r>
            <a:r>
              <a:rPr lang="ru-RU" sz="1800" b="1" i="1" dirty="0" smtClean="0"/>
              <a:t>, </a:t>
            </a:r>
            <a:r>
              <a:rPr lang="ru-RU" sz="1800" i="1" dirty="0" smtClean="0"/>
              <a:t>к.ф.н</a:t>
            </a:r>
            <a:r>
              <a:rPr lang="ru-RU" sz="1800" i="1" dirty="0" smtClean="0"/>
              <a:t>., доцент кафедры русского языка с методикой начального обучения ФБГОУ </a:t>
            </a:r>
            <a:r>
              <a:rPr lang="ru-RU" sz="1800" i="1" dirty="0" smtClean="0"/>
              <a:t>ВПО</a:t>
            </a:r>
            <a:br>
              <a:rPr lang="ru-RU" sz="1800" i="1" dirty="0" smtClean="0"/>
            </a:br>
            <a:r>
              <a:rPr lang="ru-RU" sz="1800" i="1" dirty="0" smtClean="0"/>
              <a:t> </a:t>
            </a:r>
            <a:r>
              <a:rPr lang="ru-RU" sz="1800" i="1" dirty="0" smtClean="0"/>
              <a:t>«Тверской государственный университет</a:t>
            </a:r>
            <a:r>
              <a:rPr lang="ru-RU" sz="1800" i="1" dirty="0" smtClean="0"/>
              <a:t>»,</a:t>
            </a:r>
            <a:br>
              <a:rPr lang="ru-RU" sz="1800" i="1" dirty="0" smtClean="0"/>
            </a:br>
            <a:r>
              <a:rPr lang="ru-RU" sz="1800" i="1" dirty="0" smtClean="0"/>
              <a:t>методист </a:t>
            </a:r>
            <a:r>
              <a:rPr lang="ru-RU" sz="1800" i="1" dirty="0" smtClean="0"/>
              <a:t>АНО «НЦИО».</a:t>
            </a:r>
            <a:endParaRPr lang="ru-RU" sz="1800" dirty="0"/>
          </a:p>
        </p:txBody>
      </p:sp>
      <p:pic>
        <p:nvPicPr>
          <p:cNvPr id="4" name="Picture 2" descr="C:\Users\Пользователь\Pictures\Цветкова С.П. 2017\CnUpjzd-E3s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 t="42684" r="-1058"/>
          <a:stretch>
            <a:fillRect/>
          </a:stretch>
        </p:blipFill>
        <p:spPr bwMode="auto">
          <a:xfrm>
            <a:off x="3214678" y="642918"/>
            <a:ext cx="5710086" cy="24288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628" y="3643314"/>
            <a:ext cx="37147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/>
              <a:t>С.С.Пичугин</a:t>
            </a:r>
            <a:r>
              <a:rPr lang="ru-RU" i="1" dirty="0" smtClean="0"/>
              <a:t>, ведущий методист центра дошкольного и начального образования, кандидат педагогических наук, доцент, член-корр. МАНПО, член Координационного совета по введению ФГОС при </a:t>
            </a:r>
            <a:r>
              <a:rPr lang="ru-RU" i="1" dirty="0" err="1" smtClean="0"/>
              <a:t>Минобрнауки</a:t>
            </a:r>
            <a:r>
              <a:rPr lang="ru-RU" i="1" dirty="0" smtClean="0"/>
              <a:t> </a:t>
            </a:r>
            <a:r>
              <a:rPr lang="ru-RU" i="1" dirty="0" err="1" smtClean="0"/>
              <a:t>Россиии</a:t>
            </a:r>
            <a:r>
              <a:rPr lang="ru-RU" i="1" dirty="0" smtClean="0"/>
              <a:t>.  Корпорация «Российский учебник», г.Москва</a:t>
            </a:r>
            <a:endParaRPr lang="ru-RU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6977" t="18604" r="30233"/>
          <a:stretch>
            <a:fillRect/>
          </a:stretch>
        </p:blipFill>
        <p:spPr bwMode="auto">
          <a:xfrm>
            <a:off x="285720" y="3429000"/>
            <a:ext cx="3286148" cy="319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500306"/>
            <a:ext cx="2209657" cy="332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 descr="https://pp.userapi.com/c834204/v834204783/b78d/aEaGmSPZqyI.jpg"/>
          <p:cNvPicPr>
            <a:picLocks noChangeAspect="1" noChangeArrowheads="1"/>
          </p:cNvPicPr>
          <p:nvPr/>
        </p:nvPicPr>
        <p:blipFill>
          <a:blip r:embed="rId4" cstate="print">
            <a:lum bright="30000" contrast="10000"/>
          </a:blip>
          <a:srcRect/>
          <a:stretch>
            <a:fillRect/>
          </a:stretch>
        </p:blipFill>
        <p:spPr bwMode="auto">
          <a:xfrm>
            <a:off x="6179354" y="571480"/>
            <a:ext cx="2579705" cy="35719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428992" y="428604"/>
            <a:ext cx="2643206" cy="1785950"/>
          </a:xfrm>
        </p:spPr>
        <p:txBody>
          <a:bodyPr>
            <a:normAutofit fontScale="90000"/>
          </a:bodyPr>
          <a:lstStyle/>
          <a:p>
            <a:r>
              <a:rPr lang="ru-RU" sz="2000" b="1" i="1" u="sng" dirty="0" err="1" smtClean="0"/>
              <a:t>Большухин</a:t>
            </a:r>
            <a:r>
              <a:rPr lang="ru-RU" sz="2000" b="1" i="1" u="sng" dirty="0" smtClean="0"/>
              <a:t> Леонид Юрьевич,  </a:t>
            </a:r>
            <a:r>
              <a:rPr lang="ru-RU" sz="2000" i="1" dirty="0" smtClean="0"/>
              <a:t>старший </a:t>
            </a:r>
            <a:r>
              <a:rPr lang="ru-RU" sz="2000" i="1" dirty="0" smtClean="0"/>
              <a:t>преподаватель факультета гуманитарных наук </a:t>
            </a:r>
            <a:r>
              <a:rPr lang="ru-RU" sz="2000" i="1" dirty="0" smtClean="0"/>
              <a:t>  </a:t>
            </a:r>
            <a:r>
              <a:rPr lang="ru-RU" sz="2000" i="1" dirty="0" smtClean="0"/>
              <a:t>«Высшей школы </a:t>
            </a:r>
            <a:r>
              <a:rPr lang="ru-RU" sz="2000" i="1" dirty="0" smtClean="0"/>
              <a:t>экономики»,</a:t>
            </a:r>
            <a:r>
              <a:rPr lang="ru-RU" sz="2000" dirty="0" smtClean="0"/>
              <a:t> </a:t>
            </a:r>
            <a:r>
              <a:rPr lang="ru-RU" sz="2000" i="1" dirty="0" smtClean="0"/>
              <a:t> г. Нижний Новгород</a:t>
            </a:r>
            <a:endParaRPr lang="ru-RU" sz="20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072198" y="4357694"/>
            <a:ext cx="2771772" cy="2143140"/>
          </a:xfrm>
        </p:spPr>
        <p:txBody>
          <a:bodyPr>
            <a:normAutofit fontScale="85000" lnSpcReduction="10000"/>
          </a:bodyPr>
          <a:lstStyle/>
          <a:p>
            <a:r>
              <a:rPr lang="ru-RU" sz="2000" b="1" i="1" u="sng" dirty="0" smtClean="0">
                <a:solidFill>
                  <a:schemeClr val="tx1"/>
                </a:solidFill>
              </a:rPr>
              <a:t>Ерохина Е.Л</a:t>
            </a:r>
            <a:r>
              <a:rPr lang="ru-RU" sz="2000" i="1" u="sng" dirty="0" smtClean="0">
                <a:solidFill>
                  <a:schemeClr val="tx1"/>
                </a:solidFill>
              </a:rPr>
              <a:t>.</a:t>
            </a:r>
            <a:r>
              <a:rPr lang="ru-RU" sz="2000" i="1" dirty="0" smtClean="0">
                <a:solidFill>
                  <a:schemeClr val="tx1"/>
                </a:solidFill>
              </a:rPr>
              <a:t> – доктор педагогических наук, профессор МПГУ, автор линии учебников по литературе, автор пособий по подготовке к итоговой аттестации по литературе.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571480"/>
            <a:ext cx="22860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/>
              <a:t>Бойцов Олег Николаевич</a:t>
            </a:r>
            <a:r>
              <a:rPr lang="ru-RU" i="1" u="sng" dirty="0" smtClean="0"/>
              <a:t>.</a:t>
            </a:r>
            <a:r>
              <a:rPr lang="ru-RU" i="1" dirty="0" smtClean="0"/>
              <a:t>, </a:t>
            </a:r>
            <a:r>
              <a:rPr lang="ru-RU" i="1" dirty="0" err="1" smtClean="0"/>
              <a:t>к.филол</a:t>
            </a:r>
            <a:r>
              <a:rPr lang="ru-RU" i="1" dirty="0" smtClean="0"/>
              <a:t>..н., ведущий методист по русскому языку и литературе  концерна «Российский учебник».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928670"/>
            <a:ext cx="4029076" cy="1470025"/>
          </a:xfrm>
        </p:spPr>
        <p:txBody>
          <a:bodyPr/>
          <a:lstStyle/>
          <a:p>
            <a:r>
              <a:rPr lang="ru-RU" dirty="0" smtClean="0"/>
              <a:t>Школа юного филолога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143504" y="3886200"/>
            <a:ext cx="3357586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27 учащихся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DSC_0013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105400" y="642938"/>
            <a:ext cx="4038600" cy="2684462"/>
          </a:xfrm>
        </p:spPr>
      </p:pic>
      <p:pic>
        <p:nvPicPr>
          <p:cNvPr id="6" name="Содержимое 5" descr="DSC_0042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3357563"/>
            <a:ext cx="4038600" cy="268446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2439982"/>
          </a:xfrm>
        </p:spPr>
        <p:txBody>
          <a:bodyPr>
            <a:normAutofit/>
          </a:bodyPr>
          <a:lstStyle/>
          <a:p>
            <a:r>
              <a:rPr lang="ru-RU" dirty="0" smtClean="0"/>
              <a:t>Юные любители словесности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DSC_0085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428625"/>
            <a:ext cx="4040188" cy="2686050"/>
          </a:xfrm>
        </p:spPr>
      </p:pic>
      <p:pic>
        <p:nvPicPr>
          <p:cNvPr id="8" name="Содержимое 7" descr="DSC_0038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5102225" y="2786063"/>
            <a:ext cx="4041775" cy="2687637"/>
          </a:xfrm>
        </p:spPr>
      </p:pic>
      <p:pic>
        <p:nvPicPr>
          <p:cNvPr id="8194" name="Picture 2" descr="https://pp.userapi.com/c840338/v840338725/61b5d/--4Ab2lVJLE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642910" y="3571876"/>
            <a:ext cx="3760778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214282" y="500042"/>
            <a:ext cx="5029039" cy="283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68283" t="2246" b="46090"/>
          <a:stretch>
            <a:fillRect/>
          </a:stretch>
        </p:blipFill>
        <p:spPr bwMode="auto">
          <a:xfrm>
            <a:off x="5214942" y="3357562"/>
            <a:ext cx="358374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572132" y="428604"/>
            <a:ext cx="3057492" cy="2428892"/>
          </a:xfrm>
        </p:spPr>
        <p:txBody>
          <a:bodyPr>
            <a:normAutofit fontScale="90000"/>
          </a:bodyPr>
          <a:lstStyle/>
          <a:p>
            <a:pPr lvl="0"/>
            <a:r>
              <a:rPr lang="ru-RU" sz="2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2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Электронный учебник и образовательные сервисы концерна «Российский учебник»: практика и новые перспективы»</a:t>
            </a: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00034" y="3886200"/>
            <a:ext cx="4429156" cy="247175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Лектор: </a:t>
            </a:r>
            <a:r>
              <a:rPr lang="ru-RU" i="1" u="sng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Нафикова Р.А.</a:t>
            </a:r>
            <a:r>
              <a:rPr lang="ru-RU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ведущий методист центра управленческих и информационных технологий корпорации "Российский учебник" (издательская группа "ДРОФА-ВЕНТАНА-ГРАФ)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pp.userapi.com/c840024/v840024808/4b5a4/KtWkrq9wJX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857496"/>
            <a:ext cx="5715040" cy="3500462"/>
          </a:xfrm>
          <a:prstGeom prst="rect">
            <a:avLst/>
          </a:prstGeom>
          <a:noFill/>
        </p:spPr>
      </p:pic>
      <p:pic>
        <p:nvPicPr>
          <p:cNvPr id="5126" name="Picture 6" descr="https://pp.userapi.com/c639226/v639226808/5bd08/YR35Co73xhg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5000628" y="571480"/>
            <a:ext cx="3714776" cy="2786082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4643470" cy="2357454"/>
          </a:xfrm>
        </p:spPr>
        <p:txBody>
          <a:bodyPr>
            <a:normAutofit fontScale="90000"/>
          </a:bodyPr>
          <a:lstStyle/>
          <a:p>
            <a:pPr lvl="0"/>
            <a:r>
              <a:rPr lang="ru-RU" sz="27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7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7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Интеграция игровых технологий в системе контроля знаний и оценивания достижений обучающихся на уроке английского языка</a:t>
            </a:r>
            <a:r>
              <a:rPr lang="ru-RU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000760" y="3571876"/>
            <a:ext cx="2786082" cy="2714644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sz="3300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Лектор: </a:t>
            </a:r>
            <a:r>
              <a:rPr lang="ru-RU" sz="3300" i="1" u="sng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Степичев П.А.,</a:t>
            </a:r>
            <a:r>
              <a:rPr lang="ru-RU" sz="33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3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кандидат педагогических наук, </a:t>
            </a:r>
            <a:r>
              <a:rPr lang="ru-RU" sz="33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доцент кафедры английской филологии РГСУ, вице-президент Ассоциации учителей английского языка Москвы MELTA.</a:t>
            </a:r>
            <a:r>
              <a:rPr lang="ru-RU" sz="3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Pictures\Габриелян\4ГГ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857356" y="1861068"/>
            <a:ext cx="6350540" cy="4762905"/>
          </a:xfrm>
          <a:prstGeom prst="rect">
            <a:avLst/>
          </a:prstGeom>
          <a:noFill/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85721" y="241867"/>
            <a:ext cx="850112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Современные образовательные ресурсы на уроке: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от предметных к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метапредметным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личностным результатам»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Габриелян Олег Сергеевич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к.п.н., профессор, заслуженный учитель РФ, автор УМК по химии 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общеобразовательных школ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96752"/>
            <a:ext cx="7488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cs typeface="Aharoni" pitchFamily="2" charset="-79"/>
              </a:rPr>
              <a:t>Современная цифровая образовательная среда в Российской Федерации (СЦОС</a:t>
            </a:r>
            <a:r>
              <a:rPr lang="ru-RU" sz="2800" dirty="0" smtClean="0">
                <a:cs typeface="Aharoni" pitchFamily="2" charset="-79"/>
              </a:rPr>
              <a:t>) - </a:t>
            </a:r>
            <a:endParaRPr lang="ru-RU" sz="2800" dirty="0">
              <a:cs typeface="Aharoni" pitchFamily="2" charset="-79"/>
            </a:endParaRPr>
          </a:p>
          <a:p>
            <a:r>
              <a:rPr lang="ru-RU" sz="2800" dirty="0" smtClean="0">
                <a:cs typeface="Aharoni" pitchFamily="2" charset="-79"/>
              </a:rPr>
              <a:t>приоритетный </a:t>
            </a:r>
            <a:r>
              <a:rPr lang="ru-RU" sz="2800" dirty="0">
                <a:cs typeface="Aharoni" pitchFamily="2" charset="-79"/>
              </a:rPr>
              <a:t>проект в области образования. Его целью является качественное и доступное </a:t>
            </a:r>
            <a:r>
              <a:rPr lang="ru-RU" sz="2800" dirty="0" err="1">
                <a:cs typeface="Aharoni" pitchFamily="2" charset="-79"/>
              </a:rPr>
              <a:t>онлайн-обучение</a:t>
            </a:r>
            <a:r>
              <a:rPr lang="ru-RU" sz="2800" dirty="0">
                <a:cs typeface="Aharoni" pitchFamily="2" charset="-79"/>
              </a:rPr>
              <a:t> граждан страны с помощью цифровых технологий.</a:t>
            </a:r>
            <a:r>
              <a:rPr lang="ru-RU" sz="2800" dirty="0" smtClean="0">
                <a:cs typeface="Aharoni" pitchFamily="2" charset="-79"/>
              </a:rPr>
              <a:t>.</a:t>
            </a:r>
            <a:endParaRPr lang="ru-RU" sz="2800" dirty="0"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11238" y="333375"/>
            <a:ext cx="8132762" cy="7921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32 методических мероприятия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1268413"/>
            <a:ext cx="3603625" cy="4017962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информационное совещание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методический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час </a:t>
            </a:r>
          </a:p>
          <a:p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видеопрезентация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 круглый стол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дебаты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 педагогическое ателье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 открытая дискуссия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 брифинг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 педагогические чтения</a:t>
            </a:r>
          </a:p>
          <a:p>
            <a:pPr>
              <a:buNone/>
            </a:pP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8 тематических консультаций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4071934" y="1214422"/>
            <a:ext cx="485778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613275" y="500063"/>
            <a:ext cx="4530725" cy="5214937"/>
          </a:xfrm>
        </p:spPr>
        <p:txBody>
          <a:bodyPr>
            <a:normAutofit/>
          </a:bodyPr>
          <a:lstStyle/>
          <a:p>
            <a:r>
              <a:rPr lang="ru-RU" dirty="0" smtClean="0"/>
              <a:t>Отказ посещать курсы повышения квалификации считается нарушением трудовой дисциплины</a:t>
            </a:r>
            <a:endParaRPr lang="ru-RU" dirty="0"/>
          </a:p>
        </p:txBody>
      </p:sp>
      <p:pic>
        <p:nvPicPr>
          <p:cNvPr id="10242" name="Picture 2" descr="http://design4wellbeing.com/wp-content/images/shedevri_russkih_zhivopistsev_v_stile_simpsonov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2899791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609817"/>
          <a:ext cx="8572560" cy="5682407"/>
        </p:xfrm>
        <a:graphic>
          <a:graphicData uri="http://schemas.openxmlformats.org/drawingml/2006/table">
            <a:tbl>
              <a:tblPr/>
              <a:tblGrid>
                <a:gridCol w="6051219"/>
                <a:gridCol w="2521341"/>
              </a:tblGrid>
              <a:tr h="2660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1200" dirty="0" err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</a:rPr>
                        <a:t>Ме</a:t>
                      </a:r>
                      <a:r>
                        <a:rPr lang="ru-RU" sz="1200" b="1" kern="12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</a:rPr>
                        <a:t>» М</a:t>
                      </a: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57546" marR="5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Победители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46" marR="5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6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«Самый умный шестиклассник» 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6" marR="5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33, 60, 64</a:t>
                      </a:r>
                    </a:p>
                  </a:txBody>
                  <a:tcPr marL="57546" marR="5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0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Интерактивный конкурс сочинений «Я и мир вокруг меня». 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6" marR="5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12, 31, 56, 64</a:t>
                      </a:r>
                    </a:p>
                  </a:txBody>
                  <a:tcPr marL="57546" marR="5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0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Конкурс «Самый умный первоклассник» 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6" marR="5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1К, 14, 31, 62, 97</a:t>
                      </a:r>
                    </a:p>
                  </a:txBody>
                  <a:tcPr marL="57546" marR="5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0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Дистанционный конкурс презентаций «Мой Новокузнецк»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6" marR="5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31, 33, 76, 93</a:t>
                      </a:r>
                    </a:p>
                  </a:txBody>
                  <a:tcPr marL="57546" marR="5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0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Конкурс «Самый умный» 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6" marR="5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14, 31, 62, 97</a:t>
                      </a:r>
                    </a:p>
                  </a:txBody>
                  <a:tcPr marL="57546" marR="5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520"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Заочный конкурс проектов  «Город, которым горжусь »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6" marR="5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2, 12, 31, </a:t>
                      </a: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33,61,64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76,93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46" marR="5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7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Дистанционный  конкурс задач «Новокузнецк в цифрах и фактах».   </a:t>
                      </a:r>
                      <a:endParaRPr lang="ru-RU" sz="18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6" marR="5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57546" marR="5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0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Олимпиада по английскому языку 5 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46" marR="5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1К, 12, 31</a:t>
                      </a:r>
                    </a:p>
                  </a:txBody>
                  <a:tcPr marL="57546" marR="5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0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Конкурс  знатоков родного края</a:t>
                      </a:r>
                    </a:p>
                  </a:txBody>
                  <a:tcPr marL="57546" marR="5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2, 31, 62, 64, 97, 111</a:t>
                      </a:r>
                    </a:p>
                  </a:txBody>
                  <a:tcPr marL="57546" marR="5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0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Олимпиада по английскому языку 6 кл</a:t>
                      </a:r>
                    </a:p>
                  </a:txBody>
                  <a:tcPr marL="57546" marR="5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2, 31, 33, 76</a:t>
                      </a:r>
                    </a:p>
                  </a:txBody>
                  <a:tcPr marL="57546" marR="5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9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Конкурс чтецов </a:t>
                      </a:r>
                    </a:p>
                  </a:txBody>
                  <a:tcPr marL="57546" marR="5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1К, </a:t>
                      </a: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31,33,56,61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64,76,93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46" marR="5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0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Интеллектуальный конкурс  «Творцы науки»</a:t>
                      </a:r>
                    </a:p>
                  </a:txBody>
                  <a:tcPr marL="57546" marR="5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2, 31, 64, 93</a:t>
                      </a:r>
                    </a:p>
                  </a:txBody>
                  <a:tcPr marL="57546" marR="5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0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Научно-практическая конференция « Первые шаги в науку»</a:t>
                      </a:r>
                    </a:p>
                  </a:txBody>
                  <a:tcPr marL="57546" marR="5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1К, 64, 76</a:t>
                      </a:r>
                    </a:p>
                  </a:txBody>
                  <a:tcPr marL="57546" marR="5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0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Конкурс «Юный литератор»</a:t>
                      </a:r>
                    </a:p>
                  </a:txBody>
                  <a:tcPr marL="57546" marR="5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22, 76, 93, 97</a:t>
                      </a:r>
                    </a:p>
                  </a:txBody>
                  <a:tcPr marL="57546" marR="5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0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Олимпиада по математике</a:t>
                      </a:r>
                    </a:p>
                  </a:txBody>
                  <a:tcPr marL="57546" marR="5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1К, 60, 64, 76, 93</a:t>
                      </a:r>
                    </a:p>
                  </a:txBody>
                  <a:tcPr marL="57546" marR="5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0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Олимпиада по русскому языку</a:t>
                      </a:r>
                    </a:p>
                  </a:txBody>
                  <a:tcPr marL="57546" marR="5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2, 31, 56, 64, 76, 93</a:t>
                      </a:r>
                    </a:p>
                  </a:txBody>
                  <a:tcPr marL="57546" marR="5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928926" y="214290"/>
            <a:ext cx="3143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ВНЕУРОЧНАЯ ДЕЯТЕЛЬНОСТЬ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85750"/>
            <a:ext cx="8229600" cy="264318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АНО ДПО «Институт непрерывного образования» выражает искреннюю благодарность администрации школ</a:t>
            </a:r>
            <a:br>
              <a:rPr lang="ru-RU" sz="3200" dirty="0" smtClean="0"/>
            </a:br>
            <a:r>
              <a:rPr lang="ru-RU" sz="3200" dirty="0" smtClean="0"/>
              <a:t>12, 26, 31, 62, 64, 76, 97, 111</a:t>
            </a:r>
            <a:br>
              <a:rPr lang="ru-RU" sz="3200" dirty="0" smtClean="0"/>
            </a:br>
            <a:r>
              <a:rPr lang="ru-RU" sz="3200" dirty="0" smtClean="0"/>
              <a:t>за помощь в организации и проведении мероприятий</a:t>
            </a:r>
            <a:endParaRPr lang="ru-RU" sz="3200" dirty="0"/>
          </a:p>
        </p:txBody>
      </p:sp>
      <p:pic>
        <p:nvPicPr>
          <p:cNvPr id="46084" name="Picture 4" descr="https://static8.depositphotos.com/1593759/1068/i/950/depositphotos_10685153-stock-photo-flowers-in-bask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928934"/>
            <a:ext cx="5357850" cy="3557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0246"/>
          </a:xfrm>
        </p:spPr>
        <p:txBody>
          <a:bodyPr>
            <a:noAutofit/>
          </a:bodyPr>
          <a:lstStyle/>
          <a:p>
            <a:r>
              <a:rPr lang="ru-RU" sz="6000" dirty="0" smtClean="0"/>
              <a:t>Всем спасибо за сотрудничество!</a:t>
            </a:r>
            <a:endParaRPr lang="ru-RU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78f24efc37e53794dd12cb3e4f334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09652"/>
            <a:ext cx="4135619" cy="253306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980728"/>
            <a:ext cx="80648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cs typeface="Aharoni" pitchFamily="2" charset="-79"/>
              </a:rPr>
              <a:t>СЦОС — это повышение доступности, актуальности и качества образования за счёт использования современных технологий, образовательного, научного потенциала университетов России, </a:t>
            </a:r>
            <a:r>
              <a:rPr lang="ru-RU" sz="2800" dirty="0" err="1">
                <a:cs typeface="Aharoni" pitchFamily="2" charset="-79"/>
              </a:rPr>
              <a:t>онлайн-платформ</a:t>
            </a:r>
            <a:r>
              <a:rPr lang="ru-RU" sz="2800" dirty="0">
                <a:cs typeface="Aharoni" pitchFamily="2" charset="-79"/>
              </a:rPr>
              <a:t> и бизнеса. Это практическая реализация идеи виртуальной академической мобильности студентов.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60848"/>
            <a:ext cx="8229600" cy="4392488"/>
          </a:xfrm>
        </p:spPr>
        <p:txBody>
          <a:bodyPr>
            <a:normAutofit/>
          </a:bodyPr>
          <a:lstStyle/>
          <a:p>
            <a:pPr fontAlgn="base"/>
            <a:r>
              <a:rPr lang="ru-RU" dirty="0"/>
              <a:t/>
            </a:r>
            <a:br>
              <a:rPr lang="ru-RU" dirty="0"/>
            </a:br>
            <a:r>
              <a:rPr lang="ru-RU" sz="3100" b="1" dirty="0" smtClean="0"/>
              <a:t> </a:t>
            </a:r>
            <a:r>
              <a:rPr lang="ru-RU" sz="2800" dirty="0" smtClean="0">
                <a:cs typeface="Aharoni" pitchFamily="2" charset="-79"/>
              </a:rPr>
              <a:t>«</a:t>
            </a:r>
            <a:r>
              <a:rPr lang="ru-RU" sz="3100" dirty="0" smtClean="0"/>
              <a:t>Приоритетный </a:t>
            </a:r>
            <a:r>
              <a:rPr lang="ru-RU" sz="3100" dirty="0"/>
              <a:t>национальный проект СЦОС возможно было создать благодаря предтече — созданной Национальной платформе открытого образования.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Сегодня </a:t>
            </a:r>
            <a:r>
              <a:rPr lang="ru-RU" sz="3100" dirty="0"/>
              <a:t>запрос на </a:t>
            </a:r>
            <a:r>
              <a:rPr lang="ru-RU" sz="3100" dirty="0" err="1"/>
              <a:t>онлайн-курсы</a:t>
            </a:r>
            <a:r>
              <a:rPr lang="ru-RU" sz="3100" dirty="0"/>
              <a:t> сформировали около 1,5 </a:t>
            </a:r>
            <a:r>
              <a:rPr lang="ru-RU" sz="3100" dirty="0" err="1"/>
              <a:t>млн</a:t>
            </a:r>
            <a:r>
              <a:rPr lang="ru-RU" sz="3100" dirty="0"/>
              <a:t> человек, граждан </a:t>
            </a:r>
            <a:r>
              <a:rPr lang="ru-RU" sz="3100" dirty="0" smtClean="0"/>
              <a:t>России»</a:t>
            </a:r>
            <a:endParaRPr lang="ru-RU" sz="2800" dirty="0">
              <a:cs typeface="Aharoni" pitchFamily="2" charset="-79"/>
            </a:endParaRPr>
          </a:p>
        </p:txBody>
      </p:sp>
      <p:pic>
        <p:nvPicPr>
          <p:cNvPr id="4" name="Содержимое 3" descr="3519235a06552766bf7ad527d060bc4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476672"/>
            <a:ext cx="6672064" cy="204912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Какие документы нужны для повышения квалификации педагогов?</a:t>
            </a:r>
            <a:endParaRPr lang="ru-RU" sz="2800" dirty="0"/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437" t="34860" r="6170" b="13649"/>
          <a:stretch>
            <a:fillRect/>
          </a:stretch>
        </p:blipFill>
        <p:spPr>
          <a:xfrm>
            <a:off x="683568" y="1490023"/>
            <a:ext cx="7344816" cy="509188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Требования к квалификации</a:t>
            </a:r>
            <a:endParaRPr lang="ru-RU" sz="2800" dirty="0"/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529" t="10178" r="5742" b="15045"/>
          <a:stretch>
            <a:fillRect/>
          </a:stretch>
        </p:blipFill>
        <p:spPr>
          <a:xfrm>
            <a:off x="1979712" y="959652"/>
            <a:ext cx="4824536" cy="553056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792088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Указ Президента РФ №204 от 7 мая 2018 года</a:t>
            </a:r>
          </a:p>
          <a:p>
            <a:pPr algn="ctr"/>
            <a:r>
              <a:rPr lang="ru-RU" sz="2400" dirty="0" smtClean="0"/>
              <a:t>О </a:t>
            </a:r>
            <a:r>
              <a:rPr lang="ru-RU" sz="2400" dirty="0"/>
              <a:t>национальных целях и стратегических задачах развития Российской Федерации на период до 2024 </a:t>
            </a:r>
            <a:r>
              <a:rPr lang="ru-RU" sz="2400" dirty="0" smtClean="0"/>
              <a:t>года.</a:t>
            </a:r>
          </a:p>
          <a:p>
            <a:endParaRPr lang="ru-RU" sz="2400" dirty="0"/>
          </a:p>
          <a:p>
            <a:r>
              <a:rPr lang="ru-RU" sz="2400" dirty="0"/>
              <a:t>5. Правительству Российской Федерации при разработке национального проекта в сфере образования исходить из того, что в 2024 году необходимо обеспечить</a:t>
            </a:r>
            <a:r>
              <a:rPr lang="ru-RU" sz="2400" dirty="0" smtClean="0"/>
              <a:t>:</a:t>
            </a:r>
          </a:p>
          <a:p>
            <a:endParaRPr lang="ru-RU" sz="2400" dirty="0"/>
          </a:p>
          <a:p>
            <a:r>
              <a:rPr lang="ru-RU" sz="2400" dirty="0" smtClean="0"/>
              <a:t>внедрение </a:t>
            </a:r>
            <a:r>
              <a:rPr lang="ru-RU" sz="2400" dirty="0"/>
              <a:t>национальной системы профессионального роста педагогических работников, охватывающей не менее 50 процентов учителей общеобразовательных организаций</a:t>
            </a:r>
            <a:r>
              <a:rPr lang="ru-RU" sz="2400" dirty="0" smtClean="0"/>
              <a:t>;</a:t>
            </a:r>
          </a:p>
          <a:p>
            <a:endParaRPr lang="ru-RU" sz="2400" dirty="0"/>
          </a:p>
          <a:p>
            <a:r>
              <a:rPr lang="ru-RU" sz="2400" dirty="0"/>
              <a:t>создание современной и безопасной цифровой образовательной среды, обеспечивающей высокое качество и доступность образования всех видов и уровней;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10" y="500042"/>
            <a:ext cx="7772400" cy="1584325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АНО ДПО «Институт непрерывного образования»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Цели: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2708275"/>
            <a:ext cx="7921625" cy="1584325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ru-RU" sz="5100" b="1" u="sng" dirty="0" smtClean="0"/>
          </a:p>
          <a:p>
            <a:pPr marL="514350" indent="-514350" algn="just">
              <a:lnSpc>
                <a:spcPct val="120000"/>
              </a:lnSpc>
              <a:defRPr/>
            </a:pPr>
            <a:r>
              <a:rPr lang="ru-RU" sz="9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помочь </a:t>
            </a:r>
            <a:r>
              <a:rPr lang="ru-RU" sz="9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учителю адекватно отвечать на вызовы постоянно изменяющегося инновационного общества в соответствии с его (учителя) индивидуальными потребностями,</a:t>
            </a:r>
          </a:p>
          <a:p>
            <a:pPr marL="514350" indent="-514350" algn="just">
              <a:lnSpc>
                <a:spcPct val="120000"/>
              </a:lnSpc>
              <a:buFont typeface="Arial" pitchFamily="34" charset="0"/>
              <a:buChar char="•"/>
              <a:defRPr/>
            </a:pPr>
            <a:endParaRPr lang="ru-RU" sz="9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lnSpc>
                <a:spcPct val="120000"/>
              </a:lnSpc>
              <a:defRPr/>
            </a:pPr>
            <a:r>
              <a:rPr lang="ru-RU" sz="9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обеспечить качественное, доступное, современное повышение уровня профессиональной квалификации. </a:t>
            </a:r>
            <a:endParaRPr lang="ru-RU" sz="9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71472" y="21431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 2017-2018 учебном году  было проведено  </a:t>
            </a:r>
            <a:br>
              <a:rPr lang="ru-RU" dirty="0" smtClean="0"/>
            </a:b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23 авторских семинара,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 краткосрочные курсы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повышения квалификации</a:t>
            </a:r>
            <a:r>
              <a:rPr lang="ru-RU" sz="4000" dirty="0" smtClean="0"/>
              <a:t>, </a:t>
            </a:r>
            <a:br>
              <a:rPr lang="ru-RU" sz="4000" dirty="0" smtClean="0"/>
            </a:br>
            <a:r>
              <a:rPr lang="ru-RU" sz="4000" dirty="0" smtClean="0"/>
              <a:t>которые посетили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1226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педагогов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000" dirty="0" smtClean="0"/>
              <a:t>Новокузнецка</a:t>
            </a:r>
            <a:r>
              <a:rPr lang="ru-RU" sz="4000" dirty="0" smtClean="0"/>
              <a:t>, Осинников, Прокопьевска, </a:t>
            </a:r>
            <a:r>
              <a:rPr lang="ru-RU" sz="4000" dirty="0" smtClean="0"/>
              <a:t>Белово, </a:t>
            </a:r>
            <a:r>
              <a:rPr lang="ru-RU" sz="4000" dirty="0" err="1" smtClean="0"/>
              <a:t>Киселёвска</a:t>
            </a:r>
            <a:r>
              <a:rPr lang="ru-RU" sz="4000" dirty="0" smtClean="0"/>
              <a:t>, Междуреченска</a:t>
            </a:r>
            <a:r>
              <a:rPr lang="ru-RU" sz="4000" dirty="0" smtClean="0"/>
              <a:t>, </a:t>
            </a:r>
            <a:r>
              <a:rPr lang="ru-RU" sz="4000" dirty="0" smtClean="0"/>
              <a:t>Таштагола, Калтана</a:t>
            </a:r>
            <a:r>
              <a:rPr lang="ru-RU" sz="4000" dirty="0" smtClean="0"/>
              <a:t>.</a:t>
            </a:r>
            <a:endParaRPr lang="ru-RU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902</TotalTime>
  <Words>709</Words>
  <Application>Microsoft Office PowerPoint</Application>
  <PresentationFormat>Экран (4:3)</PresentationFormat>
  <Paragraphs>119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АНАЛИЗ    работы автономной негосударственной организации дополнительного профессионального образования «Институт непрерывного образования» </vt:lpstr>
      <vt:lpstr>Слайд 2</vt:lpstr>
      <vt:lpstr>Слайд 3</vt:lpstr>
      <vt:lpstr>  «Приоритетный национальный проект СЦОС возможно было создать благодаря предтече — созданной Национальной платформе открытого образования.  Сегодня запрос на онлайн-курсы сформировали около 1,5 млн человек, граждан России»</vt:lpstr>
      <vt:lpstr>Какие документы нужны для повышения квалификации педагогов?</vt:lpstr>
      <vt:lpstr>Требования к квалификации</vt:lpstr>
      <vt:lpstr>Слайд 7</vt:lpstr>
      <vt:lpstr>АНО ДПО «Институт непрерывного образования»  Цели:</vt:lpstr>
      <vt:lpstr>В  2017-2018 учебном году  было проведено   23 авторских семинара,   1 краткосрочные курсы повышения квалификации,  которые посетили  1226 педагогов  Новокузнецка, Осинников, Прокопьевска, Белово, Киселёвска, Междуреченска, Таштагола, Калтана.</vt:lpstr>
      <vt:lpstr>123  учителей и руководителей ОУ, сотрудничающих с АНО ДПО «Институт непрерывного образования»  получили удостоверения о повышении квалификации, в том числе </vt:lpstr>
      <vt:lpstr>Курсовая подготовка реализовывалась в двух направлениях:  - авторские семинары;  - методические мероприятия </vt:lpstr>
      <vt:lpstr>Слайд 12</vt:lpstr>
      <vt:lpstr>Цветкова С.П. , к.ф.н., доцент кафедры русского языка с методикой начального обучения ФБГОУ ВПО  «Тверской государственный университет», методист АНО «НЦИО».</vt:lpstr>
      <vt:lpstr>Большухин Леонид Юрьевич,  старший преподаватель факультета гуманитарных наук   «Высшей школы экономики»,  г. Нижний Новгород</vt:lpstr>
      <vt:lpstr>Школа юного филолога</vt:lpstr>
      <vt:lpstr>Юные любители словесности </vt:lpstr>
      <vt:lpstr> «Электронный учебник и образовательные сервисы концерна «Российский учебник»: практика и новые перспективы» </vt:lpstr>
      <vt:lpstr> Интеграция игровых технологий в системе контроля знаний и оценивания достижений обучающихся на уроке английского языка </vt:lpstr>
      <vt:lpstr>Слайд 19</vt:lpstr>
      <vt:lpstr>32 методических мероприятия</vt:lpstr>
      <vt:lpstr>Отказ посещать курсы повышения квалификации считается нарушением трудовой дисциплины</vt:lpstr>
      <vt:lpstr>Слайд 22</vt:lpstr>
      <vt:lpstr>АНО ДПО «Институт непрерывного образования» выражает искреннюю благодарность администрации школ 12, 26, 31, 62, 64, 76, 97, 111 за помощь в организации и проведении мероприятий</vt:lpstr>
      <vt:lpstr>Всем спасибо за сотрудничество!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Дяденька</cp:lastModifiedBy>
  <cp:revision>96</cp:revision>
  <dcterms:created xsi:type="dcterms:W3CDTF">2018-06-06T06:42:47Z</dcterms:created>
  <dcterms:modified xsi:type="dcterms:W3CDTF">2018-06-08T00:46:46Z</dcterms:modified>
</cp:coreProperties>
</file>