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07"/>
  </p:notesMasterIdLst>
  <p:sldIdLst>
    <p:sldId id="256" r:id="rId2"/>
    <p:sldId id="406" r:id="rId3"/>
    <p:sldId id="405" r:id="rId4"/>
    <p:sldId id="399" r:id="rId5"/>
    <p:sldId id="280" r:id="rId6"/>
    <p:sldId id="279" r:id="rId7"/>
    <p:sldId id="257" r:id="rId8"/>
    <p:sldId id="258" r:id="rId9"/>
    <p:sldId id="27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7" r:id="rId36"/>
    <p:sldId id="401" r:id="rId37"/>
    <p:sldId id="272" r:id="rId38"/>
    <p:sldId id="273" r:id="rId39"/>
    <p:sldId id="274" r:id="rId40"/>
    <p:sldId id="275" r:id="rId41"/>
    <p:sldId id="402" r:id="rId42"/>
    <p:sldId id="307" r:id="rId43"/>
    <p:sldId id="308" r:id="rId44"/>
    <p:sldId id="309" r:id="rId45"/>
    <p:sldId id="311" r:id="rId46"/>
    <p:sldId id="312" r:id="rId47"/>
    <p:sldId id="313" r:id="rId48"/>
    <p:sldId id="314" r:id="rId49"/>
    <p:sldId id="316" r:id="rId50"/>
    <p:sldId id="315" r:id="rId51"/>
    <p:sldId id="317" r:id="rId52"/>
    <p:sldId id="320" r:id="rId53"/>
    <p:sldId id="323" r:id="rId54"/>
    <p:sldId id="326" r:id="rId55"/>
    <p:sldId id="324" r:id="rId56"/>
    <p:sldId id="321" r:id="rId57"/>
    <p:sldId id="325" r:id="rId58"/>
    <p:sldId id="322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404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47" r:id="rId76"/>
    <p:sldId id="348" r:id="rId77"/>
    <p:sldId id="349" r:id="rId78"/>
    <p:sldId id="350" r:id="rId79"/>
    <p:sldId id="370" r:id="rId80"/>
    <p:sldId id="372" r:id="rId81"/>
    <p:sldId id="373" r:id="rId82"/>
    <p:sldId id="374" r:id="rId83"/>
    <p:sldId id="375" r:id="rId84"/>
    <p:sldId id="376" r:id="rId85"/>
    <p:sldId id="377" r:id="rId86"/>
    <p:sldId id="378" r:id="rId87"/>
    <p:sldId id="379" r:id="rId88"/>
    <p:sldId id="383" r:id="rId89"/>
    <p:sldId id="384" r:id="rId90"/>
    <p:sldId id="385" r:id="rId91"/>
    <p:sldId id="386" r:id="rId92"/>
    <p:sldId id="387" r:id="rId93"/>
    <p:sldId id="388" r:id="rId94"/>
    <p:sldId id="389" r:id="rId95"/>
    <p:sldId id="390" r:id="rId96"/>
    <p:sldId id="391" r:id="rId97"/>
    <p:sldId id="392" r:id="rId98"/>
    <p:sldId id="393" r:id="rId99"/>
    <p:sldId id="394" r:id="rId100"/>
    <p:sldId id="395" r:id="rId101"/>
    <p:sldId id="396" r:id="rId102"/>
    <p:sldId id="397" r:id="rId103"/>
    <p:sldId id="407" r:id="rId104"/>
    <p:sldId id="398" r:id="rId105"/>
    <p:sldId id="318" r:id="rId10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6E718-FEE9-4AB3-87EA-306B270DC60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4C76474A-BB30-40C7-9BBB-3C0539E8D53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обучение</a:t>
          </a:r>
        </a:p>
      </dgm:t>
    </dgm:pt>
    <dgm:pt modelId="{A4AF39DC-5735-4BA6-830A-143D1A24A324}" type="parTrans" cxnId="{00E981A7-6AA7-47F9-B61E-49D8ACBE539C}">
      <dgm:prSet/>
      <dgm:spPr/>
    </dgm:pt>
    <dgm:pt modelId="{3E04886C-FDDF-42CD-B5CD-979C4FAEEED1}" type="sibTrans" cxnId="{00E981A7-6AA7-47F9-B61E-49D8ACBE539C}">
      <dgm:prSet/>
      <dgm:spPr/>
    </dgm:pt>
    <dgm:pt modelId="{56009C10-04F4-4134-B19C-75C38627D95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Опыт</a:t>
          </a:r>
        </a:p>
      </dgm:t>
    </dgm:pt>
    <dgm:pt modelId="{EE977817-4A1D-4611-B993-FA3AC32F1DAC}" type="parTrans" cxnId="{4B316468-4C90-4EF7-89F2-7FBE98166387}">
      <dgm:prSet/>
      <dgm:spPr/>
      <dgm:t>
        <a:bodyPr/>
        <a:lstStyle/>
        <a:p>
          <a:endParaRPr lang="ru-RU"/>
        </a:p>
      </dgm:t>
    </dgm:pt>
    <dgm:pt modelId="{46D38EF4-8D0C-4E0F-A723-14500BE48284}" type="sibTrans" cxnId="{4B316468-4C90-4EF7-89F2-7FBE98166387}">
      <dgm:prSet/>
      <dgm:spPr/>
    </dgm:pt>
    <dgm:pt modelId="{A9A306ED-30AC-49F2-BCFF-9AB2D1ACD3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Рефлексия</a:t>
          </a:r>
        </a:p>
      </dgm:t>
    </dgm:pt>
    <dgm:pt modelId="{47F8E304-7F7A-4B65-ABE2-46693AF45C11}" type="parTrans" cxnId="{06872CA8-FAB5-4504-811E-EB06AD8082F4}">
      <dgm:prSet/>
      <dgm:spPr/>
      <dgm:t>
        <a:bodyPr/>
        <a:lstStyle/>
        <a:p>
          <a:endParaRPr lang="ru-RU"/>
        </a:p>
      </dgm:t>
    </dgm:pt>
    <dgm:pt modelId="{018D815F-9E53-41E5-9111-26D8601B66A6}" type="sibTrans" cxnId="{06872CA8-FAB5-4504-811E-EB06AD8082F4}">
      <dgm:prSet/>
      <dgm:spPr/>
    </dgm:pt>
    <dgm:pt modelId="{F7FC5A7D-C35F-4272-935E-79A7786DFB5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концепция</a:t>
          </a:r>
        </a:p>
      </dgm:t>
    </dgm:pt>
    <dgm:pt modelId="{CADE524C-AEEB-41D7-A4FC-814AFE460A92}" type="parTrans" cxnId="{31EB44F6-C6DB-4C24-8E49-B4380FE5A43E}">
      <dgm:prSet/>
      <dgm:spPr/>
      <dgm:t>
        <a:bodyPr/>
        <a:lstStyle/>
        <a:p>
          <a:endParaRPr lang="ru-RU"/>
        </a:p>
      </dgm:t>
    </dgm:pt>
    <dgm:pt modelId="{5A2D9678-9BD0-4724-BD7C-ABA319AD6871}" type="sibTrans" cxnId="{31EB44F6-C6DB-4C24-8E49-B4380FE5A43E}">
      <dgm:prSet/>
      <dgm:spPr/>
    </dgm:pt>
    <dgm:pt modelId="{BBA3F697-D725-4F92-B1B0-E0704EBA013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эксперимент</a:t>
          </a:r>
        </a:p>
      </dgm:t>
    </dgm:pt>
    <dgm:pt modelId="{88D56E62-F87B-43B5-8924-E92D22E01796}" type="parTrans" cxnId="{12433F92-C872-47EF-A13B-05E433F571F3}">
      <dgm:prSet/>
      <dgm:spPr/>
      <dgm:t>
        <a:bodyPr/>
        <a:lstStyle/>
        <a:p>
          <a:endParaRPr lang="ru-RU"/>
        </a:p>
      </dgm:t>
    </dgm:pt>
    <dgm:pt modelId="{1E35EB60-CDB8-4431-8936-3D021F91A9C7}" type="sibTrans" cxnId="{12433F92-C872-47EF-A13B-05E433F571F3}">
      <dgm:prSet/>
      <dgm:spPr/>
    </dgm:pt>
    <dgm:pt modelId="{F15F8D17-6A3F-4C4A-AD08-20B1A8A9FC2E}" type="pres">
      <dgm:prSet presAssocID="{6466E718-FEE9-4AB3-87EA-306B270DC60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568A1BE-A921-4290-AF13-5AB41B366FC8}" type="pres">
      <dgm:prSet presAssocID="{4C76474A-BB30-40C7-9BBB-3C0539E8D536}" presName="centerShape" presStyleLbl="node0" presStyleIdx="0" presStyleCnt="1"/>
      <dgm:spPr/>
      <dgm:t>
        <a:bodyPr/>
        <a:lstStyle/>
        <a:p>
          <a:endParaRPr lang="ru-RU"/>
        </a:p>
      </dgm:t>
    </dgm:pt>
    <dgm:pt modelId="{B2A061B7-2BE8-4330-9349-4A9F8C75B662}" type="pres">
      <dgm:prSet presAssocID="{EE977817-4A1D-4611-B993-FA3AC32F1DAC}" presName="Name9" presStyleLbl="parChTrans1D2" presStyleIdx="0" presStyleCnt="4"/>
      <dgm:spPr/>
      <dgm:t>
        <a:bodyPr/>
        <a:lstStyle/>
        <a:p>
          <a:endParaRPr lang="ru-RU"/>
        </a:p>
      </dgm:t>
    </dgm:pt>
    <dgm:pt modelId="{83A285D0-24FD-44CD-AF79-157BE8D74070}" type="pres">
      <dgm:prSet presAssocID="{EE977817-4A1D-4611-B993-FA3AC32F1DAC}" presName="connTx" presStyleLbl="parChTrans1D2" presStyleIdx="0" presStyleCnt="4"/>
      <dgm:spPr/>
      <dgm:t>
        <a:bodyPr/>
        <a:lstStyle/>
        <a:p>
          <a:endParaRPr lang="ru-RU"/>
        </a:p>
      </dgm:t>
    </dgm:pt>
    <dgm:pt modelId="{881CD226-0DDA-4949-B061-C68561EAE687}" type="pres">
      <dgm:prSet presAssocID="{56009C10-04F4-4134-B19C-75C38627D95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A5108B-B372-46BD-889D-5CBBD0F073F6}" type="pres">
      <dgm:prSet presAssocID="{47F8E304-7F7A-4B65-ABE2-46693AF45C11}" presName="Name9" presStyleLbl="parChTrans1D2" presStyleIdx="1" presStyleCnt="4"/>
      <dgm:spPr/>
      <dgm:t>
        <a:bodyPr/>
        <a:lstStyle/>
        <a:p>
          <a:endParaRPr lang="ru-RU"/>
        </a:p>
      </dgm:t>
    </dgm:pt>
    <dgm:pt modelId="{483BEAA0-580D-4931-A43F-7927B1A5C1A6}" type="pres">
      <dgm:prSet presAssocID="{47F8E304-7F7A-4B65-ABE2-46693AF45C11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B849319-A00E-4136-94E1-2ECEFA0B5981}" type="pres">
      <dgm:prSet presAssocID="{A9A306ED-30AC-49F2-BCFF-9AB2D1ACD3B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281E0-7D54-4C59-9736-B961033FA6FD}" type="pres">
      <dgm:prSet presAssocID="{CADE524C-AEEB-41D7-A4FC-814AFE460A92}" presName="Name9" presStyleLbl="parChTrans1D2" presStyleIdx="2" presStyleCnt="4"/>
      <dgm:spPr/>
      <dgm:t>
        <a:bodyPr/>
        <a:lstStyle/>
        <a:p>
          <a:endParaRPr lang="ru-RU"/>
        </a:p>
      </dgm:t>
    </dgm:pt>
    <dgm:pt modelId="{54FD737B-81F9-4F17-9E57-BB6D6AE65FEC}" type="pres">
      <dgm:prSet presAssocID="{CADE524C-AEEB-41D7-A4FC-814AFE460A9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82C8AED-5860-44CE-BE54-67DF6DD64A5B}" type="pres">
      <dgm:prSet presAssocID="{F7FC5A7D-C35F-4272-935E-79A7786DFB5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2E13E-17F5-4FAD-99E7-7429EAB2BCE0}" type="pres">
      <dgm:prSet presAssocID="{88D56E62-F87B-43B5-8924-E92D22E01796}" presName="Name9" presStyleLbl="parChTrans1D2" presStyleIdx="3" presStyleCnt="4"/>
      <dgm:spPr/>
      <dgm:t>
        <a:bodyPr/>
        <a:lstStyle/>
        <a:p>
          <a:endParaRPr lang="ru-RU"/>
        </a:p>
      </dgm:t>
    </dgm:pt>
    <dgm:pt modelId="{A33F715C-D249-43B3-AC3D-CED01E5E981B}" type="pres">
      <dgm:prSet presAssocID="{88D56E62-F87B-43B5-8924-E92D22E01796}" presName="connTx" presStyleLbl="parChTrans1D2" presStyleIdx="3" presStyleCnt="4"/>
      <dgm:spPr/>
      <dgm:t>
        <a:bodyPr/>
        <a:lstStyle/>
        <a:p>
          <a:endParaRPr lang="ru-RU"/>
        </a:p>
      </dgm:t>
    </dgm:pt>
    <dgm:pt modelId="{5266FF00-A525-45CB-9E28-87461EC46407}" type="pres">
      <dgm:prSet presAssocID="{BBA3F697-D725-4F92-B1B0-E0704EBA013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181F3A-53C3-4B1F-88C0-91593ABB242F}" type="presOf" srcId="{6466E718-FEE9-4AB3-87EA-306B270DC60A}" destId="{F15F8D17-6A3F-4C4A-AD08-20B1A8A9FC2E}" srcOrd="0" destOrd="0" presId="urn:microsoft.com/office/officeart/2005/8/layout/radial1"/>
    <dgm:cxn modelId="{40C83B88-BC4C-4DD2-9C47-173D21C594BF}" type="presOf" srcId="{4C76474A-BB30-40C7-9BBB-3C0539E8D536}" destId="{5568A1BE-A921-4290-AF13-5AB41B366FC8}" srcOrd="0" destOrd="0" presId="urn:microsoft.com/office/officeart/2005/8/layout/radial1"/>
    <dgm:cxn modelId="{18E49C9E-DD89-4939-954D-811162FB8680}" type="presOf" srcId="{F7FC5A7D-C35F-4272-935E-79A7786DFB50}" destId="{F82C8AED-5860-44CE-BE54-67DF6DD64A5B}" srcOrd="0" destOrd="0" presId="urn:microsoft.com/office/officeart/2005/8/layout/radial1"/>
    <dgm:cxn modelId="{ED0363C8-B729-4C64-974F-361993795588}" type="presOf" srcId="{A9A306ED-30AC-49F2-BCFF-9AB2D1ACD3B7}" destId="{EB849319-A00E-4136-94E1-2ECEFA0B5981}" srcOrd="0" destOrd="0" presId="urn:microsoft.com/office/officeart/2005/8/layout/radial1"/>
    <dgm:cxn modelId="{31EB44F6-C6DB-4C24-8E49-B4380FE5A43E}" srcId="{4C76474A-BB30-40C7-9BBB-3C0539E8D536}" destId="{F7FC5A7D-C35F-4272-935E-79A7786DFB50}" srcOrd="2" destOrd="0" parTransId="{CADE524C-AEEB-41D7-A4FC-814AFE460A92}" sibTransId="{5A2D9678-9BD0-4724-BD7C-ABA319AD6871}"/>
    <dgm:cxn modelId="{06872CA8-FAB5-4504-811E-EB06AD8082F4}" srcId="{4C76474A-BB30-40C7-9BBB-3C0539E8D536}" destId="{A9A306ED-30AC-49F2-BCFF-9AB2D1ACD3B7}" srcOrd="1" destOrd="0" parTransId="{47F8E304-7F7A-4B65-ABE2-46693AF45C11}" sibTransId="{018D815F-9E53-41E5-9111-26D8601B66A6}"/>
    <dgm:cxn modelId="{4ACB170B-759E-4073-ACF3-1CC3A50CF3E1}" type="presOf" srcId="{47F8E304-7F7A-4B65-ABE2-46693AF45C11}" destId="{A0A5108B-B372-46BD-889D-5CBBD0F073F6}" srcOrd="0" destOrd="0" presId="urn:microsoft.com/office/officeart/2005/8/layout/radial1"/>
    <dgm:cxn modelId="{12433F92-C872-47EF-A13B-05E433F571F3}" srcId="{4C76474A-BB30-40C7-9BBB-3C0539E8D536}" destId="{BBA3F697-D725-4F92-B1B0-E0704EBA0135}" srcOrd="3" destOrd="0" parTransId="{88D56E62-F87B-43B5-8924-E92D22E01796}" sibTransId="{1E35EB60-CDB8-4431-8936-3D021F91A9C7}"/>
    <dgm:cxn modelId="{4B316468-4C90-4EF7-89F2-7FBE98166387}" srcId="{4C76474A-BB30-40C7-9BBB-3C0539E8D536}" destId="{56009C10-04F4-4134-B19C-75C38627D95E}" srcOrd="0" destOrd="0" parTransId="{EE977817-4A1D-4611-B993-FA3AC32F1DAC}" sibTransId="{46D38EF4-8D0C-4E0F-A723-14500BE48284}"/>
    <dgm:cxn modelId="{57885C0B-2428-44F8-B92C-78C2AB2EED36}" type="presOf" srcId="{56009C10-04F4-4134-B19C-75C38627D95E}" destId="{881CD226-0DDA-4949-B061-C68561EAE687}" srcOrd="0" destOrd="0" presId="urn:microsoft.com/office/officeart/2005/8/layout/radial1"/>
    <dgm:cxn modelId="{78C8EE38-151D-498F-A484-D03BCE446D81}" type="presOf" srcId="{EE977817-4A1D-4611-B993-FA3AC32F1DAC}" destId="{B2A061B7-2BE8-4330-9349-4A9F8C75B662}" srcOrd="0" destOrd="0" presId="urn:microsoft.com/office/officeart/2005/8/layout/radial1"/>
    <dgm:cxn modelId="{00E981A7-6AA7-47F9-B61E-49D8ACBE539C}" srcId="{6466E718-FEE9-4AB3-87EA-306B270DC60A}" destId="{4C76474A-BB30-40C7-9BBB-3C0539E8D536}" srcOrd="0" destOrd="0" parTransId="{A4AF39DC-5735-4BA6-830A-143D1A24A324}" sibTransId="{3E04886C-FDDF-42CD-B5CD-979C4FAEEED1}"/>
    <dgm:cxn modelId="{F944CD5C-7B71-4E2E-B9A0-D0F3FCE3D921}" type="presOf" srcId="{CADE524C-AEEB-41D7-A4FC-814AFE460A92}" destId="{AB2281E0-7D54-4C59-9736-B961033FA6FD}" srcOrd="0" destOrd="0" presId="urn:microsoft.com/office/officeart/2005/8/layout/radial1"/>
    <dgm:cxn modelId="{9E18BCEF-983A-49BB-A9E8-C5961147A64E}" type="presOf" srcId="{EE977817-4A1D-4611-B993-FA3AC32F1DAC}" destId="{83A285D0-24FD-44CD-AF79-157BE8D74070}" srcOrd="1" destOrd="0" presId="urn:microsoft.com/office/officeart/2005/8/layout/radial1"/>
    <dgm:cxn modelId="{FA39C5B3-8893-478E-941F-6CD538C91689}" type="presOf" srcId="{CADE524C-AEEB-41D7-A4FC-814AFE460A92}" destId="{54FD737B-81F9-4F17-9E57-BB6D6AE65FEC}" srcOrd="1" destOrd="0" presId="urn:microsoft.com/office/officeart/2005/8/layout/radial1"/>
    <dgm:cxn modelId="{56E04DC5-8EFC-4F5C-BBB9-64608C15C597}" type="presOf" srcId="{BBA3F697-D725-4F92-B1B0-E0704EBA0135}" destId="{5266FF00-A525-45CB-9E28-87461EC46407}" srcOrd="0" destOrd="0" presId="urn:microsoft.com/office/officeart/2005/8/layout/radial1"/>
    <dgm:cxn modelId="{1B8D6EA7-B080-4E24-BD9A-91C900442E1D}" type="presOf" srcId="{47F8E304-7F7A-4B65-ABE2-46693AF45C11}" destId="{483BEAA0-580D-4931-A43F-7927B1A5C1A6}" srcOrd="1" destOrd="0" presId="urn:microsoft.com/office/officeart/2005/8/layout/radial1"/>
    <dgm:cxn modelId="{B6DAA054-7280-4C09-871A-981DD6642761}" type="presOf" srcId="{88D56E62-F87B-43B5-8924-E92D22E01796}" destId="{A33F715C-D249-43B3-AC3D-CED01E5E981B}" srcOrd="1" destOrd="0" presId="urn:microsoft.com/office/officeart/2005/8/layout/radial1"/>
    <dgm:cxn modelId="{5511D356-6AB5-468F-9743-1BEF46A56DB3}" type="presOf" srcId="{88D56E62-F87B-43B5-8924-E92D22E01796}" destId="{81A2E13E-17F5-4FAD-99E7-7429EAB2BCE0}" srcOrd="0" destOrd="0" presId="urn:microsoft.com/office/officeart/2005/8/layout/radial1"/>
    <dgm:cxn modelId="{BB166350-A53D-47E7-A69A-D76EE185F3BC}" type="presParOf" srcId="{F15F8D17-6A3F-4C4A-AD08-20B1A8A9FC2E}" destId="{5568A1BE-A921-4290-AF13-5AB41B366FC8}" srcOrd="0" destOrd="0" presId="urn:microsoft.com/office/officeart/2005/8/layout/radial1"/>
    <dgm:cxn modelId="{73679365-4A44-49B5-84E7-4F68A37E00B5}" type="presParOf" srcId="{F15F8D17-6A3F-4C4A-AD08-20B1A8A9FC2E}" destId="{B2A061B7-2BE8-4330-9349-4A9F8C75B662}" srcOrd="1" destOrd="0" presId="urn:microsoft.com/office/officeart/2005/8/layout/radial1"/>
    <dgm:cxn modelId="{42A0528F-24C2-4D2C-A277-AAE879A09779}" type="presParOf" srcId="{B2A061B7-2BE8-4330-9349-4A9F8C75B662}" destId="{83A285D0-24FD-44CD-AF79-157BE8D74070}" srcOrd="0" destOrd="0" presId="urn:microsoft.com/office/officeart/2005/8/layout/radial1"/>
    <dgm:cxn modelId="{07231E56-C37A-4C61-BA6E-493E88704A6F}" type="presParOf" srcId="{F15F8D17-6A3F-4C4A-AD08-20B1A8A9FC2E}" destId="{881CD226-0DDA-4949-B061-C68561EAE687}" srcOrd="2" destOrd="0" presId="urn:microsoft.com/office/officeart/2005/8/layout/radial1"/>
    <dgm:cxn modelId="{FCC9DD53-BE49-4E52-AE74-4F16CD096C28}" type="presParOf" srcId="{F15F8D17-6A3F-4C4A-AD08-20B1A8A9FC2E}" destId="{A0A5108B-B372-46BD-889D-5CBBD0F073F6}" srcOrd="3" destOrd="0" presId="urn:microsoft.com/office/officeart/2005/8/layout/radial1"/>
    <dgm:cxn modelId="{E0C2EB78-E817-4E02-8298-C478ECDCCDA7}" type="presParOf" srcId="{A0A5108B-B372-46BD-889D-5CBBD0F073F6}" destId="{483BEAA0-580D-4931-A43F-7927B1A5C1A6}" srcOrd="0" destOrd="0" presId="urn:microsoft.com/office/officeart/2005/8/layout/radial1"/>
    <dgm:cxn modelId="{84C79D0A-D370-4929-BFB8-6A79BE968256}" type="presParOf" srcId="{F15F8D17-6A3F-4C4A-AD08-20B1A8A9FC2E}" destId="{EB849319-A00E-4136-94E1-2ECEFA0B5981}" srcOrd="4" destOrd="0" presId="urn:microsoft.com/office/officeart/2005/8/layout/radial1"/>
    <dgm:cxn modelId="{B51F0463-E344-4BD8-80DF-528F64FFDACB}" type="presParOf" srcId="{F15F8D17-6A3F-4C4A-AD08-20B1A8A9FC2E}" destId="{AB2281E0-7D54-4C59-9736-B961033FA6FD}" srcOrd="5" destOrd="0" presId="urn:microsoft.com/office/officeart/2005/8/layout/radial1"/>
    <dgm:cxn modelId="{F6627AF2-8A8B-4E69-8BB9-D96962C35901}" type="presParOf" srcId="{AB2281E0-7D54-4C59-9736-B961033FA6FD}" destId="{54FD737B-81F9-4F17-9E57-BB6D6AE65FEC}" srcOrd="0" destOrd="0" presId="urn:microsoft.com/office/officeart/2005/8/layout/radial1"/>
    <dgm:cxn modelId="{232A7756-45DE-45D1-9935-C5067D3B2C7C}" type="presParOf" srcId="{F15F8D17-6A3F-4C4A-AD08-20B1A8A9FC2E}" destId="{F82C8AED-5860-44CE-BE54-67DF6DD64A5B}" srcOrd="6" destOrd="0" presId="urn:microsoft.com/office/officeart/2005/8/layout/radial1"/>
    <dgm:cxn modelId="{A4740CF3-3C9E-4AF7-A51D-4DD083D514FB}" type="presParOf" srcId="{F15F8D17-6A3F-4C4A-AD08-20B1A8A9FC2E}" destId="{81A2E13E-17F5-4FAD-99E7-7429EAB2BCE0}" srcOrd="7" destOrd="0" presId="urn:microsoft.com/office/officeart/2005/8/layout/radial1"/>
    <dgm:cxn modelId="{94CEACE7-7DA2-49AB-8100-C2E6D6188331}" type="presParOf" srcId="{81A2E13E-17F5-4FAD-99E7-7429EAB2BCE0}" destId="{A33F715C-D249-43B3-AC3D-CED01E5E981B}" srcOrd="0" destOrd="0" presId="urn:microsoft.com/office/officeart/2005/8/layout/radial1"/>
    <dgm:cxn modelId="{3E79A535-F4AB-4E66-8144-C8DB63989AC1}" type="presParOf" srcId="{F15F8D17-6A3F-4C4A-AD08-20B1A8A9FC2E}" destId="{5266FF00-A525-45CB-9E28-87461EC4640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E5AC67-4C17-4077-BC8E-17FEF913D9E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7705FE07-D1F3-466B-8F3A-5A5F4C1D7E4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История людей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DBC4A8CD-79C5-4CB1-BB59-88CE68659255}" type="parTrans" cxnId="{E5806526-464A-4373-A610-ABA88E22AFEF}">
      <dgm:prSet/>
      <dgm:spPr/>
    </dgm:pt>
    <dgm:pt modelId="{D134D0F1-4EA8-4479-BA98-BADFFFD039F0}" type="sibTrans" cxnId="{E5806526-464A-4373-A610-ABA88E22AFEF}">
      <dgm:prSet/>
      <dgm:spPr/>
    </dgm:pt>
    <dgm:pt modelId="{9D6E2299-25C8-4B99-829B-DBD0809909D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История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культуры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19B313DE-1720-422C-AFBF-D6CBD2948D0A}" type="parTrans" cxnId="{CD7C4EEB-C5A9-4347-94DE-219135F72A8C}">
      <dgm:prSet/>
      <dgm:spPr/>
    </dgm:pt>
    <dgm:pt modelId="{12A059E9-6840-4C2F-A43E-F9EB97DE8F9B}" type="sibTrans" cxnId="{CD7C4EEB-C5A9-4347-94DE-219135F72A8C}">
      <dgm:prSet/>
      <dgm:spPr/>
    </dgm:pt>
    <dgm:pt modelId="{6B8C95C4-DC68-458F-B103-20FE147D5007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История идей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EB0DF828-35AE-416F-B5D0-0C27AA7E9E86}" type="parTrans" cxnId="{A99C9A39-F99C-40BD-BF1F-5971367E8729}">
      <dgm:prSet/>
      <dgm:spPr/>
    </dgm:pt>
    <dgm:pt modelId="{C7263E66-0E75-4CCA-8FB8-705A82FE9A9D}" type="sibTrans" cxnId="{A99C9A39-F99C-40BD-BF1F-5971367E8729}">
      <dgm:prSet/>
      <dgm:spPr/>
    </dgm:pt>
    <dgm:pt modelId="{9B5B4360-6ABC-4010-8A60-7CE6348DAC7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История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обществ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DDCDD342-AFD2-4515-A0AD-6A388785F674}" type="parTrans" cxnId="{AF4727FD-29BF-4801-8545-4B7173CBBE65}">
      <dgm:prSet/>
      <dgm:spPr/>
    </dgm:pt>
    <dgm:pt modelId="{963D9640-540A-4AD8-8B48-41618010EED8}" type="sibTrans" cxnId="{AF4727FD-29BF-4801-8545-4B7173CBBE65}">
      <dgm:prSet/>
      <dgm:spPr/>
    </dgm:pt>
    <dgm:pt modelId="{FE6B456D-9E89-448B-BEFC-0955415E9DDC}" type="pres">
      <dgm:prSet presAssocID="{EEE5AC67-4C17-4077-BC8E-17FEF913D9E9}" presName="compositeShape" presStyleCnt="0">
        <dgm:presLayoutVars>
          <dgm:chMax val="7"/>
          <dgm:dir/>
          <dgm:resizeHandles val="exact"/>
        </dgm:presLayoutVars>
      </dgm:prSet>
      <dgm:spPr/>
    </dgm:pt>
    <dgm:pt modelId="{7927D724-C52D-4737-9836-D043412EC882}" type="pres">
      <dgm:prSet presAssocID="{7705FE07-D1F3-466B-8F3A-5A5F4C1D7E4A}" presName="circ1" presStyleLbl="vennNode1" presStyleIdx="0" presStyleCnt="4"/>
      <dgm:spPr/>
    </dgm:pt>
    <dgm:pt modelId="{251D8EA8-313C-4FD4-B809-965F13727F3D}" type="pres">
      <dgm:prSet presAssocID="{7705FE07-D1F3-466B-8F3A-5A5F4C1D7E4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BA144C-7E17-4021-A825-963F820A7CFA}" type="pres">
      <dgm:prSet presAssocID="{9D6E2299-25C8-4B99-829B-DBD0809909D8}" presName="circ2" presStyleLbl="vennNode1" presStyleIdx="1" presStyleCnt="4"/>
      <dgm:spPr/>
    </dgm:pt>
    <dgm:pt modelId="{E7DA8FE5-AC94-453B-9466-AA745E6D0364}" type="pres">
      <dgm:prSet presAssocID="{9D6E2299-25C8-4B99-829B-DBD0809909D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623A9E6-5C4B-4179-9762-5377EF318FDD}" type="pres">
      <dgm:prSet presAssocID="{6B8C95C4-DC68-458F-B103-20FE147D5007}" presName="circ3" presStyleLbl="vennNode1" presStyleIdx="2" presStyleCnt="4"/>
      <dgm:spPr/>
    </dgm:pt>
    <dgm:pt modelId="{63828C22-1E38-46CC-821B-74D444AC4D62}" type="pres">
      <dgm:prSet presAssocID="{6B8C95C4-DC68-458F-B103-20FE147D500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4F06086-D4FD-486B-8E44-18A5DDE6C9DD}" type="pres">
      <dgm:prSet presAssocID="{9B5B4360-6ABC-4010-8A60-7CE6348DAC72}" presName="circ4" presStyleLbl="vennNode1" presStyleIdx="3" presStyleCnt="4"/>
      <dgm:spPr/>
    </dgm:pt>
    <dgm:pt modelId="{DC4FBA6C-6C07-45D6-8274-B260152F1771}" type="pres">
      <dgm:prSet presAssocID="{9B5B4360-6ABC-4010-8A60-7CE6348DAC7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F4727FD-29BF-4801-8545-4B7173CBBE65}" srcId="{EEE5AC67-4C17-4077-BC8E-17FEF913D9E9}" destId="{9B5B4360-6ABC-4010-8A60-7CE6348DAC72}" srcOrd="3" destOrd="0" parTransId="{DDCDD342-AFD2-4515-A0AD-6A388785F674}" sibTransId="{963D9640-540A-4AD8-8B48-41618010EED8}"/>
    <dgm:cxn modelId="{842EDC9F-A5A2-4DED-A496-3E88D57BB361}" type="presOf" srcId="{9B5B4360-6ABC-4010-8A60-7CE6348DAC72}" destId="{24F06086-D4FD-486B-8E44-18A5DDE6C9DD}" srcOrd="0" destOrd="0" presId="urn:microsoft.com/office/officeart/2005/8/layout/venn1"/>
    <dgm:cxn modelId="{4643DCE1-99CA-4E4B-9866-DFC5B5D11FA0}" type="presOf" srcId="{9D6E2299-25C8-4B99-829B-DBD0809909D8}" destId="{E7DA8FE5-AC94-453B-9466-AA745E6D0364}" srcOrd="1" destOrd="0" presId="urn:microsoft.com/office/officeart/2005/8/layout/venn1"/>
    <dgm:cxn modelId="{A99C9A39-F99C-40BD-BF1F-5971367E8729}" srcId="{EEE5AC67-4C17-4077-BC8E-17FEF913D9E9}" destId="{6B8C95C4-DC68-458F-B103-20FE147D5007}" srcOrd="2" destOrd="0" parTransId="{EB0DF828-35AE-416F-B5D0-0C27AA7E9E86}" sibTransId="{C7263E66-0E75-4CCA-8FB8-705A82FE9A9D}"/>
    <dgm:cxn modelId="{CD7C4EEB-C5A9-4347-94DE-219135F72A8C}" srcId="{EEE5AC67-4C17-4077-BC8E-17FEF913D9E9}" destId="{9D6E2299-25C8-4B99-829B-DBD0809909D8}" srcOrd="1" destOrd="0" parTransId="{19B313DE-1720-422C-AFBF-D6CBD2948D0A}" sibTransId="{12A059E9-6840-4C2F-A43E-F9EB97DE8F9B}"/>
    <dgm:cxn modelId="{FECB22B6-1F7C-4940-9C55-A936EF717C66}" type="presOf" srcId="{7705FE07-D1F3-466B-8F3A-5A5F4C1D7E4A}" destId="{7927D724-C52D-4737-9836-D043412EC882}" srcOrd="0" destOrd="0" presId="urn:microsoft.com/office/officeart/2005/8/layout/venn1"/>
    <dgm:cxn modelId="{8DE117D0-A417-4764-A027-C064B07FF97F}" type="presOf" srcId="{7705FE07-D1F3-466B-8F3A-5A5F4C1D7E4A}" destId="{251D8EA8-313C-4FD4-B809-965F13727F3D}" srcOrd="1" destOrd="0" presId="urn:microsoft.com/office/officeart/2005/8/layout/venn1"/>
    <dgm:cxn modelId="{E5806526-464A-4373-A610-ABA88E22AFEF}" srcId="{EEE5AC67-4C17-4077-BC8E-17FEF913D9E9}" destId="{7705FE07-D1F3-466B-8F3A-5A5F4C1D7E4A}" srcOrd="0" destOrd="0" parTransId="{DBC4A8CD-79C5-4CB1-BB59-88CE68659255}" sibTransId="{D134D0F1-4EA8-4479-BA98-BADFFFD039F0}"/>
    <dgm:cxn modelId="{5CBD3317-244A-4486-A9CC-733619603609}" type="presOf" srcId="{9D6E2299-25C8-4B99-829B-DBD0809909D8}" destId="{A7BA144C-7E17-4021-A825-963F820A7CFA}" srcOrd="0" destOrd="0" presId="urn:microsoft.com/office/officeart/2005/8/layout/venn1"/>
    <dgm:cxn modelId="{57EA349A-2B31-4879-AAAB-85036658739D}" type="presOf" srcId="{6B8C95C4-DC68-458F-B103-20FE147D5007}" destId="{4623A9E6-5C4B-4179-9762-5377EF318FDD}" srcOrd="0" destOrd="0" presId="urn:microsoft.com/office/officeart/2005/8/layout/venn1"/>
    <dgm:cxn modelId="{3FA423A6-28FB-4DB2-88FF-C11029FF2417}" type="presOf" srcId="{6B8C95C4-DC68-458F-B103-20FE147D5007}" destId="{63828C22-1E38-46CC-821B-74D444AC4D62}" srcOrd="1" destOrd="0" presId="urn:microsoft.com/office/officeart/2005/8/layout/venn1"/>
    <dgm:cxn modelId="{75DC4133-922B-422D-9410-EE996F5F3F06}" type="presOf" srcId="{9B5B4360-6ABC-4010-8A60-7CE6348DAC72}" destId="{DC4FBA6C-6C07-45D6-8274-B260152F1771}" srcOrd="1" destOrd="0" presId="urn:microsoft.com/office/officeart/2005/8/layout/venn1"/>
    <dgm:cxn modelId="{A5DE992E-4A79-4EA6-BBC4-7DD052A8A99C}" type="presOf" srcId="{EEE5AC67-4C17-4077-BC8E-17FEF913D9E9}" destId="{FE6B456D-9E89-448B-BEFC-0955415E9DDC}" srcOrd="0" destOrd="0" presId="urn:microsoft.com/office/officeart/2005/8/layout/venn1"/>
    <dgm:cxn modelId="{0E1EA2AB-9265-4B57-8C13-3FA3E3600DC5}" type="presParOf" srcId="{FE6B456D-9E89-448B-BEFC-0955415E9DDC}" destId="{7927D724-C52D-4737-9836-D043412EC882}" srcOrd="0" destOrd="0" presId="urn:microsoft.com/office/officeart/2005/8/layout/venn1"/>
    <dgm:cxn modelId="{7CC8C6BB-9BF9-4FB2-BDB9-E63990ED8ACA}" type="presParOf" srcId="{FE6B456D-9E89-448B-BEFC-0955415E9DDC}" destId="{251D8EA8-313C-4FD4-B809-965F13727F3D}" srcOrd="1" destOrd="0" presId="urn:microsoft.com/office/officeart/2005/8/layout/venn1"/>
    <dgm:cxn modelId="{50094A82-D3AE-4F7E-82C0-EE57F0CE8771}" type="presParOf" srcId="{FE6B456D-9E89-448B-BEFC-0955415E9DDC}" destId="{A7BA144C-7E17-4021-A825-963F820A7CFA}" srcOrd="2" destOrd="0" presId="urn:microsoft.com/office/officeart/2005/8/layout/venn1"/>
    <dgm:cxn modelId="{27076B5B-76CA-4582-8E7E-60823627F15E}" type="presParOf" srcId="{FE6B456D-9E89-448B-BEFC-0955415E9DDC}" destId="{E7DA8FE5-AC94-453B-9466-AA745E6D0364}" srcOrd="3" destOrd="0" presId="urn:microsoft.com/office/officeart/2005/8/layout/venn1"/>
    <dgm:cxn modelId="{E8E7306D-576C-4106-94E8-FF6B8896BBC9}" type="presParOf" srcId="{FE6B456D-9E89-448B-BEFC-0955415E9DDC}" destId="{4623A9E6-5C4B-4179-9762-5377EF318FDD}" srcOrd="4" destOrd="0" presId="urn:microsoft.com/office/officeart/2005/8/layout/venn1"/>
    <dgm:cxn modelId="{EB366AB6-1CE0-4C97-A9B8-FB5B55DCC437}" type="presParOf" srcId="{FE6B456D-9E89-448B-BEFC-0955415E9DDC}" destId="{63828C22-1E38-46CC-821B-74D444AC4D62}" srcOrd="5" destOrd="0" presId="urn:microsoft.com/office/officeart/2005/8/layout/venn1"/>
    <dgm:cxn modelId="{41411EB8-531A-4A7A-B7DE-55D1469734FF}" type="presParOf" srcId="{FE6B456D-9E89-448B-BEFC-0955415E9DDC}" destId="{24F06086-D4FD-486B-8E44-18A5DDE6C9DD}" srcOrd="6" destOrd="0" presId="urn:microsoft.com/office/officeart/2005/8/layout/venn1"/>
    <dgm:cxn modelId="{8416C6D3-B4F4-4BB4-B41F-7C86A7DB4D70}" type="presParOf" srcId="{FE6B456D-9E89-448B-BEFC-0955415E9DDC}" destId="{DC4FBA6C-6C07-45D6-8274-B260152F1771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C35764-5C08-4540-BCD8-DF811E23E86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32593BBF-9DED-4377-ACE5-4F99C79DECA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История людей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E3E405F5-D536-47F6-9545-862E4791B73D}" type="parTrans" cxnId="{A71A238B-111F-4BC7-A6ED-036D6B31C982}">
      <dgm:prSet/>
      <dgm:spPr/>
    </dgm:pt>
    <dgm:pt modelId="{EA6520BE-A7DC-4417-BC38-DFE70DC99514}" type="sibTrans" cxnId="{A71A238B-111F-4BC7-A6ED-036D6B31C982}">
      <dgm:prSet/>
      <dgm:spPr/>
    </dgm:pt>
    <dgm:pt modelId="{A6C5C5B8-24BB-49EF-99A2-CF50617A04DC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История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культуры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69F14ECD-868F-4F11-A55E-88D8979287C1}" type="parTrans" cxnId="{DB517190-9538-40C2-8977-FB8CCDF1871A}">
      <dgm:prSet/>
      <dgm:spPr/>
    </dgm:pt>
    <dgm:pt modelId="{FE793C70-F8C6-461C-A876-D3A48B2A4A7B}" type="sibTrans" cxnId="{DB517190-9538-40C2-8977-FB8CCDF1871A}">
      <dgm:prSet/>
      <dgm:spPr/>
    </dgm:pt>
    <dgm:pt modelId="{E06D7F50-59E6-4F0F-BF6D-AD29B955B9C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История идей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F03C1E68-10F8-405F-BE6D-3D034F8AEBC2}" type="parTrans" cxnId="{201E88C5-7D99-4495-B7A2-DA0530827282}">
      <dgm:prSet/>
      <dgm:spPr/>
    </dgm:pt>
    <dgm:pt modelId="{E932BA49-9FEC-460E-BFF3-3FDD9C3577FF}" type="sibTrans" cxnId="{201E88C5-7D99-4495-B7A2-DA0530827282}">
      <dgm:prSet/>
      <dgm:spPr/>
    </dgm:pt>
    <dgm:pt modelId="{DAA9E4E3-F9A8-447B-A210-5FD8564B2FB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История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обществ</a:t>
          </a:r>
          <a:endParaRPr kumimoji="0" lang="ru-RU" altLang="ru-RU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gm:t>
    </dgm:pt>
    <dgm:pt modelId="{23EA139C-1E7B-463E-A1CC-F59DEF693605}" type="parTrans" cxnId="{57B4C2B9-C5DE-4462-89AB-B1985463B479}">
      <dgm:prSet/>
      <dgm:spPr/>
    </dgm:pt>
    <dgm:pt modelId="{1A9ABA95-4D4B-4EB4-843A-83E7F2DCD148}" type="sibTrans" cxnId="{57B4C2B9-C5DE-4462-89AB-B1985463B479}">
      <dgm:prSet/>
      <dgm:spPr/>
    </dgm:pt>
    <dgm:pt modelId="{73B44B80-4579-4D31-964F-88E21E5F26E5}" type="pres">
      <dgm:prSet presAssocID="{A7C35764-5C08-4540-BCD8-DF811E23E868}" presName="compositeShape" presStyleCnt="0">
        <dgm:presLayoutVars>
          <dgm:chMax val="7"/>
          <dgm:dir/>
          <dgm:resizeHandles val="exact"/>
        </dgm:presLayoutVars>
      </dgm:prSet>
      <dgm:spPr/>
    </dgm:pt>
    <dgm:pt modelId="{EBA2084E-11F3-471A-9BBF-6468D2D06937}" type="pres">
      <dgm:prSet presAssocID="{32593BBF-9DED-4377-ACE5-4F99C79DECA1}" presName="circ1" presStyleLbl="vennNode1" presStyleIdx="0" presStyleCnt="4"/>
      <dgm:spPr/>
    </dgm:pt>
    <dgm:pt modelId="{6429DC61-2B4F-4993-A72F-8CD0B0503018}" type="pres">
      <dgm:prSet presAssocID="{32593BBF-9DED-4377-ACE5-4F99C79DECA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4D72E7-A230-4E26-9B2C-8BCFD81B1B4A}" type="pres">
      <dgm:prSet presAssocID="{A6C5C5B8-24BB-49EF-99A2-CF50617A04DC}" presName="circ2" presStyleLbl="vennNode1" presStyleIdx="1" presStyleCnt="4"/>
      <dgm:spPr/>
    </dgm:pt>
    <dgm:pt modelId="{89FF31F2-0AB5-4EF4-8718-85E901373238}" type="pres">
      <dgm:prSet presAssocID="{A6C5C5B8-24BB-49EF-99A2-CF50617A04D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64FCC89-7AAC-4C92-89DF-C018EC300E6E}" type="pres">
      <dgm:prSet presAssocID="{E06D7F50-59E6-4F0F-BF6D-AD29B955B9C2}" presName="circ3" presStyleLbl="vennNode1" presStyleIdx="2" presStyleCnt="4"/>
      <dgm:spPr/>
    </dgm:pt>
    <dgm:pt modelId="{E50C0E5B-4482-4E02-B61E-38D40570A630}" type="pres">
      <dgm:prSet presAssocID="{E06D7F50-59E6-4F0F-BF6D-AD29B955B9C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A9E986-5E29-4866-B372-DE6192A39944}" type="pres">
      <dgm:prSet presAssocID="{DAA9E4E3-F9A8-447B-A210-5FD8564B2FB9}" presName="circ4" presStyleLbl="vennNode1" presStyleIdx="3" presStyleCnt="4"/>
      <dgm:spPr/>
    </dgm:pt>
    <dgm:pt modelId="{FBA364E0-5F73-48CB-960A-B2F7BCF9C34F}" type="pres">
      <dgm:prSet presAssocID="{DAA9E4E3-F9A8-447B-A210-5FD8564B2FB9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E9D3AF0-C7B6-4014-931B-6401203BDE4C}" type="presOf" srcId="{32593BBF-9DED-4377-ACE5-4F99C79DECA1}" destId="{EBA2084E-11F3-471A-9BBF-6468D2D06937}" srcOrd="0" destOrd="0" presId="urn:microsoft.com/office/officeart/2005/8/layout/venn1"/>
    <dgm:cxn modelId="{201E88C5-7D99-4495-B7A2-DA0530827282}" srcId="{A7C35764-5C08-4540-BCD8-DF811E23E868}" destId="{E06D7F50-59E6-4F0F-BF6D-AD29B955B9C2}" srcOrd="2" destOrd="0" parTransId="{F03C1E68-10F8-405F-BE6D-3D034F8AEBC2}" sibTransId="{E932BA49-9FEC-460E-BFF3-3FDD9C3577FF}"/>
    <dgm:cxn modelId="{1E4A119E-367D-4971-B06A-615ED44FFDC5}" type="presOf" srcId="{DAA9E4E3-F9A8-447B-A210-5FD8564B2FB9}" destId="{FBA364E0-5F73-48CB-960A-B2F7BCF9C34F}" srcOrd="1" destOrd="0" presId="urn:microsoft.com/office/officeart/2005/8/layout/venn1"/>
    <dgm:cxn modelId="{7A8EE234-7709-43FA-8D7A-22867803FAC7}" type="presOf" srcId="{DAA9E4E3-F9A8-447B-A210-5FD8564B2FB9}" destId="{57A9E986-5E29-4866-B372-DE6192A39944}" srcOrd="0" destOrd="0" presId="urn:microsoft.com/office/officeart/2005/8/layout/venn1"/>
    <dgm:cxn modelId="{CA9A0F89-B558-4A20-9425-F7EEC44C86C7}" type="presOf" srcId="{A7C35764-5C08-4540-BCD8-DF811E23E868}" destId="{73B44B80-4579-4D31-964F-88E21E5F26E5}" srcOrd="0" destOrd="0" presId="urn:microsoft.com/office/officeart/2005/8/layout/venn1"/>
    <dgm:cxn modelId="{FA132041-BEF5-46F5-A5F1-A09DEF7BAD53}" type="presOf" srcId="{E06D7F50-59E6-4F0F-BF6D-AD29B955B9C2}" destId="{E50C0E5B-4482-4E02-B61E-38D40570A630}" srcOrd="1" destOrd="0" presId="urn:microsoft.com/office/officeart/2005/8/layout/venn1"/>
    <dgm:cxn modelId="{B1C93226-8EE9-4DC8-99D5-BEDE2E59EF47}" type="presOf" srcId="{E06D7F50-59E6-4F0F-BF6D-AD29B955B9C2}" destId="{D64FCC89-7AAC-4C92-89DF-C018EC300E6E}" srcOrd="0" destOrd="0" presId="urn:microsoft.com/office/officeart/2005/8/layout/venn1"/>
    <dgm:cxn modelId="{0B108360-6781-4FE4-99A0-76681992F726}" type="presOf" srcId="{32593BBF-9DED-4377-ACE5-4F99C79DECA1}" destId="{6429DC61-2B4F-4993-A72F-8CD0B0503018}" srcOrd="1" destOrd="0" presId="urn:microsoft.com/office/officeart/2005/8/layout/venn1"/>
    <dgm:cxn modelId="{A36AE884-7378-4551-ADDA-5F327F9E4EA2}" type="presOf" srcId="{A6C5C5B8-24BB-49EF-99A2-CF50617A04DC}" destId="{89FF31F2-0AB5-4EF4-8718-85E901373238}" srcOrd="1" destOrd="0" presId="urn:microsoft.com/office/officeart/2005/8/layout/venn1"/>
    <dgm:cxn modelId="{084C2702-EF65-4688-9BFC-64BC42041E46}" type="presOf" srcId="{A6C5C5B8-24BB-49EF-99A2-CF50617A04DC}" destId="{574D72E7-A230-4E26-9B2C-8BCFD81B1B4A}" srcOrd="0" destOrd="0" presId="urn:microsoft.com/office/officeart/2005/8/layout/venn1"/>
    <dgm:cxn modelId="{57B4C2B9-C5DE-4462-89AB-B1985463B479}" srcId="{A7C35764-5C08-4540-BCD8-DF811E23E868}" destId="{DAA9E4E3-F9A8-447B-A210-5FD8564B2FB9}" srcOrd="3" destOrd="0" parTransId="{23EA139C-1E7B-463E-A1CC-F59DEF693605}" sibTransId="{1A9ABA95-4D4B-4EB4-843A-83E7F2DCD148}"/>
    <dgm:cxn modelId="{DB517190-9538-40C2-8977-FB8CCDF1871A}" srcId="{A7C35764-5C08-4540-BCD8-DF811E23E868}" destId="{A6C5C5B8-24BB-49EF-99A2-CF50617A04DC}" srcOrd="1" destOrd="0" parTransId="{69F14ECD-868F-4F11-A55E-88D8979287C1}" sibTransId="{FE793C70-F8C6-461C-A876-D3A48B2A4A7B}"/>
    <dgm:cxn modelId="{A71A238B-111F-4BC7-A6ED-036D6B31C982}" srcId="{A7C35764-5C08-4540-BCD8-DF811E23E868}" destId="{32593BBF-9DED-4377-ACE5-4F99C79DECA1}" srcOrd="0" destOrd="0" parTransId="{E3E405F5-D536-47F6-9545-862E4791B73D}" sibTransId="{EA6520BE-A7DC-4417-BC38-DFE70DC99514}"/>
    <dgm:cxn modelId="{1D2C5379-CF54-4CB1-9D3E-EFD68786C11A}" type="presParOf" srcId="{73B44B80-4579-4D31-964F-88E21E5F26E5}" destId="{EBA2084E-11F3-471A-9BBF-6468D2D06937}" srcOrd="0" destOrd="0" presId="urn:microsoft.com/office/officeart/2005/8/layout/venn1"/>
    <dgm:cxn modelId="{17C7434E-48E4-4173-BD59-DA3E3F0114A9}" type="presParOf" srcId="{73B44B80-4579-4D31-964F-88E21E5F26E5}" destId="{6429DC61-2B4F-4993-A72F-8CD0B0503018}" srcOrd="1" destOrd="0" presId="urn:microsoft.com/office/officeart/2005/8/layout/venn1"/>
    <dgm:cxn modelId="{6404E62B-1919-4A4C-B6ED-C955B2303406}" type="presParOf" srcId="{73B44B80-4579-4D31-964F-88E21E5F26E5}" destId="{574D72E7-A230-4E26-9B2C-8BCFD81B1B4A}" srcOrd="2" destOrd="0" presId="urn:microsoft.com/office/officeart/2005/8/layout/venn1"/>
    <dgm:cxn modelId="{7869FAE7-D5FC-46AC-AB38-361E85AA389A}" type="presParOf" srcId="{73B44B80-4579-4D31-964F-88E21E5F26E5}" destId="{89FF31F2-0AB5-4EF4-8718-85E901373238}" srcOrd="3" destOrd="0" presId="urn:microsoft.com/office/officeart/2005/8/layout/venn1"/>
    <dgm:cxn modelId="{2FB9E99C-322D-4CE3-AAC9-F3260D6C0068}" type="presParOf" srcId="{73B44B80-4579-4D31-964F-88E21E5F26E5}" destId="{D64FCC89-7AAC-4C92-89DF-C018EC300E6E}" srcOrd="4" destOrd="0" presId="urn:microsoft.com/office/officeart/2005/8/layout/venn1"/>
    <dgm:cxn modelId="{A20309FC-8B06-4EB8-B6E4-D28E998E0C66}" type="presParOf" srcId="{73B44B80-4579-4D31-964F-88E21E5F26E5}" destId="{E50C0E5B-4482-4E02-B61E-38D40570A630}" srcOrd="5" destOrd="0" presId="urn:microsoft.com/office/officeart/2005/8/layout/venn1"/>
    <dgm:cxn modelId="{7F8B6109-3A35-4928-A0D9-E7B7FEE02F9B}" type="presParOf" srcId="{73B44B80-4579-4D31-964F-88E21E5F26E5}" destId="{57A9E986-5E29-4866-B372-DE6192A39944}" srcOrd="6" destOrd="0" presId="urn:microsoft.com/office/officeart/2005/8/layout/venn1"/>
    <dgm:cxn modelId="{8E8BA9C0-05E8-4FB0-84BD-317508B4EAC1}" type="presParOf" srcId="{73B44B80-4579-4D31-964F-88E21E5F26E5}" destId="{FBA364E0-5F73-48CB-960A-B2F7BCF9C34F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8A1BE-A921-4290-AF13-5AB41B366FC8}">
      <dsp:nvSpPr>
        <dsp:cNvPr id="0" name=""/>
        <dsp:cNvSpPr/>
      </dsp:nvSpPr>
      <dsp:spPr>
        <a:xfrm>
          <a:off x="1362893" y="1496243"/>
          <a:ext cx="1046112" cy="1046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обучение</a:t>
          </a:r>
        </a:p>
      </dsp:txBody>
      <dsp:txXfrm>
        <a:off x="1516093" y="1649443"/>
        <a:ext cx="739712" cy="739712"/>
      </dsp:txXfrm>
    </dsp:sp>
    <dsp:sp modelId="{B2A061B7-2BE8-4330-9349-4A9F8C75B662}">
      <dsp:nvSpPr>
        <dsp:cNvPr id="0" name=""/>
        <dsp:cNvSpPr/>
      </dsp:nvSpPr>
      <dsp:spPr>
        <a:xfrm rot="16200000">
          <a:off x="1728411" y="1313744"/>
          <a:ext cx="315076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315076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8073" y="1330828"/>
        <a:ext cx="15753" cy="15753"/>
      </dsp:txXfrm>
    </dsp:sp>
    <dsp:sp modelId="{881CD226-0DDA-4949-B061-C68561EAE687}">
      <dsp:nvSpPr>
        <dsp:cNvPr id="0" name=""/>
        <dsp:cNvSpPr/>
      </dsp:nvSpPr>
      <dsp:spPr>
        <a:xfrm>
          <a:off x="1362893" y="135054"/>
          <a:ext cx="1046112" cy="1046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Опыт</a:t>
          </a:r>
        </a:p>
      </dsp:txBody>
      <dsp:txXfrm>
        <a:off x="1516093" y="288254"/>
        <a:ext cx="739712" cy="739712"/>
      </dsp:txXfrm>
    </dsp:sp>
    <dsp:sp modelId="{A0A5108B-B372-46BD-889D-5CBBD0F073F6}">
      <dsp:nvSpPr>
        <dsp:cNvPr id="0" name=""/>
        <dsp:cNvSpPr/>
      </dsp:nvSpPr>
      <dsp:spPr>
        <a:xfrm>
          <a:off x="2409006" y="1994339"/>
          <a:ext cx="315076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315076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58667" y="2011423"/>
        <a:ext cx="15753" cy="15753"/>
      </dsp:txXfrm>
    </dsp:sp>
    <dsp:sp modelId="{EB849319-A00E-4136-94E1-2ECEFA0B5981}">
      <dsp:nvSpPr>
        <dsp:cNvPr id="0" name=""/>
        <dsp:cNvSpPr/>
      </dsp:nvSpPr>
      <dsp:spPr>
        <a:xfrm>
          <a:off x="2724083" y="1496243"/>
          <a:ext cx="1046112" cy="1046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Рефлексия</a:t>
          </a:r>
        </a:p>
      </dsp:txBody>
      <dsp:txXfrm>
        <a:off x="2877283" y="1649443"/>
        <a:ext cx="739712" cy="739712"/>
      </dsp:txXfrm>
    </dsp:sp>
    <dsp:sp modelId="{AB2281E0-7D54-4C59-9736-B961033FA6FD}">
      <dsp:nvSpPr>
        <dsp:cNvPr id="0" name=""/>
        <dsp:cNvSpPr/>
      </dsp:nvSpPr>
      <dsp:spPr>
        <a:xfrm rot="5400000">
          <a:off x="1728411" y="2674933"/>
          <a:ext cx="315076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315076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8073" y="2692017"/>
        <a:ext cx="15753" cy="15753"/>
      </dsp:txXfrm>
    </dsp:sp>
    <dsp:sp modelId="{F82C8AED-5860-44CE-BE54-67DF6DD64A5B}">
      <dsp:nvSpPr>
        <dsp:cNvPr id="0" name=""/>
        <dsp:cNvSpPr/>
      </dsp:nvSpPr>
      <dsp:spPr>
        <a:xfrm>
          <a:off x="1362893" y="2857433"/>
          <a:ext cx="1046112" cy="1046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концепция</a:t>
          </a:r>
        </a:p>
      </dsp:txBody>
      <dsp:txXfrm>
        <a:off x="1516093" y="3010633"/>
        <a:ext cx="739712" cy="739712"/>
      </dsp:txXfrm>
    </dsp:sp>
    <dsp:sp modelId="{81A2E13E-17F5-4FAD-99E7-7429EAB2BCE0}">
      <dsp:nvSpPr>
        <dsp:cNvPr id="0" name=""/>
        <dsp:cNvSpPr/>
      </dsp:nvSpPr>
      <dsp:spPr>
        <a:xfrm rot="10800000">
          <a:off x="1047816" y="1994339"/>
          <a:ext cx="315076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315076" y="249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197478" y="2011423"/>
        <a:ext cx="15753" cy="15753"/>
      </dsp:txXfrm>
    </dsp:sp>
    <dsp:sp modelId="{5266FF00-A525-45CB-9E28-87461EC46407}">
      <dsp:nvSpPr>
        <dsp:cNvPr id="0" name=""/>
        <dsp:cNvSpPr/>
      </dsp:nvSpPr>
      <dsp:spPr>
        <a:xfrm>
          <a:off x="1704" y="1496243"/>
          <a:ext cx="1046112" cy="1046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эксперимент</a:t>
          </a:r>
        </a:p>
      </dsp:txBody>
      <dsp:txXfrm>
        <a:off x="154904" y="1649443"/>
        <a:ext cx="739712" cy="739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7D724-C52D-4737-9836-D043412EC882}">
      <dsp:nvSpPr>
        <dsp:cNvPr id="0" name=""/>
        <dsp:cNvSpPr/>
      </dsp:nvSpPr>
      <dsp:spPr>
        <a:xfrm>
          <a:off x="3021361" y="54816"/>
          <a:ext cx="2850451" cy="2850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История людей</a:t>
          </a:r>
          <a:endParaRPr kumimoji="0" lang="ru-RU" altLang="ru-RU" sz="1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3350260" y="438530"/>
        <a:ext cx="2192654" cy="904470"/>
      </dsp:txXfrm>
    </dsp:sp>
    <dsp:sp modelId="{A7BA144C-7E17-4021-A825-963F820A7CFA}">
      <dsp:nvSpPr>
        <dsp:cNvPr id="0" name=""/>
        <dsp:cNvSpPr/>
      </dsp:nvSpPr>
      <dsp:spPr>
        <a:xfrm>
          <a:off x="4282138" y="1315592"/>
          <a:ext cx="2850451" cy="2850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История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культуры</a:t>
          </a:r>
          <a:endParaRPr kumimoji="0" lang="ru-RU" altLang="ru-RU" sz="1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816996" y="1644491"/>
        <a:ext cx="1096327" cy="2192654"/>
      </dsp:txXfrm>
    </dsp:sp>
    <dsp:sp modelId="{4623A9E6-5C4B-4179-9762-5377EF318FDD}">
      <dsp:nvSpPr>
        <dsp:cNvPr id="0" name=""/>
        <dsp:cNvSpPr/>
      </dsp:nvSpPr>
      <dsp:spPr>
        <a:xfrm>
          <a:off x="3021361" y="2576369"/>
          <a:ext cx="2850451" cy="2850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История идей</a:t>
          </a:r>
          <a:endParaRPr kumimoji="0" lang="ru-RU" altLang="ru-RU" sz="1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3350260" y="4138635"/>
        <a:ext cx="2192654" cy="904470"/>
      </dsp:txXfrm>
    </dsp:sp>
    <dsp:sp modelId="{24F06086-D4FD-486B-8E44-18A5DDE6C9DD}">
      <dsp:nvSpPr>
        <dsp:cNvPr id="0" name=""/>
        <dsp:cNvSpPr/>
      </dsp:nvSpPr>
      <dsp:spPr>
        <a:xfrm>
          <a:off x="1760585" y="1315592"/>
          <a:ext cx="2850451" cy="2850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История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обществ</a:t>
          </a:r>
          <a:endParaRPr kumimoji="0" lang="ru-RU" altLang="ru-RU" sz="1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1979850" y="1644491"/>
        <a:ext cx="1096327" cy="2192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2084E-11F3-471A-9BBF-6468D2D06937}">
      <dsp:nvSpPr>
        <dsp:cNvPr id="0" name=""/>
        <dsp:cNvSpPr/>
      </dsp:nvSpPr>
      <dsp:spPr>
        <a:xfrm>
          <a:off x="3021361" y="54816"/>
          <a:ext cx="2850451" cy="2850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История людей</a:t>
          </a:r>
          <a:endParaRPr kumimoji="0" lang="ru-RU" altLang="ru-RU" sz="21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sp:txBody>
      <dsp:txXfrm>
        <a:off x="3350259" y="438531"/>
        <a:ext cx="2192655" cy="904470"/>
      </dsp:txXfrm>
    </dsp:sp>
    <dsp:sp modelId="{574D72E7-A230-4E26-9B2C-8BCFD81B1B4A}">
      <dsp:nvSpPr>
        <dsp:cNvPr id="0" name=""/>
        <dsp:cNvSpPr/>
      </dsp:nvSpPr>
      <dsp:spPr>
        <a:xfrm>
          <a:off x="4282138" y="1315593"/>
          <a:ext cx="2850451" cy="2850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История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культуры</a:t>
          </a:r>
          <a:endParaRPr kumimoji="0" lang="ru-RU" altLang="ru-RU" sz="21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sp:txBody>
      <dsp:txXfrm>
        <a:off x="5816997" y="1644491"/>
        <a:ext cx="1096327" cy="2192655"/>
      </dsp:txXfrm>
    </dsp:sp>
    <dsp:sp modelId="{D64FCC89-7AAC-4C92-89DF-C018EC300E6E}">
      <dsp:nvSpPr>
        <dsp:cNvPr id="0" name=""/>
        <dsp:cNvSpPr/>
      </dsp:nvSpPr>
      <dsp:spPr>
        <a:xfrm>
          <a:off x="3021361" y="2576369"/>
          <a:ext cx="2850451" cy="2850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История идей</a:t>
          </a:r>
          <a:endParaRPr kumimoji="0" lang="ru-RU" altLang="ru-RU" sz="21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sp:txBody>
      <dsp:txXfrm>
        <a:off x="3350259" y="4138636"/>
        <a:ext cx="2192655" cy="904470"/>
      </dsp:txXfrm>
    </dsp:sp>
    <dsp:sp modelId="{57A9E986-5E29-4866-B372-DE6192A39944}">
      <dsp:nvSpPr>
        <dsp:cNvPr id="0" name=""/>
        <dsp:cNvSpPr/>
      </dsp:nvSpPr>
      <dsp:spPr>
        <a:xfrm>
          <a:off x="1760584" y="1315593"/>
          <a:ext cx="2850451" cy="28504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История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1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обществ</a:t>
          </a:r>
          <a:endParaRPr kumimoji="0" lang="ru-RU" altLang="ru-RU" sz="21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endParaRPr>
        </a:p>
      </dsp:txBody>
      <dsp:txXfrm>
        <a:off x="1979850" y="1644491"/>
        <a:ext cx="1096327" cy="2192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B6F23-F662-44C2-9041-577559D23007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1837C-AFB3-4931-8827-CAE118F17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54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Институт образования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Высш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школы эк, при поддержке благотворительного фонда Сбербанка Вклад в Будущее, запустил масштабный проект, посвященный возможностям формирования навыков 21 века (ключевых компетенций и новой грамотности) в российской школе.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анализируем опыт других стран, собрали международный консорциум.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Сотрудничаем с международными организациями.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результатам нашей работы будет выпущен международный доклад (летом 2018) и мы надеемся, что его результаты будут полезны в российских школах, помогут проектировать методические решения и уточнять акценты в содержании образования.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703" y="8684518"/>
            <a:ext cx="2971693" cy="458009"/>
          </a:xfrm>
          <a:prstGeom prst="rect">
            <a:avLst/>
          </a:prstGeom>
        </p:spPr>
        <p:txBody>
          <a:bodyPr/>
          <a:lstStyle/>
          <a:p>
            <a:fld id="{1CE28FA1-BD35-7549-82D9-BA9C971B08F4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39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6E98F2-6DD0-4B7E-9894-74F5E3689B45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8135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</a:t>
            </a:r>
            <a:r>
              <a:rPr lang="ru-RU" baseline="0" dirty="0" smtClean="0"/>
              <a:t> современные подходы в центр обучения помещают ученика. Обучение становится дифференцированным, релевантным реальному опыту ученика, предполагает решение реальных задач. Для этого учителя пробуют менять привычные методы обучения и ставить ученика в позицию исследователя. </a:t>
            </a:r>
          </a:p>
          <a:p>
            <a:r>
              <a:rPr lang="ru-RU" baseline="0" dirty="0" smtClean="0"/>
              <a:t>Чтобы ученик сам, своими силами старался разобраться в вопросе, рассмотреть его с разных сторон.</a:t>
            </a:r>
          </a:p>
          <a:p>
            <a:r>
              <a:rPr lang="ru-RU" baseline="0" dirty="0" smtClean="0"/>
              <a:t>Учитель  - задает общее русло, подсказывает, поддерживает, но не предлагает готового решения.</a:t>
            </a:r>
          </a:p>
          <a:p>
            <a:r>
              <a:rPr lang="ru-RU" baseline="0" dirty="0" smtClean="0"/>
              <a:t>Ключевую роль приобретает и новый формат оценивания – оценивание ДЛЯ обучения. Фактически оно выступает как зеркало, в которое – при помощи учителя – смотрится ученик и анализирует, что у него получается хорошо, где пробелы, на что приналечь, каким именно образом, какие поставить себе ближайшие задачи и как добиться их выполнения.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703" y="8684518"/>
            <a:ext cx="2971693" cy="458009"/>
          </a:xfrm>
          <a:prstGeom prst="rect">
            <a:avLst/>
          </a:prstGeom>
        </p:spPr>
        <p:txBody>
          <a:bodyPr/>
          <a:lstStyle/>
          <a:p>
            <a:fld id="{1CE28FA1-BD35-7549-82D9-BA9C971B08F4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225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69075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FA1-BD35-7549-82D9-BA9C971B08F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800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69075" cy="3695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FA1-BD35-7549-82D9-BA9C971B08F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9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011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599" y="1196695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785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18" y="1619238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266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10" y="626270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755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517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63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6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6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994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502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4508502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8" y="1785927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2" y="1785927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039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3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1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3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3" y="4071944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1" y="4071944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3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1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3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3" y="4071944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1" y="4071944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96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693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3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173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6390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8" y="2143118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03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18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05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600" y="1196694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36" y="5668464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67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8" y="2143117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3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18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0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8" y="4429134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190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19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3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03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134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915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6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857366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53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endParaRPr kumimoji="0" lang="ru-RU" sz="3733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7467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599" y="605328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1" name="TextBox 40"/>
          <p:cNvSpPr txBox="1"/>
          <p:nvPr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dirty="0" err="1" smtClean="0"/>
              <a:t>ros.uchebnik</a:t>
            </a:r>
            <a:r>
              <a:rPr lang="ru-RU" sz="2133" dirty="0" smtClean="0"/>
              <a:t>	</a:t>
            </a:r>
            <a:r>
              <a:rPr lang="en-US" sz="2133" dirty="0" err="1" smtClean="0"/>
              <a:t>rosuchebnik</a:t>
            </a:r>
            <a:r>
              <a:rPr lang="ru-RU" sz="2133" dirty="0" smtClean="0"/>
              <a:t>	</a:t>
            </a:r>
            <a:r>
              <a:rPr lang="en-US" sz="2133" dirty="0" err="1" smtClean="0"/>
              <a:t>rosuchebnik</a:t>
            </a:r>
            <a:endParaRPr lang="ru-RU" sz="2133" dirty="0"/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437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953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9153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77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25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7" y="2126943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650557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9721-080F-40DC-862F-353E9F37F2BD}" type="datetime1">
              <a:rPr lang="ru-RU" smtClean="0"/>
              <a:t>19.02.2019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672F-0919-4E09-8494-559DE43C84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954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2122" y="2143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" y="2143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2043163" y="1718549"/>
            <a:ext cx="8442609" cy="1844608"/>
          </a:xfrm>
        </p:spPr>
        <p:txBody>
          <a:bodyPr>
            <a:spAutoFit/>
          </a:bodyPr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247342" y="242217"/>
            <a:ext cx="11083389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5D6578"/>
                </a:solidFill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8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16000" y="333375"/>
            <a:ext cx="10261600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16000" y="1773238"/>
            <a:ext cx="5029200" cy="2298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248400" y="1773238"/>
            <a:ext cx="5029200" cy="2298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16000" y="4224339"/>
            <a:ext cx="5029200" cy="2300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8400" y="4224339"/>
            <a:ext cx="5029200" cy="2300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843DD-73ED-49D5-9FD3-82BE1D29B4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11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599" y="848748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36" y="5668464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114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83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671" y="2163216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291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54830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88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960" y="6286520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1" y="6269163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487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54835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6362D-932F-4D4E-A81D-B947043ABEA4}" type="datetimeFigureOut">
              <a:rPr lang="ru-RU" smtClean="0"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3710-5335-4063-AEC9-CC60AA7A8BC6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80961" y="6286520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253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1" r:id="rId28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9.jpeg"/><Relationship Id="rId5" Type="http://schemas.openxmlformats.org/officeDocument/2006/relationships/hyperlink" Target="https://www.fingram39.ru/projects/5652-metodicheskie-posobiya-po-finansovoy-gramotnosti-.html" TargetMode="External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Современные технологии обучения истории и обществознанию в условиях внедрения ФГОС ОО и предметных концепций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2580" y="4953010"/>
            <a:ext cx="10934163" cy="1904989"/>
          </a:xfrm>
        </p:spPr>
        <p:txBody>
          <a:bodyPr>
            <a:normAutofit fontScale="62500" lnSpcReduction="20000"/>
          </a:bodyPr>
          <a:lstStyle/>
          <a:p>
            <a:r>
              <a:rPr lang="ru-RU" sz="3200" dirty="0" smtClean="0"/>
              <a:t>Олег Дмитриевич Федоров, </a:t>
            </a:r>
          </a:p>
          <a:p>
            <a:r>
              <a:rPr lang="ru-RU" dirty="0" smtClean="0"/>
              <a:t>ведущий научный сотрудник </a:t>
            </a:r>
          </a:p>
          <a:p>
            <a:r>
              <a:rPr lang="ru-RU" dirty="0" smtClean="0"/>
              <a:t>Института образования НИУ Высшая школа экономики, </a:t>
            </a:r>
          </a:p>
          <a:p>
            <a:r>
              <a:rPr lang="ru-RU" dirty="0" smtClean="0"/>
              <a:t>кандидат исторических наук, доцент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Новокузнецк, 19 февраля 2019 года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7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6720" y="274224"/>
            <a:ext cx="11358880" cy="780117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Для </a:t>
            </a:r>
            <a:r>
              <a:rPr lang="ru-RU" dirty="0" smtClean="0"/>
              <a:t>размышления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459581" y="1521899"/>
            <a:ext cx="7255972" cy="2148672"/>
          </a:xfrm>
        </p:spPr>
        <p:txBody>
          <a:bodyPr>
            <a:normAutofit/>
          </a:bodyPr>
          <a:lstStyle/>
          <a:p>
            <a:pPr lvl="1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sz="3000" dirty="0"/>
              <a:t>Кто они, наши современные школьники? </a:t>
            </a:r>
          </a:p>
          <a:p>
            <a:pPr lvl="1"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sz="3000" dirty="0"/>
              <a:t>В каком мире будут жить те, кто сегодня сидит за школьной партой? </a:t>
            </a:r>
          </a:p>
          <a:p>
            <a:pPr marL="0" indent="0"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12" y="1814243"/>
            <a:ext cx="5029200" cy="31003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18" y="4138129"/>
            <a:ext cx="3898900" cy="21931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267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История идей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Модернизм в литературе </a:t>
            </a:r>
          </a:p>
          <a:p>
            <a:r>
              <a:rPr lang="ru-RU" altLang="ru-RU" smtClean="0"/>
              <a:t>Джеймс Джойс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ru-RU" altLang="ru-RU" b="1" i="1" smtClean="0"/>
              <a:t>«Улисс» «Поминки по Финнегану» </a:t>
            </a:r>
          </a:p>
          <a:p>
            <a:r>
              <a:rPr lang="ru-RU" altLang="ru-RU" smtClean="0"/>
              <a:t>Франц Кафка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mtClean="0"/>
              <a:t>	</a:t>
            </a:r>
            <a:r>
              <a:rPr lang="ru-RU" altLang="ru-RU" b="1" i="1" smtClean="0"/>
              <a:t>«Америка», «Процесс», «Замок»</a:t>
            </a:r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1" y="333375"/>
            <a:ext cx="8131175" cy="1066800"/>
          </a:xfrm>
        </p:spPr>
        <p:txBody>
          <a:bodyPr/>
          <a:lstStyle/>
          <a:p>
            <a:r>
              <a:rPr lang="ru-RU" altLang="ru-RU" sz="4000"/>
              <a:t>«История географической науки»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2800"/>
              <a:t>К началу XX в. нет учений о зонах природы, о географической оболочке, о биосфере, о ТПК, о биогеоценозах, составляющих теоретическую основу современной географии. </a:t>
            </a:r>
          </a:p>
          <a:p>
            <a:r>
              <a:rPr lang="ru-RU" altLang="ru-RU" sz="2800"/>
              <a:t>Все эти и другие теоретические разработки появились в 20-30-е гг. XX в. после бурь мировой войны, революций и гражданской войны в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6008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ru-RU" altLang="ru-RU" smtClean="0"/>
              <a:t>История </a:t>
            </a:r>
          </a:p>
        </p:txBody>
      </p:sp>
      <p:grpSp>
        <p:nvGrpSpPr>
          <p:cNvPr id="2" name="Diagram 2"/>
          <p:cNvGrpSpPr>
            <a:grpSpLocks noChangeAspect="1"/>
          </p:cNvGrpSpPr>
          <p:nvPr/>
        </p:nvGrpSpPr>
        <p:grpSpPr bwMode="auto">
          <a:xfrm>
            <a:off x="1524001" y="1628775"/>
            <a:ext cx="8893175" cy="5481638"/>
            <a:chOff x="1134" y="703"/>
            <a:chExt cx="3447" cy="2858"/>
          </a:xfrm>
        </p:grpSpPr>
        <p:graphicFrame>
          <p:nvGraphicFramePr>
            <p:cNvPr id="6" name="Схема 5"/>
            <p:cNvGraphicFramePr/>
            <p:nvPr/>
          </p:nvGraphicFramePr>
          <p:xfrm>
            <a:off x="1134" y="703"/>
            <a:ext cx="3447" cy="28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AutoShape 12"/>
            <p:cNvSpPr>
              <a:spLocks noChangeArrowheads="1"/>
            </p:cNvSpPr>
            <p:nvPr/>
          </p:nvSpPr>
          <p:spPr bwMode="auto">
            <a:xfrm rot="-2042292">
              <a:off x="1483" y="1416"/>
              <a:ext cx="808" cy="221"/>
            </a:xfrm>
            <a:prstGeom prst="leftRightArrow">
              <a:avLst>
                <a:gd name="adj1" fmla="val 50000"/>
                <a:gd name="adj2" fmla="val 73122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AutoShape 13"/>
            <p:cNvSpPr>
              <a:spLocks noChangeArrowheads="1"/>
            </p:cNvSpPr>
            <p:nvPr/>
          </p:nvSpPr>
          <p:spPr bwMode="auto">
            <a:xfrm rot="-2042292">
              <a:off x="3185" y="2617"/>
              <a:ext cx="671" cy="220"/>
            </a:xfrm>
            <a:prstGeom prst="leftRightArrow">
              <a:avLst>
                <a:gd name="adj1" fmla="val 50000"/>
                <a:gd name="adj2" fmla="val 61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AutoShape 14"/>
            <p:cNvSpPr>
              <a:spLocks noChangeArrowheads="1"/>
            </p:cNvSpPr>
            <p:nvPr/>
          </p:nvSpPr>
          <p:spPr bwMode="auto">
            <a:xfrm rot="2648971">
              <a:off x="1741" y="2631"/>
              <a:ext cx="670" cy="218"/>
            </a:xfrm>
            <a:prstGeom prst="leftRightArrow">
              <a:avLst>
                <a:gd name="adj1" fmla="val 50000"/>
                <a:gd name="adj2" fmla="val 61468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64" name="AutoShape 15"/>
          <p:cNvSpPr>
            <a:spLocks noChangeArrowheads="1"/>
          </p:cNvSpPr>
          <p:nvPr/>
        </p:nvSpPr>
        <p:spPr bwMode="auto">
          <a:xfrm rot="2971624">
            <a:off x="7281070" y="3036095"/>
            <a:ext cx="1654175" cy="423863"/>
          </a:xfrm>
          <a:prstGeom prst="leftRightArrow">
            <a:avLst>
              <a:gd name="adj1" fmla="val 50000"/>
              <a:gd name="adj2" fmla="val 78052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065" name="AutoShape 22"/>
          <p:cNvSpPr>
            <a:spLocks noChangeArrowheads="1"/>
          </p:cNvSpPr>
          <p:nvPr/>
        </p:nvSpPr>
        <p:spPr bwMode="auto">
          <a:xfrm>
            <a:off x="3863976" y="4076701"/>
            <a:ext cx="3960813" cy="423863"/>
          </a:xfrm>
          <a:prstGeom prst="leftRightArrow">
            <a:avLst>
              <a:gd name="adj1" fmla="val 50000"/>
              <a:gd name="adj2" fmla="val 186891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066" name="AutoShape 23"/>
          <p:cNvSpPr>
            <a:spLocks noChangeArrowheads="1"/>
          </p:cNvSpPr>
          <p:nvPr/>
        </p:nvSpPr>
        <p:spPr bwMode="auto">
          <a:xfrm rot="5400000">
            <a:off x="4183063" y="4189413"/>
            <a:ext cx="3529012" cy="423862"/>
          </a:xfrm>
          <a:prstGeom prst="leftRightArrow">
            <a:avLst>
              <a:gd name="adj1" fmla="val 50000"/>
              <a:gd name="adj2" fmla="val 16651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44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endParaRPr lang="ru-RU" altLang="ru-RU" dirty="0" smtClean="0"/>
          </a:p>
          <a:p>
            <a:pPr lvl="1" eaLnBrk="1" hangingPunct="1"/>
            <a:r>
              <a:rPr lang="ru-RU" altLang="ru-RU" dirty="0" smtClean="0"/>
              <a:t>На партах учебники нового поколения</a:t>
            </a:r>
          </a:p>
          <a:p>
            <a:pPr lvl="1" eaLnBrk="1" hangingPunct="1"/>
            <a:r>
              <a:rPr lang="ru-RU" altLang="ru-RU" dirty="0" smtClean="0"/>
              <a:t>Качественно обновлена библиотека</a:t>
            </a:r>
          </a:p>
          <a:p>
            <a:pPr lvl="1" eaLnBrk="1" hangingPunct="1"/>
            <a:r>
              <a:rPr lang="ru-RU" altLang="ru-RU" dirty="0" smtClean="0"/>
              <a:t>Развиты интегрированные учебные проекты (образовательный туризм, выставки, спектакли и т.д.)</a:t>
            </a:r>
          </a:p>
          <a:p>
            <a:pPr lvl="1" eaLnBrk="1" hangingPunct="1"/>
            <a:r>
              <a:rPr lang="ru-RU" altLang="ru-RU" dirty="0" smtClean="0"/>
              <a:t>Проводятся интегрированные уроки</a:t>
            </a:r>
          </a:p>
          <a:p>
            <a:pPr lvl="1" eaLnBrk="1" hangingPunct="1"/>
            <a:r>
              <a:rPr lang="ru-RU" altLang="ru-RU" dirty="0" smtClean="0"/>
              <a:t>Активно задействованы средства ИКТ 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5427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455614"/>
            <a:ext cx="8820150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kern="0" dirty="0"/>
              <a:t>Признаки «стандартного» урока</a:t>
            </a:r>
          </a:p>
        </p:txBody>
      </p:sp>
    </p:spTree>
    <p:extLst>
      <p:ext uri="{BB962C8B-B14F-4D97-AF65-F5344CB8AC3E}">
        <p14:creationId xmlns:p14="http://schemas.microsoft.com/office/powerpoint/2010/main" val="13162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/>
          </p:cNvSpPr>
          <p:nvPr>
            <p:ph type="body" idx="4294967295"/>
          </p:nvPr>
        </p:nvSpPr>
        <p:spPr>
          <a:xfrm>
            <a:off x="244699" y="1635617"/>
            <a:ext cx="10172476" cy="3928056"/>
          </a:xfrm>
        </p:spPr>
        <p:txBody>
          <a:bodyPr>
            <a:normAutofit lnSpcReduction="10000"/>
          </a:bodyPr>
          <a:lstStyle/>
          <a:p>
            <a:pPr marL="273050" indent="-273050">
              <a:buNone/>
            </a:pPr>
            <a:r>
              <a:rPr lang="ru-RU" altLang="ru-RU" sz="3700" b="1" dirty="0">
                <a:solidFill>
                  <a:srgbClr val="B30D31"/>
                </a:solidFill>
                <a:latin typeface="Times New Roman" panose="02020603050405020304" pitchFamily="18" charset="0"/>
              </a:rPr>
              <a:t>  Любая деятельность может быть либо технологией, либо искусством. Искусство основано на интуиции, технология - на науке. С искусства всё начинается, технологией заканчивается, чтобы затем всё началось сначала.</a:t>
            </a:r>
          </a:p>
          <a:p>
            <a:pPr marL="273050" indent="-273050">
              <a:buNone/>
            </a:pPr>
            <a:r>
              <a:rPr lang="ru-RU" altLang="ru-RU" sz="3700" b="1" dirty="0">
                <a:solidFill>
                  <a:srgbClr val="B30D31"/>
                </a:solidFill>
                <a:latin typeface="Times New Roman" panose="02020603050405020304" pitchFamily="18" charset="0"/>
              </a:rPr>
              <a:t>                                         </a:t>
            </a:r>
            <a:r>
              <a:rPr lang="ru-RU" altLang="ru-RU" sz="3700" b="1" dirty="0" err="1">
                <a:solidFill>
                  <a:srgbClr val="B30D31"/>
                </a:solidFill>
                <a:latin typeface="Times New Roman" panose="02020603050405020304" pitchFamily="18" charset="0"/>
              </a:rPr>
              <a:t>В.П.Беспалько</a:t>
            </a:r>
            <a:r>
              <a:rPr lang="ru-RU" altLang="ru-RU" sz="3700" b="1" dirty="0">
                <a:solidFill>
                  <a:srgbClr val="B30D31"/>
                </a:solidFill>
                <a:latin typeface="Times New Roman" panose="02020603050405020304" pitchFamily="18" charset="0"/>
              </a:rPr>
              <a:t> </a:t>
            </a:r>
          </a:p>
          <a:p>
            <a:pPr marL="273050" indent="-273050"/>
            <a:endParaRPr lang="ru-RU" altLang="ru-RU" sz="3700" b="1" dirty="0">
              <a:solidFill>
                <a:srgbClr val="B30D3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065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95" y="4537354"/>
            <a:ext cx="273526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1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644895"/>
            <a:ext cx="10363200" cy="1308116"/>
          </a:xfrm>
        </p:spPr>
        <p:txBody>
          <a:bodyPr/>
          <a:lstStyle/>
          <a:p>
            <a:r>
              <a:rPr lang="ru-RU" dirty="0" smtClean="0"/>
              <a:t>Олег Дмитриевич Федоров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ofedorov@hse.ru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5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01" y="4409933"/>
            <a:ext cx="2818263" cy="211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02" y="150126"/>
            <a:ext cx="2818263" cy="1735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02" y="2211160"/>
            <a:ext cx="2818263" cy="1873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64732" y="6341067"/>
            <a:ext cx="5027579" cy="365125"/>
          </a:xfrm>
        </p:spPr>
        <p:txBody>
          <a:bodyPr/>
          <a:lstStyle/>
          <a:p>
            <a:r>
              <a:rPr lang="ru-RU" dirty="0" smtClean="0"/>
              <a:t>Федоров О.Д., Институт образования НИУ ВШЭ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1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58328"/>
            <a:ext cx="5393559" cy="4579587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3797" y="321972"/>
            <a:ext cx="10353761" cy="161394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Уильям Штраус (</a:t>
            </a:r>
            <a:r>
              <a:rPr lang="ru-RU" i="1" dirty="0" err="1" smtClean="0">
                <a:effectLst/>
              </a:rPr>
              <a:t>William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>
                <a:effectLst/>
              </a:rPr>
              <a:t>Strauss</a:t>
            </a:r>
            <a:r>
              <a:rPr lang="ru-RU" dirty="0"/>
              <a:t>) и </a:t>
            </a:r>
            <a:r>
              <a:rPr lang="ru-RU" dirty="0" smtClean="0"/>
              <a:t>Нил </a:t>
            </a:r>
            <a:r>
              <a:rPr lang="ru-RU" dirty="0" err="1" smtClean="0"/>
              <a:t>Хоув</a:t>
            </a:r>
            <a:r>
              <a:rPr lang="ru-RU" dirty="0" smtClean="0"/>
              <a:t> (</a:t>
            </a:r>
            <a:r>
              <a:rPr lang="ru-RU" i="1" dirty="0" err="1" smtClean="0">
                <a:effectLst/>
              </a:rPr>
              <a:t>Neil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>
                <a:effectLst/>
              </a:rPr>
              <a:t>Howe</a:t>
            </a:r>
            <a:r>
              <a:rPr lang="ru-RU" dirty="0"/>
              <a:t>)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30" y="1600200"/>
            <a:ext cx="6793940" cy="4525963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8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82588"/>
            <a:ext cx="7681912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11" y="382247"/>
            <a:ext cx="4013683" cy="22783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6" y="3227414"/>
            <a:ext cx="3077855" cy="3077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Название 1"/>
          <p:cNvSpPr>
            <a:spLocks noGrp="1"/>
          </p:cNvSpPr>
          <p:nvPr>
            <p:ph type="title"/>
          </p:nvPr>
        </p:nvSpPr>
        <p:spPr>
          <a:xfrm>
            <a:off x="1648497" y="463640"/>
            <a:ext cx="8019379" cy="854277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/>
              <a:t>Ценности</a:t>
            </a:r>
            <a:r>
              <a:rPr lang="ru-RU" altLang="ru-RU" sz="3200" dirty="0"/>
              <a:t> </a:t>
            </a:r>
            <a:r>
              <a:rPr lang="ru-RU" altLang="ru-RU" sz="3200" b="1" dirty="0"/>
              <a:t>поколения</a:t>
            </a:r>
            <a:r>
              <a:rPr lang="ru-RU" altLang="ru-RU" sz="3200" dirty="0"/>
              <a:t> </a:t>
            </a:r>
            <a:r>
              <a:rPr lang="en-US" altLang="ru-RU" sz="3200" dirty="0"/>
              <a:t>Z</a:t>
            </a:r>
            <a:endParaRPr lang="ru-RU" altLang="ru-RU" sz="3200" dirty="0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544425" y="1309308"/>
            <a:ext cx="10969289" cy="520360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sz="2133" dirty="0">
                <a:cs typeface="Arial" panose="020B0604020202020204" pitchFamily="34" charset="0"/>
              </a:rPr>
              <a:t>размывание </a:t>
            </a:r>
            <a:r>
              <a:rPr lang="ru-RU" altLang="ru-RU" sz="2133" dirty="0">
                <a:cs typeface="Arial" panose="020B0604020202020204" pitchFamily="34" charset="0"/>
              </a:rPr>
              <a:t>жизненных принципов и жизненных ориентиров. Причины: быстрое изменение жизни,   мировоззренческий разрыв с родителями и информационная перегруженность.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133" dirty="0">
                <a:cs typeface="Arial" panose="020B0604020202020204" pitchFamily="34" charset="0"/>
              </a:rPr>
              <a:t>Получение опыта и впечатлений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133" dirty="0">
                <a:cs typeface="Arial" panose="020B0604020202020204" pitchFamily="34" charset="0"/>
              </a:rPr>
              <a:t>Самореализация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133" dirty="0">
                <a:cs typeface="Arial" panose="020B0604020202020204" pitchFamily="34" charset="0"/>
              </a:rPr>
              <a:t>Лидерство, а не руководство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133" dirty="0">
                <a:cs typeface="Arial" panose="020B0604020202020204" pitchFamily="34" charset="0"/>
              </a:rPr>
              <a:t>Партнерство, коллективное принятие решений на основе обсуждений и экспертных оценок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133" dirty="0">
                <a:cs typeface="Arial" panose="020B0604020202020204" pitchFamily="34" charset="0"/>
              </a:rPr>
              <a:t>Быстрый обмен информацией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133" dirty="0">
                <a:cs typeface="Arial" panose="020B0604020202020204" pitchFamily="34" charset="0"/>
              </a:rPr>
              <a:t>Ценности здоровья – актуальны, семейные – постепенная девальвация, социальные – карьера и благосостояние с персональной конкуренцией, духовная – обесценивается.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6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Как учить поколение «</a:t>
            </a:r>
            <a:r>
              <a:rPr lang="en-US" dirty="0" smtClean="0"/>
              <a:t>Z</a:t>
            </a:r>
            <a:r>
              <a:rPr lang="ru-RU" dirty="0" smtClean="0"/>
              <a:t>»</a:t>
            </a:r>
            <a:r>
              <a:rPr lang="en-US" dirty="0" smtClean="0"/>
              <a:t>?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47039" y="1825626"/>
            <a:ext cx="11628228" cy="4776213"/>
          </a:xfrm>
        </p:spPr>
        <p:txBody>
          <a:bodyPr numCol="2">
            <a:normAutofit/>
          </a:bodyPr>
          <a:lstStyle/>
          <a:p>
            <a:pPr marL="457189" indent="-457189">
              <a:buAutoNum type="arabicPeriod"/>
            </a:pPr>
            <a:r>
              <a:rPr lang="ru-RU" sz="2667" dirty="0"/>
              <a:t>Необходимость предельно структурированного учебного процесса. </a:t>
            </a:r>
          </a:p>
          <a:p>
            <a:pPr marL="457189" indent="-457189">
              <a:buAutoNum type="arabicPeriod"/>
            </a:pPr>
            <a:r>
              <a:rPr lang="ru-RU" sz="2667" dirty="0"/>
              <a:t>Обеспечить максимально возможную «обратную связь» </a:t>
            </a:r>
          </a:p>
          <a:p>
            <a:pPr marL="457189" indent="-457189">
              <a:buAutoNum type="arabicPeriod"/>
            </a:pPr>
            <a:r>
              <a:rPr lang="ru-RU" sz="2667" dirty="0"/>
              <a:t>Учебный материал должен быть максимально ярким и зримым </a:t>
            </a:r>
          </a:p>
          <a:p>
            <a:pPr marL="457189" indent="-457189">
              <a:buAutoNum type="arabicPeriod"/>
            </a:pPr>
            <a:r>
              <a:rPr lang="ru-RU" sz="2667" dirty="0"/>
              <a:t>Просто для восприятия текст </a:t>
            </a:r>
          </a:p>
          <a:p>
            <a:pPr marL="457189" indent="-457189">
              <a:buAutoNum type="arabicPeriod"/>
            </a:pPr>
            <a:r>
              <a:rPr lang="ru-RU" sz="2667" dirty="0"/>
              <a:t>Мудрое руководство </a:t>
            </a:r>
          </a:p>
          <a:p>
            <a:pPr marL="609585" indent="-609585">
              <a:buFont typeface="+mj-lt"/>
              <a:buAutoNum type="arabicPeriod"/>
            </a:pPr>
            <a:endParaRPr lang="ru-RU" sz="2667" dirty="0"/>
          </a:p>
          <a:p>
            <a:pPr marL="457189" indent="-457189">
              <a:buAutoNum type="arabicPeriod"/>
            </a:pPr>
            <a:r>
              <a:rPr lang="ru-RU" sz="2667" dirty="0"/>
              <a:t>Важность устной коммуникации </a:t>
            </a:r>
          </a:p>
          <a:p>
            <a:pPr marL="457189" indent="-457189">
              <a:buAutoNum type="arabicPeriod"/>
            </a:pPr>
            <a:r>
              <a:rPr lang="ru-RU" sz="2667" dirty="0"/>
              <a:t>Оптимизм </a:t>
            </a:r>
          </a:p>
          <a:p>
            <a:pPr marL="457189" indent="-457189">
              <a:buAutoNum type="arabicPeriod"/>
            </a:pPr>
            <a:r>
              <a:rPr lang="ru-RU" sz="2667" dirty="0"/>
              <a:t>Максимальная эффективность времени </a:t>
            </a:r>
          </a:p>
          <a:p>
            <a:pPr marL="457189" indent="-457189">
              <a:buAutoNum type="arabicPeriod"/>
            </a:pPr>
            <a:r>
              <a:rPr lang="ru-RU" sz="2667" dirty="0"/>
              <a:t>«</a:t>
            </a:r>
            <a:r>
              <a:rPr lang="ru-RU" sz="2667" dirty="0" err="1"/>
              <a:t>Концентированные</a:t>
            </a:r>
            <a:r>
              <a:rPr lang="ru-RU" sz="2667" dirty="0"/>
              <a:t>» знания </a:t>
            </a:r>
          </a:p>
          <a:p>
            <a:pPr marL="457189" indent="-457189">
              <a:buAutoNum type="arabicPeriod"/>
            </a:pPr>
            <a:r>
              <a:rPr lang="ru-RU" sz="2667" dirty="0"/>
              <a:t>Ясность требований и смыслов – «Зачем» </a:t>
            </a:r>
          </a:p>
        </p:txBody>
      </p:sp>
    </p:spTree>
    <p:extLst>
      <p:ext uri="{BB962C8B-B14F-4D97-AF65-F5344CB8AC3E}">
        <p14:creationId xmlns:p14="http://schemas.microsoft.com/office/powerpoint/2010/main" val="13063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Segoe Script" panose="030B0504020000000003" pitchFamily="66" charset="0"/>
              </a:rPr>
              <a:t>Результаты обучения</a:t>
            </a:r>
            <a:br>
              <a:rPr lang="ru-RU" dirty="0" smtClean="0">
                <a:latin typeface="Segoe Script" panose="030B0504020000000003" pitchFamily="66" charset="0"/>
              </a:rPr>
            </a:br>
            <a:r>
              <a:rPr lang="ru-RU" dirty="0" smtClean="0">
                <a:latin typeface="Segoe Script" panose="030B0504020000000003" pitchFamily="66" charset="0"/>
              </a:rPr>
              <a:t> (чему учить? - </a:t>
            </a:r>
            <a:r>
              <a:rPr lang="en-US" dirty="0" smtClean="0">
                <a:latin typeface="Segoe Script" panose="030B0504020000000003" pitchFamily="66" charset="0"/>
              </a:rPr>
              <a:t>R</a:t>
            </a:r>
            <a:r>
              <a:rPr lang="ru-RU" dirty="0" smtClean="0">
                <a:latin typeface="Segoe Script" panose="030B0504020000000003" pitchFamily="66" charset="0"/>
              </a:rPr>
              <a:t>) </a:t>
            </a:r>
            <a:endParaRPr lang="ru-RU" dirty="0"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«Итак, я требую фактов. Учите этих мальчиков и девочек только фактам. В жизни требуются одни факты. Не насаждайте ничего иного и все иное вырывайте с корнем. Ум мыслящего животного можно образовывать только при помощи фактов, ничто иное не приносит ему пользы…. Держитесь фактов» </a:t>
            </a:r>
          </a:p>
          <a:p>
            <a:pPr lvl="8"/>
            <a:r>
              <a:rPr lang="ru-RU" dirty="0" smtClean="0"/>
              <a:t>Чарльз Диккенс «Тяжелые времена»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4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flipV="1">
            <a:off x="650140" y="6311657"/>
            <a:ext cx="10028456" cy="7759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Кольцо 32"/>
          <p:cNvSpPr/>
          <p:nvPr/>
        </p:nvSpPr>
        <p:spPr>
          <a:xfrm>
            <a:off x="415319" y="6152096"/>
            <a:ext cx="303503" cy="319533"/>
          </a:xfrm>
          <a:prstGeom prst="donut">
            <a:avLst/>
          </a:prstGeom>
          <a:solidFill>
            <a:schemeClr val="accent5"/>
          </a:solidFill>
          <a:ln w="317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 defTabSz="1219119"/>
            <a:endParaRPr lang="en-GB" sz="1867" dirty="0" err="1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34" name="Кольцо 33"/>
          <p:cNvSpPr/>
          <p:nvPr/>
        </p:nvSpPr>
        <p:spPr>
          <a:xfrm>
            <a:off x="6945839" y="6209254"/>
            <a:ext cx="303503" cy="319533"/>
          </a:xfrm>
          <a:prstGeom prst="donut">
            <a:avLst/>
          </a:prstGeom>
          <a:solidFill>
            <a:schemeClr val="accent5"/>
          </a:solidFill>
          <a:ln w="317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 defTabSz="1219119"/>
            <a:endParaRPr lang="en-GB" sz="1867" dirty="0" err="1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35" name="Кольцо 34"/>
          <p:cNvSpPr/>
          <p:nvPr/>
        </p:nvSpPr>
        <p:spPr>
          <a:xfrm>
            <a:off x="10618118" y="6135055"/>
            <a:ext cx="303503" cy="319533"/>
          </a:xfrm>
          <a:prstGeom prst="donut">
            <a:avLst/>
          </a:prstGeom>
          <a:solidFill>
            <a:schemeClr val="accent5"/>
          </a:solidFill>
          <a:ln w="317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 defTabSz="1219119"/>
            <a:endParaRPr lang="en-GB" sz="1867" dirty="0" err="1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" y="5694549"/>
            <a:ext cx="1763065" cy="41042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219119"/>
            <a:r>
              <a:rPr lang="ru-RU" sz="1867" b="1" dirty="0">
                <a:solidFill>
                  <a:srgbClr val="008000"/>
                </a:solidFill>
                <a:latin typeface="Arial Narrow"/>
              </a:rPr>
              <a:t>Старт проекта</a:t>
            </a:r>
            <a:endParaRPr lang="en-GB" sz="1867" b="1" dirty="0">
              <a:solidFill>
                <a:srgbClr val="008000"/>
              </a:solidFill>
              <a:latin typeface="Arial Narrow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46820" y="5705156"/>
            <a:ext cx="3268233" cy="697749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1219119"/>
            <a:r>
              <a:rPr lang="ru-RU" sz="1867" b="1" dirty="0">
                <a:solidFill>
                  <a:srgbClr val="008000"/>
                </a:solidFill>
                <a:latin typeface="Arial Narrow"/>
              </a:rPr>
              <a:t>Публикация </a:t>
            </a:r>
            <a:endParaRPr lang="ru-RU" sz="1867" b="1" dirty="0">
              <a:solidFill>
                <a:srgbClr val="008000"/>
              </a:solidFill>
              <a:latin typeface="Arial Narrow"/>
            </a:endParaRPr>
          </a:p>
          <a:p>
            <a:pPr algn="ctr" defTabSz="1219119"/>
            <a:r>
              <a:rPr lang="ru-RU" sz="1867" b="1" dirty="0">
                <a:solidFill>
                  <a:srgbClr val="008000"/>
                </a:solidFill>
                <a:latin typeface="Arial Narrow"/>
              </a:rPr>
              <a:t>доклада</a:t>
            </a:r>
            <a:endParaRPr lang="en-GB" sz="1867" b="1" dirty="0">
              <a:solidFill>
                <a:srgbClr val="008000"/>
              </a:solidFill>
              <a:latin typeface="Arial Narrow"/>
            </a:endParaRPr>
          </a:p>
        </p:txBody>
      </p:sp>
      <p:pic>
        <p:nvPicPr>
          <p:cNvPr id="47" name="Изображение 46" descr="pin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580" y="5929999"/>
            <a:ext cx="439021" cy="43902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" y="6324541"/>
            <a:ext cx="1874820" cy="451336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219119"/>
            <a:r>
              <a:rPr lang="ru-RU" sz="2133" dirty="0">
                <a:solidFill>
                  <a:srgbClr val="FFFFFF">
                    <a:lumMod val="50000"/>
                  </a:srgbClr>
                </a:solidFill>
                <a:latin typeface="Arial Narrow"/>
              </a:rPr>
              <a:t>Январь</a:t>
            </a:r>
            <a:r>
              <a:rPr lang="en-GB" sz="2133" dirty="0">
                <a:solidFill>
                  <a:srgbClr val="FFFFFF">
                    <a:lumMod val="50000"/>
                  </a:srgbClr>
                </a:solidFill>
                <a:latin typeface="Arial Narrow"/>
              </a:rPr>
              <a:t> 2017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514480" y="6341390"/>
            <a:ext cx="1831493" cy="451336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219119"/>
            <a:r>
              <a:rPr lang="ru-RU" sz="2133" dirty="0">
                <a:solidFill>
                  <a:srgbClr val="FFFFFF">
                    <a:lumMod val="50000"/>
                  </a:srgbClr>
                </a:solidFill>
                <a:latin typeface="Arial Narrow"/>
              </a:rPr>
              <a:t>Апрель</a:t>
            </a:r>
            <a:r>
              <a:rPr lang="en-GB" sz="2133" dirty="0">
                <a:solidFill>
                  <a:srgbClr val="FFFFFF">
                    <a:lumMod val="50000"/>
                  </a:srgbClr>
                </a:solidFill>
                <a:latin typeface="Arial Narrow"/>
              </a:rPr>
              <a:t> 201</a:t>
            </a:r>
            <a:r>
              <a:rPr lang="ru-RU" sz="2133" dirty="0">
                <a:solidFill>
                  <a:srgbClr val="FFFFFF">
                    <a:lumMod val="50000"/>
                  </a:srgbClr>
                </a:solidFill>
                <a:latin typeface="Arial Narrow"/>
              </a:rPr>
              <a:t>8</a:t>
            </a:r>
            <a:endParaRPr lang="en-GB" sz="2133" dirty="0">
              <a:solidFill>
                <a:srgbClr val="FFFFFF">
                  <a:lumMod val="50000"/>
                </a:srgbClr>
              </a:solidFill>
              <a:latin typeface="Arial Narrow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569078" y="6309677"/>
            <a:ext cx="2159629" cy="451336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219119"/>
            <a:r>
              <a:rPr lang="ru-RU" sz="2133" dirty="0">
                <a:solidFill>
                  <a:srgbClr val="FFFFFF">
                    <a:lumMod val="50000"/>
                  </a:srgbClr>
                </a:solidFill>
                <a:latin typeface="Arial Narrow"/>
              </a:rPr>
              <a:t>Декабрь</a:t>
            </a:r>
            <a:r>
              <a:rPr lang="en-GB" sz="2133" dirty="0">
                <a:solidFill>
                  <a:srgbClr val="FFFFFF">
                    <a:lumMod val="50000"/>
                  </a:srgbClr>
                </a:solidFill>
                <a:latin typeface="Arial Narrow"/>
              </a:rPr>
              <a:t> </a:t>
            </a:r>
            <a:r>
              <a:rPr lang="en-GB" sz="2133" dirty="0">
                <a:solidFill>
                  <a:srgbClr val="FFFFFF">
                    <a:lumMod val="50000"/>
                  </a:srgbClr>
                </a:solidFill>
                <a:latin typeface="Arial Narrow"/>
              </a:rPr>
              <a:t>2018</a:t>
            </a:r>
          </a:p>
        </p:txBody>
      </p:sp>
      <p:sp>
        <p:nvSpPr>
          <p:cNvPr id="24" name="Название 1"/>
          <p:cNvSpPr>
            <a:spLocks noGrp="1"/>
          </p:cNvSpPr>
          <p:nvPr>
            <p:ph type="title"/>
          </p:nvPr>
        </p:nvSpPr>
        <p:spPr>
          <a:xfrm>
            <a:off x="146305" y="205662"/>
            <a:ext cx="12045696" cy="849592"/>
          </a:xfrm>
        </p:spPr>
        <p:txBody>
          <a:bodyPr/>
          <a:lstStyle/>
          <a:p>
            <a:pPr algn="ctr"/>
            <a:r>
              <a:rPr lang="ru-RU" sz="3067" b="1" dirty="0">
                <a:solidFill>
                  <a:schemeClr val="accent2"/>
                </a:solidFill>
                <a:latin typeface="+mn-lt"/>
              </a:rPr>
              <a:t>Проект «Ключевые компетенции </a:t>
            </a:r>
            <a:br>
              <a:rPr lang="ru-RU" sz="3067" b="1" dirty="0">
                <a:solidFill>
                  <a:schemeClr val="accent2"/>
                </a:solidFill>
                <a:latin typeface="+mn-lt"/>
              </a:rPr>
            </a:br>
            <a:r>
              <a:rPr lang="ru-RU" sz="3067" b="1" dirty="0">
                <a:solidFill>
                  <a:schemeClr val="accent2"/>
                </a:solidFill>
                <a:latin typeface="+mn-lt"/>
              </a:rPr>
              <a:t>и новая грамотность»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43843" y="1392572"/>
            <a:ext cx="11948160" cy="4167225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defTabSz="1219119">
              <a:spcAft>
                <a:spcPts val="800"/>
              </a:spcAft>
            </a:pPr>
            <a:r>
              <a:rPr lang="ru-RU" sz="2133" b="1" dirty="0">
                <a:latin typeface="Arial Narrow"/>
              </a:rPr>
              <a:t>Международный консорциум</a:t>
            </a:r>
            <a:endParaRPr lang="en-GB" sz="2133" dirty="0">
              <a:latin typeface="Arial Narrow"/>
            </a:endParaRPr>
          </a:p>
          <a:p>
            <a:pPr marL="1837143" indent="-387325" defTabSz="1219119">
              <a:spcAft>
                <a:spcPts val="1067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Великобритания (</a:t>
            </a:r>
            <a:r>
              <a:rPr lang="en-US" sz="2133" dirty="0">
                <a:latin typeface="Arial Narrow"/>
              </a:rPr>
              <a:t>University College of London)</a:t>
            </a:r>
            <a:endParaRPr lang="ru-RU" sz="2133" dirty="0">
              <a:latin typeface="Arial Narrow"/>
            </a:endParaRPr>
          </a:p>
          <a:p>
            <a:pPr marL="1837143" indent="-387325" defTabSz="1219119">
              <a:spcAft>
                <a:spcPts val="1067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Канада</a:t>
            </a:r>
            <a:r>
              <a:rPr lang="en-US" sz="2133" dirty="0">
                <a:latin typeface="Arial Narrow"/>
              </a:rPr>
              <a:t> (University of Toronto)</a:t>
            </a:r>
            <a:endParaRPr lang="ru-RU" sz="2133" dirty="0">
              <a:latin typeface="Arial Narrow"/>
            </a:endParaRPr>
          </a:p>
          <a:p>
            <a:pPr marL="1837143" indent="-387325" defTabSz="1219119">
              <a:spcAft>
                <a:spcPts val="1067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Китай</a:t>
            </a:r>
            <a:r>
              <a:rPr lang="en-US" sz="2133" dirty="0">
                <a:latin typeface="Arial Narrow"/>
              </a:rPr>
              <a:t> (Peking University)</a:t>
            </a:r>
            <a:endParaRPr lang="ru-RU" sz="2133" dirty="0">
              <a:latin typeface="Arial Narrow"/>
            </a:endParaRPr>
          </a:p>
          <a:p>
            <a:pPr marL="1837143" indent="-387325" defTabSz="1219119">
              <a:spcAft>
                <a:spcPts val="1067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Польша</a:t>
            </a:r>
            <a:r>
              <a:rPr lang="en-US" sz="2133" dirty="0">
                <a:latin typeface="Arial Narrow"/>
              </a:rPr>
              <a:t> (Evidence Institute)</a:t>
            </a:r>
            <a:endParaRPr lang="ru-RU" sz="2133" dirty="0">
              <a:latin typeface="Arial Narrow"/>
            </a:endParaRPr>
          </a:p>
          <a:p>
            <a:pPr marL="1837143" indent="-387325" defTabSz="1219119">
              <a:spcAft>
                <a:spcPts val="1067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Россия</a:t>
            </a:r>
            <a:r>
              <a:rPr lang="en-US" sz="2133" dirty="0">
                <a:latin typeface="Arial Narrow"/>
              </a:rPr>
              <a:t> (</a:t>
            </a:r>
            <a:r>
              <a:rPr lang="ru-RU" sz="2133" dirty="0">
                <a:latin typeface="Arial Narrow"/>
              </a:rPr>
              <a:t>МГПУ)</a:t>
            </a:r>
          </a:p>
          <a:p>
            <a:pPr marL="1837143" indent="-387325" defTabSz="1219119">
              <a:spcAft>
                <a:spcPts val="1067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США</a:t>
            </a:r>
            <a:r>
              <a:rPr lang="en-US" sz="2133" dirty="0">
                <a:latin typeface="Arial Narrow"/>
              </a:rPr>
              <a:t> (Boston College)</a:t>
            </a:r>
          </a:p>
          <a:p>
            <a:pPr marL="1837143" indent="-387325" defTabSz="1219119">
              <a:spcAft>
                <a:spcPts val="1067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Финляндия (</a:t>
            </a:r>
            <a:r>
              <a:rPr lang="en-US" sz="2133" dirty="0">
                <a:latin typeface="Arial Narrow"/>
              </a:rPr>
              <a:t>University of Helsinki)</a:t>
            </a:r>
            <a:endParaRPr lang="ru-RU" sz="2133" dirty="0">
              <a:latin typeface="Arial Narrow"/>
            </a:endParaRPr>
          </a:p>
          <a:p>
            <a:pPr marL="1837143" indent="-387325" defTabSz="1219119">
              <a:spcAft>
                <a:spcPts val="1067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Южная Корея</a:t>
            </a:r>
            <a:r>
              <a:rPr lang="en-US" sz="2133" dirty="0">
                <a:latin typeface="Arial Narrow"/>
              </a:rPr>
              <a:t> (University of Seoul)</a:t>
            </a:r>
            <a:endParaRPr lang="en-GB" sz="2133" dirty="0">
              <a:latin typeface="Arial Narrow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60386" y="3033083"/>
            <a:ext cx="3061233" cy="1312982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defTabSz="1219119">
              <a:spcAft>
                <a:spcPts val="800"/>
              </a:spcAft>
            </a:pPr>
            <a:r>
              <a:rPr lang="ru-RU" sz="2133" b="1" dirty="0">
                <a:latin typeface="Arial Narrow"/>
              </a:rPr>
              <a:t>Партнеры</a:t>
            </a:r>
            <a:r>
              <a:rPr lang="en-US" sz="2133" b="1" dirty="0">
                <a:latin typeface="Arial Narrow"/>
              </a:rPr>
              <a:t> </a:t>
            </a:r>
            <a:r>
              <a:rPr lang="ru-RU" sz="2133" b="1" dirty="0">
                <a:latin typeface="Arial Narrow"/>
              </a:rPr>
              <a:t>проекта:</a:t>
            </a:r>
            <a:endParaRPr lang="en-GB" sz="2133" dirty="0">
              <a:latin typeface="Arial Narrow"/>
            </a:endParaRPr>
          </a:p>
          <a:p>
            <a:pPr marL="380974" indent="-380974" defTabSz="1219119">
              <a:spcAft>
                <a:spcPts val="800"/>
              </a:spcAft>
              <a:buFont typeface="Arial" charset="0"/>
              <a:buChar char="•"/>
            </a:pPr>
            <a:r>
              <a:rPr lang="ru-RU" sz="2133" dirty="0">
                <a:latin typeface="Arial Narrow"/>
              </a:rPr>
              <a:t>ОЭСР</a:t>
            </a:r>
          </a:p>
          <a:p>
            <a:pPr marL="380974" indent="-380974" defTabSz="1219119">
              <a:spcAft>
                <a:spcPts val="800"/>
              </a:spcAft>
              <a:buFont typeface="Arial" charset="0"/>
              <a:buChar char="•"/>
            </a:pPr>
            <a:r>
              <a:rPr lang="ru-RU" sz="2133" dirty="0">
                <a:latin typeface="Arial"/>
              </a:rPr>
              <a:t>Всемирный банк</a:t>
            </a:r>
            <a:r>
              <a:rPr lang="en-GB" sz="2133" dirty="0">
                <a:latin typeface="Arial"/>
              </a:rPr>
              <a:t> </a:t>
            </a:r>
          </a:p>
        </p:txBody>
      </p:sp>
      <p:pic>
        <p:nvPicPr>
          <p:cNvPr id="28" name="Изображение 27" descr="Снимок экрана 2017-11-01 в 0.07.4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7" b="45583"/>
          <a:stretch/>
        </p:blipFill>
        <p:spPr>
          <a:xfrm>
            <a:off x="899458" y="5080740"/>
            <a:ext cx="442317" cy="474357"/>
          </a:xfrm>
          <a:prstGeom prst="rect">
            <a:avLst/>
          </a:prstGeom>
        </p:spPr>
      </p:pic>
      <p:pic>
        <p:nvPicPr>
          <p:cNvPr id="39" name="Изображение 29" descr="Снимок экрана 2017-11-01 в 0.09.1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13" y="3632512"/>
            <a:ext cx="497327" cy="471320"/>
          </a:xfrm>
          <a:prstGeom prst="rect">
            <a:avLst/>
          </a:prstGeom>
        </p:spPr>
      </p:pic>
      <p:pic>
        <p:nvPicPr>
          <p:cNvPr id="40" name="Изображение 25" descr="Снимок экрана 2017-11-01 в 0.05.3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3218191"/>
            <a:ext cx="1222341" cy="438704"/>
          </a:xfrm>
          <a:prstGeom prst="rect">
            <a:avLst/>
          </a:prstGeom>
        </p:spPr>
      </p:pic>
      <p:pic>
        <p:nvPicPr>
          <p:cNvPr id="41" name="Изображение 24" descr="Снимок экрана 2017-11-01 в 0.04.5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6" y="4597124"/>
            <a:ext cx="716367" cy="530131"/>
          </a:xfrm>
          <a:prstGeom prst="rect">
            <a:avLst/>
          </a:prstGeom>
        </p:spPr>
      </p:pic>
      <p:pic>
        <p:nvPicPr>
          <p:cNvPr id="43" name="Изображение 28" descr="Снимок экрана 2017-11-01 в 0.07.59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6" y="2701850"/>
            <a:ext cx="567451" cy="535204"/>
          </a:xfrm>
          <a:prstGeom prst="rect">
            <a:avLst/>
          </a:prstGeom>
        </p:spPr>
      </p:pic>
      <p:pic>
        <p:nvPicPr>
          <p:cNvPr id="46" name="Изображение 30" descr="Снимок экрана 2017-11-01 в 0.09.26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2" y="1854027"/>
            <a:ext cx="991884" cy="377431"/>
          </a:xfrm>
          <a:prstGeom prst="rect">
            <a:avLst/>
          </a:prstGeom>
        </p:spPr>
      </p:pic>
      <p:pic>
        <p:nvPicPr>
          <p:cNvPr id="51" name="Изображение 27" descr="Снимок экрана 2017-11-01 в 0.07.43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6"/>
          <a:stretch/>
        </p:blipFill>
        <p:spPr>
          <a:xfrm>
            <a:off x="378553" y="2310491"/>
            <a:ext cx="1384513" cy="366805"/>
          </a:xfrm>
          <a:prstGeom prst="rect">
            <a:avLst/>
          </a:prstGeom>
        </p:spPr>
      </p:pic>
      <p:pic>
        <p:nvPicPr>
          <p:cNvPr id="52" name="Изображение 27" descr="Снимок экрана 2017-11-01 в 0.07.43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95" b="45583"/>
          <a:stretch/>
        </p:blipFill>
        <p:spPr>
          <a:xfrm>
            <a:off x="858239" y="4092655"/>
            <a:ext cx="507269" cy="555756"/>
          </a:xfrm>
          <a:prstGeom prst="rect">
            <a:avLst/>
          </a:prstGeom>
        </p:spPr>
      </p:pic>
      <p:pic>
        <p:nvPicPr>
          <p:cNvPr id="25" name="Рисунок 15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1" y="141075"/>
            <a:ext cx="1299071" cy="88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21" y="158958"/>
            <a:ext cx="1299071" cy="90016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4074" y="308996"/>
            <a:ext cx="2748087" cy="64292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6482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843500" y="162703"/>
            <a:ext cx="10001251" cy="65913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609519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28805" y="636570"/>
            <a:ext cx="7786688" cy="55578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609519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43248" y="4479907"/>
            <a:ext cx="4757739" cy="1428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609519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993665" y="1859542"/>
            <a:ext cx="2635608" cy="180552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609519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1032" y="2156280"/>
            <a:ext cx="1771651" cy="110779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Компетенции, связанные с мышлением</a:t>
            </a:r>
          </a:p>
        </p:txBody>
      </p:sp>
      <p:sp>
        <p:nvSpPr>
          <p:cNvPr id="6" name="Овал 5"/>
          <p:cNvSpPr/>
          <p:nvPr/>
        </p:nvSpPr>
        <p:spPr>
          <a:xfrm>
            <a:off x="5329237" y="1844425"/>
            <a:ext cx="2472433" cy="17560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609519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4609" y="1960642"/>
            <a:ext cx="2271713" cy="143602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Компетенции, связанные с взаимодействием с другими</a:t>
            </a:r>
          </a:p>
        </p:txBody>
      </p:sp>
      <p:sp>
        <p:nvSpPr>
          <p:cNvPr id="8" name="Овал 7"/>
          <p:cNvSpPr/>
          <p:nvPr/>
        </p:nvSpPr>
        <p:spPr>
          <a:xfrm>
            <a:off x="4082269" y="3179651"/>
            <a:ext cx="2582851" cy="18395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 defTabSz="609519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327" y="3311978"/>
            <a:ext cx="2178844" cy="143602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Компетенции, связанные с взаимодействием с собой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4557" y="5044702"/>
            <a:ext cx="3069432" cy="77955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Базовая (универсальная) «грамотность»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7385" y="706249"/>
            <a:ext cx="3543299" cy="110779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Способность к активному </a:t>
            </a:r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осознанному </a:t>
            </a:r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действию</a:t>
            </a:r>
            <a:b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  <a:t>Anticipation – Action - </a:t>
            </a:r>
            <a: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  <a:t>Ref</a:t>
            </a:r>
            <a: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  <a:t>l</a:t>
            </a:r>
            <a: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  <a:t>ection</a:t>
            </a:r>
            <a:endParaRPr lang="ru-RU" sz="2133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 rot="1557315">
            <a:off x="6800744" y="789056"/>
            <a:ext cx="3543299" cy="143602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Глобальная </a:t>
            </a:r>
            <a: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  <a:t/>
            </a:r>
            <a:b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компетентность, </a:t>
            </a:r>
            <a: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  <a:t/>
            </a:r>
            <a:b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ориентация на</a:t>
            </a:r>
            <a: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  <a:t/>
            </a:r>
            <a:br>
              <a:rPr lang="en-GB" sz="2133" dirty="0">
                <a:solidFill>
                  <a:prstClr val="black"/>
                </a:solidFill>
                <a:latin typeface="Arial Narrow"/>
                <a:cs typeface="Arial Narrow"/>
              </a:rPr>
            </a:br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устойчивое развитие</a:t>
            </a:r>
          </a:p>
        </p:txBody>
      </p:sp>
      <p:sp>
        <p:nvSpPr>
          <p:cNvPr id="15" name="TextBox 14"/>
          <p:cNvSpPr txBox="1"/>
          <p:nvPr/>
        </p:nvSpPr>
        <p:spPr>
          <a:xfrm rot="19614120">
            <a:off x="1178313" y="1085712"/>
            <a:ext cx="3543299" cy="45132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cs typeface="Arial Narrow"/>
              </a:rPr>
              <a:t>Умение учиться</a:t>
            </a: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7058307" y="3361206"/>
            <a:ext cx="6096000" cy="779558"/>
          </a:xfrm>
          <a:prstGeom prst="rect">
            <a:avLst/>
          </a:prstGeom>
        </p:spPr>
        <p:txBody>
          <a:bodyPr lIns="121907" tIns="60953" rIns="121907" bIns="60953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ea typeface="Arial" charset="0"/>
                <a:cs typeface="Arial Narrow"/>
              </a:rPr>
              <a:t>Сферы повседневной жизни </a:t>
            </a:r>
            <a:br>
              <a:rPr lang="ru-RU" sz="2133" dirty="0">
                <a:solidFill>
                  <a:prstClr val="black"/>
                </a:solidFill>
                <a:latin typeface="Arial Narrow"/>
                <a:ea typeface="Arial" charset="0"/>
                <a:cs typeface="Arial Narrow"/>
              </a:rPr>
            </a:br>
            <a:r>
              <a:rPr lang="ru-RU" sz="2133" dirty="0">
                <a:solidFill>
                  <a:prstClr val="black"/>
                </a:solidFill>
                <a:latin typeface="Arial Narrow"/>
                <a:ea typeface="Arial" charset="0"/>
                <a:cs typeface="Arial Narrow"/>
              </a:rPr>
              <a:t>(базовые прикладные знания) </a:t>
            </a:r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-1580491" y="3316218"/>
            <a:ext cx="6096000" cy="779558"/>
          </a:xfrm>
          <a:prstGeom prst="rect">
            <a:avLst/>
          </a:prstGeom>
        </p:spPr>
        <p:txBody>
          <a:bodyPr lIns="121907" tIns="60953" rIns="121907" bIns="60953">
            <a:spAutoFit/>
          </a:bodyPr>
          <a:lstStyle/>
          <a:p>
            <a:pPr algn="ctr" defTabSz="609519"/>
            <a:r>
              <a:rPr lang="ru-RU" sz="2133" dirty="0">
                <a:solidFill>
                  <a:prstClr val="black"/>
                </a:solidFill>
                <a:latin typeface="Arial Narrow"/>
                <a:ea typeface="Arial" charset="0"/>
                <a:cs typeface="Arial Narrow"/>
              </a:rPr>
              <a:t>Сферы повседневной жизни </a:t>
            </a:r>
            <a:br>
              <a:rPr lang="ru-RU" sz="2133" dirty="0">
                <a:solidFill>
                  <a:prstClr val="black"/>
                </a:solidFill>
                <a:latin typeface="Arial Narrow"/>
                <a:ea typeface="Arial" charset="0"/>
                <a:cs typeface="Arial Narrow"/>
              </a:rPr>
            </a:br>
            <a:r>
              <a:rPr lang="ru-RU" sz="2133" dirty="0">
                <a:solidFill>
                  <a:prstClr val="black"/>
                </a:solidFill>
                <a:latin typeface="Arial Narrow"/>
                <a:ea typeface="Arial" charset="0"/>
                <a:cs typeface="Arial Narrow"/>
              </a:rPr>
              <a:t>(базовые прикладные знания) </a:t>
            </a:r>
          </a:p>
        </p:txBody>
      </p:sp>
    </p:spTree>
    <p:extLst>
      <p:ext uri="{BB962C8B-B14F-4D97-AF65-F5344CB8AC3E}">
        <p14:creationId xmlns:p14="http://schemas.microsoft.com/office/powerpoint/2010/main" val="5092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7003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863369-EF2C-684E-AFC7-1DB80652AF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4EAD0">
                <a:tint val="45000"/>
                <a:satMod val="400000"/>
              </a:srgbClr>
            </a:duotone>
            <a:lum contrast="-20000"/>
          </a:blip>
          <a:stretch>
            <a:fillRect/>
          </a:stretch>
        </p:blipFill>
        <p:spPr>
          <a:xfrm>
            <a:off x="8881728" y="2300705"/>
            <a:ext cx="3310272" cy="3899056"/>
          </a:xfrm>
          <a:prstGeom prst="rect">
            <a:avLst/>
          </a:prstGeom>
        </p:spPr>
      </p:pic>
      <p:pic>
        <p:nvPicPr>
          <p:cNvPr id="8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682" y="1338490"/>
            <a:ext cx="1299071" cy="90016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4555" y="441227"/>
            <a:ext cx="2748087" cy="64292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6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/>
          </p:cNvSpPr>
          <p:nvPr>
            <p:ph type="body" idx="4294967295"/>
          </p:nvPr>
        </p:nvSpPr>
        <p:spPr>
          <a:xfrm>
            <a:off x="2208213" y="1700213"/>
            <a:ext cx="8001000" cy="4525962"/>
          </a:xfrm>
        </p:spPr>
        <p:txBody>
          <a:bodyPr/>
          <a:lstStyle/>
          <a:p>
            <a:pPr marL="303213" indent="-303213" algn="ctr" defTabSz="1217613">
              <a:buNone/>
            </a:pPr>
            <a:r>
              <a:rPr lang="ru-RU" altLang="ru-RU" sz="4000">
                <a:latin typeface="Bookman Old Style" panose="02050604050505020204" pitchFamily="18" charset="0"/>
              </a:rPr>
              <a:t>Мы говорим словами теми, </a:t>
            </a:r>
          </a:p>
          <a:p>
            <a:pPr marL="303213" indent="-303213" algn="ctr" defTabSz="1217613">
              <a:buNone/>
            </a:pPr>
            <a:r>
              <a:rPr lang="ru-RU" altLang="ru-RU" sz="4000">
                <a:latin typeface="Bookman Old Style" panose="02050604050505020204" pitchFamily="18" charset="0"/>
              </a:rPr>
              <a:t>Что нам продиктовало время. </a:t>
            </a:r>
          </a:p>
          <a:p>
            <a:pPr marL="303213" indent="-303213" algn="ctr" defTabSz="1217613">
              <a:buNone/>
            </a:pPr>
            <a:r>
              <a:rPr lang="ru-RU" altLang="ru-RU" sz="4000">
                <a:latin typeface="Bookman Old Style" panose="02050604050505020204" pitchFamily="18" charset="0"/>
              </a:rPr>
              <a:t>И мы привязаны навеки </a:t>
            </a:r>
          </a:p>
          <a:p>
            <a:pPr marL="303213" indent="-303213" algn="ctr" defTabSz="1217613">
              <a:buNone/>
            </a:pPr>
            <a:r>
              <a:rPr lang="ru-RU" altLang="ru-RU" sz="4000">
                <a:latin typeface="Bookman Old Style" panose="02050604050505020204" pitchFamily="18" charset="0"/>
              </a:rPr>
              <a:t>К его взыскательной опеке …</a:t>
            </a:r>
          </a:p>
          <a:p>
            <a:pPr marL="303213" indent="-303213" algn="r" defTabSz="1217613">
              <a:buNone/>
            </a:pPr>
            <a:r>
              <a:rPr lang="ru-RU" altLang="ru-RU" sz="4000">
                <a:latin typeface="Bookman Old Style" panose="02050604050505020204" pitchFamily="18" charset="0"/>
              </a:rPr>
              <a:t>	</a:t>
            </a:r>
            <a:r>
              <a:rPr lang="ru-RU" altLang="ru-RU" sz="4000" b="1" i="1">
                <a:latin typeface="Bookman Old Style" panose="02050604050505020204" pitchFamily="18" charset="0"/>
              </a:rPr>
              <a:t>Илья Эренбург, 1958</a:t>
            </a:r>
            <a:r>
              <a:rPr lang="ru-RU" altLang="ru-RU" sz="4000">
                <a:latin typeface="Bookman Old Style" panose="0205060405050502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04357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9924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863369-EF2C-684E-AFC7-1DB80652AF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4EAD0">
                <a:tint val="45000"/>
                <a:satMod val="400000"/>
              </a:srgbClr>
            </a:duotone>
            <a:lum contrast="-20000"/>
          </a:blip>
          <a:stretch>
            <a:fillRect/>
          </a:stretch>
        </p:blipFill>
        <p:spPr>
          <a:xfrm>
            <a:off x="8438784" y="2437213"/>
            <a:ext cx="3753217" cy="4420787"/>
          </a:xfrm>
          <a:prstGeom prst="rect">
            <a:avLst/>
          </a:prstGeom>
        </p:spPr>
      </p:pic>
      <p:pic>
        <p:nvPicPr>
          <p:cNvPr id="4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02" y="1423370"/>
            <a:ext cx="1299071" cy="90016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9375" y="526107"/>
            <a:ext cx="2748087" cy="64292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6600"/>
            <a:ext cx="7575436" cy="5370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79360"/>
            <a:ext cx="7542028" cy="27786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863369-EF2C-684E-AFC7-1DB80652AF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4EAD0">
                <a:tint val="45000"/>
                <a:satMod val="400000"/>
              </a:srgbClr>
            </a:duotone>
            <a:lum contrast="-20000"/>
          </a:blip>
          <a:stretch>
            <a:fillRect/>
          </a:stretch>
        </p:blipFill>
        <p:spPr>
          <a:xfrm>
            <a:off x="8141072" y="2437213"/>
            <a:ext cx="3753217" cy="4420787"/>
          </a:xfrm>
          <a:prstGeom prst="rect">
            <a:avLst/>
          </a:prstGeom>
        </p:spPr>
      </p:pic>
      <p:pic>
        <p:nvPicPr>
          <p:cNvPr id="7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143" y="1352486"/>
            <a:ext cx="1299071" cy="90016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0017" y="455223"/>
            <a:ext cx="2748087" cy="64292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49" y="-38345"/>
            <a:ext cx="7545572" cy="4242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1" y="1917701"/>
            <a:ext cx="6946900" cy="49403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407056" y="6492875"/>
            <a:ext cx="5676089" cy="365125"/>
          </a:xfrm>
        </p:spPr>
        <p:txBody>
          <a:bodyPr/>
          <a:lstStyle/>
          <a:p>
            <a:r>
              <a:rPr lang="ru-RU" dirty="0" smtClean="0"/>
              <a:t>Федоров О.Д., Институт образования НИУ ВШЭ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5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78806" y="698324"/>
            <a:ext cx="8258175" cy="725487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/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/>
              <a:t>Историко-культурный стандарт</a:t>
            </a:r>
            <a:r>
              <a:rPr lang="ru-RU" sz="3600" dirty="0">
                <a:solidFill>
                  <a:srgbClr val="0070C0"/>
                </a:solidFill>
              </a:rPr>
              <a:t/>
            </a:r>
            <a:br>
              <a:rPr lang="ru-RU" sz="3600" dirty="0">
                <a:solidFill>
                  <a:srgbClr val="0070C0"/>
                </a:solidFill>
              </a:rPr>
            </a:b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27137"/>
            <a:ext cx="8786812" cy="1928813"/>
          </a:xfrm>
          <a:solidFill>
            <a:srgbClr val="00B0F0">
              <a:alpha val="25000"/>
            </a:srgbClr>
          </a:solidFill>
        </p:spPr>
        <p:txBody>
          <a:bodyPr>
            <a:normAutofit fontScale="92500"/>
          </a:bodyPr>
          <a:lstStyle/>
          <a:p>
            <a:pPr marL="0" indent="-360000">
              <a:lnSpc>
                <a:spcPct val="130000"/>
              </a:lnSpc>
              <a:buFont typeface="Wingdings" pitchFamily="2" charset="2"/>
              <a:buChar char="Ø"/>
            </a:pPr>
            <a:r>
              <a:rPr lang="ru-RU" sz="2700" dirty="0"/>
              <a:t>В современных школьных учебниках продолжает доминировать традиционная установка на политическую историю, уходящая корнями в имперскую и советскую школу.</a:t>
            </a:r>
            <a:endParaRPr lang="ru-RU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3405126" y="4555950"/>
            <a:ext cx="8786874" cy="2092881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ru-RU" sz="2500" dirty="0"/>
              <a:t>Это приводит к тому, что роль личностей, общественных институтов и структур, </a:t>
            </a:r>
            <a:r>
              <a:rPr lang="ru-RU" sz="2500" dirty="0" err="1"/>
              <a:t>социокультурные</a:t>
            </a:r>
            <a:r>
              <a:rPr lang="ru-RU" sz="2500" dirty="0"/>
              <a:t> факторы и повседневность человеческой жизни уходят в тень, искажая, в конечном счете, историческую реальность.</a:t>
            </a:r>
            <a:endParaRPr lang="ru-RU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380640"/>
            <a:ext cx="8786874" cy="1246497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I. </a:t>
            </a:r>
            <a:r>
              <a:rPr lang="ru-RU" sz="2500" b="1" dirty="0"/>
              <a:t>Культурно-антропологический</a:t>
            </a:r>
            <a:r>
              <a:rPr lang="ru-RU" sz="2500" dirty="0"/>
              <a:t> </a:t>
            </a:r>
          </a:p>
          <a:p>
            <a:pPr algn="ctr"/>
            <a:r>
              <a:rPr lang="ru-RU" sz="2500" dirty="0"/>
              <a:t>подход позволит более адекватно отразить современное состояние исторической науки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2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274638"/>
            <a:ext cx="8329642" cy="868346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Историко-культурный стандарт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8002" y="4070209"/>
            <a:ext cx="8643998" cy="2357454"/>
          </a:xfrm>
          <a:solidFill>
            <a:srgbClr val="FF0000">
              <a:alpha val="25000"/>
            </a:srgbClr>
          </a:solidFill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 smtClean="0"/>
              <a:t>изучение культуры и культурного взаимодействия народов России/СССР = формирование представлений об общей исторической судьбе нашей Родины.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03325"/>
            <a:ext cx="8572560" cy="954107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II. </a:t>
            </a:r>
            <a:r>
              <a:rPr lang="ru-RU" sz="2800" dirty="0"/>
              <a:t>Освещение проблем духовной и культурной жизни России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57432"/>
            <a:ext cx="8572560" cy="171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700" dirty="0"/>
              <a:t>производство духовных и культурных ценностей не менее важная задача, чем другие виды человеческой деятельности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7714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906171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Историко-культурный стандарт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588140"/>
            <a:ext cx="12192000" cy="407196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акцент на многонациональном и </a:t>
            </a:r>
            <a:r>
              <a:rPr lang="ru-RU" dirty="0" err="1" smtClean="0">
                <a:solidFill>
                  <a:srgbClr val="002060"/>
                </a:solidFill>
              </a:rPr>
              <a:t>поликонфессиональном</a:t>
            </a:r>
            <a:r>
              <a:rPr lang="ru-RU" dirty="0" smtClean="0">
                <a:solidFill>
                  <a:srgbClr val="002060"/>
                </a:solidFill>
              </a:rPr>
              <a:t> составе населения страны 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Цель: формирование современной толерантной личности, готовой к восприятию этнического и конфессионального многообразия мира.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57291"/>
            <a:ext cx="8572560" cy="1231106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III. </a:t>
            </a:r>
            <a:r>
              <a:rPr lang="ru-RU" sz="2800" dirty="0"/>
              <a:t>Этнокультурный компонент: история страны через историю регионов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4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Историко-культурный стандарт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496"/>
            <a:ext cx="12192000" cy="35004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Современные методы преподавания истории подразумевают гораздо </a:t>
            </a:r>
            <a:r>
              <a:rPr lang="ru-RU" dirty="0" smtClean="0">
                <a:solidFill>
                  <a:srgbClr val="002060"/>
                </a:solidFill>
              </a:rPr>
              <a:t>б</a:t>
            </a:r>
            <a:r>
              <a:rPr lang="el-GR" dirty="0" smtClean="0">
                <a:solidFill>
                  <a:srgbClr val="002060"/>
                </a:solidFill>
              </a:rPr>
              <a:t>ό</a:t>
            </a:r>
            <a:r>
              <a:rPr lang="ru-RU" dirty="0" err="1" smtClean="0">
                <a:solidFill>
                  <a:srgbClr val="002060"/>
                </a:solidFill>
              </a:rPr>
              <a:t>льшую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активность учеников на </a:t>
            </a:r>
            <a:r>
              <a:rPr lang="ru-RU" dirty="0" smtClean="0">
                <a:solidFill>
                  <a:srgbClr val="002060"/>
                </a:solidFill>
              </a:rPr>
              <a:t>уроках.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94470"/>
            <a:ext cx="8572560" cy="1231106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IV. </a:t>
            </a:r>
            <a:r>
              <a:rPr lang="ru-RU" sz="2800" dirty="0"/>
              <a:t>Выработка сознательного оценочного отношения к историческим деятелям, процессам и явлениям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68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Историко-культурный стандарт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53554"/>
            <a:ext cx="9001156" cy="1500198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700" dirty="0">
                <a:solidFill>
                  <a:srgbClr val="002060"/>
                </a:solidFill>
              </a:rPr>
              <a:t>Учебник должен не только давать информацию и предлагать интерпретации, но и побуждать школьников самостоятельно рассуждать, анализировать исторические тексты, делать выводы</a:t>
            </a:r>
            <a:endParaRPr lang="ru-RU" sz="27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30334"/>
            <a:ext cx="8572560" cy="523220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IV. </a:t>
            </a:r>
            <a:r>
              <a:rPr lang="ru-RU" sz="2800" dirty="0"/>
              <a:t>Учебник как навигатор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71438" y="3819182"/>
            <a:ext cx="1136621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500" dirty="0"/>
              <a:t>овладению учениками исследовательскими приемами, 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/>
              <a:t>развитию их критического мышления, 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/>
              <a:t>обучать анализу текстов, 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/>
              <a:t>способам поиска и отбора информации,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/>
              <a:t> сопоставлению разных точек зрения, </a:t>
            </a:r>
          </a:p>
          <a:p>
            <a:pPr>
              <a:buFont typeface="Wingdings" pitchFamily="2" charset="2"/>
              <a:buChar char="ü"/>
            </a:pPr>
            <a:r>
              <a:rPr lang="ru-RU" sz="2500" dirty="0"/>
              <a:t>различению фактов и их интерпретаций. </a:t>
            </a:r>
            <a:endParaRPr lang="ru-RU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6119770" y="3081209"/>
            <a:ext cx="6072230" cy="754053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500" dirty="0"/>
              <a:t>учитель должен способствовать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1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3200" dirty="0"/>
              <a:t> Воспитать у молодого поколения чувство гордости за свою страну, за ее роль в мировой истории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25403" y="1610044"/>
            <a:ext cx="4071966" cy="2928958"/>
          </a:xfrm>
          <a:solidFill>
            <a:srgbClr val="00B0F0">
              <a:alpha val="25000"/>
            </a:srgbClr>
          </a:solidFill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ru-RU" dirty="0" smtClean="0"/>
              <a:t>в историческом прошлом России были и огромные достижения и успехи, но также и ошибки и просчеты.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67480" y="1610044"/>
            <a:ext cx="4043362" cy="3043246"/>
          </a:xfrm>
          <a:solidFill>
            <a:srgbClr val="00B050">
              <a:alpha val="25000"/>
            </a:srgb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Одной из главных задач школьного курса истории является формирование гражданской общероссийской идентичности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1158" y="4906043"/>
            <a:ext cx="8429684" cy="129266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600" dirty="0"/>
              <a:t>акцент на идее гражданственности… </a:t>
            </a:r>
          </a:p>
          <a:p>
            <a:pPr algn="ctr"/>
            <a:r>
              <a:rPr lang="ru-RU" sz="2600" dirty="0"/>
              <a:t>при решении проблемы взаимодействия государства и общества, общества и власти.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34932616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14" y="-11114"/>
            <a:ext cx="11988085" cy="136841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 </a:t>
            </a:r>
            <a:r>
              <a:rPr lang="ru-RU" sz="3100" dirty="0"/>
              <a:t>Следует уделить внимание историческому опыту гражданской активности, местного самоуправления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3914" y="1785927"/>
            <a:ext cx="10249804" cy="1643073"/>
          </a:xfrm>
        </p:spPr>
        <p:txBody>
          <a:bodyPr>
            <a:normAutofit lnSpcReduction="10000"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ü"/>
            </a:pPr>
            <a:r>
              <a:rPr lang="ru-RU" sz="2600" dirty="0">
                <a:solidFill>
                  <a:srgbClr val="002060"/>
                </a:solidFill>
              </a:rPr>
              <a:t>С подобным подходом имманентно связана и проблема гражданской активности, прав и обязанностей граждан, строительства гражданского общества. 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5845" y="3429000"/>
            <a:ext cx="11242413" cy="278608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Следует проводить четкую грань между «нормальными проявлениями» гражданской активности и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990000"/>
                </a:solidFill>
              </a:rPr>
              <a:t>экстремизмом,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990000"/>
                </a:solidFill>
              </a:rPr>
              <a:t>терроризмом,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990000"/>
                </a:solidFill>
              </a:rPr>
              <a:t>шовинизмом, 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990000"/>
                </a:solidFill>
              </a:rPr>
              <a:t>проповедью национальной исключительности и т.п.</a:t>
            </a:r>
            <a:endParaRPr lang="ru-RU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5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53" y="192312"/>
            <a:ext cx="4829577" cy="30184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02" y="913526"/>
            <a:ext cx="3333750" cy="5133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55" y="3480514"/>
            <a:ext cx="4031087" cy="3290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639" y="695458"/>
            <a:ext cx="1112356" cy="627201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Определим тему урока</a:t>
            </a:r>
            <a:r>
              <a:rPr lang="ru-RU" dirty="0" smtClean="0"/>
              <a:t>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4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2" y="0"/>
            <a:ext cx="9953223" cy="1257948"/>
          </a:xfrm>
        </p:spPr>
        <p:txBody>
          <a:bodyPr>
            <a:normAutofit/>
          </a:bodyPr>
          <a:lstStyle/>
          <a:p>
            <a:r>
              <a:rPr lang="ru-RU" sz="3100" dirty="0"/>
              <a:t>Гордость военными победами предков – неотъемлемая часть отечественного исторического сознания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1528" y="1603619"/>
            <a:ext cx="11610066" cy="437217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Желательно акцентировать внимание на массовом героизме в войнах освободительных, прежде всего Отечественных 1812 и 1941-1945 гг. 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Важно подчеркнуть подвиг народа как пример высокой гражданственности и самопожертвования во имя Отечества.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58" y="274638"/>
            <a:ext cx="8286808" cy="923097"/>
          </a:xfrm>
        </p:spPr>
        <p:txBody>
          <a:bodyPr>
            <a:noAutofit/>
          </a:bodyPr>
          <a:lstStyle/>
          <a:p>
            <a:r>
              <a:rPr lang="ru-RU" sz="2800" dirty="0"/>
              <a:t>Понимание прошлого России как неотъемлемой части мирового исторического процесса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8084" y="1604622"/>
            <a:ext cx="3571900" cy="3000395"/>
          </a:xfrm>
          <a:gradFill>
            <a:gsLst>
              <a:gs pos="0">
                <a:srgbClr val="5E9EFF">
                  <a:alpha val="49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r>
              <a:rPr lang="ru-RU" dirty="0" smtClean="0"/>
              <a:t>Россия – крупнейшая страна в мире. </a:t>
            </a:r>
          </a:p>
          <a:p>
            <a:endParaRPr lang="ru-RU" dirty="0" smtClean="0"/>
          </a:p>
          <a:p>
            <a:r>
              <a:rPr lang="ru-RU" dirty="0" smtClean="0"/>
              <a:t>Мы граждане великой страны с великим прошлым.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7065" y="1604622"/>
            <a:ext cx="4929222" cy="3214709"/>
          </a:xfrm>
          <a:solidFill>
            <a:srgbClr val="00B050">
              <a:alpha val="25000"/>
            </a:srgbClr>
          </a:solidFill>
        </p:spPr>
        <p:txBody>
          <a:bodyPr>
            <a:normAutofit lnSpcReduction="10000"/>
          </a:bodyPr>
          <a:lstStyle/>
          <a:p>
            <a:r>
              <a:rPr lang="ru-RU" dirty="0" smtClean="0"/>
              <a:t>Логично и непротиворечиво рассмотреть вопросы межнациональных взаимоотношений.</a:t>
            </a:r>
          </a:p>
          <a:p>
            <a:endParaRPr lang="ru-RU" dirty="0" smtClean="0"/>
          </a:p>
          <a:p>
            <a:r>
              <a:rPr lang="ru-RU" dirty="0" smtClean="0"/>
              <a:t>Акцент на взаимодействии культур, на укреплении связей между народами.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8084" y="5011904"/>
            <a:ext cx="9198203" cy="963893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Пребывание в составе Российской империи имело положительное значение для ее народов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3309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71463"/>
            <a:ext cx="11101589" cy="150019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/>
              <a:t>Увеличить число часов по истории культуры: социокультурный материал, историю повседневности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2892" y="1686847"/>
            <a:ext cx="6858048" cy="3429024"/>
          </a:xfrm>
        </p:spPr>
        <p:txBody>
          <a:bodyPr>
            <a:normAutofit fontScale="92500"/>
          </a:bodyPr>
          <a:lstStyle/>
          <a:p>
            <a:pPr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достижения русской культуры Средневековья, Нового времени и советской эпохи,</a:t>
            </a:r>
          </a:p>
          <a:p>
            <a:pPr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 великие произведения художественной литературы, </a:t>
            </a:r>
          </a:p>
          <a:p>
            <a:pPr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музыкальной культуры, живописи, театра, кино, </a:t>
            </a:r>
          </a:p>
          <a:p>
            <a:pPr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выдающиеся открытия российских ученых.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3848" y="537398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/>
              <a:t>Важно отметить неразрывную связь русской и мировой культуры</a:t>
            </a:r>
          </a:p>
          <a:p>
            <a:endParaRPr lang="ru-RU" dirty="0"/>
          </a:p>
        </p:txBody>
      </p:sp>
      <p:pic>
        <p:nvPicPr>
          <p:cNvPr id="6" name="Рисунок 5" descr="serebr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01" y="1951738"/>
            <a:ext cx="2309817" cy="31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Сформировать представление о процессе исторического развития как многофакторном явлении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38282" y="3429000"/>
            <a:ext cx="3929090" cy="314327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/>
              <a:t>экономические, </a:t>
            </a:r>
          </a:p>
          <a:p>
            <a:pPr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/>
              <a:t> внутриполитические </a:t>
            </a:r>
          </a:p>
          <a:p>
            <a:pPr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/>
              <a:t>внешнеполитические факторы.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881686" y="3214686"/>
            <a:ext cx="4500594" cy="328614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являются не результатом внешнего или внутреннего заговора, но следствием объективно существующих противоречий внутри страны.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81158" y="2071680"/>
            <a:ext cx="3571900" cy="1384995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ведущим и определяющим могут быть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38876" y="2071679"/>
            <a:ext cx="4143404" cy="1231106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революции и гражданские войны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8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/>
              <a:t>Кардинально пересмотреть содержание курса истории в старшей школе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7364" y="1714695"/>
            <a:ext cx="4500594" cy="371477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широкое привлечения текстов исторических источников и их комментарием. </a:t>
            </a:r>
          </a:p>
          <a:p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8569" y="1714695"/>
            <a:ext cx="4000528" cy="357190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научить ребят самостоятельно делать выводы на основе проанализированной информации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8868" y="4321475"/>
            <a:ext cx="3357586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sz="2200" dirty="0">
              <a:solidFill>
                <a:schemeClr val="bg1"/>
              </a:solidFill>
            </a:endParaRPr>
          </a:p>
          <a:p>
            <a:r>
              <a:rPr lang="ru-RU" sz="2200" dirty="0">
                <a:solidFill>
                  <a:schemeClr val="bg1"/>
                </a:solidFill>
              </a:rPr>
              <a:t>Аналитическое мышление</a:t>
            </a:r>
          </a:p>
          <a:p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1757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698" y="1462851"/>
            <a:ext cx="117026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Arial" panose="020B0604020202020204" pitchFamily="34" charset="0"/>
              </a:rPr>
              <a:t>Главной целью преподавания и изучения обществознания в образовательной организации является формирование </a:t>
            </a:r>
            <a:r>
              <a:rPr lang="ru-RU" sz="2400" u="sng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гармонично развитой личности</a:t>
            </a:r>
            <a:r>
              <a:rPr lang="ru-RU" sz="2400" dirty="0" smtClean="0">
                <a:effectLst/>
                <a:latin typeface="Arial" panose="020B0604020202020204" pitchFamily="34" charset="0"/>
              </a:rPr>
              <a:t>, воспитание общероссийской идентичности, гражданской ответственности, патриотизма, правовой культуры и правосознания, уважения к общепринятым в обществе социальным нормам и моральным ценностям, развитие у обучающихся понимания приоритетности общенациональных интересов, приверженности правовым принципам, закрепленным в Конституции Российской Федерации и законодательстве Российской Федерации, создание условий для освоения обучающимися способов успешного взаимодействия с различными политическими, правовыми, финансово-экономическими и другими социальными институтами для реализации личностного потенциала в современном динамично развивающемся российском обществе.</a:t>
            </a:r>
            <a:endParaRPr lang="ru-RU" sz="2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ПК преподавания обществознания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7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2. Как учить?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1615877"/>
            <a:ext cx="7379594" cy="4313373"/>
          </a:xfrm>
        </p:spPr>
      </p:pic>
    </p:spTree>
    <p:extLst>
      <p:ext uri="{BB962C8B-B14F-4D97-AF65-F5344CB8AC3E}">
        <p14:creationId xmlns:p14="http://schemas.microsoft.com/office/powerpoint/2010/main" val="14618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Группа 2"/>
          <p:cNvGrpSpPr>
            <a:grpSpLocks/>
          </p:cNvGrpSpPr>
          <p:nvPr/>
        </p:nvGrpSpPr>
        <p:grpSpPr bwMode="auto">
          <a:xfrm>
            <a:off x="5074" y="-20167"/>
            <a:ext cx="8221663" cy="6337303"/>
            <a:chOff x="2639615" y="748904"/>
            <a:chExt cx="7128274" cy="5163315"/>
          </a:xfrm>
        </p:grpSpPr>
        <p:sp>
          <p:nvSpPr>
            <p:cNvPr id="24578" name="Rectangle 2"/>
            <p:cNvSpPr>
              <a:spLocks noChangeArrowheads="1"/>
            </p:cNvSpPr>
            <p:nvPr/>
          </p:nvSpPr>
          <p:spPr bwMode="auto">
            <a:xfrm>
              <a:off x="3021683" y="999508"/>
              <a:ext cx="6090484" cy="6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latinLnBrk="1">
                <a:defRPr/>
              </a:pPr>
              <a:r>
                <a:rPr lang="ru-RU" sz="24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Образовательная экосистема 21-го века</a:t>
              </a:r>
              <a:br>
                <a:rPr lang="ru-RU" sz="24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</a:br>
              <a:endParaRPr kumimoji="1" lang="en-US" altLang="ko-KR" sz="2400" b="1" dirty="0">
                <a:solidFill>
                  <a:schemeClr val="accent2"/>
                </a:solidFill>
                <a:latin typeface="Cambria" pitchFamily="18" charset="0"/>
                <a:ea typeface="HY헤드라인M" pitchFamily="18" charset="-127"/>
                <a:cs typeface="Arial" pitchFamily="34" charset="0"/>
              </a:endParaRPr>
            </a:p>
          </p:txBody>
        </p:sp>
        <p:sp>
          <p:nvSpPr>
            <p:cNvPr id="10247" name="Oval 3"/>
            <p:cNvSpPr>
              <a:spLocks noChangeArrowheads="1"/>
            </p:cNvSpPr>
            <p:nvPr/>
          </p:nvSpPr>
          <p:spPr bwMode="auto">
            <a:xfrm>
              <a:off x="4095751" y="3320656"/>
              <a:ext cx="3986213" cy="1248965"/>
            </a:xfrm>
            <a:prstGeom prst="ellipse">
              <a:avLst/>
            </a:prstGeom>
            <a:solidFill>
              <a:srgbClr val="CD9D85"/>
            </a:solidFill>
            <a:ln w="9525">
              <a:round/>
              <a:headEnd/>
              <a:tailEnd/>
            </a:ln>
            <a:scene3d>
              <a:camera prst="legacyPerspectiveBottom"/>
              <a:lightRig rig="legacyFlat3" dir="t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CD9D85"/>
              </a:extrusionClr>
              <a:contourClr>
                <a:srgbClr val="CD9D85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Century Gothic" panose="020B0502020202020204" pitchFamily="34" charset="0"/>
              </a:endParaRPr>
            </a:p>
          </p:txBody>
        </p:sp>
        <p:sp>
          <p:nvSpPr>
            <p:cNvPr id="10248" name="Arc 4"/>
            <p:cNvSpPr>
              <a:spLocks/>
            </p:cNvSpPr>
            <p:nvPr/>
          </p:nvSpPr>
          <p:spPr bwMode="auto">
            <a:xfrm rot="10800000">
              <a:off x="5130405" y="2726532"/>
              <a:ext cx="3577828" cy="1944291"/>
            </a:xfrm>
            <a:custGeom>
              <a:avLst/>
              <a:gdLst>
                <a:gd name="T0" fmla="*/ 2147483646 w 28936"/>
                <a:gd name="T1" fmla="*/ 2147483646 h 37076"/>
                <a:gd name="T2" fmla="*/ 2147483646 w 28936"/>
                <a:gd name="T3" fmla="*/ 0 h 37076"/>
                <a:gd name="T4" fmla="*/ 2147483646 w 28936"/>
                <a:gd name="T5" fmla="*/ 2147483646 h 37076"/>
                <a:gd name="T6" fmla="*/ 0 60000 65536"/>
                <a:gd name="T7" fmla="*/ 0 60000 65536"/>
                <a:gd name="T8" fmla="*/ 0 60000 65536"/>
                <a:gd name="T9" fmla="*/ 0 w 28936"/>
                <a:gd name="T10" fmla="*/ 0 h 37076"/>
                <a:gd name="T11" fmla="*/ 28936 w 28936"/>
                <a:gd name="T12" fmla="*/ 37076 h 370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936" h="37076" fill="none" extrusionOk="0">
                  <a:moveTo>
                    <a:pt x="28936" y="35792"/>
                  </a:moveTo>
                  <a:cubicBezTo>
                    <a:pt x="26583" y="36641"/>
                    <a:pt x="24101" y="37075"/>
                    <a:pt x="21600" y="37076"/>
                  </a:cubicBezTo>
                  <a:cubicBezTo>
                    <a:pt x="9670" y="37076"/>
                    <a:pt x="0" y="27405"/>
                    <a:pt x="0" y="15476"/>
                  </a:cubicBezTo>
                  <a:cubicBezTo>
                    <a:pt x="-1" y="9647"/>
                    <a:pt x="2355" y="4065"/>
                    <a:pt x="6531" y="-1"/>
                  </a:cubicBezTo>
                </a:path>
                <a:path w="28936" h="37076" stroke="0" extrusionOk="0">
                  <a:moveTo>
                    <a:pt x="28936" y="35792"/>
                  </a:moveTo>
                  <a:cubicBezTo>
                    <a:pt x="26583" y="36641"/>
                    <a:pt x="24101" y="37075"/>
                    <a:pt x="21600" y="37076"/>
                  </a:cubicBezTo>
                  <a:cubicBezTo>
                    <a:pt x="9670" y="37076"/>
                    <a:pt x="0" y="27405"/>
                    <a:pt x="0" y="15476"/>
                  </a:cubicBezTo>
                  <a:cubicBezTo>
                    <a:pt x="-1" y="9647"/>
                    <a:pt x="2355" y="4065"/>
                    <a:pt x="6531" y="-1"/>
                  </a:cubicBezTo>
                  <a:lnTo>
                    <a:pt x="21600" y="15476"/>
                  </a:lnTo>
                  <a:lnTo>
                    <a:pt x="28936" y="35792"/>
                  </a:lnTo>
                  <a:close/>
                </a:path>
              </a:pathLst>
            </a:custGeom>
            <a:solidFill>
              <a:srgbClr val="99CCFF">
                <a:alpha val="70195"/>
              </a:srgbClr>
            </a:solidFill>
            <a:ln w="19050">
              <a:solidFill>
                <a:srgbClr val="3399FF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9" name="Arc 5"/>
            <p:cNvSpPr>
              <a:spLocks/>
            </p:cNvSpPr>
            <p:nvPr/>
          </p:nvSpPr>
          <p:spPr bwMode="auto">
            <a:xfrm rot="10800000">
              <a:off x="3900488" y="2824164"/>
              <a:ext cx="2938463" cy="2162175"/>
            </a:xfrm>
            <a:custGeom>
              <a:avLst/>
              <a:gdLst>
                <a:gd name="T0" fmla="*/ 0 w 23759"/>
                <a:gd name="T1" fmla="*/ 20728150 h 41257"/>
                <a:gd name="T2" fmla="*/ 2147483646 w 23759"/>
                <a:gd name="T3" fmla="*/ 2147483646 h 41257"/>
                <a:gd name="T4" fmla="*/ 2147483646 w 23759"/>
                <a:gd name="T5" fmla="*/ 2147483646 h 41257"/>
                <a:gd name="T6" fmla="*/ 0 60000 65536"/>
                <a:gd name="T7" fmla="*/ 0 60000 65536"/>
                <a:gd name="T8" fmla="*/ 0 60000 65536"/>
                <a:gd name="T9" fmla="*/ 0 w 23759"/>
                <a:gd name="T10" fmla="*/ 0 h 41257"/>
                <a:gd name="T11" fmla="*/ 23759 w 23759"/>
                <a:gd name="T12" fmla="*/ 41257 h 412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59" h="41257" fill="none" extrusionOk="0">
                  <a:moveTo>
                    <a:pt x="0" y="108"/>
                  </a:moveTo>
                  <a:cubicBezTo>
                    <a:pt x="717" y="36"/>
                    <a:pt x="1437" y="-1"/>
                    <a:pt x="2159" y="0"/>
                  </a:cubicBezTo>
                  <a:cubicBezTo>
                    <a:pt x="14088" y="0"/>
                    <a:pt x="23759" y="9670"/>
                    <a:pt x="23759" y="21600"/>
                  </a:cubicBezTo>
                  <a:cubicBezTo>
                    <a:pt x="23759" y="30064"/>
                    <a:pt x="18815" y="37748"/>
                    <a:pt x="11112" y="41257"/>
                  </a:cubicBezTo>
                </a:path>
                <a:path w="23759" h="41257" stroke="0" extrusionOk="0">
                  <a:moveTo>
                    <a:pt x="0" y="108"/>
                  </a:moveTo>
                  <a:cubicBezTo>
                    <a:pt x="717" y="36"/>
                    <a:pt x="1437" y="-1"/>
                    <a:pt x="2159" y="0"/>
                  </a:cubicBezTo>
                  <a:cubicBezTo>
                    <a:pt x="14088" y="0"/>
                    <a:pt x="23759" y="9670"/>
                    <a:pt x="23759" y="21600"/>
                  </a:cubicBezTo>
                  <a:cubicBezTo>
                    <a:pt x="23759" y="30064"/>
                    <a:pt x="18815" y="37748"/>
                    <a:pt x="11112" y="41257"/>
                  </a:cubicBezTo>
                  <a:lnTo>
                    <a:pt x="2159" y="2160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00B0F0">
                <a:alpha val="70195"/>
              </a:srgbClr>
            </a:solidFill>
            <a:ln w="19050">
              <a:solidFill>
                <a:srgbClr val="FF6600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0" name="Oval 12"/>
            <p:cNvSpPr>
              <a:spLocks noChangeArrowheads="1"/>
            </p:cNvSpPr>
            <p:nvPr/>
          </p:nvSpPr>
          <p:spPr bwMode="auto">
            <a:xfrm>
              <a:off x="6362702" y="2857500"/>
              <a:ext cx="650081" cy="196454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39998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Century Gothic" panose="020B0502020202020204" pitchFamily="34" charset="0"/>
              </a:endParaRPr>
            </a:p>
          </p:txBody>
        </p:sp>
        <p:sp>
          <p:nvSpPr>
            <p:cNvPr id="10251" name="Oval 17"/>
            <p:cNvSpPr>
              <a:spLocks noChangeArrowheads="1"/>
            </p:cNvSpPr>
            <p:nvPr/>
          </p:nvSpPr>
          <p:spPr bwMode="auto">
            <a:xfrm>
              <a:off x="4972051" y="3451623"/>
              <a:ext cx="3468291" cy="1139428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39998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Century Gothic" panose="020B0502020202020204" pitchFamily="34" charset="0"/>
              </a:endParaRPr>
            </a:p>
          </p:txBody>
        </p:sp>
        <p:grpSp>
          <p:nvGrpSpPr>
            <p:cNvPr id="10252" name="Group 18"/>
            <p:cNvGrpSpPr>
              <a:grpSpLocks/>
            </p:cNvGrpSpPr>
            <p:nvPr/>
          </p:nvGrpSpPr>
          <p:grpSpPr bwMode="auto">
            <a:xfrm>
              <a:off x="4695826" y="2024063"/>
              <a:ext cx="2543175" cy="1473665"/>
              <a:chOff x="1895" y="1321"/>
              <a:chExt cx="1949" cy="1143"/>
            </a:xfrm>
          </p:grpSpPr>
          <p:sp>
            <p:nvSpPr>
              <p:cNvPr id="10277" name="Oval 19"/>
              <p:cNvSpPr>
                <a:spLocks noChangeArrowheads="1"/>
              </p:cNvSpPr>
              <p:nvPr/>
            </p:nvSpPr>
            <p:spPr bwMode="gray">
              <a:xfrm>
                <a:off x="1895" y="2155"/>
                <a:ext cx="1949" cy="309"/>
              </a:xfrm>
              <a:prstGeom prst="ellipse">
                <a:avLst/>
              </a:prstGeom>
              <a:gradFill rotWithShape="1">
                <a:gsLst>
                  <a:gs pos="0">
                    <a:srgbClr val="FFCC99"/>
                  </a:gs>
                  <a:gs pos="50000">
                    <a:srgbClr val="765E47"/>
                  </a:gs>
                  <a:gs pos="100000">
                    <a:srgbClr val="FFCC99"/>
                  </a:gs>
                </a:gsLst>
                <a:lin ang="18900000" scaled="1"/>
              </a:gradFill>
              <a:ln w="9525">
                <a:round/>
                <a:headEnd/>
                <a:tailEnd/>
              </a:ln>
              <a:scene3d>
                <a:camera prst="legacyPerspectiveBottom">
                  <a:rot lat="20999994" lon="0" rev="0"/>
                </a:camera>
                <a:lightRig rig="legacyFlat3" dir="t"/>
              </a:scene3d>
              <a:sp3d extrusionH="1878000" prstMaterial="legacyMatte">
                <a:bevelT w="13500" h="13500" prst="angle"/>
                <a:bevelB w="13500" h="13500" prst="angle"/>
                <a:extrusionClr>
                  <a:srgbClr val="FFCC99"/>
                </a:extrusionClr>
                <a:contourClr>
                  <a:srgbClr val="FFCC99"/>
                </a:contourClr>
              </a:sp3d>
            </p:spPr>
            <p:txBody>
              <a:bodyPr lIns="67500" tIns="35100" rIns="67500" bIns="35100"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278" name="Oval 20"/>
              <p:cNvSpPr>
                <a:spLocks noChangeArrowheads="1"/>
              </p:cNvSpPr>
              <p:nvPr/>
            </p:nvSpPr>
            <p:spPr bwMode="gray">
              <a:xfrm>
                <a:off x="2231" y="1987"/>
                <a:ext cx="1275" cy="309"/>
              </a:xfrm>
              <a:prstGeom prst="ellipse">
                <a:avLst/>
              </a:prstGeom>
              <a:gradFill rotWithShape="1">
                <a:gsLst>
                  <a:gs pos="0">
                    <a:srgbClr val="FFFF99"/>
                  </a:gs>
                  <a:gs pos="50000">
                    <a:srgbClr val="767647"/>
                  </a:gs>
                  <a:gs pos="100000">
                    <a:srgbClr val="FFFF99"/>
                  </a:gs>
                </a:gsLst>
                <a:lin ang="18900000" scaled="1"/>
              </a:gradFill>
              <a:ln w="9525">
                <a:round/>
                <a:headEnd/>
                <a:tailEnd/>
              </a:ln>
              <a:scene3d>
                <a:camera prst="legacyPerspectiveBottom">
                  <a:rot lat="20999994" lon="0" rev="0"/>
                </a:camera>
                <a:lightRig rig="legacyFlat3" dir="t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FF99"/>
                </a:extrusionClr>
                <a:contourClr>
                  <a:srgbClr val="FFFF99"/>
                </a:contourClr>
              </a:sp3d>
            </p:spPr>
            <p:txBody>
              <a:bodyPr lIns="67500" tIns="35100" rIns="67500" bIns="35100" anchor="ctr">
                <a:spAutoFit/>
                <a:flatTx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597" name="AutoShape 21"/>
              <p:cNvSpPr>
                <a:spLocks noChangeArrowheads="1"/>
              </p:cNvSpPr>
              <p:nvPr/>
            </p:nvSpPr>
            <p:spPr bwMode="auto">
              <a:xfrm>
                <a:off x="2513" y="1321"/>
                <a:ext cx="745" cy="911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/>
                  </a:gs>
                  <a:gs pos="50000">
                    <a:srgbClr val="CC3300">
                      <a:gamma/>
                      <a:shade val="46275"/>
                      <a:invGamma/>
                    </a:srgbClr>
                  </a:gs>
                  <a:gs pos="100000">
                    <a:srgbClr val="CC33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0253" name="Rectangle 23"/>
            <p:cNvSpPr>
              <a:spLocks noChangeArrowheads="1"/>
            </p:cNvSpPr>
            <p:nvPr/>
          </p:nvSpPr>
          <p:spPr bwMode="auto">
            <a:xfrm>
              <a:off x="5468542" y="3377805"/>
              <a:ext cx="1370642" cy="225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ru-RU" altLang="ko-KR" sz="1200" b="1">
                  <a:solidFill>
                    <a:srgbClr val="000000"/>
                  </a:solidFill>
                  <a:latin typeface="Century Gothic" panose="020B0502020202020204" pitchFamily="34" charset="0"/>
                  <a:ea typeface="굴림"/>
                  <a:cs typeface="굴림"/>
                </a:rPr>
                <a:t>Новая педагогика</a:t>
              </a:r>
              <a:endParaRPr kumimoji="1" lang="en-US" altLang="ko-KR" sz="1200" b="1">
                <a:solidFill>
                  <a:srgbClr val="000000"/>
                </a:solidFill>
                <a:latin typeface="Century Gothic" panose="020B0502020202020204" pitchFamily="34" charset="0"/>
                <a:ea typeface="굴림"/>
                <a:cs typeface="굴림"/>
              </a:endParaRPr>
            </a:p>
          </p:txBody>
        </p:sp>
        <p:sp>
          <p:nvSpPr>
            <p:cNvPr id="17418" name="Rectangle 26"/>
            <p:cNvSpPr>
              <a:spLocks noChangeArrowheads="1"/>
            </p:cNvSpPr>
            <p:nvPr/>
          </p:nvSpPr>
          <p:spPr bwMode="auto">
            <a:xfrm>
              <a:off x="2667143" y="4779186"/>
              <a:ext cx="1102480" cy="3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Предоставляет</a:t>
              </a:r>
              <a:b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</a:b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новые возможности</a:t>
              </a:r>
              <a:endParaRPr kumimoji="1" lang="en-US" altLang="ko-KR" sz="1051" b="1">
                <a:latin typeface="Century Gothic" pitchFamily="34" charset="0"/>
                <a:ea typeface="돋움체"/>
                <a:cs typeface="돋움체"/>
              </a:endParaRPr>
            </a:p>
          </p:txBody>
        </p:sp>
        <p:sp>
          <p:nvSpPr>
            <p:cNvPr id="10255" name="Rectangle 23"/>
            <p:cNvSpPr>
              <a:spLocks noChangeArrowheads="1"/>
            </p:cNvSpPr>
            <p:nvPr/>
          </p:nvSpPr>
          <p:spPr bwMode="auto">
            <a:xfrm>
              <a:off x="5448301" y="2619377"/>
              <a:ext cx="1188244" cy="225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ru-RU" altLang="ko-KR" sz="1200" b="1">
                  <a:solidFill>
                    <a:schemeClr val="bg1"/>
                  </a:solidFill>
                  <a:latin typeface="Century Gothic" panose="020B0502020202020204" pitchFamily="34" charset="0"/>
                  <a:ea typeface="굴림"/>
                  <a:cs typeface="굴림"/>
                </a:rPr>
                <a:t>ЦЕННОСТИ</a:t>
              </a:r>
              <a:endParaRPr kumimoji="1" lang="en-US" altLang="ko-KR" sz="1200" b="1">
                <a:solidFill>
                  <a:schemeClr val="bg1"/>
                </a:solidFill>
                <a:latin typeface="Century Gothic" panose="020B0502020202020204" pitchFamily="34" charset="0"/>
                <a:ea typeface="굴림"/>
                <a:cs typeface="굴림"/>
              </a:endParaRPr>
            </a:p>
          </p:txBody>
        </p:sp>
        <p:sp>
          <p:nvSpPr>
            <p:cNvPr id="17420" name="Rectangle 27"/>
            <p:cNvSpPr>
              <a:spLocks noChangeArrowheads="1"/>
            </p:cNvSpPr>
            <p:nvPr/>
          </p:nvSpPr>
          <p:spPr bwMode="auto">
            <a:xfrm>
              <a:off x="8149266" y="2078535"/>
              <a:ext cx="1376380" cy="1080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Практико-</a:t>
              </a:r>
            </a:p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ориентированно,</a:t>
              </a:r>
            </a:p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даётся в контексте </a:t>
              </a:r>
            </a:p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конкретной</a:t>
              </a:r>
            </a:p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социокультурной </a:t>
              </a:r>
            </a:p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ситуации</a:t>
              </a:r>
              <a:endParaRPr kumimoji="1" lang="en-US" altLang="ko-KR" sz="1051" b="1">
                <a:latin typeface="Century Gothic" pitchFamily="34" charset="0"/>
                <a:ea typeface="돋움체"/>
                <a:cs typeface="돋움체"/>
              </a:endParaRPr>
            </a:p>
            <a:p>
              <a:pPr eaLnBrk="1" latinLnBrk="1" hangingPunct="1">
                <a:defRPr/>
              </a:pPr>
              <a:r>
                <a:rPr kumimoji="1" lang="en-US" altLang="ko-KR" sz="1051">
                  <a:solidFill>
                    <a:srgbClr val="FFFFFF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</a:p>
          </p:txBody>
        </p:sp>
        <p:sp>
          <p:nvSpPr>
            <p:cNvPr id="17421" name="Rectangle 25"/>
            <p:cNvSpPr>
              <a:spLocks noChangeArrowheads="1"/>
            </p:cNvSpPr>
            <p:nvPr/>
          </p:nvSpPr>
          <p:spPr bwMode="auto">
            <a:xfrm>
              <a:off x="2639615" y="3375831"/>
              <a:ext cx="1026780" cy="376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Теоретически</a:t>
              </a:r>
            </a:p>
            <a:p>
              <a:pPr algn="just"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обосновывает</a:t>
              </a:r>
            </a:p>
            <a:p>
              <a:pPr algn="just"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образовательный процесс</a:t>
              </a:r>
              <a:endParaRPr kumimoji="1" lang="en-US" altLang="ko-KR" sz="1051" b="1">
                <a:latin typeface="Century Gothic" pitchFamily="34" charset="0"/>
                <a:ea typeface="돋움체"/>
                <a:cs typeface="돋움체"/>
              </a:endParaRPr>
            </a:p>
          </p:txBody>
        </p:sp>
        <p:sp>
          <p:nvSpPr>
            <p:cNvPr id="17422" name="Rectangle 27"/>
            <p:cNvSpPr>
              <a:spLocks noChangeArrowheads="1"/>
            </p:cNvSpPr>
            <p:nvPr/>
          </p:nvSpPr>
          <p:spPr bwMode="auto">
            <a:xfrm>
              <a:off x="2667143" y="2348859"/>
              <a:ext cx="1004758" cy="64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Запускают </a:t>
              </a:r>
            </a:p>
            <a:p>
              <a:pPr algn="just"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образовательный процесс</a:t>
              </a:r>
              <a:endParaRPr kumimoji="1" lang="en-US" altLang="ko-KR" sz="1051" b="1">
                <a:latin typeface="Century Gothic" pitchFamily="34" charset="0"/>
                <a:ea typeface="돋움체"/>
                <a:cs typeface="돋움체"/>
              </a:endParaRPr>
            </a:p>
            <a:p>
              <a:pPr algn="just" eaLnBrk="1" latinLnBrk="1" hangingPunct="1">
                <a:defRPr/>
              </a:pPr>
              <a:r>
                <a:rPr kumimoji="1" lang="en-US" altLang="ko-KR" sz="1051">
                  <a:solidFill>
                    <a:srgbClr val="FFFFFF"/>
                  </a:solidFill>
                  <a:latin typeface="HY헤드라인M"/>
                  <a:ea typeface="HY헤드라인M"/>
                  <a:cs typeface="HY헤드라인M"/>
                </a:rPr>
                <a:t> 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10800000">
              <a:off x="3773753" y="4508863"/>
              <a:ext cx="857485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4" name="Rectangle 26"/>
            <p:cNvSpPr>
              <a:spLocks noChangeArrowheads="1"/>
            </p:cNvSpPr>
            <p:nvPr/>
          </p:nvSpPr>
          <p:spPr bwMode="auto">
            <a:xfrm>
              <a:off x="2639615" y="4092383"/>
              <a:ext cx="722599" cy="525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Поддерживает </a:t>
              </a:r>
            </a:p>
            <a:p>
              <a:pPr algn="just"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образовательный процесс</a:t>
              </a:r>
              <a:endParaRPr kumimoji="1" lang="en-US" altLang="ko-KR" sz="1051" b="1">
                <a:latin typeface="Century Gothic" pitchFamily="34" charset="0"/>
                <a:ea typeface="돋움체"/>
                <a:cs typeface="돋움체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6905018" y="2996860"/>
              <a:ext cx="1142396" cy="781223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3827431" y="3428860"/>
              <a:ext cx="1480985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4475707" y="2564859"/>
              <a:ext cx="1458963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4" name="Rectangle 23"/>
            <p:cNvSpPr>
              <a:spLocks noChangeArrowheads="1"/>
            </p:cNvSpPr>
            <p:nvPr/>
          </p:nvSpPr>
          <p:spPr bwMode="auto">
            <a:xfrm>
              <a:off x="5448303" y="4293395"/>
              <a:ext cx="900883" cy="225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ru-RU" altLang="ko-KR" sz="1200" b="1">
                  <a:solidFill>
                    <a:srgbClr val="000000"/>
                  </a:solidFill>
                  <a:latin typeface="Century Gothic" panose="020B0502020202020204" pitchFamily="34" charset="0"/>
                  <a:ea typeface="굴림"/>
                  <a:cs typeface="굴림"/>
                </a:rPr>
                <a:t>Технология</a:t>
              </a:r>
              <a:endParaRPr kumimoji="1" lang="en-US" altLang="ko-KR" sz="1200" b="1">
                <a:solidFill>
                  <a:srgbClr val="000000"/>
                </a:solidFill>
                <a:latin typeface="Century Gothic" panose="020B0502020202020204" pitchFamily="34" charset="0"/>
                <a:ea typeface="굴림"/>
                <a:cs typeface="굴림"/>
              </a:endParaRPr>
            </a:p>
          </p:txBody>
        </p:sp>
        <p:sp>
          <p:nvSpPr>
            <p:cNvPr id="10265" name="Rectangle 23"/>
            <p:cNvSpPr>
              <a:spLocks noChangeArrowheads="1"/>
            </p:cNvSpPr>
            <p:nvPr/>
          </p:nvSpPr>
          <p:spPr bwMode="auto">
            <a:xfrm>
              <a:off x="5448301" y="3861199"/>
              <a:ext cx="1048204" cy="225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ru-RU" altLang="ko-KR" sz="1200" b="1">
                  <a:solidFill>
                    <a:schemeClr val="bg1"/>
                  </a:solidFill>
                  <a:latin typeface="Century Gothic" panose="020B0502020202020204" pitchFamily="34" charset="0"/>
                  <a:ea typeface="굴림"/>
                  <a:cs typeface="굴림"/>
                </a:rPr>
                <a:t>Содержание</a:t>
              </a:r>
              <a:endParaRPr kumimoji="1" lang="en-US" altLang="ko-KR" sz="1200" b="1">
                <a:solidFill>
                  <a:schemeClr val="bg1"/>
                </a:solidFill>
                <a:latin typeface="Century Gothic" panose="020B0502020202020204" pitchFamily="34" charset="0"/>
                <a:ea typeface="굴림"/>
                <a:cs typeface="굴림"/>
              </a:endParaRPr>
            </a:p>
          </p:txBody>
        </p:sp>
        <p:cxnSp>
          <p:nvCxnSpPr>
            <p:cNvPr id="35" name="Elbow Connector 34"/>
            <p:cNvCxnSpPr>
              <a:stCxn id="24597" idx="1"/>
            </p:cNvCxnSpPr>
            <p:nvPr/>
          </p:nvCxnSpPr>
          <p:spPr>
            <a:xfrm rot="16200000" flipH="1">
              <a:off x="6559827" y="1452650"/>
              <a:ext cx="781223" cy="1926933"/>
            </a:xfrm>
            <a:prstGeom prst="bentConnector4">
              <a:avLst>
                <a:gd name="adj1" fmla="val -21948"/>
                <a:gd name="adj2" fmla="val 6261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1" name="Rectangle 26"/>
            <p:cNvSpPr>
              <a:spLocks noChangeArrowheads="1"/>
            </p:cNvSpPr>
            <p:nvPr/>
          </p:nvSpPr>
          <p:spPr bwMode="auto">
            <a:xfrm>
              <a:off x="2667143" y="1700858"/>
              <a:ext cx="913917" cy="3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Отвечают на вопрос «Зачем?»</a:t>
              </a:r>
              <a:endParaRPr kumimoji="1" lang="en-US" altLang="ko-KR" sz="1051" b="1">
                <a:latin typeface="Century Gothic" pitchFamily="34" charset="0"/>
                <a:ea typeface="돋움체"/>
                <a:cs typeface="돋움체"/>
              </a:endParaRPr>
            </a:p>
          </p:txBody>
        </p:sp>
        <p:sp>
          <p:nvSpPr>
            <p:cNvPr id="17432" name="Rectangle 26"/>
            <p:cNvSpPr>
              <a:spLocks noChangeArrowheads="1"/>
            </p:cNvSpPr>
            <p:nvPr/>
          </p:nvSpPr>
          <p:spPr bwMode="auto">
            <a:xfrm>
              <a:off x="2667143" y="2063014"/>
              <a:ext cx="913917" cy="3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r>
                <a:rPr kumimoji="1" lang="ru-RU" altLang="ko-KR" sz="1051" b="1">
                  <a:latin typeface="Century Gothic" pitchFamily="34" charset="0"/>
                  <a:ea typeface="돋움체"/>
                  <a:cs typeface="돋움체"/>
                </a:rPr>
                <a:t>Мотивируют</a:t>
              </a:r>
              <a:endParaRPr kumimoji="1" lang="en-US" altLang="ko-KR" sz="1051" b="1">
                <a:latin typeface="Century Gothic" pitchFamily="34" charset="0"/>
                <a:ea typeface="돋움체"/>
                <a:cs typeface="돋움체"/>
              </a:endParaRPr>
            </a:p>
          </p:txBody>
        </p:sp>
        <p:sp>
          <p:nvSpPr>
            <p:cNvPr id="17433" name="Rectangle 26"/>
            <p:cNvSpPr>
              <a:spLocks noChangeArrowheads="1"/>
            </p:cNvSpPr>
            <p:nvPr/>
          </p:nvSpPr>
          <p:spPr bwMode="auto">
            <a:xfrm>
              <a:off x="2667143" y="2377314"/>
              <a:ext cx="913917" cy="31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latinLnBrk="1" hangingPunct="1">
                <a:defRPr/>
              </a:pPr>
              <a:endParaRPr kumimoji="1" lang="en-US" altLang="ko-KR" sz="1051" b="1">
                <a:latin typeface="Century Gothic" pitchFamily="34" charset="0"/>
                <a:ea typeface="돋움체"/>
                <a:cs typeface="돋움체"/>
              </a:endParaRPr>
            </a:p>
          </p:txBody>
        </p:sp>
        <p:cxnSp>
          <p:nvCxnSpPr>
            <p:cNvPr id="54" name="Shape 53"/>
            <p:cNvCxnSpPr/>
            <p:nvPr/>
          </p:nvCxnSpPr>
          <p:spPr>
            <a:xfrm>
              <a:off x="4638119" y="2240212"/>
              <a:ext cx="1289668" cy="457869"/>
            </a:xfrm>
            <a:prstGeom prst="bentConnector2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urved Up Arrow 67"/>
            <p:cNvSpPr/>
            <p:nvPr/>
          </p:nvSpPr>
          <p:spPr>
            <a:xfrm>
              <a:off x="5352460" y="5378038"/>
              <a:ext cx="1600731" cy="228934"/>
            </a:xfrm>
            <a:prstGeom prst="curvedUpArrow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72" name="TextBox 68"/>
            <p:cNvSpPr txBox="1">
              <a:spLocks noChangeArrowheads="1"/>
            </p:cNvSpPr>
            <p:nvPr/>
          </p:nvSpPr>
          <p:spPr bwMode="auto">
            <a:xfrm>
              <a:off x="3737448" y="5611306"/>
              <a:ext cx="5406148" cy="30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latin typeface="Century Gothic" panose="020B0502020202020204" pitchFamily="34" charset="0"/>
                </a:rPr>
                <a:t>Система должна непрерывно обновляться</a:t>
              </a:r>
              <a:endParaRPr lang="en-US" altLang="ru-RU" sz="1800" b="1" dirty="0">
                <a:latin typeface="Century Gothic" panose="020B0502020202020204" pitchFamily="34" charset="0"/>
              </a:endParaRPr>
            </a:p>
          </p:txBody>
        </p:sp>
        <p:cxnSp>
          <p:nvCxnSpPr>
            <p:cNvPr id="51" name="Straight Connector 38"/>
            <p:cNvCxnSpPr/>
            <p:nvPr/>
          </p:nvCxnSpPr>
          <p:spPr>
            <a:xfrm flipH="1" flipV="1">
              <a:off x="4205936" y="4940863"/>
              <a:ext cx="1127255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hape 42"/>
            <p:cNvCxnSpPr/>
            <p:nvPr/>
          </p:nvCxnSpPr>
          <p:spPr>
            <a:xfrm>
              <a:off x="4028382" y="1929793"/>
              <a:ext cx="1906287" cy="310420"/>
            </a:xfrm>
            <a:prstGeom prst="bentConnector3">
              <a:avLst>
                <a:gd name="adj1" fmla="val 99270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5" name="AutoShape 4" descr="https://mail-attachment.googleusercontent.com/attachment/u/0/?ui=2&amp;ik=119190fb04&amp;view=att&amp;th=1405de4421371e7d&amp;attid=0.2&amp;disp=inline&amp;realattid=f_hk3xvs3z1&amp;safe=1&amp;zw&amp;saduie=AG9B_P_4qVQqpis_jCgNuQ15XgYh&amp;sadet=1375964950821&amp;sads=p9q6z_qhUR_qjAtsZBh6oWcY0us"/>
            <p:cNvSpPr>
              <a:spLocks noChangeAspect="1" noChangeArrowheads="1"/>
            </p:cNvSpPr>
            <p:nvPr/>
          </p:nvSpPr>
          <p:spPr bwMode="auto">
            <a:xfrm>
              <a:off x="2783681" y="748904"/>
              <a:ext cx="228600" cy="22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Century Gothic" panose="020B0502020202020204" pitchFamily="34" charset="0"/>
              </a:endParaRPr>
            </a:p>
          </p:txBody>
        </p:sp>
        <p:pic>
          <p:nvPicPr>
            <p:cNvPr id="10276" name="Рисунок 72" descr="bl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76" y="3187305"/>
              <a:ext cx="3186113" cy="263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36" y="182135"/>
            <a:ext cx="3739331" cy="2374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36" y="3793123"/>
            <a:ext cx="3764496" cy="2823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Федоров О.Д., Институт образования НИУ ВШЭ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423863"/>
            <a:ext cx="10025063" cy="4556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67" b="1" dirty="0">
                <a:solidFill>
                  <a:schemeClr val="accent2"/>
                </a:solidFill>
                <a:latin typeface="+mn-lt"/>
              </a:rPr>
              <a:t>КАК УЧИТЬ? 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6561870" y="1708359"/>
            <a:ext cx="5306951" cy="2827107"/>
          </a:xfrm>
          <a:custGeom>
            <a:avLst/>
            <a:gdLst>
              <a:gd name="connsiteX0" fmla="*/ 0 w 3081109"/>
              <a:gd name="connsiteY0" fmla="*/ 142012 h 852054"/>
              <a:gd name="connsiteX1" fmla="*/ 142012 w 3081109"/>
              <a:gd name="connsiteY1" fmla="*/ 0 h 852054"/>
              <a:gd name="connsiteX2" fmla="*/ 2939097 w 3081109"/>
              <a:gd name="connsiteY2" fmla="*/ 0 h 852054"/>
              <a:gd name="connsiteX3" fmla="*/ 3081109 w 3081109"/>
              <a:gd name="connsiteY3" fmla="*/ 142012 h 852054"/>
              <a:gd name="connsiteX4" fmla="*/ 3081109 w 3081109"/>
              <a:gd name="connsiteY4" fmla="*/ 710042 h 852054"/>
              <a:gd name="connsiteX5" fmla="*/ 2939097 w 3081109"/>
              <a:gd name="connsiteY5" fmla="*/ 852054 h 852054"/>
              <a:gd name="connsiteX6" fmla="*/ 142012 w 3081109"/>
              <a:gd name="connsiteY6" fmla="*/ 852054 h 852054"/>
              <a:gd name="connsiteX7" fmla="*/ 0 w 3081109"/>
              <a:gd name="connsiteY7" fmla="*/ 710042 h 852054"/>
              <a:gd name="connsiteX8" fmla="*/ 0 w 3081109"/>
              <a:gd name="connsiteY8" fmla="*/ 142012 h 85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1109" h="852054">
                <a:moveTo>
                  <a:pt x="0" y="142012"/>
                </a:moveTo>
                <a:cubicBezTo>
                  <a:pt x="0" y="63581"/>
                  <a:pt x="63581" y="0"/>
                  <a:pt x="142012" y="0"/>
                </a:cubicBezTo>
                <a:lnTo>
                  <a:pt x="2939097" y="0"/>
                </a:lnTo>
                <a:cubicBezTo>
                  <a:pt x="3017528" y="0"/>
                  <a:pt x="3081109" y="63581"/>
                  <a:pt x="3081109" y="142012"/>
                </a:cubicBezTo>
                <a:lnTo>
                  <a:pt x="3081109" y="710042"/>
                </a:lnTo>
                <a:cubicBezTo>
                  <a:pt x="3081109" y="788473"/>
                  <a:pt x="3017528" y="852054"/>
                  <a:pt x="2939097" y="852054"/>
                </a:cubicBezTo>
                <a:lnTo>
                  <a:pt x="142012" y="852054"/>
                </a:lnTo>
                <a:cubicBezTo>
                  <a:pt x="63581" y="852054"/>
                  <a:pt x="0" y="788473"/>
                  <a:pt x="0" y="710042"/>
                </a:cubicBezTo>
                <a:lnTo>
                  <a:pt x="0" y="142012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997" tIns="116416" rIns="0" bIns="116416" numCol="1" spcCol="1270" anchor="ctr" anchorCtr="0">
            <a:noAutofit/>
          </a:bodyPr>
          <a:lstStyle/>
          <a:p>
            <a:pPr marL="346978" indent="-226557" defTabSz="711152">
              <a:spcBef>
                <a:spcPct val="0"/>
              </a:spcBef>
              <a:spcAft>
                <a:spcPts val="772"/>
              </a:spcAft>
              <a:buFont typeface="Arial" charset="0"/>
              <a:buChar char="•"/>
            </a:pPr>
            <a:r>
              <a:rPr lang="ru-RU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Персонализация</a:t>
            </a:r>
            <a:endParaRPr lang="ru-RU" sz="2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a typeface="Arial Narrow" charset="0"/>
              <a:cs typeface="Arial Narrow" charset="0"/>
            </a:endParaRPr>
          </a:p>
          <a:p>
            <a:pPr marL="346978" indent="-226557" defTabSz="711152">
              <a:spcBef>
                <a:spcPct val="0"/>
              </a:spcBef>
              <a:spcAft>
                <a:spcPts val="772"/>
              </a:spcAft>
              <a:buFont typeface="Arial" charset="0"/>
              <a:buChar char="•"/>
            </a:pPr>
            <a:r>
              <a:rPr lang="ru-RU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Ребенок – первооткрыватель </a:t>
            </a:r>
            <a:endParaRPr lang="en-GB" sz="2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a typeface="Arial Narrow" charset="0"/>
              <a:cs typeface="Arial Narrow" charset="0"/>
            </a:endParaRPr>
          </a:p>
          <a:p>
            <a:pPr marL="346978" indent="-226557" defTabSz="711152">
              <a:spcBef>
                <a:spcPct val="0"/>
              </a:spcBef>
              <a:spcAft>
                <a:spcPts val="772"/>
              </a:spcAft>
              <a:buFont typeface="Arial" charset="0"/>
              <a:buChar char="•"/>
            </a:pPr>
            <a:r>
              <a:rPr lang="ru-RU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Релевантность опыту </a:t>
            </a:r>
            <a:r>
              <a:rPr lang="ru-RU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ребенка</a:t>
            </a:r>
          </a:p>
          <a:p>
            <a:pPr marL="346978" indent="-226557" defTabSz="711152">
              <a:spcBef>
                <a:spcPct val="0"/>
              </a:spcBef>
              <a:spcAft>
                <a:spcPts val="772"/>
              </a:spcAft>
              <a:buFont typeface="Arial" charset="0"/>
              <a:buChar char="•"/>
            </a:pPr>
            <a:r>
              <a:rPr lang="ru-RU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Совместная работа учеников</a:t>
            </a:r>
            <a:endParaRPr lang="ru-RU" sz="2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a typeface="Arial Narrow" charset="0"/>
              <a:cs typeface="Arial Narrow" charset="0"/>
            </a:endParaRPr>
          </a:p>
          <a:p>
            <a:pPr marL="346978" indent="-226557" defTabSz="711152">
              <a:spcBef>
                <a:spcPct val="0"/>
              </a:spcBef>
              <a:spcAft>
                <a:spcPts val="772"/>
              </a:spcAft>
              <a:buFont typeface="Arial" charset="0"/>
              <a:buChar char="•"/>
            </a:pPr>
            <a:r>
              <a:rPr lang="ru-RU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Оценивание </a:t>
            </a:r>
            <a:r>
              <a:rPr lang="ru-RU" sz="2400" i="1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для</a:t>
            </a:r>
            <a:r>
              <a:rPr lang="ru-RU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 обучения</a:t>
            </a:r>
            <a:endParaRPr lang="en-GB" sz="2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a typeface="Arial Narrow" charset="0"/>
              <a:cs typeface="Arial Narrow" charset="0"/>
            </a:endParaRPr>
          </a:p>
          <a:p>
            <a:pPr marL="346978" indent="-226557" defTabSz="711152">
              <a:spcBef>
                <a:spcPct val="0"/>
              </a:spcBef>
              <a:spcAft>
                <a:spcPts val="772"/>
              </a:spcAft>
              <a:buFont typeface="Arial" charset="0"/>
              <a:buChar char="•"/>
            </a:pPr>
            <a:r>
              <a:rPr lang="ru-RU" sz="24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a typeface="Arial Narrow" charset="0"/>
                <a:cs typeface="Arial Narrow" charset="0"/>
              </a:rPr>
              <a:t>«Большие идеи» в предметах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1346937"/>
            <a:ext cx="6569403" cy="2605451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 defTabSz="1219119">
              <a:spcAft>
                <a:spcPts val="800"/>
              </a:spcAft>
            </a:pPr>
            <a:endParaRPr lang="ru-RU" sz="2133" b="1" dirty="0"/>
          </a:p>
          <a:p>
            <a:pPr marL="380974" indent="-380974" defTabSz="1219119">
              <a:spcAft>
                <a:spcPts val="800"/>
              </a:spcAft>
              <a:buFont typeface="Arial"/>
              <a:buChar char="•"/>
            </a:pPr>
            <a:r>
              <a:rPr lang="ru-RU" sz="2133" b="1" dirty="0"/>
              <a:t>в центре обучения – Ученик</a:t>
            </a:r>
          </a:p>
          <a:p>
            <a:pPr marL="380974" indent="-380974" defTabSz="1219119">
              <a:spcAft>
                <a:spcPts val="800"/>
              </a:spcAft>
              <a:buFont typeface="Arial"/>
              <a:buChar char="•"/>
            </a:pPr>
            <a:r>
              <a:rPr lang="ru-RU" sz="2133" b="1" dirty="0"/>
              <a:t>эмоции </a:t>
            </a:r>
            <a:r>
              <a:rPr lang="ru-RU" sz="2133" dirty="0"/>
              <a:t>играют ключевую роль в обучении</a:t>
            </a:r>
          </a:p>
          <a:p>
            <a:pPr marL="380974" indent="-380974" defTabSz="1219119">
              <a:spcAft>
                <a:spcPts val="800"/>
              </a:spcAft>
              <a:buFont typeface="Arial"/>
              <a:buChar char="•"/>
            </a:pPr>
            <a:r>
              <a:rPr lang="ru-RU" sz="2133" b="1" dirty="0"/>
              <a:t>индивидуальные различия </a:t>
            </a:r>
            <a:r>
              <a:rPr lang="ru-RU" sz="2133" dirty="0"/>
              <a:t>важны</a:t>
            </a:r>
            <a:endParaRPr lang="en-GB" sz="2133" dirty="0"/>
          </a:p>
          <a:p>
            <a:pPr marL="380974" indent="-380974" defTabSz="1219119">
              <a:spcAft>
                <a:spcPts val="800"/>
              </a:spcAft>
              <a:buFont typeface="Arial"/>
              <a:buChar char="•"/>
            </a:pPr>
            <a:r>
              <a:rPr lang="ru-RU" sz="2133" b="1" dirty="0"/>
              <a:t>амбициозные</a:t>
            </a:r>
            <a:r>
              <a:rPr lang="ru-RU" sz="2133" dirty="0"/>
              <a:t> задачи </a:t>
            </a:r>
            <a:r>
              <a:rPr lang="ru-RU" sz="2133" b="1" dirty="0"/>
              <a:t>для каждого</a:t>
            </a:r>
            <a:endParaRPr lang="ru-RU" sz="2133" dirty="0"/>
          </a:p>
          <a:p>
            <a:pPr marL="380974" indent="-380974" defTabSz="1219119">
              <a:spcAft>
                <a:spcPts val="800"/>
              </a:spcAft>
              <a:buFont typeface="Arial"/>
              <a:buChar char="•"/>
            </a:pPr>
            <a:r>
              <a:rPr lang="ru-RU" sz="2133" b="1" dirty="0"/>
              <a:t>оценивание помогает </a:t>
            </a:r>
            <a:r>
              <a:rPr lang="ru-RU" sz="2133" dirty="0"/>
              <a:t>обучению</a:t>
            </a:r>
            <a:endParaRPr lang="ru-RU" sz="2400" dirty="0"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4660" y="1028039"/>
            <a:ext cx="2948304" cy="488048"/>
          </a:xfrm>
          <a:prstGeom prst="rect">
            <a:avLst/>
          </a:prstGeom>
          <a:noFill/>
        </p:spPr>
        <p:txBody>
          <a:bodyPr wrap="square" lIns="117568" tIns="58784" rIns="117568" bIns="58784" rtlCol="0">
            <a:spAutoFit/>
          </a:bodyPr>
          <a:lstStyle/>
          <a:p>
            <a:pPr algn="ctr"/>
            <a:r>
              <a:rPr lang="ru-RU" sz="2400" b="1" dirty="0"/>
              <a:t>Принципы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0447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4190536" y="5155656"/>
            <a:ext cx="7061625" cy="8516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68183" y="1557177"/>
            <a:ext cx="7083979" cy="8963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0535" y="2477467"/>
            <a:ext cx="7061627" cy="8516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190535" y="3365021"/>
            <a:ext cx="7061627" cy="8516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889968" y="4252323"/>
            <a:ext cx="7362193" cy="8516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Название 2"/>
          <p:cNvSpPr>
            <a:spLocks noGrp="1"/>
          </p:cNvSpPr>
          <p:nvPr>
            <p:ph type="title" idx="4294967295"/>
          </p:nvPr>
        </p:nvSpPr>
        <p:spPr>
          <a:xfrm>
            <a:off x="0" y="30163"/>
            <a:ext cx="11082338" cy="1033462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733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</a:t>
            </a:r>
            <a:r>
              <a:rPr lang="ru-RU" sz="37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733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 школы: от сортировки </a:t>
            </a:r>
            <a:r>
              <a:rPr lang="mr-IN" sz="3733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733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вовлечению и участию</a:t>
            </a:r>
            <a:endParaRPr lang="en-GB" sz="3733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096" y="1106231"/>
            <a:ext cx="357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Индустриальная эпоха</a:t>
            </a:r>
            <a:endParaRPr lang="en-GB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0675" y="1058943"/>
            <a:ext cx="303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Экономика знаний</a:t>
            </a:r>
            <a:endParaRPr lang="en-GB" sz="24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777" y="1558583"/>
            <a:ext cx="3825143" cy="89636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4255856" y="1555241"/>
            <a:ext cx="896361" cy="900233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0356" y="1568112"/>
            <a:ext cx="4359568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latin typeface="+mj-lt"/>
              </a:rPr>
              <a:t>Школа «сортирует» по известным жизненным траекториям</a:t>
            </a:r>
            <a:endParaRPr lang="en-GB" sz="2133" b="1" dirty="0"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91831" y="1559109"/>
            <a:ext cx="596033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latin typeface="+mj-lt"/>
              </a:rPr>
              <a:t>Школа готовит к жизни, </a:t>
            </a:r>
            <a:br>
              <a:rPr lang="ru-RU" sz="2133" b="1" dirty="0">
                <a:latin typeface="+mj-lt"/>
              </a:rPr>
            </a:br>
            <a:r>
              <a:rPr lang="ru-RU" sz="2133" b="1" dirty="0">
                <a:latin typeface="+mj-lt"/>
              </a:rPr>
              <a:t>обновлению своих умений в изменчивом мире</a:t>
            </a:r>
            <a:endParaRPr lang="en-GB" sz="2133" b="1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1129" y="2478872"/>
            <a:ext cx="3825143" cy="851643"/>
          </a:xfrm>
          <a:prstGeom prst="rect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4290195" y="2463543"/>
            <a:ext cx="850035" cy="877883"/>
          </a:xfrm>
          <a:prstGeom prst="triangle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1128" y="2509723"/>
            <a:ext cx="481046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latin typeface="+mj-lt"/>
              </a:rPr>
              <a:t>Акцент на преподавании, обучении </a:t>
            </a:r>
            <a:r>
              <a:rPr lang="ru-RU" sz="2133" dirty="0">
                <a:latin typeface="+mj-lt"/>
              </a:rPr>
              <a:t/>
            </a:r>
            <a:br>
              <a:rPr lang="ru-RU" sz="2133" dirty="0">
                <a:latin typeface="+mj-lt"/>
              </a:rPr>
            </a:br>
            <a:r>
              <a:rPr lang="ru-RU" sz="2133" dirty="0">
                <a:latin typeface="+mj-lt"/>
              </a:rPr>
              <a:t>в </a:t>
            </a:r>
            <a:r>
              <a:rPr lang="ru-RU" sz="2133" dirty="0">
                <a:latin typeface="+mj-lt"/>
              </a:rPr>
              <a:t>формате «учитель </a:t>
            </a:r>
            <a:r>
              <a:rPr lang="mr-IN" sz="2133" dirty="0">
                <a:latin typeface="+mj-lt"/>
              </a:rPr>
              <a:t>–</a:t>
            </a:r>
            <a:r>
              <a:rPr lang="ru-RU" sz="2133" dirty="0">
                <a:latin typeface="+mj-lt"/>
              </a:rPr>
              <a:t> ученику</a:t>
            </a:r>
            <a:r>
              <a:rPr lang="ru-RU" sz="2133" dirty="0">
                <a:latin typeface="+mj-lt"/>
              </a:rPr>
              <a:t>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51129" y="3366427"/>
            <a:ext cx="3825143" cy="851643"/>
          </a:xfrm>
          <a:prstGeom prst="rect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Равнобедренный треугольник 34"/>
          <p:cNvSpPr/>
          <p:nvPr/>
        </p:nvSpPr>
        <p:spPr>
          <a:xfrm rot="5400000">
            <a:off x="4290193" y="3351097"/>
            <a:ext cx="850035" cy="877883"/>
          </a:xfrm>
          <a:prstGeom prst="triangle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6247" y="3351923"/>
            <a:ext cx="417831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latin typeface="+mj-lt"/>
              </a:rPr>
              <a:t>Оценивание для ранжирования и отчетности</a:t>
            </a:r>
            <a:endParaRPr lang="ru-RU" sz="2133" dirty="0">
              <a:latin typeface="+mj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51129" y="4253728"/>
            <a:ext cx="3825143" cy="851643"/>
          </a:xfrm>
          <a:prstGeom prst="rect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Равнобедренный треугольник 38"/>
          <p:cNvSpPr/>
          <p:nvPr/>
        </p:nvSpPr>
        <p:spPr>
          <a:xfrm rot="5400000">
            <a:off x="4290195" y="4238399"/>
            <a:ext cx="850035" cy="877883"/>
          </a:xfrm>
          <a:prstGeom prst="triangle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1129" y="5157061"/>
            <a:ext cx="3825143" cy="851643"/>
          </a:xfrm>
          <a:prstGeom prst="rect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Равнобедренный треугольник 42"/>
          <p:cNvSpPr/>
          <p:nvPr/>
        </p:nvSpPr>
        <p:spPr>
          <a:xfrm rot="5400000">
            <a:off x="4290193" y="5144745"/>
            <a:ext cx="850035" cy="877883"/>
          </a:xfrm>
          <a:prstGeom prst="triangle">
            <a:avLst/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ru-RU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51129" y="5152681"/>
            <a:ext cx="417831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latin typeface="+mj-lt"/>
              </a:rPr>
              <a:t>Внешнее централизованное давление</a:t>
            </a:r>
            <a:endParaRPr lang="ru-RU" sz="2133" dirty="0">
              <a:latin typeface="+mj-lt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51129" y="4301425"/>
            <a:ext cx="4178319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latin typeface="+mj-lt"/>
              </a:rPr>
              <a:t>Учитель работает в одиночку</a:t>
            </a:r>
            <a:endParaRPr lang="ru-RU" sz="2133" dirty="0"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305533" y="2550813"/>
            <a:ext cx="5946627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latin typeface="+mj-lt"/>
              </a:rPr>
              <a:t>Акцент на </a:t>
            </a:r>
            <a:r>
              <a:rPr lang="ru-RU" sz="2133" dirty="0">
                <a:latin typeface="+mj-lt"/>
              </a:rPr>
              <a:t>глубоком понимании явлений и процессов, самостоятельных открытиях ученика</a:t>
            </a:r>
            <a:endParaRPr lang="ru-RU" sz="2133" dirty="0">
              <a:latin typeface="+mj-lt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305534" y="3438368"/>
            <a:ext cx="5946628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latin typeface="+mj-lt"/>
              </a:rPr>
              <a:t>Оценивание для корректировки темпа и выявления насущных задач каждого ученика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305533" y="5193772"/>
            <a:ext cx="5946627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latin typeface="+mj-lt"/>
              </a:rPr>
              <a:t>Собственная ответственность, внутренняя заинтересованность в результате</a:t>
            </a:r>
            <a:endParaRPr lang="ru-RU" sz="2133" dirty="0">
              <a:latin typeface="+mj-lt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305533" y="4342515"/>
            <a:ext cx="5946627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133" dirty="0">
                <a:latin typeface="+mj-lt"/>
              </a:rPr>
              <a:t>Учитель встроен в профессиональное сообщество, которое постоянно обучается</a:t>
            </a:r>
            <a:endParaRPr lang="ru-RU" sz="2133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4067" y="5948408"/>
            <a:ext cx="570809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3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Внутренняя установка на личностный рост</a:t>
            </a:r>
          </a:p>
          <a:p>
            <a:pPr algn="ctr"/>
            <a:r>
              <a:rPr lang="ru-RU" sz="2133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Любопытство, активный интерес к миру</a:t>
            </a:r>
          </a:p>
        </p:txBody>
      </p:sp>
    </p:spTree>
    <p:extLst>
      <p:ext uri="{BB962C8B-B14F-4D97-AF65-F5344CB8AC3E}">
        <p14:creationId xmlns:p14="http://schemas.microsoft.com/office/powerpoint/2010/main" val="2237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z="2800" dirty="0"/>
              <a:t>Ведущие тенденции общественного развития в информационную эпоху</a:t>
            </a:r>
            <a:r>
              <a:rPr lang="ru-RU" altLang="ru-RU" sz="4000" dirty="0"/>
              <a:t> 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9397" y="1600201"/>
            <a:ext cx="5530403" cy="4525963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800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800" dirty="0"/>
              <a:t> </a:t>
            </a:r>
            <a:r>
              <a:rPr lang="ru-RU" altLang="ru-RU" sz="2800" b="1" dirty="0"/>
              <a:t>ХХ век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800" b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800" b="1" dirty="0"/>
              <a:t>«Образование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800" b="1" dirty="0"/>
              <a:t>для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800" b="1" dirty="0"/>
              <a:t>жизни»</a:t>
            </a:r>
          </a:p>
        </p:txBody>
      </p:sp>
      <p:sp>
        <p:nvSpPr>
          <p:cNvPr id="2662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72199" y="1600201"/>
            <a:ext cx="5521817" cy="4525963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800" b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ru-RU" sz="2800" b="1" dirty="0"/>
              <a:t>XXI </a:t>
            </a:r>
            <a:r>
              <a:rPr lang="ru-RU" altLang="ru-RU" sz="2800" b="1" dirty="0"/>
              <a:t>век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800" b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800" b="1" dirty="0"/>
              <a:t>«Образование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800" b="1" dirty="0"/>
              <a:t>в течение всей жизни»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ru-RU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703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 idx="4294967295"/>
          </p:nvPr>
        </p:nvSpPr>
        <p:spPr>
          <a:xfrm>
            <a:off x="0" y="195263"/>
            <a:ext cx="11082338" cy="59055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4267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</a:t>
            </a:r>
            <a:r>
              <a:rPr lang="ru-RU" sz="3200" dirty="0"/>
              <a:t> </a:t>
            </a:r>
            <a:r>
              <a:rPr lang="ru-RU" sz="4267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роли учителя</a:t>
            </a:r>
            <a:endParaRPr lang="en-GB" sz="4267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73059" y="1410496"/>
            <a:ext cx="63168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ru-RU" sz="2400" dirty="0">
                <a:latin typeface="+mj-lt"/>
              </a:rPr>
              <a:t>Вопросы</a:t>
            </a:r>
          </a:p>
          <a:p>
            <a:pPr marL="380990" indent="-380990">
              <a:buFont typeface="Arial"/>
              <a:buChar char="•"/>
            </a:pPr>
            <a:r>
              <a:rPr lang="ru-RU" sz="2400" dirty="0">
                <a:latin typeface="+mj-lt"/>
              </a:rPr>
              <a:t>Понимание сути, принципов</a:t>
            </a:r>
          </a:p>
          <a:p>
            <a:pPr marL="380990" indent="-380990">
              <a:buFont typeface="Arial"/>
              <a:buChar char="•"/>
            </a:pPr>
            <a:r>
              <a:rPr lang="ru-RU" sz="2400" dirty="0">
                <a:latin typeface="+mj-lt"/>
              </a:rPr>
              <a:t>Сотрудничество</a:t>
            </a:r>
          </a:p>
          <a:p>
            <a:pPr marL="380990" indent="-380990">
              <a:buFont typeface="Arial"/>
              <a:buChar char="•"/>
            </a:pPr>
            <a:r>
              <a:rPr lang="ru-RU" sz="2400" dirty="0">
                <a:latin typeface="+mj-lt"/>
              </a:rPr>
              <a:t>Множественность информации: 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поступает одновременно по разным каналам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9682" y="1410496"/>
            <a:ext cx="4868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ru-RU" sz="2400" dirty="0">
                <a:latin typeface="+mj-lt"/>
              </a:rPr>
              <a:t>Ответы</a:t>
            </a:r>
          </a:p>
          <a:p>
            <a:pPr marL="380990" indent="-380990">
              <a:buFont typeface="Arial"/>
              <a:buChar char="•"/>
            </a:pPr>
            <a:r>
              <a:rPr lang="ru-RU" sz="2400" dirty="0">
                <a:latin typeface="+mj-lt"/>
              </a:rPr>
              <a:t>Запоминание</a:t>
            </a:r>
          </a:p>
          <a:p>
            <a:pPr marL="380990" indent="-380990">
              <a:buFont typeface="Arial"/>
              <a:buChar char="•"/>
            </a:pPr>
            <a:r>
              <a:rPr lang="ru-RU" sz="2400" dirty="0">
                <a:latin typeface="+mj-lt"/>
              </a:rPr>
              <a:t>Конкуренция</a:t>
            </a:r>
          </a:p>
          <a:p>
            <a:pPr marL="380990" indent="-380990">
              <a:buFont typeface="Arial"/>
              <a:buChar char="•"/>
            </a:pPr>
            <a:r>
              <a:rPr lang="ru-RU" sz="2400" dirty="0">
                <a:latin typeface="+mj-lt"/>
              </a:rPr>
              <a:t>Линейность информации: </a:t>
            </a:r>
          </a:p>
          <a:p>
            <a:r>
              <a:rPr lang="ru-RU" sz="2400" dirty="0">
                <a:latin typeface="+mj-lt"/>
              </a:rPr>
              <a:t>     </a:t>
            </a:r>
            <a:r>
              <a:rPr lang="en-GB" sz="2400" dirty="0">
                <a:latin typeface="+mj-lt"/>
              </a:rPr>
              <a:t>	</a:t>
            </a:r>
            <a:r>
              <a:rPr lang="ru-RU" sz="2400" dirty="0">
                <a:latin typeface="+mj-lt"/>
              </a:rPr>
              <a:t>разворачивается </a:t>
            </a:r>
            <a:r>
              <a:rPr lang="en-GB" sz="2400" dirty="0">
                <a:latin typeface="+mj-lt"/>
              </a:rPr>
              <a:t>	</a:t>
            </a:r>
            <a:r>
              <a:rPr lang="ru-RU" sz="2400" dirty="0">
                <a:latin typeface="+mj-lt"/>
              </a:rPr>
              <a:t>последовательно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7341" y="1415321"/>
            <a:ext cx="5121283" cy="2349503"/>
          </a:xfrm>
          <a:prstGeom prst="roundRect">
            <a:avLst/>
          </a:prstGeom>
          <a:noFill/>
          <a:ln w="38100">
            <a:solidFill>
              <a:schemeClr val="accent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53" rIns="0" bIns="609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2133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92902" y="1430546"/>
            <a:ext cx="6197337" cy="2334279"/>
          </a:xfrm>
          <a:prstGeom prst="roundRect">
            <a:avLst/>
          </a:prstGeom>
          <a:noFill/>
          <a:ln w="38100">
            <a:solidFill>
              <a:srgbClr val="42A85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53" rIns="0" bIns="609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2133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127" y="4144555"/>
            <a:ext cx="1442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вопрос</a:t>
            </a:r>
            <a:endParaRPr lang="en-GB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8415" y="4114563"/>
            <a:ext cx="108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ответ</a:t>
            </a:r>
            <a:endParaRPr lang="en-GB" sz="2400" dirty="0">
              <a:latin typeface="+mj-lt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2393790" y="4216695"/>
            <a:ext cx="882761" cy="414272"/>
          </a:xfrm>
          <a:prstGeom prst="triangle">
            <a:avLst/>
          </a:prstGeom>
          <a:solidFill>
            <a:schemeClr val="accent1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GB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3162" y="4144555"/>
            <a:ext cx="108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ответ</a:t>
            </a:r>
            <a:endParaRPr lang="en-GB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99348" y="4144556"/>
            <a:ext cx="1804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вопрос</a:t>
            </a:r>
            <a:endParaRPr lang="en-GB" sz="2400" dirty="0">
              <a:latin typeface="+mj-lt"/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5400000">
            <a:off x="8624722" y="4216695"/>
            <a:ext cx="882761" cy="414272"/>
          </a:xfrm>
          <a:prstGeom prst="triangle">
            <a:avLst/>
          </a:prstGeom>
          <a:solidFill>
            <a:schemeClr val="accent1"/>
          </a:solidFill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GB" sz="1867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9682" y="5175739"/>
            <a:ext cx="11295727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800"/>
              </a:spcAft>
              <a:buFont typeface="Arial"/>
              <a:buChar char="•"/>
            </a:pPr>
            <a:r>
              <a:rPr lang="ru-RU" sz="2400" dirty="0">
                <a:latin typeface="+mj-lt"/>
              </a:rPr>
              <a:t>Помогает ученикам формулировать собственные вопросы по теме</a:t>
            </a:r>
          </a:p>
          <a:p>
            <a:pPr marL="380990" indent="-380990">
              <a:spcAft>
                <a:spcPts val="800"/>
              </a:spcAft>
              <a:buFont typeface="Arial"/>
              <a:buChar char="•"/>
            </a:pPr>
            <a:r>
              <a:rPr lang="ru-RU" sz="2400" dirty="0">
                <a:latin typeface="+mj-lt"/>
              </a:rPr>
              <a:t>Помогает найти путь к ответу, но не дает готовых ответов</a:t>
            </a:r>
            <a:endParaRPr lang="ru-RU" sz="24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594" y="918054"/>
            <a:ext cx="297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595959"/>
                </a:solidFill>
                <a:latin typeface="+mj-lt"/>
              </a:rPr>
              <a:t>вчера</a:t>
            </a:r>
            <a:endParaRPr lang="en-GB" sz="2400" i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8682" y="918054"/>
            <a:ext cx="297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595959"/>
                </a:solidFill>
                <a:latin typeface="+mj-lt"/>
              </a:rPr>
              <a:t>завтра</a:t>
            </a:r>
            <a:endParaRPr lang="en-GB" sz="2400" i="1" dirty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22051" y="918054"/>
            <a:ext cx="297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595959"/>
                </a:solidFill>
                <a:latin typeface="+mj-lt"/>
              </a:rPr>
              <a:t>сегодня</a:t>
            </a:r>
            <a:endParaRPr lang="en-GB" sz="2400" i="1" dirty="0">
              <a:solidFill>
                <a:srgbClr val="595959"/>
              </a:solidFill>
              <a:latin typeface="+mj-lt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141227" y="1252860"/>
            <a:ext cx="1761647" cy="0"/>
          </a:xfrm>
          <a:prstGeom prst="straightConnector1">
            <a:avLst/>
          </a:prstGeom>
          <a:ln w="28575" cmpd="sng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351407" y="1234228"/>
            <a:ext cx="1761647" cy="0"/>
          </a:xfrm>
          <a:prstGeom prst="straightConnector1">
            <a:avLst/>
          </a:prstGeom>
          <a:ln w="28575" cmpd="sng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7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3. Чем (с помощью чего) учить?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533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Методический потенциал учебников истории и обществознания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01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8780" y="0"/>
            <a:ext cx="12192000" cy="6854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86" y="-75083"/>
            <a:ext cx="5353878" cy="69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021" y="12879"/>
            <a:ext cx="6160979" cy="2919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34" y="12879"/>
            <a:ext cx="5870208" cy="6568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021" y="3296991"/>
            <a:ext cx="6150870" cy="25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6" y="427461"/>
            <a:ext cx="10148552" cy="52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1" y="631065"/>
            <a:ext cx="4752304" cy="6045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05" y="0"/>
            <a:ext cx="4710450" cy="631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115" y="95250"/>
            <a:ext cx="6383796" cy="646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72" y="136502"/>
            <a:ext cx="5048250" cy="6353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336" y="241277"/>
            <a:ext cx="47720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201" y="270457"/>
            <a:ext cx="4505325" cy="6286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01" y="270457"/>
            <a:ext cx="46863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608" y="280250"/>
            <a:ext cx="5010150" cy="6172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30" y="232625"/>
            <a:ext cx="448627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Script" panose="030B0504020000000003" pitchFamily="66" charset="0"/>
              </a:rPr>
              <a:t>О чем пойдет речь: </a:t>
            </a:r>
            <a:endParaRPr lang="ru-RU" dirty="0"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487" y="1825625"/>
            <a:ext cx="11668259" cy="3738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1. Целевые установки в изучении истории и обществознания: аксиологический переход и новая грамотность.</a:t>
            </a:r>
            <a:br>
              <a:rPr lang="ru-RU" dirty="0" smtClean="0"/>
            </a:br>
            <a:r>
              <a:rPr lang="ru-RU" dirty="0" smtClean="0"/>
              <a:t>2. Особенности реализации ИКС и предметной концепции по обществознанию. </a:t>
            </a:r>
            <a:br>
              <a:rPr lang="ru-RU" dirty="0" smtClean="0"/>
            </a:br>
            <a:r>
              <a:rPr lang="ru-RU" dirty="0" smtClean="0"/>
              <a:t>3. Методический потенциал учебников по истории и обществознанию корпорации "Российский учебник" </a:t>
            </a:r>
            <a:br>
              <a:rPr lang="ru-RU" dirty="0" smtClean="0"/>
            </a:br>
            <a:r>
              <a:rPr lang="ru-RU" dirty="0" smtClean="0"/>
              <a:t>4. Современный урок истории и обществознания: каким быть и чего не миновать?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7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88" y="96793"/>
            <a:ext cx="4962525" cy="6200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513" y="525418"/>
            <a:ext cx="473392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97" y="200293"/>
            <a:ext cx="5480169" cy="61876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35" y="593769"/>
            <a:ext cx="5000625" cy="5400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588" y="6387921"/>
            <a:ext cx="46577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0"/>
            <a:ext cx="5995854" cy="6426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400" y="0"/>
            <a:ext cx="5762557" cy="66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9" y="150454"/>
            <a:ext cx="5295900" cy="6505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805" y="150453"/>
            <a:ext cx="5673212" cy="52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5" y="0"/>
            <a:ext cx="5676900" cy="5467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920" y="0"/>
            <a:ext cx="5486400" cy="3362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820" y="3575496"/>
            <a:ext cx="5592500" cy="2554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1147"/>
            <a:ext cx="5562600" cy="2933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288" y="1490594"/>
            <a:ext cx="54292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3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0" y="110141"/>
            <a:ext cx="6910005" cy="2710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10141"/>
            <a:ext cx="4953000" cy="4410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9" y="2934236"/>
            <a:ext cx="6910005" cy="1066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47" y="4363724"/>
            <a:ext cx="3152775" cy="2200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886" y="4363724"/>
            <a:ext cx="3616537" cy="21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77416" cy="41856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6328"/>
            <a:ext cx="7191375" cy="1585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5" y="0"/>
            <a:ext cx="500062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335"/>
            <a:ext cx="6279283" cy="52545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727" y="154681"/>
            <a:ext cx="4579374" cy="3038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448" y="3193625"/>
            <a:ext cx="3873894" cy="33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6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40"/>
            <a:ext cx="7283342" cy="61928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992" y="207940"/>
            <a:ext cx="4981575" cy="2333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342" y="2890032"/>
            <a:ext cx="4552950" cy="828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432" y="4067174"/>
            <a:ext cx="4552950" cy="834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432" y="4901882"/>
            <a:ext cx="48672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176" y="288528"/>
            <a:ext cx="120628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осваивают основные понятия финансовой грамотности, изучают устройство банковской, налоговой, пенсионной систем, системы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осваивают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разумного взаимодействия семьи с различными финансовыми институтами, знакомятся с правами потребителя финансовых услуг, учатся их защищать. Важно сформировать у обучающихся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ценности ответственного, грамотного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в сфере личных и семейных финансов, в том числе через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семейного бюджета</a:t>
            </a:r>
            <a:r>
              <a:rPr lang="ru-RU" sz="2000" dirty="0" smtClean="0"/>
              <a:t>. 							(Концепция преподавания обществознания в РФ, 2018)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18" y="2709595"/>
            <a:ext cx="2493818" cy="3250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4" y="2680501"/>
            <a:ext cx="2493818" cy="3250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77" y="2709595"/>
            <a:ext cx="2493818" cy="32211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536" y="6412852"/>
            <a:ext cx="11904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5"/>
              </a:rPr>
              <a:t>https://www.fingram39.ru/projects/5652-metodicheskie-posobiya-po-finansovoy-gramotnosti-.html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62" y="2709595"/>
            <a:ext cx="2493818" cy="32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794" y="94668"/>
            <a:ext cx="11758411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Segoe Script" panose="030B0504020000000003" pitchFamily="66" charset="0"/>
              </a:rPr>
              <a:t>Несколько предварительных замечаний: </a:t>
            </a:r>
            <a:endParaRPr lang="ru-RU" sz="4000" dirty="0"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независимым данным примерно четверть выпускников 9 класса не достигает необходимых образовательных результатов основного общего образования. </a:t>
            </a:r>
          </a:p>
          <a:p>
            <a:r>
              <a:rPr lang="ru-RU" dirty="0" smtClean="0"/>
              <a:t>Кроме всего прочего, это приводит к потере примерно 17% объема ВВП ежегодно.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3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5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4. А можете показать?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74" y="1764997"/>
            <a:ext cx="6451427" cy="4300951"/>
          </a:xfrm>
        </p:spPr>
      </p:pic>
    </p:spTree>
    <p:extLst>
      <p:ext uri="{BB962C8B-B14F-4D97-AF65-F5344CB8AC3E}">
        <p14:creationId xmlns:p14="http://schemas.microsoft.com/office/powerpoint/2010/main" val="24838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dirty="0">
                <a:latin typeface="Bookman Old Style" panose="02050604050505020204" pitchFamily="18" charset="0"/>
              </a:rPr>
              <a:t>Проблема! </a:t>
            </a: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i="1" dirty="0" smtClean="0">
                <a:latin typeface="Bookman Old Style" panose="02050604050505020204" pitchFamily="18" charset="0"/>
              </a:rPr>
              <a:t>Сноска 1. </a:t>
            </a:r>
          </a:p>
          <a:p>
            <a:pPr lvl="2" eaLnBrk="1" hangingPunct="1"/>
            <a:r>
              <a:rPr lang="ru-RU" altLang="ru-RU" sz="3200" b="1" i="1" dirty="0">
                <a:latin typeface="Bookman Old Style" panose="02050604050505020204" pitchFamily="18" charset="0"/>
              </a:rPr>
              <a:t>Билет на электропоезд от деревни Бородино до Москвы стоит 176 рублей. Члены семей ликвидаторов аварии на Чернобыльской АЭС пользуются скидкой в размере 25%. Сколько будет стоить билет для этой категории населения? </a:t>
            </a:r>
          </a:p>
          <a:p>
            <a:pPr eaLnBrk="1" hangingPunct="1"/>
            <a:endParaRPr lang="ru-RU" altLang="ru-RU" b="1" i="1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609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ANd9GcRpN3BFnnR4CZL27ZwCLSikU4NJGP9NCTakH1j2jJRkX-enhf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3238500"/>
            <a:ext cx="41052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nekten-polotence__11974_PE089251_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0" y="3258344"/>
            <a:ext cx="268605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 descr="le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0" y="104797"/>
            <a:ext cx="4800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ANd9GcSo1N5gid0X3Fn_o16gbKT8SQvFMwEFKqnSxh9d_DDJrH-Qsxd7q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55" y="334983"/>
            <a:ext cx="445452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1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97" y="3568657"/>
            <a:ext cx="31940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49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Segoe Script" panose="030B0504020000000003" pitchFamily="66" charset="0"/>
              </a:rPr>
              <a:t>Сколько мы ходим в школу? (Т)</a:t>
            </a:r>
            <a:endParaRPr lang="ru-RU" dirty="0"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Средняя ожидаемая продолжительность обучения – увеличивается (Австралия – 17,4… Россия – 16,2)</a:t>
            </a:r>
          </a:p>
          <a:p>
            <a:r>
              <a:rPr lang="ru-RU" dirty="0" smtClean="0"/>
              <a:t>Средняя продолжительность жизни – растет, но … </a:t>
            </a:r>
            <a:r>
              <a:rPr lang="en-US" dirty="0" smtClean="0"/>
              <a:t>(</a:t>
            </a:r>
            <a:r>
              <a:rPr lang="ru-RU" dirty="0" smtClean="0"/>
              <a:t>Кемеровская </a:t>
            </a:r>
            <a:r>
              <a:rPr lang="ru-RU" dirty="0" smtClean="0"/>
              <a:t>область – </a:t>
            </a:r>
            <a:r>
              <a:rPr lang="ru-RU" dirty="0" smtClean="0"/>
              <a:t>61,95 </a:t>
            </a:r>
            <a:r>
              <a:rPr lang="ru-RU" dirty="0" smtClean="0"/>
              <a:t>(М)) </a:t>
            </a:r>
          </a:p>
          <a:p>
            <a:r>
              <a:rPr lang="ru-RU" dirty="0" smtClean="0"/>
              <a:t>«Продуктивный возраст» - 27 (?) – 60… 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5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395663" y="2133600"/>
            <a:ext cx="5618162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660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altLang="ru-RU" sz="6600">
                <a:latin typeface="Times New Roman" panose="02020603050405020304" pitchFamily="18" charset="0"/>
                <a:cs typeface="Times New Roman" panose="02020603050405020304" pitchFamily="18" charset="0"/>
              </a:rPr>
              <a:t>июля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>
                <a:latin typeface="Times New Roman" panose="02020603050405020304" pitchFamily="18" charset="0"/>
                <a:cs typeface="Times New Roman" panose="02020603050405020304" pitchFamily="18" charset="0"/>
              </a:rPr>
              <a:t>1793 года</a:t>
            </a:r>
          </a:p>
        </p:txBody>
      </p:sp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261488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09738"/>
            <a:ext cx="2508250" cy="2852737"/>
          </a:xfrm>
        </p:spPr>
        <p:txBody>
          <a:bodyPr/>
          <a:lstStyle/>
          <a:p>
            <a:r>
              <a:rPr lang="ru-RU" altLang="ru-RU" sz="4000"/>
              <a:t>Жан Луи Давид «Смерть Марата» </a:t>
            </a:r>
          </a:p>
        </p:txBody>
      </p:sp>
      <p:pic>
        <p:nvPicPr>
          <p:cNvPr id="12292" name="Picture 5" descr="wayofseeing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8" y="846730"/>
            <a:ext cx="4003344" cy="47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270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31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mtClean="0"/>
              <a:t>Жан Луи Давид </a:t>
            </a:r>
            <a:br>
              <a:rPr lang="ru-RU" altLang="ru-RU" smtClean="0"/>
            </a:br>
            <a:r>
              <a:rPr lang="ru-RU" altLang="ru-RU" smtClean="0"/>
              <a:t>«Смерть Марата» </a:t>
            </a:r>
          </a:p>
        </p:txBody>
      </p:sp>
      <p:pic>
        <p:nvPicPr>
          <p:cNvPr id="13317" name="Picture 5" descr="wayofseeing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20" y="214313"/>
            <a:ext cx="44656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300px-Maratp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18" y="194872"/>
            <a:ext cx="27813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0080917_11_jacques_louis_dav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087" y="214313"/>
            <a:ext cx="1283569" cy="192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061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3" descr="C:\Users\Федоров Олег\Downloads\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7" y="457275"/>
            <a:ext cx="3700904" cy="53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http://t2.gstatic.com/images?q=tbn:ANd9GcTXMEvzE6KYFWcB7semumc6MFopMbu5EPovmh1neWf59vHBMjl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82" y="557780"/>
            <a:ext cx="4434117" cy="522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772151" y="5780088"/>
            <a:ext cx="4321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Рогир ван дер Вейден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«Снятие с креста» </a:t>
            </a:r>
          </a:p>
        </p:txBody>
      </p:sp>
    </p:spTree>
    <p:extLst>
      <p:ext uri="{BB962C8B-B14F-4D97-AF65-F5344CB8AC3E}">
        <p14:creationId xmlns:p14="http://schemas.microsoft.com/office/powerpoint/2010/main" val="108985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encrypted-tbn1.gstatic.com/images?q=tbn:ANd9GcRftHLv7hqvu1q4SH7o5rTDga65fWpPi6mwfcWxersulJezUbp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83" y="180306"/>
            <a:ext cx="46688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Федоров Олег\Downloads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92" y="759857"/>
            <a:ext cx="3365680" cy="441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111552" y="5625431"/>
            <a:ext cx="4465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Смерть Клеопатры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 Батист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Реньо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1799 </a:t>
            </a:r>
          </a:p>
        </p:txBody>
      </p:sp>
    </p:spTree>
    <p:extLst>
      <p:ext uri="{BB962C8B-B14F-4D97-AF65-F5344CB8AC3E}">
        <p14:creationId xmlns:p14="http://schemas.microsoft.com/office/powerpoint/2010/main" val="482916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7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2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542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Жак Луи Давид «Смерть Марата» </a:t>
            </a:r>
          </a:p>
        </p:txBody>
      </p:sp>
      <p:pic>
        <p:nvPicPr>
          <p:cNvPr id="18436" name="Picture 5" descr="wayofseeing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81" y="1357291"/>
            <a:ext cx="428783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00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sz="half" idx="1"/>
          </p:nvPr>
        </p:nvSpPr>
        <p:spPr>
          <a:xfrm>
            <a:off x="279677" y="669702"/>
            <a:ext cx="11684160" cy="4774595"/>
          </a:xfrm>
        </p:spPr>
        <p:txBody>
          <a:bodyPr>
            <a:normAutofit fontScale="40000" lnSpcReduction="20000"/>
          </a:bodyPr>
          <a:lstStyle/>
          <a:p>
            <a:pPr algn="just">
              <a:buFont typeface="Wingdings" panose="05000000000000000000" pitchFamily="2" charset="2"/>
              <a:buNone/>
              <a:defRPr/>
            </a:pPr>
            <a:r>
              <a:rPr lang="ru-RU" sz="73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С 1880 по 1896 уровень цен в США упал на 23%. Такая дефляция была выгодна для кредиторов, в частности, для банкиров с северо-востока, но была плохой для дебиторов, особенно фермеров с юга и запада.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None/>
              <a:defRPr/>
            </a:pP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	Одно из предложенных решений проблемы предполагало замену золотого стандарта биметаллическим, т.е. чеканка монет содержащих одновременно и золото, и серебро. </a:t>
            </a:r>
          </a:p>
          <a:p>
            <a:pPr algn="just">
              <a:buFont typeface="Wingdings" panose="05000000000000000000" pitchFamily="2" charset="2"/>
              <a:buNone/>
              <a:defRPr/>
            </a:pP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	Переход к биметаллическому стандарту увеличил бы денежную массу и остановил дефляцию.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«Серебряный вопрос» доминировал во время избирательной кампании 1896.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44346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Nd9GcQoV-Kmg1laaiZD-tjPalV70Lws4NP5h9GupP5SYVePcg-lJu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44" y="3221698"/>
            <a:ext cx="21177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Oz_by_villa82-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665" y="2166832"/>
            <a:ext cx="1835530" cy="455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200px-%D0%90%D0%BB%D0%B5%D0%BA%D1%81%D0%B0%D0%BD%D0%B4%D1%80_%D0%92%D0%BE%D0%BB%D0%BA%D0%BE%D0%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6" y="489398"/>
            <a:ext cx="1890713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1654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67" y="489398"/>
            <a:ext cx="21447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1488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4563" y="1712130"/>
            <a:ext cx="10092631" cy="283154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/>
              <a:t>Интегрированная </a:t>
            </a:r>
            <a:r>
              <a:rPr lang="ru-RU" sz="3200" b="1" dirty="0"/>
              <a:t>характеристика личности, основанная на его знаниях, опыте, навыках, мотивации, демонстрируемая в деятельности и поведении и позволяющая успешно решать профессиональные задачи</a:t>
            </a:r>
          </a:p>
          <a:p>
            <a:pPr>
              <a:defRPr/>
            </a:pPr>
            <a:r>
              <a:rPr lang="ru-RU" b="1" i="1" dirty="0"/>
              <a:t> </a:t>
            </a:r>
            <a:endParaRPr lang="ru-RU" dirty="0"/>
          </a:p>
        </p:txBody>
      </p:sp>
      <p:sp>
        <p:nvSpPr>
          <p:cNvPr id="17411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209800" y="152400"/>
            <a:ext cx="6870700" cy="94230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Компетенция</a:t>
            </a:r>
          </a:p>
        </p:txBody>
      </p:sp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3451538" y="6108991"/>
            <a:ext cx="856445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u="sng" dirty="0">
                <a:solidFill>
                  <a:srgbClr val="C00000"/>
                </a:solidFill>
                <a:latin typeface="Calibri" panose="020F0502020204030204" pitchFamily="34" charset="0"/>
              </a:rPr>
              <a:t>Кстати: </a:t>
            </a:r>
            <a:r>
              <a:rPr lang="ru-RU" altLang="ru-RU" sz="1800" b="1" i="1" dirty="0">
                <a:solidFill>
                  <a:srgbClr val="0000FF"/>
                </a:solidFill>
                <a:latin typeface="Calibri" panose="020F0502020204030204" pitchFamily="34" charset="0"/>
              </a:rPr>
              <a:t>согласно словарю </a:t>
            </a:r>
            <a:r>
              <a:rPr lang="ru-RU" altLang="ru-RU" sz="1800" b="1" i="1" dirty="0" err="1">
                <a:solidFill>
                  <a:srgbClr val="0000FF"/>
                </a:solidFill>
                <a:latin typeface="Calibri" panose="020F0502020204030204" pitchFamily="34" charset="0"/>
              </a:rPr>
              <a:t>Merriam</a:t>
            </a:r>
            <a:r>
              <a:rPr lang="ru-RU" altLang="ru-RU" sz="1800" b="1" i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00" b="1" i="1" dirty="0" err="1">
                <a:solidFill>
                  <a:srgbClr val="0000FF"/>
                </a:solidFill>
                <a:latin typeface="Calibri" panose="020F0502020204030204" pitchFamily="34" charset="0"/>
              </a:rPr>
              <a:t>Webster</a:t>
            </a:r>
            <a:r>
              <a:rPr lang="ru-RU" altLang="ru-RU" sz="1800" b="1" i="1" dirty="0">
                <a:solidFill>
                  <a:srgbClr val="0000FF"/>
                </a:solidFill>
                <a:latin typeface="Calibri" panose="020F0502020204030204" pitchFamily="34" charset="0"/>
              </a:rPr>
              <a:t> (</a:t>
            </a:r>
            <a:r>
              <a:rPr lang="ru-RU" altLang="ru-RU" sz="1800" b="1" i="1" dirty="0" err="1">
                <a:solidFill>
                  <a:srgbClr val="0000FF"/>
                </a:solidFill>
                <a:latin typeface="Calibri" panose="020F0502020204030204" pitchFamily="34" charset="0"/>
              </a:rPr>
              <a:t>OnLine</a:t>
            </a:r>
            <a:r>
              <a:rPr lang="ru-RU" altLang="ru-RU" sz="1800" b="1" i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00" b="1" i="1" dirty="0" err="1">
                <a:solidFill>
                  <a:srgbClr val="0000FF"/>
                </a:solidFill>
                <a:latin typeface="Calibri" panose="020F0502020204030204" pitchFamily="34" charset="0"/>
              </a:rPr>
              <a:t>search</a:t>
            </a:r>
            <a:r>
              <a:rPr lang="ru-RU" altLang="ru-RU" sz="1800" b="1" i="1" dirty="0">
                <a:solidFill>
                  <a:srgbClr val="0000FF"/>
                </a:solidFill>
                <a:latin typeface="Calibri" panose="020F0502020204030204" pitchFamily="34" charset="0"/>
              </a:rPr>
              <a:t>) происхождение слова датируется 1585–95 </a:t>
            </a:r>
            <a:r>
              <a:rPr lang="ru-RU" altLang="ru-RU" sz="1800" b="1" i="1" dirty="0" err="1">
                <a:solidFill>
                  <a:srgbClr val="0000FF"/>
                </a:solidFill>
                <a:latin typeface="Calibri" panose="020F0502020204030204" pitchFamily="34" charset="0"/>
              </a:rPr>
              <a:t>г.г</a:t>
            </a:r>
            <a:endParaRPr lang="ru-RU" altLang="ru-RU" sz="1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Segoe Script" panose="030B0504020000000003" pitchFamily="66" charset="0"/>
              </a:rPr>
              <a:t>Что означает статистика? </a:t>
            </a:r>
            <a:endParaRPr lang="ru-RU" dirty="0"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Необходимость перехода от «телеологической школы» к школе «вариативной-эмпирической» </a:t>
            </a:r>
          </a:p>
          <a:p>
            <a:r>
              <a:rPr lang="ru-RU" dirty="0" smtClean="0"/>
              <a:t>Если школа для жизни, то … </a:t>
            </a:r>
          </a:p>
          <a:p>
            <a:r>
              <a:rPr lang="ru-RU" dirty="0" smtClean="0"/>
              <a:t>Если школа «сама жизнь», то …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Федоров О.Д., Институт образования НИУ ВШЭ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15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2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mtClean="0"/>
              <a:t>   Происходит существенная перегруппировка  целей: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развитие успешного ученика в начальной школе;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развитие личности (социального человека) в общеобразовательной школе;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развитие будущего профессионала в старшей школе 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608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714375"/>
            <a:ext cx="9144000" cy="6985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kern="0" dirty="0"/>
              <a:t>Признаки «стандартного» урока</a:t>
            </a:r>
          </a:p>
        </p:txBody>
      </p:sp>
    </p:spTree>
    <p:extLst>
      <p:ext uri="{BB962C8B-B14F-4D97-AF65-F5344CB8AC3E}">
        <p14:creationId xmlns:p14="http://schemas.microsoft.com/office/powerpoint/2010/main" val="11294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1" y="714376"/>
            <a:ext cx="6900863" cy="487363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kern="0" dirty="0"/>
              <a:t>Признаки «стандартного» урока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 уроке учащиеся анализируют достаточное количество:</a:t>
            </a:r>
          </a:p>
          <a:p>
            <a:pPr eaLnBrk="1" hangingPunct="1">
              <a:buFontTx/>
              <a:buChar char="-"/>
            </a:pPr>
            <a:r>
              <a:rPr lang="ru-RU" altLang="ru-RU" smtClean="0"/>
              <a:t>аутентичных источников информации;</a:t>
            </a:r>
          </a:p>
          <a:p>
            <a:pPr eaLnBrk="1" hangingPunct="1">
              <a:buFontTx/>
              <a:buChar char="-"/>
            </a:pPr>
            <a:r>
              <a:rPr lang="ru-RU" altLang="ru-RU" smtClean="0"/>
              <a:t>актуальных жизненных ситуаций;</a:t>
            </a:r>
          </a:p>
          <a:p>
            <a:pPr eaLnBrk="1" hangingPunct="1">
              <a:buFontTx/>
              <a:buChar char="-"/>
            </a:pPr>
            <a:r>
              <a:rPr lang="ru-RU" altLang="ru-RU" smtClean="0"/>
              <a:t> текстов различной природы (диаграмма, таблица, рисунок, видеофрагмент, аудиофрагмент)  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710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9488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Содержимое 2"/>
          <p:cNvSpPr>
            <a:spLocks noGrp="1"/>
          </p:cNvSpPr>
          <p:nvPr>
            <p:ph idx="4294967295"/>
          </p:nvPr>
        </p:nvSpPr>
        <p:spPr>
          <a:xfrm>
            <a:off x="309093" y="1844676"/>
            <a:ext cx="11745532" cy="45259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На уроке вопрос используется как исследовательский метод, проверка же происходит в виде формулировки точного задания, формата  его выполнения и критерия оценивания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48131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2495551" y="908051"/>
            <a:ext cx="69008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Признаки «стандартного» урока</a:t>
            </a:r>
          </a:p>
        </p:txBody>
      </p:sp>
    </p:spTree>
    <p:extLst>
      <p:ext uri="{BB962C8B-B14F-4D97-AF65-F5344CB8AC3E}">
        <p14:creationId xmlns:p14="http://schemas.microsoft.com/office/powerpoint/2010/main" val="18938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 уроках педагоги стремятся развивать общеучебную культуру:</a:t>
            </a:r>
          </a:p>
          <a:p>
            <a:pPr eaLnBrk="1" hangingPunct="1">
              <a:buFontTx/>
              <a:buNone/>
            </a:pPr>
            <a:r>
              <a:rPr lang="ru-RU" altLang="ru-RU" smtClean="0"/>
              <a:t>   - коммуникационную;</a:t>
            </a:r>
          </a:p>
          <a:p>
            <a:pPr eaLnBrk="1" hangingPunct="1">
              <a:buFontTx/>
              <a:buNone/>
            </a:pPr>
            <a:r>
              <a:rPr lang="ru-RU" altLang="ru-RU" smtClean="0"/>
              <a:t>   - организационную;</a:t>
            </a:r>
          </a:p>
          <a:p>
            <a:pPr eaLnBrk="1" hangingPunct="1">
              <a:buFontTx/>
              <a:buNone/>
            </a:pPr>
            <a:r>
              <a:rPr lang="ru-RU" altLang="ru-RU" smtClean="0"/>
              <a:t>   -  проективную.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9155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714375"/>
            <a:ext cx="8820150" cy="5540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kern="0" dirty="0"/>
              <a:t>Признаки «стандартного» урока</a:t>
            </a:r>
          </a:p>
        </p:txBody>
      </p:sp>
    </p:spTree>
    <p:extLst>
      <p:ext uri="{BB962C8B-B14F-4D97-AF65-F5344CB8AC3E}">
        <p14:creationId xmlns:p14="http://schemas.microsoft.com/office/powerpoint/2010/main" val="5571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gray">
          <a:xfrm>
            <a:off x="128790" y="1905000"/>
            <a:ext cx="6399012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lang="ru-RU" sz="2700" kern="0" dirty="0"/>
              <a:t>	Делается ставка на концепцию множественного интеллекта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lang="ru-RU" sz="2700" kern="0" dirty="0"/>
              <a:t>	и развитие индивидуального стиля обучения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6210300" y="1905000"/>
          <a:ext cx="37719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714375"/>
            <a:ext cx="8604250" cy="482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kern="0" dirty="0"/>
              <a:t>Признаки «стандартного» урока</a:t>
            </a:r>
          </a:p>
        </p:txBody>
      </p:sp>
    </p:spTree>
    <p:extLst>
      <p:ext uri="{BB962C8B-B14F-4D97-AF65-F5344CB8AC3E}">
        <p14:creationId xmlns:p14="http://schemas.microsoft.com/office/powerpoint/2010/main" val="31216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Урок становится пространством диалога между личностью и культурой, возникающем при посредничестве учителя</a:t>
            </a:r>
          </a:p>
          <a:p>
            <a:pPr eaLnBrk="1" hangingPunct="1"/>
            <a:r>
              <a:rPr lang="ru-RU" altLang="ru-RU" smtClean="0"/>
              <a:t>Уважение к ключевым правам личности:</a:t>
            </a:r>
          </a:p>
          <a:p>
            <a:pPr eaLnBrk="1" hangingPunct="1">
              <a:buFontTx/>
              <a:buChar char="-"/>
            </a:pPr>
            <a:r>
              <a:rPr lang="ru-RU" altLang="ru-RU" smtClean="0"/>
              <a:t>Защита чести и достоинства</a:t>
            </a:r>
          </a:p>
          <a:p>
            <a:pPr eaLnBrk="1" hangingPunct="1">
              <a:buFontTx/>
              <a:buChar char="-"/>
            </a:pPr>
            <a:r>
              <a:rPr lang="ru-RU" altLang="ru-RU" smtClean="0"/>
              <a:t>Уважение  прав личной жизни</a:t>
            </a:r>
          </a:p>
          <a:p>
            <a:pPr eaLnBrk="1" hangingPunct="1">
              <a:buFontTx/>
              <a:buChar char="-"/>
            </a:pPr>
            <a:r>
              <a:rPr lang="ru-RU" altLang="ru-RU" smtClean="0"/>
              <a:t>Уважение к личному мнению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5120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714375"/>
            <a:ext cx="9144000" cy="6985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kern="0" dirty="0"/>
              <a:t>Признаки «стандартного» урока</a:t>
            </a:r>
          </a:p>
        </p:txBody>
      </p:sp>
    </p:spTree>
    <p:extLst>
      <p:ext uri="{BB962C8B-B14F-4D97-AF65-F5344CB8AC3E}">
        <p14:creationId xmlns:p14="http://schemas.microsoft.com/office/powerpoint/2010/main" val="21968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mtClean="0"/>
              <a:t>	Забота о познавательном интересе как ключевом критерии успешности: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/>
              <a:t>юмор;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/>
              <a:t>проблемность;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/>
              <a:t>связь с жизнью;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/>
              <a:t>разнообразие  форм;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/>
              <a:t>поддержка позитивных эмоций и имиджа 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5222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714375"/>
            <a:ext cx="9144000" cy="7699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kern="0" dirty="0"/>
              <a:t>Признаки «стандартного» урока</a:t>
            </a:r>
          </a:p>
        </p:txBody>
      </p:sp>
    </p:spTree>
    <p:extLst>
      <p:ext uri="{BB962C8B-B14F-4D97-AF65-F5344CB8AC3E}">
        <p14:creationId xmlns:p14="http://schemas.microsoft.com/office/powerpoint/2010/main" val="22143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Урок перестает быть «Каплей воды», ценность урока только в тесной связи с общим процессом жизни школы; интеграции  </a:t>
            </a:r>
            <a:r>
              <a:rPr lang="ru-RU" altLang="ru-RU" u="sng" smtClean="0">
                <a:solidFill>
                  <a:srgbClr val="FF0000"/>
                </a:solidFill>
              </a:rPr>
              <a:t>с другими уроками</a:t>
            </a:r>
            <a:r>
              <a:rPr lang="ru-RU" altLang="ru-RU" smtClean="0"/>
              <a:t>, включенностью  в </a:t>
            </a:r>
            <a:r>
              <a:rPr lang="ru-RU" altLang="ru-RU" u="sng" smtClean="0"/>
              <a:t>контекст решения </a:t>
            </a:r>
            <a:r>
              <a:rPr lang="ru-RU" altLang="ru-RU" smtClean="0"/>
              <a:t>значимых задач жизнедеятельности школы, семьи, общества 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53251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US" altLang="ru-RU" sz="1400"/>
              <a:t>www.themegallery.com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1" y="714375"/>
            <a:ext cx="8748713" cy="6985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kern="0" dirty="0"/>
              <a:t>Признаки «стандартного» урока</a:t>
            </a:r>
          </a:p>
        </p:txBody>
      </p:sp>
    </p:spTree>
    <p:extLst>
      <p:ext uri="{BB962C8B-B14F-4D97-AF65-F5344CB8AC3E}">
        <p14:creationId xmlns:p14="http://schemas.microsoft.com/office/powerpoint/2010/main" val="28191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Основным фактором, геологической силой, оказывающим влияние на формирование макроформ рельефа является движение литосферных плит, происходящее в результате … 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775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Пример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Основным фактором, геологической силой, оказывающим влияние на формирование макроформ рельефа является движение литосферных плит, происходящее в результате конвекционных процессов внутри Земли </a:t>
            </a:r>
          </a:p>
          <a:p>
            <a:pPr lvl="4">
              <a:buFont typeface="Wingdings" panose="05000000000000000000" pitchFamily="2" charset="2"/>
              <a:buNone/>
            </a:pPr>
            <a:r>
              <a:rPr lang="ru-RU" altLang="ru-RU" smtClean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2670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1. Чему учить?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37" y="1600200"/>
            <a:ext cx="5668525" cy="4525963"/>
          </a:xfrm>
        </p:spPr>
      </p:pic>
    </p:spTree>
    <p:extLst>
      <p:ext uri="{BB962C8B-B14F-4D97-AF65-F5344CB8AC3E}">
        <p14:creationId xmlns:p14="http://schemas.microsoft.com/office/powerpoint/2010/main" val="119609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Результат 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1" y="1773239"/>
            <a:ext cx="7986713" cy="47513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smtClean="0"/>
              <a:t>	Самая главная задача школьного образования – </a:t>
            </a:r>
            <a:r>
              <a:rPr lang="ru-RU" altLang="ru-RU" b="1" i="1" smtClean="0"/>
              <a:t>воспитать думающего, мыслящего человека</a:t>
            </a:r>
            <a:r>
              <a:rPr lang="ru-RU" altLang="ru-RU" smtClean="0"/>
              <a:t>,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mtClean="0"/>
              <a:t>	в своем поведении ориентирующегося на определенные ценностные установки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92329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Интеграция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Основная цель любой интеграции – получение «нового качества» (состояния и тд.) </a:t>
            </a:r>
          </a:p>
          <a:p>
            <a:r>
              <a:rPr lang="ru-RU" altLang="ru-RU" smtClean="0"/>
              <a:t>При этом важнейшая целевая ориентация общественно-научных предметов – </a:t>
            </a:r>
            <a:r>
              <a:rPr lang="ru-RU" altLang="ru-RU" b="1" i="1" smtClean="0">
                <a:solidFill>
                  <a:schemeClr val="accent1"/>
                </a:solidFill>
              </a:rPr>
              <a:t>формирование целостного и непротиворечивого мировоззрения</a:t>
            </a:r>
            <a:r>
              <a:rPr lang="ru-RU" altLang="ru-RU" smtClean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2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altLang="ru-RU" smtClean="0"/>
              <a:t>История 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1774826" y="1376364"/>
          <a:ext cx="8893175" cy="5481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883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1" y="333375"/>
            <a:ext cx="8131175" cy="1066800"/>
          </a:xfrm>
        </p:spPr>
        <p:txBody>
          <a:bodyPr/>
          <a:lstStyle/>
          <a:p>
            <a:r>
              <a:rPr lang="ru-RU" altLang="ru-RU" sz="4000"/>
              <a:t>«История географической науки»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2800"/>
              <a:t>К началу XX в. нет учений о зонах природы, о географической оболочке, о биосфере, о ТПК, о биогеоценозах, составляющих теоретическую основу современной географии. </a:t>
            </a:r>
          </a:p>
          <a:p>
            <a:r>
              <a:rPr lang="ru-RU" altLang="ru-RU" sz="2800"/>
              <a:t>Все эти и другие теоретические разработки появились в 20-30-е гг. XX в. после бурь мировой войны, революций и гражданской войны в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19016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История людей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Послевоенный масштабный кризис. Жестокость войны, её невиданные тяготы, гибель сотен миллионов безвинных людей привнесли в сознание европейского общества ощущение упадка, заката европейской цивилизации </a:t>
            </a:r>
          </a:p>
        </p:txBody>
      </p:sp>
    </p:spTree>
    <p:extLst>
      <p:ext uri="{BB962C8B-B14F-4D97-AF65-F5344CB8AC3E}">
        <p14:creationId xmlns:p14="http://schemas.microsoft.com/office/powerpoint/2010/main" val="35385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История обществ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Укрепление иррационализма — чувства неверия в возможности человеческого разума. </a:t>
            </a:r>
          </a:p>
        </p:txBody>
      </p:sp>
    </p:spTree>
    <p:extLst>
      <p:ext uri="{BB962C8B-B14F-4D97-AF65-F5344CB8AC3E}">
        <p14:creationId xmlns:p14="http://schemas.microsoft.com/office/powerpoint/2010/main" val="13648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История культуры 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успехи в области изучения радио</a:t>
            </a:r>
          </a:p>
          <a:p>
            <a:r>
              <a:rPr lang="ru-RU" altLang="ru-RU" smtClean="0"/>
              <a:t>организации первых телевизионных передач  </a:t>
            </a:r>
          </a:p>
        </p:txBody>
      </p:sp>
      <p:sp>
        <p:nvSpPr>
          <p:cNvPr id="64516" name="AutoShape 6"/>
          <p:cNvSpPr>
            <a:spLocks noChangeArrowheads="1"/>
          </p:cNvSpPr>
          <p:nvPr/>
        </p:nvSpPr>
        <p:spPr bwMode="auto">
          <a:xfrm rot="5400000">
            <a:off x="4655345" y="3645695"/>
            <a:ext cx="2663825" cy="1655763"/>
          </a:xfrm>
          <a:custGeom>
            <a:avLst/>
            <a:gdLst>
              <a:gd name="T0" fmla="*/ 1997869 w 21600"/>
              <a:gd name="T1" fmla="*/ 0 h 21600"/>
              <a:gd name="T2" fmla="*/ 0 w 21600"/>
              <a:gd name="T3" fmla="*/ 827882 h 21600"/>
              <a:gd name="T4" fmla="*/ 1997869 w 21600"/>
              <a:gd name="T5" fmla="*/ 1655763 h 21600"/>
              <a:gd name="T6" fmla="*/ 2663825 w 21600"/>
              <a:gd name="T7" fmla="*/ 8278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 История обществ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Тоталитарные политические режимы</a:t>
            </a:r>
          </a:p>
        </p:txBody>
      </p:sp>
    </p:spTree>
    <p:extLst>
      <p:ext uri="{BB962C8B-B14F-4D97-AF65-F5344CB8AC3E}">
        <p14:creationId xmlns:p14="http://schemas.microsoft.com/office/powerpoint/2010/main" val="398617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История идей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Неотомизм - попытка совместить научные выводы с теологией</a:t>
            </a:r>
          </a:p>
          <a:p>
            <a:r>
              <a:rPr lang="ru-RU" altLang="ru-RU" smtClean="0"/>
              <a:t>Экзистенциализм – попытка обосновать сущность личностного выбора</a:t>
            </a:r>
          </a:p>
          <a:p>
            <a:r>
              <a:rPr lang="ru-RU" altLang="ru-RU" smtClean="0"/>
              <a:t>Новое конфуцианство в Китае.  </a:t>
            </a:r>
          </a:p>
        </p:txBody>
      </p:sp>
    </p:spTree>
    <p:extLst>
      <p:ext uri="{BB962C8B-B14F-4D97-AF65-F5344CB8AC3E}">
        <p14:creationId xmlns:p14="http://schemas.microsoft.com/office/powerpoint/2010/main" val="25805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История идей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создание искусственных твёрдых материалов с заранее заданными свойствами и структурой </a:t>
            </a:r>
          </a:p>
          <a:p>
            <a:r>
              <a:rPr lang="ru-RU" altLang="ru-RU" smtClean="0"/>
              <a:t>синтез полиэтилена и нейлона </a:t>
            </a:r>
          </a:p>
          <a:p>
            <a:r>
              <a:rPr lang="ru-RU" altLang="ru-RU" smtClean="0"/>
              <a:t>появились новые виды удобрений и искусственное жидкое топливо </a:t>
            </a:r>
          </a:p>
          <a:p>
            <a:endParaRPr lang="ru-RU" altLang="ru-RU" smtClean="0"/>
          </a:p>
          <a:p>
            <a:pPr lvl="1"/>
            <a:r>
              <a:rPr lang="en-US" altLang="ru-RU" smtClean="0"/>
              <a:t>NB! </a:t>
            </a:r>
            <a:r>
              <a:rPr lang="ru-RU" altLang="ru-RU" b="1" i="1" smtClean="0"/>
              <a:t>Бытие определяет сознание или сознание – бытие?</a:t>
            </a:r>
          </a:p>
        </p:txBody>
      </p:sp>
    </p:spTree>
    <p:extLst>
      <p:ext uri="{BB962C8B-B14F-4D97-AF65-F5344CB8AC3E}">
        <p14:creationId xmlns:p14="http://schemas.microsoft.com/office/powerpoint/2010/main" val="12415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Тема1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248538B4-0AE7-4BC8-A49F-4389FDFCC8D5}" vid="{0FEA973F-D39A-4D30-9562-98883241BB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146</TotalTime>
  <Words>2605</Words>
  <Application>Microsoft Office PowerPoint</Application>
  <PresentationFormat>Широкоэкранный</PresentationFormat>
  <Paragraphs>407</Paragraphs>
  <Slides>105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105</vt:i4>
      </vt:variant>
    </vt:vector>
  </HeadingPairs>
  <TitlesOfParts>
    <vt:vector size="107" baseType="lpstr">
      <vt:lpstr>Тема1</vt:lpstr>
      <vt:lpstr>think-cell Slide</vt:lpstr>
      <vt:lpstr>Современные технологии обучения истории и обществознанию в условиях внедрения ФГОС ОО и предметных концепций</vt:lpstr>
      <vt:lpstr>Презентация PowerPoint</vt:lpstr>
      <vt:lpstr>Презентация PowerPoint</vt:lpstr>
      <vt:lpstr>Ведущие тенденции общественного развития в информационную эпоху </vt:lpstr>
      <vt:lpstr>О чем пойдет речь: </vt:lpstr>
      <vt:lpstr>Несколько предварительных замечаний: </vt:lpstr>
      <vt:lpstr>Сколько мы ходим в школу? (Т)</vt:lpstr>
      <vt:lpstr>Что означает статистика? </vt:lpstr>
      <vt:lpstr>Вопрос 1. Чему учить? </vt:lpstr>
      <vt:lpstr>Для размышления</vt:lpstr>
      <vt:lpstr>Презентация PowerPoint</vt:lpstr>
      <vt:lpstr>Уильям Штраус (William Strauss) и Нил Хоув (Neil Howe) </vt:lpstr>
      <vt:lpstr>Презентация PowerPoint</vt:lpstr>
      <vt:lpstr>Ценности поколения Z</vt:lpstr>
      <vt:lpstr>Как учить поколение «Z»? </vt:lpstr>
      <vt:lpstr>Результаты обучения  (чему учить? - R) </vt:lpstr>
      <vt:lpstr>Проект «Ключевые компетенции  и новая грамотность»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Историко-культурный стандарт </vt:lpstr>
      <vt:lpstr>Историко-культурный стандарт</vt:lpstr>
      <vt:lpstr>Историко-культурный стандарт</vt:lpstr>
      <vt:lpstr>Историко-культурный стандарт</vt:lpstr>
      <vt:lpstr>Историко-культурный стандарт</vt:lpstr>
      <vt:lpstr>  Воспитать у молодого поколения чувство гордости за свою страну, за ее роль в мировой истории</vt:lpstr>
      <vt:lpstr> Следует уделить внимание историческому опыту гражданской активности, местного самоуправления</vt:lpstr>
      <vt:lpstr>Гордость военными победами предков – неотъемлемая часть отечественного исторического сознания</vt:lpstr>
      <vt:lpstr>Понимание прошлого России как неотъемлемой части мирового исторического процесса </vt:lpstr>
      <vt:lpstr> Увеличить число часов по истории культуры: социокультурный материал, историю повседневности</vt:lpstr>
      <vt:lpstr>Сформировать представление о процессе исторического развития как многофакторном явлении</vt:lpstr>
      <vt:lpstr> Кардинально пересмотреть содержание курса истории в старшей школе</vt:lpstr>
      <vt:lpstr>ПК преподавания обществознания </vt:lpstr>
      <vt:lpstr>Вопрос 2. Как учить? </vt:lpstr>
      <vt:lpstr>Презентация PowerPoint</vt:lpstr>
      <vt:lpstr>КАК УЧИТЬ? </vt:lpstr>
      <vt:lpstr>Новая функция школы: от сортировки – к вовлечению и участию</vt:lpstr>
      <vt:lpstr>Изменение роли учителя</vt:lpstr>
      <vt:lpstr>Вопрос 3. Чем (с помощью чего) учить? </vt:lpstr>
      <vt:lpstr>Методический потенциал учебников истории и обществознания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4. А можете показать? </vt:lpstr>
      <vt:lpstr>Проблема! </vt:lpstr>
      <vt:lpstr>Презентация PowerPoint</vt:lpstr>
      <vt:lpstr>Презентация PowerPoint</vt:lpstr>
      <vt:lpstr>Жан Луи Давид «Смерть Марата» </vt:lpstr>
      <vt:lpstr>Жан Луи Давид  «Смерть Марата» </vt:lpstr>
      <vt:lpstr>Презентация PowerPoint</vt:lpstr>
      <vt:lpstr>Презентация PowerPoint</vt:lpstr>
      <vt:lpstr>Презентация PowerPoint</vt:lpstr>
      <vt:lpstr>Жак Луи Давид «Смерть Марата» </vt:lpstr>
      <vt:lpstr>Презентация PowerPoint</vt:lpstr>
      <vt:lpstr>Презентация PowerPoint</vt:lpstr>
      <vt:lpstr>Компетенция</vt:lpstr>
      <vt:lpstr>Признаки «стандартного» урока</vt:lpstr>
      <vt:lpstr>Признаки «стандартного» урока</vt:lpstr>
      <vt:lpstr>Презентация PowerPoint</vt:lpstr>
      <vt:lpstr>Признаки «стандартного» урока</vt:lpstr>
      <vt:lpstr>Признаки «стандартного» урока</vt:lpstr>
      <vt:lpstr>Признаки «стандартного» урока</vt:lpstr>
      <vt:lpstr>Признаки «стандартного» урока</vt:lpstr>
      <vt:lpstr>Признаки «стандартного» урока</vt:lpstr>
      <vt:lpstr>Пример </vt:lpstr>
      <vt:lpstr>Пример </vt:lpstr>
      <vt:lpstr>Результат  </vt:lpstr>
      <vt:lpstr>Интеграция</vt:lpstr>
      <vt:lpstr>История </vt:lpstr>
      <vt:lpstr>«История географической науки»</vt:lpstr>
      <vt:lpstr>История людей</vt:lpstr>
      <vt:lpstr>История обществ </vt:lpstr>
      <vt:lpstr>История культуры  </vt:lpstr>
      <vt:lpstr> История обществ</vt:lpstr>
      <vt:lpstr>История идей</vt:lpstr>
      <vt:lpstr>История идей</vt:lpstr>
      <vt:lpstr>История идей </vt:lpstr>
      <vt:lpstr>«История географической науки»</vt:lpstr>
      <vt:lpstr>История </vt:lpstr>
      <vt:lpstr>Признаки «стандартного» урока</vt:lpstr>
      <vt:lpstr>Презентация PowerPoint</vt:lpstr>
      <vt:lpstr>Олег Дмитриевич Федоров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"Современные технологии обучения истории и обществознанию в условиях внедрения ФГОС СОО и предметных концепций"</dc:title>
  <dc:creator>Oleg Fedorov</dc:creator>
  <cp:lastModifiedBy>Oleg Fedorov</cp:lastModifiedBy>
  <cp:revision>16</cp:revision>
  <dcterms:created xsi:type="dcterms:W3CDTF">2019-02-19T03:32:06Z</dcterms:created>
  <dcterms:modified xsi:type="dcterms:W3CDTF">2019-02-19T05:58:47Z</dcterms:modified>
</cp:coreProperties>
</file>