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86" r:id="rId7"/>
    <p:sldId id="287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</p:sldIdLst>
  <p:sldSz cx="9144000" cy="5143500" type="screen16x9"/>
  <p:notesSz cx="6858000" cy="9144000"/>
  <p:embeddedFontLst>
    <p:embeddedFont>
      <p:font typeface="Proxima Nova" panose="020B0604020202020204" charset="0"/>
      <p:regular r:id="rId35"/>
      <p:bold r:id="rId36"/>
      <p:italic r:id="rId37"/>
      <p:boldItalic r:id="rId38"/>
    </p:embeddedFont>
    <p:embeddedFont>
      <p:font typeface="Georgia" panose="02040502050405020303" pitchFamily="18" charset="0"/>
      <p:regular r:id="rId39"/>
      <p:bold r:id="rId40"/>
      <p:italic r:id="rId41"/>
      <p:boldItalic r:id="rId42"/>
    </p:embeddedFont>
    <p:embeddedFont>
      <p:font typeface="Alfa Slab One" panose="020B0604020202020204" charset="0"/>
      <p:regular r:id="rId43"/>
    </p:embeddedFont>
    <p:embeddedFont>
      <p:font typeface="Montserrat" panose="020B0604020202020204" charset="-52"/>
      <p:regular r:id="rId44"/>
      <p:bold r:id="rId45"/>
      <p:italic r:id="rId46"/>
      <p:boldItalic r:id="rId47"/>
    </p:embeddedFont>
    <p:embeddedFont>
      <p:font typeface="Roboto" panose="020B0604020202020204" charset="0"/>
      <p:regular r:id="rId48"/>
      <p:bold r:id="rId49"/>
      <p:italic r:id="rId50"/>
      <p:boldItalic r:id="rId51"/>
    </p:embeddedFont>
    <p:embeddedFont>
      <p:font typeface="Verdana" panose="020B0604030504040204" pitchFamily="34" charset="0"/>
      <p:regular r:id="rId52"/>
      <p:bold r:id="rId53"/>
      <p:italic r:id="rId54"/>
      <p:boldItalic r:id="rId5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178D25D-C729-48F8-8219-D30C0F3DE5ED}">
  <a:tblStyle styleId="{5178D25D-C729-48F8-8219-D30C0F3DE5E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811" y="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font" Target="fonts/font13.fntdata"/><Relationship Id="rId50" Type="http://schemas.openxmlformats.org/officeDocument/2006/relationships/font" Target="fonts/font16.fntdata"/><Relationship Id="rId55" Type="http://schemas.openxmlformats.org/officeDocument/2006/relationships/font" Target="fonts/font2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7.fntdata"/><Relationship Id="rId54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3" Type="http://schemas.openxmlformats.org/officeDocument/2006/relationships/font" Target="fonts/font19.fntdata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49" Type="http://schemas.openxmlformats.org/officeDocument/2006/relationships/font" Target="fonts/font15.fntdata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0.fntdata"/><Relationship Id="rId52" Type="http://schemas.openxmlformats.org/officeDocument/2006/relationships/font" Target="fonts/font1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font" Target="fonts/font14.fntdata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17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657ce2b7eb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657ce2b7eb_1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657ce2b7eb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657ce2b7eb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657ce2b7eb_1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657ce2b7eb_1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6adab0306a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6adab0306a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657ce2b7eb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657ce2b7eb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657ce2b7eb_1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657ce2b7eb_1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657ce2b7eb_1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657ce2b7eb_1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657ce2b7eb_1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657ce2b7eb_1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657ce2b7eb_1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657ce2b7eb_1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7086758ab7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7086758ab7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70aba8c9d7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70aba8c9d7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7086758ab7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7086758ab7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6adab0306a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6adab0306a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7086758ab7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7086758ab7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7086758ab7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7086758ab7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7086758ab7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7086758ab7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7086758ab7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7086758ab7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657ce2b7eb_1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657ce2b7eb_1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657ce2b7eb_1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657ce2b7eb_1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657ce2b7eb_1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657ce2b7eb_1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657ce2b7eb_1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657ce2b7eb_1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6adab0306a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6adab0306a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70aba8c9d7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70aba8c9d7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6adab0306a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6adab0306a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70aba8c9d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70aba8c9d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7086758ab7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7086758ab7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7086758ab7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7086758ab7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657ce2b7eb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657ce2b7eb_0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657ce2b7eb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657ce2b7eb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4278300" y="2751163"/>
            <a:ext cx="587400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67925"/>
            <a:ext cx="8520600" cy="19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311700" y="322425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311700" y="2480550"/>
            <a:ext cx="8114400" cy="244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490875"/>
            <a:ext cx="2808000" cy="307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265500" y="1375599"/>
            <a:ext cx="4045200" cy="155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265500" y="2981125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lfa Slab One"/>
              <a:buNone/>
              <a:defRPr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ame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●"/>
              <a:defRPr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orRqCaUt0VA?t=2019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lck.ru/JiqPK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jpg"/><Relationship Id="rId4" Type="http://schemas.openxmlformats.org/officeDocument/2006/relationships/hyperlink" Target="http://www.youtube.com/watch?v=W_-Md7ZbrK0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clck.ru/JisZi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youtube.com/watch?v=imCeU6qt-AU&amp;list=PLoZZBfZTcTAcLq9jXpUXWTSSYWMFPSIjv&amp;index=5&amp;t=0s&amp;fbclid=IwAR3cBV5p8naCcWJvU4_R0qGX_tbaf8KSieO6Ha7idxkIrOQ6PhnhCNjiQfQ" TargetMode="External"/><Relationship Id="rId4" Type="http://schemas.openxmlformats.org/officeDocument/2006/relationships/hyperlink" Target="https://novator.team/post/903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xlib.ru/news.php?item=1&amp;no=2257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d.com/talks/rives_reinventing_the_encyclopedia_game?language=ru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docs.google.com/presentation/d/1ifDMKeUwlptba93PdTSMJN0Uh_qOwoERk6rDeEb1B94/edit#slide=id.g461bf1f3e_222" TargetMode="External"/><Relationship Id="rId5" Type="http://schemas.openxmlformats.org/officeDocument/2006/relationships/hyperlink" Target="https://clck.ru/JjEAU" TargetMode="External"/><Relationship Id="rId4" Type="http://schemas.openxmlformats.org/officeDocument/2006/relationships/hyperlink" Target="https://clck.ru/JivH2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clck.ru/JjEAU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cyberleninka.ru/article/v/gorod-v-paradigme-gipertekstualnosti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9mJwEZDvuOaG73HDeGgJ-YHtqh1FhCWKNRlOkNLIV40/edit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qps.ru/FPqEL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clck.ru/M3qjf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B%D0%B0%D1%82%D0%B8%D0%BD%D1%81%D0%BA%D0%B8%D0%B9_%D1%8F%D0%B7%D1%8B%D0%BA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Образование вокруг нас, или Артефакт-педагогика</a:t>
            </a:r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1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 b="1"/>
              <a:t>Годунова Елена Александровна</a:t>
            </a:r>
            <a:endParaRPr sz="3000" b="1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Измеряя мир, фильм о Гауссе и Гумбольдте с 33:39</a:t>
            </a:r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body" idx="1"/>
          </p:nvPr>
        </p:nvSpPr>
        <p:spPr>
          <a:xfrm>
            <a:off x="311700" y="15087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000000"/>
                </a:solidFill>
              </a:rPr>
              <a:t>О каком артефакте, сыгравшем роль для науки, речь?</a:t>
            </a:r>
            <a:endParaRPr sz="24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ru" sz="2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https://youtu.be/orRqCaUt0VA?t=2019</a:t>
            </a:r>
            <a:r>
              <a:rPr lang="ru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10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Сканограмма </a:t>
            </a:r>
            <a:r>
              <a:rPr lang="ru" sz="1000">
                <a:solidFill>
                  <a:srgbClr val="444444"/>
                </a:solidFill>
                <a:highlight>
                  <a:srgbClr val="F9F9F9"/>
                </a:highlight>
                <a:latin typeface="Arial"/>
                <a:ea typeface="Arial"/>
                <a:cs typeface="Arial"/>
                <a:sym typeface="Arial"/>
              </a:rPr>
              <a:t>Светлана Пожарская</a:t>
            </a:r>
            <a:endParaRPr/>
          </a:p>
        </p:txBody>
      </p:sp>
      <p:sp>
        <p:nvSpPr>
          <p:cNvPr id="116" name="Google Shape;116;p21"/>
          <p:cNvSpPr txBox="1">
            <a:spLocks noGrp="1"/>
          </p:cNvSpPr>
          <p:nvPr>
            <p:ph type="body" idx="1"/>
          </p:nvPr>
        </p:nvSpPr>
        <p:spPr>
          <a:xfrm>
            <a:off x="311700" y="86355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17" name="Google Shape;11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57150"/>
            <a:ext cx="7620000" cy="508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И это все о нем, о яблоке!</a:t>
            </a:r>
            <a:endParaRPr/>
          </a:p>
        </p:txBody>
      </p:sp>
      <p:sp>
        <p:nvSpPr>
          <p:cNvPr id="123" name="Google Shape;123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Собрать все свои ассоциации на к слову “яблоко” за 3 минуты, записав их в таблицу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ru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Сравнить с последующим видео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24" name="Google Shape;124;p22"/>
          <p:cNvGraphicFramePr/>
          <p:nvPr/>
        </p:nvGraphicFramePr>
        <p:xfrm>
          <a:off x="952500" y="2190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{5178D25D-C729-48F8-8219-D30C0F3DE5ED}</a:tableStyleId>
              </a:tblPr>
              <a:tblGrid>
                <a:gridCol w="3619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9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Предмет, область знаний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Яблоко, яблочный (прямой,  переносный, сиволический смысл)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….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….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3"/>
          <p:cNvSpPr txBox="1">
            <a:spLocks noGrp="1"/>
          </p:cNvSpPr>
          <p:nvPr>
            <p:ph type="title"/>
          </p:nvPr>
        </p:nvSpPr>
        <p:spPr>
          <a:xfrm>
            <a:off x="311700" y="183225"/>
            <a:ext cx="8520600" cy="7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Казинник Михаил Семенович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Урок Яблоко- интервью Дождю </a:t>
            </a:r>
            <a:r>
              <a:rPr lang="ru" sz="1800" u="sng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  <a:hlinkClick r:id="rId3"/>
              </a:rPr>
              <a:t>https://clck.ru/JiqPK</a:t>
            </a:r>
            <a:r>
              <a:rPr lang="ru"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sz="18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"/>
              <a:t>“</a:t>
            </a:r>
            <a:r>
              <a:rPr lang="ru">
                <a:solidFill>
                  <a:srgbClr val="000000"/>
                </a:solidFill>
              </a:rPr>
              <a:t>Все нобелевские открытия делаются на стыке наук”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31" name="Google Shape;131;p23" descr="МГНОВЕНИЯ. Музыкант, музыковед, культуролог, писатель, режиссер, актер Михаил Казиник рассказал о том, что образное мышление гораздо полезнее знания точных наук." title="Михаил Казиник: Урок Яблоко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41050" y="1563975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Более 60 ассоциаций!</a:t>
            </a:r>
            <a:endParaRPr/>
          </a:p>
        </p:txBody>
      </p:sp>
      <p:sp>
        <p:nvSpPr>
          <p:cNvPr id="137" name="Google Shape;137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ru" sz="2400">
                <a:solidFill>
                  <a:srgbClr val="000000"/>
                </a:solidFill>
              </a:rPr>
              <a:t>Собрали участники курса в таблице </a:t>
            </a:r>
            <a:r>
              <a:rPr lang="ru" sz="2400" u="sng">
                <a:solidFill>
                  <a:schemeClr val="hlink"/>
                </a:solidFill>
                <a:hlinkClick r:id="rId3"/>
              </a:rPr>
              <a:t>https://clck.ru/JisZi</a:t>
            </a:r>
            <a:r>
              <a:rPr lang="ru" sz="2400">
                <a:solidFill>
                  <a:srgbClr val="000000"/>
                </a:solidFill>
              </a:rPr>
              <a:t> </a:t>
            </a:r>
            <a:endParaRPr sz="240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 sz="2400">
                <a:solidFill>
                  <a:srgbClr val="000000"/>
                </a:solidFill>
              </a:rPr>
              <a:t>Обзор сделан в посте </a:t>
            </a:r>
            <a:r>
              <a:rPr lang="ru" sz="2250" b="1" u="sng">
                <a:solidFill>
                  <a:schemeClr val="hlink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4"/>
              </a:rPr>
              <a:t>Эх, яблочко!..., или Многослойный артефакт</a:t>
            </a:r>
            <a:endParaRPr sz="2250" b="1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ru" sz="225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Украинский опыт STEAM Apple Fest в видео </a:t>
            </a:r>
            <a:r>
              <a:rPr lang="ru" sz="2300" u="sng">
                <a:solidFill>
                  <a:schemeClr val="hlink"/>
                </a:solidFill>
                <a:highlight>
                  <a:srgbClr val="F9F9F9"/>
                </a:highlight>
                <a:latin typeface="Arial"/>
                <a:ea typeface="Arial"/>
                <a:cs typeface="Arial"/>
                <a:sym typeface="Arial"/>
                <a:hlinkClick r:id="rId5"/>
              </a:rPr>
              <a:t>Міжпредметні декади альтернатива предметних тижнів</a:t>
            </a:r>
            <a:r>
              <a:rPr lang="ru" sz="2300">
                <a:solidFill>
                  <a:srgbClr val="000000"/>
                </a:solidFill>
                <a:highlight>
                  <a:srgbClr val="F9F9F9"/>
                </a:highlight>
                <a:latin typeface="Arial"/>
                <a:ea typeface="Arial"/>
                <a:cs typeface="Arial"/>
                <a:sym typeface="Arial"/>
              </a:rPr>
              <a:t> (см. с 10:21)</a:t>
            </a:r>
            <a:endParaRPr sz="2300">
              <a:solidFill>
                <a:srgbClr val="000000"/>
              </a:solidFill>
              <a:highlight>
                <a:srgbClr val="F9F9F9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250" b="1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ru" sz="18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Яблочная полка в библиотеке</a:t>
            </a:r>
            <a:endParaRPr/>
          </a:p>
        </p:txBody>
      </p:sp>
      <p:sp>
        <p:nvSpPr>
          <p:cNvPr id="143" name="Google Shape;143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00"/>
                </a:solidFill>
              </a:rPr>
              <a:t>Первая «яблочная полка» появилась в 1993 г., цель которой было доставить радость чтения детям с функциональными нарушениями.  Её создание спонсировала фирма «Apple», выпускающая компьютеры «Macintosh». Логотипом этой фирмы является яблоко, так возникло название и символ полки — красочное красное яблоко. Сегодня эта идея находит распространение и в российских библиотеках.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ru" u="sng">
                <a:solidFill>
                  <a:schemeClr val="hlink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  <a:hlinkClick r:id="rId3"/>
              </a:rPr>
              <a:t>«Яблочные полки – дополняем реальность».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И это все связано с яблоком!</a:t>
            </a:r>
            <a:endParaRPr/>
          </a:p>
        </p:txBody>
      </p:sp>
      <p:sp>
        <p:nvSpPr>
          <p:cNvPr id="149" name="Google Shape;149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ru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история: первая мировая, вторая мировая война, награды героев события, армейские чины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ru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химия: химическое оружие 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ru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ОБЖ: противогаз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ru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архитектура: памятник этому событию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ru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литература: Михаил Зощенко, участник событий, Александра Львовна Толстая, сестра милосердия, есть ее воспоминания о событии. Валентин Катаев, как очевидец описал события в своем произведении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ru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музыка: марш, носящий название этого места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ru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немецкий язык: композитор-участник этого события, немец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ru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география: место действия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ru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фотодело: есть фото того времени и сегодняшних дней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А это иной поворот! Тоже про яблоко?</a:t>
            </a:r>
            <a:endParaRPr/>
          </a:p>
        </p:txBody>
      </p:sp>
      <p:sp>
        <p:nvSpPr>
          <p:cNvPr id="155" name="Google Shape;155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“В 1937 году прилетевших из-за Северного полюса советских летчиков угостили белевской пастилой в Ванкувере”</a:t>
            </a:r>
            <a:endParaRPr sz="3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ru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Ответить на вопрос: Есть ли во фразе понятие, связанное с яблоком?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ru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Выделить ключевые (значимые) слова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ru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Найти информацию о понятиях, распределив их по предметным областям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ru" sz="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Источник: Союз: Беларусь-Россия 19.09.2019</a:t>
            </a:r>
            <a:endParaRPr sz="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Чимборасо</a:t>
            </a:r>
            <a:endParaRPr/>
          </a:p>
        </p:txBody>
      </p:sp>
      <p:sp>
        <p:nvSpPr>
          <p:cNvPr id="161" name="Google Shape;161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62" name="Google Shape;16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9" y="0"/>
            <a:ext cx="8139232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u="sng">
                <a:solidFill>
                  <a:schemeClr val="hlink"/>
                </a:solidFill>
                <a:hlinkClick r:id="rId3"/>
              </a:rPr>
              <a:t>Игра Чимборасо</a:t>
            </a:r>
            <a:r>
              <a:rPr lang="ru"/>
              <a:t>, придумал анг.писатель Ривз</a:t>
            </a:r>
            <a:endParaRPr/>
          </a:p>
        </p:txBody>
      </p:sp>
      <p:sp>
        <p:nvSpPr>
          <p:cNvPr id="168" name="Google Shape;168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Правила игры: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Font typeface="Arial"/>
              <a:buAutoNum type="arabicPeriod"/>
            </a:pPr>
            <a:r>
              <a:rPr lang="ru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Войти в Википедию на страницу </a:t>
            </a:r>
            <a:r>
              <a:rPr lang="ru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Белёвская пастила </a:t>
            </a:r>
            <a:r>
              <a:rPr lang="ru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https://clck.ru/JivH2</a:t>
            </a:r>
            <a:r>
              <a:rPr lang="ru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Arial"/>
              <a:buAutoNum type="arabicPeriod"/>
            </a:pPr>
            <a:r>
              <a:rPr lang="ru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Прочитать статью</a:t>
            </a:r>
            <a:endParaRPr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Arial"/>
              <a:buAutoNum type="arabicPeriod"/>
            </a:pPr>
            <a:r>
              <a:rPr lang="ru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Найти в этой статье слово или факт, о котором вы ранее ничего не знали.</a:t>
            </a:r>
            <a:endParaRPr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Arial"/>
              <a:buAutoNum type="arabicPeriod"/>
            </a:pPr>
            <a:r>
              <a:rPr lang="ru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Перейти по ссылке на статью об этом слове или факте. Прочитать её и найти уже новый факт</a:t>
            </a:r>
            <a:endParaRPr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Arial"/>
              <a:buAutoNum type="arabicPeriod"/>
            </a:pPr>
            <a:r>
              <a:rPr lang="ru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Внести информацию о 2-3 фактах на слайд своей группы-пары в общей презентации </a:t>
            </a:r>
            <a:r>
              <a:rPr lang="ru" u="sng">
                <a:solidFill>
                  <a:schemeClr val="hlink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5"/>
              </a:rPr>
              <a:t>https://clck.ru/JjEAU</a:t>
            </a:r>
            <a:r>
              <a:rPr lang="ru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, представить информацию всем, объяснив причину выбора</a:t>
            </a:r>
            <a:endParaRPr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Arial"/>
              <a:buAutoNum type="arabicPeriod"/>
            </a:pPr>
            <a:r>
              <a:rPr lang="ru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Пример игры </a:t>
            </a:r>
            <a:r>
              <a:rPr lang="ru" u="sng">
                <a:solidFill>
                  <a:schemeClr val="hlink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6"/>
              </a:rPr>
              <a:t>Чимборасо: рождественский флешмоб</a:t>
            </a:r>
            <a:endParaRPr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Цель на сегодня?</a:t>
            </a:r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Итоги игры</a:t>
            </a:r>
            <a:endParaRPr/>
          </a:p>
        </p:txBody>
      </p:sp>
      <p:sp>
        <p:nvSpPr>
          <p:cNvPr id="174" name="Google Shape;174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" sz="2400">
                <a:solidFill>
                  <a:srgbClr val="000000"/>
                </a:solidFill>
              </a:rPr>
              <a:t>Презентация по ссылке</a:t>
            </a:r>
            <a:r>
              <a:rPr lang="ru" sz="2400"/>
              <a:t> </a:t>
            </a:r>
            <a:r>
              <a:rPr lang="ru" sz="2400" u="sng">
                <a:solidFill>
                  <a:schemeClr val="accent5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  <a:hlinkClick r:id="rId3"/>
              </a:rPr>
              <a:t>https://clck.ru/JjEAU</a:t>
            </a:r>
            <a:endParaRPr sz="24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Бриколаж</a:t>
            </a:r>
            <a:endParaRPr/>
          </a:p>
        </p:txBody>
      </p:sp>
      <p:sp>
        <p:nvSpPr>
          <p:cNvPr id="180" name="Google Shape;180;p3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" sz="2400" b="1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бриколаж</a:t>
            </a:r>
            <a:r>
              <a:rPr lang="ru" sz="240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, это подход, при котором в процессе организации учебы используются </a:t>
            </a:r>
            <a:r>
              <a:rPr lang="ru" sz="2400" i="1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все подручные материалы, кроме специально созданных для этой цели учебников.</a:t>
            </a:r>
            <a:r>
              <a:rPr lang="ru" sz="240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Такой подход помогает развивать дивергентное мышление, когда один и тот же предмет, вроде </a:t>
            </a:r>
            <a:r>
              <a:rPr lang="ru" sz="2400" b="1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канцелярской скрепки</a:t>
            </a:r>
            <a:r>
              <a:rPr lang="ru" sz="240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 можно использовать совершенно по-разному.</a:t>
            </a:r>
            <a:endParaRPr sz="24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Памятник скрепке в Осло</a:t>
            </a:r>
            <a:endParaRPr/>
          </a:p>
        </p:txBody>
      </p:sp>
      <p:sp>
        <p:nvSpPr>
          <p:cNvPr id="186" name="Google Shape;186;p3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"/>
              <a:t>                                                                  </a:t>
            </a:r>
            <a:endParaRPr/>
          </a:p>
        </p:txBody>
      </p:sp>
      <p:pic>
        <p:nvPicPr>
          <p:cNvPr id="187" name="Google Shape;187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95771" y="-65425"/>
            <a:ext cx="3435858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Таблица для работы с артефактом</a:t>
            </a:r>
            <a:endParaRPr/>
          </a:p>
        </p:txBody>
      </p:sp>
      <p:sp>
        <p:nvSpPr>
          <p:cNvPr id="193" name="Google Shape;193;p3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graphicFrame>
        <p:nvGraphicFramePr>
          <p:cNvPr id="194" name="Google Shape;194;p33"/>
          <p:cNvGraphicFramePr/>
          <p:nvPr/>
        </p:nvGraphicFramePr>
        <p:xfrm>
          <a:off x="952500" y="16344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{5178D25D-C729-48F8-8219-D30C0F3DE5ED}</a:tableStyleId>
              </a:tblPr>
              <a:tblGrid>
                <a:gridCol w="3619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9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29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ru" sz="2400"/>
                        <a:t>Артефакт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2400"/>
                        <a:t>Взаимосвязи, предмет</a:t>
                      </a:r>
                      <a:endParaRPr sz="24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2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2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Список артефактов </a:t>
            </a:r>
            <a:endParaRPr/>
          </a:p>
        </p:txBody>
      </p:sp>
      <p:sp>
        <p:nvSpPr>
          <p:cNvPr id="200" name="Google Shape;200;p3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Артефакты доступны по</a:t>
            </a:r>
            <a:r>
              <a:rPr lang="ru" sz="3000" u="sng">
                <a:solidFill>
                  <a:srgbClr val="000000"/>
                </a:solidFill>
                <a:hlinkClick r:id="rId3"/>
              </a:rPr>
              <a:t> </a:t>
            </a:r>
            <a:r>
              <a:rPr lang="ru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сокращенной ссылке </a:t>
            </a:r>
            <a:r>
              <a:rPr lang="ru" sz="3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https://qps.ru/FPqEL</a:t>
            </a:r>
            <a:endParaRPr sz="3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3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Проект вокруг артефакта</a:t>
            </a:r>
            <a:endParaRPr/>
          </a:p>
        </p:txBody>
      </p:sp>
      <p:sp>
        <p:nvSpPr>
          <p:cNvPr id="206" name="Google Shape;206;p3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ru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Анонс проекта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ru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Чем, по вашему мнению, артефакт может быть интересен ученикам? Как вы его подадите ученикам, чтобы заинтересовать их?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ru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Интегрируемые учебные предметы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ru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Проблемные и направляющие вопросы к артефактам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ru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Учебные задачи проекта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ru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Описание 1-2 учебных ситуаций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ru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Продукты проекта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ru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Оценивание в проекте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91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2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ru"/>
              <a:t>Презентация итоговых работ</a:t>
            </a:r>
            <a:endParaRPr/>
          </a:p>
        </p:txBody>
      </p:sp>
      <p:sp>
        <p:nvSpPr>
          <p:cNvPr id="212" name="Google Shape;212;p3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2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ru" sz="3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выбранные артефакты</a:t>
            </a:r>
            <a:endParaRPr sz="30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60000"/>
              </a:lnSpc>
              <a:spcBef>
                <a:spcPts val="1100"/>
              </a:spcBef>
              <a:spcAft>
                <a:spcPts val="0"/>
              </a:spcAft>
              <a:buNone/>
            </a:pPr>
            <a:endParaRPr sz="3000" i="1">
              <a:solidFill>
                <a:srgbClr val="21212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SOS</a:t>
            </a:r>
            <a:endParaRPr/>
          </a:p>
        </p:txBody>
      </p:sp>
      <p:sp>
        <p:nvSpPr>
          <p:cNvPr id="218" name="Google Shape;218;p3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" sz="240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информационная работа по методу SOS (sammeln, ordnen, strukturieren=собрать, рассортировать. структурировать) Его использование позволяет выбрать один из  предложенных объектов для работы и "вытащить" из него всю или максимально полную информацию, которая могла бы быть полезна для школьного/дополнительного обучения.</a:t>
            </a:r>
            <a:endParaRPr sz="24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После SOS</a:t>
            </a:r>
            <a:endParaRPr/>
          </a:p>
        </p:txBody>
      </p:sp>
      <p:sp>
        <p:nvSpPr>
          <p:cNvPr id="224" name="Google Shape;224;p3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ru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Собраны  идеи про яблоко</a:t>
            </a:r>
            <a:endParaRPr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ru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Представлены  по предметно</a:t>
            </a:r>
            <a:endParaRPr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ru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Распределен  контент по S-T-R-E-A-M-сферам</a:t>
            </a:r>
            <a:endParaRPr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ru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Выбор  из этого контента того,что нам хочется использовать, а также формат, исходя из наших возможностей: мини-проект, проект на всю школу и предметы, летний лагерь (площадка), семейный проект. Каждый формат будет ограничен своими рамками. и проецируем все на наших учащихся: их возраст, потребности, возможности, интересы, ориентируемся на свои интересы/возможности также. например, насколько вы готовы делать яблокодробилку для изготовления сидра, условно говоря. Возможно, вы ограничитесь яблоком из папье-маше..., как одним из продуктов проекта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Междисциплинарный проект</a:t>
            </a:r>
            <a:endParaRPr/>
          </a:p>
        </p:txBody>
      </p:sp>
      <p:sp>
        <p:nvSpPr>
          <p:cNvPr id="230" name="Google Shape;230;p3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00"/>
                </a:solidFill>
                <a:highlight>
                  <a:schemeClr val="lt1"/>
                </a:highlight>
                <a:latin typeface="Georgia"/>
                <a:ea typeface="Georgia"/>
                <a:cs typeface="Georgia"/>
                <a:sym typeface="Georgia"/>
              </a:rPr>
              <a:t>Междисциплинарный проект является одним из способов подчеркнуть принцип </a:t>
            </a:r>
            <a:r>
              <a:rPr lang="ru" b="1">
                <a:solidFill>
                  <a:srgbClr val="000000"/>
                </a:solidFill>
                <a:highlight>
                  <a:schemeClr val="lt1"/>
                </a:highlight>
                <a:latin typeface="Georgia"/>
                <a:ea typeface="Georgia"/>
                <a:cs typeface="Georgia"/>
                <a:sym typeface="Georgia"/>
              </a:rPr>
              <a:t>целостности образования и взаимозависимости дисциплин</a:t>
            </a:r>
            <a:r>
              <a:rPr lang="ru">
                <a:solidFill>
                  <a:srgbClr val="000000"/>
                </a:solidFill>
                <a:highlight>
                  <a:schemeClr val="lt1"/>
                </a:highlight>
                <a:latin typeface="Georgia"/>
                <a:ea typeface="Georgia"/>
                <a:cs typeface="Georgia"/>
                <a:sym typeface="Georgia"/>
              </a:rPr>
              <a:t>, помогает понять, что многие проблемы можно решить, если рассматривать их с точки зрения разных дисциплин, а также осознать, что знания и навыки, приобретенные и сформированные при изучении одной дисциплины, могут облегчить изучение другой.</a:t>
            </a:r>
            <a:endParaRPr>
              <a:solidFill>
                <a:srgbClr val="000000"/>
              </a:solidFill>
              <a:highlight>
                <a:schemeClr val="lt1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00"/>
                </a:solidFill>
                <a:highlight>
                  <a:schemeClr val="lt1"/>
                </a:highlight>
                <a:latin typeface="Georgia"/>
                <a:ea typeface="Georgia"/>
                <a:cs typeface="Georgia"/>
                <a:sym typeface="Georgia"/>
              </a:rPr>
              <a:t>Кожевников А.В.</a:t>
            </a:r>
            <a:endParaRPr>
              <a:solidFill>
                <a:srgbClr val="000000"/>
              </a:solidFill>
              <a:highlight>
                <a:schemeClr val="lt1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Выбрать три предмета и рассказать о себе</a:t>
            </a: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graphicFrame>
        <p:nvGraphicFramePr>
          <p:cNvPr id="70" name="Google Shape;70;p15"/>
          <p:cNvGraphicFramePr/>
          <p:nvPr/>
        </p:nvGraphicFramePr>
        <p:xfrm>
          <a:off x="952500" y="1428750"/>
          <a:ext cx="7239000" cy="2588200"/>
        </p:xfrm>
        <a:graphic>
          <a:graphicData uri="http://schemas.openxmlformats.org/drawingml/2006/table">
            <a:tbl>
              <a:tblPr>
                <a:noFill/>
                <a:tableStyleId>{5178D25D-C729-48F8-8219-D30C0F3DE5ED}</a:tableStyleId>
              </a:tblPr>
              <a:tblGrid>
                <a:gridCol w="241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854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14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14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8925" y="1152475"/>
            <a:ext cx="1155854" cy="183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65445" y="1287126"/>
            <a:ext cx="1523005" cy="147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45746" y="1152471"/>
            <a:ext cx="1476250" cy="147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81187" y="1723112"/>
            <a:ext cx="1846037" cy="1267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769500" y="2122550"/>
            <a:ext cx="1476250" cy="147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300300" y="2089350"/>
            <a:ext cx="1267025" cy="1267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952496" y="3124901"/>
            <a:ext cx="1339029" cy="165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021550" y="3165550"/>
            <a:ext cx="1866900" cy="186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071422" y="3273710"/>
            <a:ext cx="1650575" cy="1650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4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О междисциплинарном проекте</a:t>
            </a:r>
            <a:endParaRPr/>
          </a:p>
        </p:txBody>
      </p:sp>
      <p:sp>
        <p:nvSpPr>
          <p:cNvPr id="236" name="Google Shape;236;p4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Присутствует </a:t>
            </a:r>
            <a:r>
              <a:rPr lang="ru" sz="2400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один предмет</a:t>
            </a:r>
            <a:r>
              <a:rPr lang="ru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изучения при </a:t>
            </a:r>
            <a:r>
              <a:rPr lang="ru" sz="2400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одной дидактической цели</a:t>
            </a:r>
            <a:r>
              <a:rPr lang="ru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, как, например, достижение определенных метапредметных результатов</a:t>
            </a:r>
            <a:endParaRPr sz="24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ru"/>
              <a:t>н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41"/>
          <p:cNvSpPr txBox="1">
            <a:spLocks noGrp="1"/>
          </p:cNvSpPr>
          <p:nvPr>
            <p:ph type="title"/>
          </p:nvPr>
        </p:nvSpPr>
        <p:spPr>
          <a:xfrm>
            <a:off x="311700" y="1047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Отличие проекта (Project) от  обучения на основе проекта </a:t>
            </a:r>
            <a:endParaRPr sz="24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(Project-Based- Learning-PBL)</a:t>
            </a:r>
            <a:endParaRPr sz="24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41"/>
          <p:cNvSpPr txBox="1">
            <a:spLocks noGrp="1"/>
          </p:cNvSpPr>
          <p:nvPr>
            <p:ph type="body" idx="1"/>
          </p:nvPr>
        </p:nvSpPr>
        <p:spPr>
          <a:xfrm>
            <a:off x="311700" y="7469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" b="1"/>
              <a:t>   </a:t>
            </a:r>
            <a:endParaRPr b="1"/>
          </a:p>
        </p:txBody>
      </p:sp>
      <p:graphicFrame>
        <p:nvGraphicFramePr>
          <p:cNvPr id="243" name="Google Shape;243;p41"/>
          <p:cNvGraphicFramePr/>
          <p:nvPr/>
        </p:nvGraphicFramePr>
        <p:xfrm>
          <a:off x="769275" y="1348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{5178D25D-C729-48F8-8219-D30C0F3DE5ED}</a:tableStyleId>
              </a:tblPr>
              <a:tblGrid>
                <a:gridCol w="3619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9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может быть сделан в одиночку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требует взаимодействия и сопровождения учителя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о продукте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о процессе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учитель в центре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ученик в центре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все проекты имеют одну цель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ученики выбирают каков будет итоговый результат проекта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итоговые продукты представляются учителю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итог.проекты представляются аутентичной аудитории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отсутствует связь с действительностью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базируется на проблемах или опыте из реальной жизни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возникает после “реального” обучения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реальное обучение возникает во время проекта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4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/>
              <a:t>Рефлексия дня</a:t>
            </a:r>
            <a:endParaRPr sz="3600"/>
          </a:p>
        </p:txBody>
      </p:sp>
      <p:sp>
        <p:nvSpPr>
          <p:cNvPr id="249" name="Google Shape;249;p4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●"/>
            </a:pPr>
            <a:r>
              <a:rPr lang="ru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Достигнута ли цель?</a:t>
            </a:r>
            <a:endParaRPr sz="3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●"/>
            </a:pPr>
            <a:r>
              <a:rPr lang="ru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Чему вы научились?</a:t>
            </a:r>
            <a:endParaRPr sz="3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●"/>
            </a:pPr>
            <a:r>
              <a:rPr lang="ru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Каковы планы?</a:t>
            </a:r>
            <a:endParaRPr sz="3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●"/>
            </a:pPr>
            <a:r>
              <a:rPr lang="ru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Что возьмете на заметку?</a:t>
            </a:r>
            <a:endParaRPr sz="3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●"/>
            </a:pPr>
            <a:r>
              <a:rPr lang="ru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Опрос по итогам курса</a:t>
            </a:r>
            <a:r>
              <a:rPr lang="ru" sz="30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" sz="3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https://clck.ru/M3qjf</a:t>
            </a:r>
            <a:endParaRPr sz="3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3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Дивергентное мышление</a:t>
            </a:r>
            <a:endParaRPr/>
          </a:p>
        </p:txBody>
      </p:sp>
      <p:sp>
        <p:nvSpPr>
          <p:cNvPr id="85" name="Google Shape;85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" sz="2400">
                <a:solidFill>
                  <a:srgbClr val="222222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этот тип мышления работает на поиск неординарных идей, на использование нестандартных форм деятельности, на формирование исследовательского интереса. Дивергентность позволяет человеку лучше анализировать и сопоставлять факты, строить гипотезы и выдвигать догадки, составлять классификацию полученной информации.</a:t>
            </a:r>
            <a:endParaRPr sz="2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92" name="Google Shape;9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9475" y="702750"/>
            <a:ext cx="4694950" cy="3866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6125" y="3895675"/>
            <a:ext cx="8520600" cy="34164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32" name="Picture 8" descr="Картинки по запросу знак журавли  новокузнец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5725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543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1700" y="3525285"/>
            <a:ext cx="8520600" cy="3416400"/>
          </a:xfrm>
        </p:spPr>
        <p:txBody>
          <a:bodyPr/>
          <a:lstStyle/>
          <a:p>
            <a:endParaRPr lang="ru-RU"/>
          </a:p>
        </p:txBody>
      </p:sp>
      <p:pic>
        <p:nvPicPr>
          <p:cNvPr id="2050" name="Picture 2" descr="Картинки по запросу побег из ада новокузнец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895853"/>
            <a:ext cx="8572500" cy="681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353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Артефакт</a:t>
            </a:r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Артефакт (</a:t>
            </a:r>
            <a:r>
              <a:rPr lang="ru" sz="2400" u="sng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лат.</a:t>
            </a:r>
            <a:r>
              <a:rPr lang="ru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artefactum от arte – искусственно + factus – сделанный) в обычном понимании — любой искусственно созданный объект, продукт человеческой деятельности.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“Он позволяет учителю выйти за привычные рамки через творчество, сделать доминирующей информационно-аналитическую, продуктивную и исследовательскую деятельность учащихся” Л.В.Рождественская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Интересный артефакт</a:t>
            </a:r>
            <a:endParaRPr/>
          </a:p>
        </p:txBody>
      </p:sp>
      <p:sp>
        <p:nvSpPr>
          <p:cNvPr id="104" name="Google Shape;104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●"/>
            </a:pPr>
            <a:r>
              <a:rPr lang="ru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Останавливает внимание</a:t>
            </a:r>
            <a:endParaRPr sz="3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●"/>
            </a:pPr>
            <a:r>
              <a:rPr lang="ru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Его хочется рассмотреть</a:t>
            </a:r>
            <a:endParaRPr sz="3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●"/>
            </a:pPr>
            <a:r>
              <a:rPr lang="ru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Вызывает вопросы</a:t>
            </a:r>
            <a:endParaRPr sz="3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●"/>
            </a:pPr>
            <a:r>
              <a:rPr lang="ru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Вызывает желание гуглить </a:t>
            </a:r>
            <a:endParaRPr sz="3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●"/>
            </a:pPr>
            <a:r>
              <a:rPr lang="ru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Вызывает желание проверить подлинность</a:t>
            </a:r>
            <a:endParaRPr sz="3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(Л.Рождественская)</a:t>
            </a:r>
            <a:endParaRPr sz="3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1044</Words>
  <Application>Microsoft Office PowerPoint</Application>
  <PresentationFormat>Экран (16:9)</PresentationFormat>
  <Paragraphs>124</Paragraphs>
  <Slides>32</Slides>
  <Notes>30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40" baseType="lpstr">
      <vt:lpstr>Proxima Nova</vt:lpstr>
      <vt:lpstr>Georgia</vt:lpstr>
      <vt:lpstr>Alfa Slab One</vt:lpstr>
      <vt:lpstr>Montserrat</vt:lpstr>
      <vt:lpstr>Arial</vt:lpstr>
      <vt:lpstr>Roboto</vt:lpstr>
      <vt:lpstr>Verdana</vt:lpstr>
      <vt:lpstr>Gameday</vt:lpstr>
      <vt:lpstr>Образование вокруг нас, или Артефакт-педагогика</vt:lpstr>
      <vt:lpstr>Цель на сегодня?</vt:lpstr>
      <vt:lpstr>Выбрать три предмета и рассказать о себе</vt:lpstr>
      <vt:lpstr>Дивергентное мышление</vt:lpstr>
      <vt:lpstr>Презентация PowerPoint</vt:lpstr>
      <vt:lpstr>Презентация PowerPoint</vt:lpstr>
      <vt:lpstr>Презентация PowerPoint</vt:lpstr>
      <vt:lpstr>Артефакт</vt:lpstr>
      <vt:lpstr>Интересный артефакт</vt:lpstr>
      <vt:lpstr>Измеряя мир, фильм о Гауссе и Гумбольдте с 33:39</vt:lpstr>
      <vt:lpstr>Сканограмма Светлана Пожарская</vt:lpstr>
      <vt:lpstr>И это все о нем, о яблоке!</vt:lpstr>
      <vt:lpstr>Казинник Михаил Семенович  Урок Яблоко- интервью Дождю https://clck.ru/JiqPK  </vt:lpstr>
      <vt:lpstr>Более 60 ассоциаций!</vt:lpstr>
      <vt:lpstr>Яблочная полка в библиотеке</vt:lpstr>
      <vt:lpstr>И это все связано с яблоком!</vt:lpstr>
      <vt:lpstr>А это иной поворот! Тоже про яблоко?</vt:lpstr>
      <vt:lpstr>Чимборасо</vt:lpstr>
      <vt:lpstr>Игра Чимборасо, придумал анг.писатель Ривз</vt:lpstr>
      <vt:lpstr>Итоги игры</vt:lpstr>
      <vt:lpstr>Бриколаж</vt:lpstr>
      <vt:lpstr>Памятник скрепке в Осло</vt:lpstr>
      <vt:lpstr>Таблица для работы с артефактом</vt:lpstr>
      <vt:lpstr>Список артефактов </vt:lpstr>
      <vt:lpstr>Проект вокруг артефакта</vt:lpstr>
      <vt:lpstr>Презентация итоговых работ</vt:lpstr>
      <vt:lpstr>SOS</vt:lpstr>
      <vt:lpstr>После SOS</vt:lpstr>
      <vt:lpstr>Междисциплинарный проект</vt:lpstr>
      <vt:lpstr>О междисциплинарном проекте</vt:lpstr>
      <vt:lpstr>Отличие проекта (Project) от  обучения на основе проекта  (Project-Based- Learning-PBL) </vt:lpstr>
      <vt:lpstr>Рефлексия дня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Образование вокруг нас, или Артефакт-педагогика</dc:title>
  <cp:lastModifiedBy>User</cp:lastModifiedBy>
  <cp:revision>1</cp:revision>
  <dcterms:modified xsi:type="dcterms:W3CDTF">2020-01-28T03:56:27Z</dcterms:modified>
</cp:coreProperties>
</file>