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SansPr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7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6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63ee6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63ee6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0455a992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0455a992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0455a99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0455a99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0455a992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0455a992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0455a99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0455a99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0455a992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0455a99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0455a99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0455a99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3e495f7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43e495f7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63ee63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63ee63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7473b3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7473b3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6a0308e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6a0308e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57473b3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57473b3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7473b3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7473b3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0455a99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0455a99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566598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566598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665989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665989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06c94e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06c94e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56fd241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56fd24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56659890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56659890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6659890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56659890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0455a99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0455a99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kQjtK32mGJQ" TargetMode="External"/><Relationship Id="rId4" Type="http://schemas.openxmlformats.org/officeDocument/2006/relationships/hyperlink" Target="https://qps.ru/JDfo3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hRMcPJrWm-g" TargetMode="External"/><Relationship Id="rId4" Type="http://schemas.openxmlformats.org/officeDocument/2006/relationships/hyperlink" Target="http://www.youtube.com/watch?v=hRMcPJrWm-g" TargetMode="External"/><Relationship Id="rId5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kinofenster.de/lehrmaterial/methoden/" TargetMode="External"/><Relationship Id="rId4" Type="http://schemas.openxmlformats.org/officeDocument/2006/relationships/hyperlink" Target="http://www.lessonsonmovies.com/" TargetMode="External"/><Relationship Id="rId5" Type="http://schemas.openxmlformats.org/officeDocument/2006/relationships/hyperlink" Target="https://education.yandex.ru/culture/cinema/elementary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lck.ru/JiAzJ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oo.gl/IFyA0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openclass.ru/node/269610" TargetMode="External"/><Relationship Id="rId4" Type="http://schemas.openxmlformats.org/officeDocument/2006/relationships/hyperlink" Target="https://edugalaxy.intel.ru/index.php?act=wikiexpert_archive&amp;CODE=proposal_single&amp;pid=27016" TargetMode="External"/><Relationship Id="rId5" Type="http://schemas.openxmlformats.org/officeDocument/2006/relationships/hyperlink" Target="http://www.youtube.com/watch?v=gG-TL0S3sN8" TargetMode="External"/><Relationship Id="rId6" Type="http://schemas.openxmlformats.org/officeDocument/2006/relationships/hyperlink" Target="http://www.kinofenster.de/index.html" TargetMode="External"/><Relationship Id="rId7" Type="http://schemas.openxmlformats.org/officeDocument/2006/relationships/hyperlink" Target="http://www.lessonsonmovies.com/" TargetMode="External"/><Relationship Id="rId8" Type="http://schemas.openxmlformats.org/officeDocument/2006/relationships/hyperlink" Target="http://cinelycee.f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d.iste.org/docs/pdfs/iste-standards-2017-rus-web-version.pdf?sfvrsn=0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fets.ieee.org/russian/depository/v16_i3/html/18.htm" TargetMode="External"/><Relationship Id="rId4" Type="http://schemas.openxmlformats.org/officeDocument/2006/relationships/hyperlink" Target="http://mediaeducation.ucoz.ru/_ld/0/32_Book_2012_.pdf" TargetMode="External"/><Relationship Id="rId5" Type="http://schemas.openxmlformats.org/officeDocument/2006/relationships/hyperlink" Target="http://window.edu.ru/resource/036/80036/files/book544.pdf" TargetMode="External"/><Relationship Id="rId6" Type="http://schemas.openxmlformats.org/officeDocument/2006/relationships/hyperlink" Target="http://kinote.info/articles/10433-likbez-xxi-veka-kak-evropeyskie-shkolniki-izuchayut-kin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dnako.org/blogs/russkiy-kulturniy-kod-kak-on-est-k-proektu-shkolnogo-spiska-100-filmov-ministerstva-kulturi/" TargetMode="External"/><Relationship Id="rId4" Type="http://schemas.openxmlformats.org/officeDocument/2006/relationships/hyperlink" Target="https://www.culture.ru/movies/cinema/child-100/" TargetMode="External"/><Relationship Id="rId5" Type="http://schemas.openxmlformats.org/officeDocument/2006/relationships/hyperlink" Target="https://www.culture.ru/movies/cinema/child-100/" TargetMode="External"/><Relationship Id="rId6" Type="http://schemas.openxmlformats.org/officeDocument/2006/relationships/hyperlink" Target="http://ria.ru/analytics/20130118/918742084.html" TargetMode="External"/><Relationship Id="rId7" Type="http://schemas.openxmlformats.org/officeDocument/2006/relationships/hyperlink" Target="http://www.rg.ru/2013/01/11/filmi-site.html" TargetMode="External"/><Relationship Id="rId8" Type="http://schemas.openxmlformats.org/officeDocument/2006/relationships/hyperlink" Target="http://www.mk.ru/social/2013/01/10/796485-shkolnikam-posovetovali-smotret-sobache-serdts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«Фильм/видео/мульфильм  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средство обучения </a:t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(дидактизация фильмов)»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Автор: Годунова Елена Александровна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Цели использование видеоматериалов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Импульс к обсуждению определенной темы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Иллюстрация  учебной темы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навыков критически мыслить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эстетического вкуса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чтению и пониманию медиатекста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навыков аудирования, говорения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Значение зрительного канала восприятия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глаз воспринимается 90 % информации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[Линдгрен Н., 1962]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8F4EE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         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50" y="500050"/>
            <a:ext cx="7783901" cy="40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Этапы работы над видеоматериалом: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eriod"/>
            </a:pPr>
            <a:r>
              <a:rPr lang="ru"/>
              <a:t> </a:t>
            </a: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просмотра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время просмотра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просмотра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1"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Творческое задание по итогам просмотра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(распределение заданий по этапам см. рабочий лист 1)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B7B7B7"/>
                </a:solidFill>
              </a:rPr>
              <a:t>A</a:t>
            </a:r>
            <a:r>
              <a:rPr lang="ru" sz="9600">
                <a:solidFill>
                  <a:srgbClr val="3D85C6"/>
                </a:solidFill>
              </a:rPr>
              <a:t>l</a:t>
            </a:r>
            <a:r>
              <a:rPr lang="ru" sz="9600">
                <a:solidFill>
                  <a:srgbClr val="FF9900"/>
                </a:solidFill>
              </a:rPr>
              <a:t>i</a:t>
            </a:r>
            <a:r>
              <a:rPr lang="ru" sz="9600">
                <a:solidFill>
                  <a:srgbClr val="999999"/>
                </a:solidFill>
              </a:rPr>
              <a:t>ke</a:t>
            </a:r>
            <a:endParaRPr sz="9600">
              <a:solidFill>
                <a:srgbClr val="999999"/>
              </a:solidFill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302750"/>
            <a:ext cx="8520600" cy="3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69 призов из 120 фестивалей и конкурсов</a:t>
            </a:r>
            <a:endParaRPr b="1"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Авторы:</a:t>
            </a:r>
            <a:endParaRPr b="1"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Martínez Lara &amp; Rafa Cano Méndez</a:t>
            </a:r>
            <a:endParaRPr b="1"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3"/>
              </a:rPr>
              <a:t>Ссылка на мультфильм</a:t>
            </a:r>
            <a:r>
              <a:rPr lang="ru" sz="3000">
                <a:solidFill>
                  <a:srgbClr val="000000"/>
                </a:solidFill>
              </a:rPr>
              <a:t> </a:t>
            </a:r>
            <a:r>
              <a:rPr lang="ru" sz="3000" u="sng">
                <a:solidFill>
                  <a:schemeClr val="hlink"/>
                </a:solidFill>
                <a:hlinkClick r:id="rId4"/>
              </a:rPr>
              <a:t>https://qps.ru/JDfo3</a:t>
            </a:r>
            <a:r>
              <a:rPr lang="ru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 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           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Фарфоровый единорог/Porcelain unicorn</a:t>
            </a:r>
            <a:endParaRPr sz="2400"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and prize winner of the Philips Parallel Lines 'Tell It Your Way' international competition.&#10;&#10;http://keeganwilcox.com&#10;&#10;Credits:&#10;&#10;German Boy - Trevor Teichmann&#10;Jewish Girl - Fiona Perry&#10;Older Man - Bruce Schroffel&#10;Older Woman - Rita Zohar&#10;&#10;Producer - Anselm Clinard&#10;Director/Writer/Editor - Keegan Wilcox&#10;DOP - Adam Biddle&#10;Gaffer - Phil Badger &#10;Production Designer - Alexa Roland &amp; Ryan Berg&#10;Sound Mixer - Carrie Sheldon&#10;Hair &amp; Make-up - Georgia Jacobs &#10;Sound Designer - Jeffrey Alan Jones&#10;Composer - Greg Nicolett &#10;Coloring - Sebastian Perez-Burchard&#10;VFX - Damian Drago / Tunnel Post" id="154" name="Google Shape;154;p28" title="PORCELAIN UNICOR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3955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Практикум к фильму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Составить задания к фильму, опираясь на алгоритм работы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Задания до просмотра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Задания во время просмотра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Задания после просмотра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Творческое (ие) задание (я)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Методы работы с фильмом - представить ресурс</a:t>
            </a:r>
            <a:endParaRPr sz="24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немецкого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https://www.kinofenster.de/lehrmaterial/methoden/</a:t>
            </a:r>
            <a:r>
              <a:rPr lang="ru" sz="3000"/>
              <a:t> </a:t>
            </a:r>
            <a:endParaRPr sz="3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английского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ru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http://www.lessonsonmovies.com/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Яндекс_культурный марафон </a:t>
            </a: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https://education.yandex.ru/culture/cinema/elementary/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Самостоятельная дидактизация фильма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Выбрать фильм из аннотированного списка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Определить формат работы:индивидуально, в паре, в группе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Просмотреть фильм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Составить задания согласно алгоритма работы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Обратить внимание на критерии оценивания метод.разработки с использованием фильма (на будущее) </a:t>
            </a:r>
            <a:r>
              <a:rPr lang="r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https://clck.ru/JiAzJ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Представить итоговую работу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вашего участия?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итоговых работ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1.Название фильма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2.Сюжет фильма в 2 предложениях, его тема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3.Возраст учащихся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Цель использования фильма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5.Формы работы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6.Дополнения других участников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Рефлексия дня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1.Достигнута ли цель?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2.Что удивило?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3.Что было новое?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4.Есть ли желание использовать видео на уроке?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5.Замечания/впечатления от занятия?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Ссылка на сайт МК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6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https://goo.gl/IFyA0D</a:t>
            </a:r>
            <a:r>
              <a:rPr b="1" lang="ru" sz="60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Откуда интерес  к теме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Дидактизация фильма “Список Шиндлера” зарубежными дидактами - 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Проведение метод.конкурса на площадке “Открытого класса” “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Права детей. Всегда ли они соблюдаются взрослыми?”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на основе документальных фильмов,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Участие в конкурсе “Мой образовательный запрос” с идеей -победительницей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“Дидактизация фильмов”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Собственная педагогическая практика, в частности, дидактизация мульфильма Гарри Бардина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“Адажио”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Знакомство с  порталами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Kinofenster (нем.яз) 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Lessons on Movie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(анг.яз) </a:t>
            </a: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http://cinelycee.fr/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(фр.яз)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Предложение использовать эссе по просмотренному фильму в качестве экзаменационного сочинения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ru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Российская педагогическая энциклопедия»: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“...медиаобразование - направление в педагогике, выступающее за изучение «закономерностей массовой коммуникации (прессы, телевидения, радио, кино, видео и т.д.). Основные задачи медиаобразования: подготовить новое поколение к жизни в современных информационных условиях, к восприятию различной информации, научить человека понимать ее, осознавать последствия ее воздействия на психику, овладевать способами общения на основе невербальных форм коммуникации с помощью технических средств”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Кинопедагогика как часть медиакомпетентности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«Кинообразование» (“film education”) – процесс образования и развития личности средствами и на материале киноискусства с целью формирования культуры общения с экраном, творческих, коммуникативных способностей, умений интерпретации, анализа и оценки кинотекста, обучения различным формам самовыражения при помощи кинотехники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А.Федоров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650"/>
            <a:ext cx="487680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0" y="698500"/>
            <a:ext cx="4267199" cy="377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Материалы для самостоятельного изучения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Чошанов М. А.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E-дидактика: Новый взгляд на теорию обучения в эпоху цифровых технологий</a:t>
            </a:r>
            <a:endParaRPr u="sng">
              <a:solidFill>
                <a:srgbClr val="551A8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Федоров А.В., Левицкая А.А., Челышева И.В., Мурюкина Е.В.,В.Л.Колесниченко, Михалева Г.В., Сердюков Р.В.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Научно-образовательный центр «Медиаобразование и медиакомпетентность»</a:t>
            </a:r>
            <a:endParaRPr u="sng">
              <a:solidFill>
                <a:srgbClr val="551A8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А.В. Федоров, А.А.Левицкая, И.В.Челышева, Е.В.Мурюкина, Д.Е.Григорова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Медиаобразование в странах Восточной Европы </a:t>
            </a:r>
            <a:endParaRPr u="sng">
              <a:solidFill>
                <a:srgbClr val="551A8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Ликбез XXI века. Как европейские школьники изучают кино</a:t>
            </a:r>
            <a:endParaRPr u="sng">
              <a:solidFill>
                <a:srgbClr val="551A8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Дискуссия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Проект списка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"100 фильмов"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Министерства культуры РФ, (см.все</a:t>
            </a:r>
            <a:r>
              <a:rPr lang="ru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фильмы онлайн</a:t>
            </a: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)-ваши предположения?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Кино научит школьников понимать родителей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материал РИА Новости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"Нужна ли детям "Понизовая вольница"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материал "Российской газеты"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●"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u="sng">
                <a:solidFill>
                  <a:srgbClr val="551A8B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Школьникам посоветовали смотреть «Собачье сердце»</a:t>
            </a:r>
            <a:r>
              <a:rPr lang="ru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материал МК 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Цели использование видеоматериалов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Ваши предложения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