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legacyDocTextInfo.bin" ContentType="application/vnd.ms-office.legacyDocTextInf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bin" ContentType="application/vnd.ms-office.legacyDiagramTex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25" r:id="rId4"/>
    <p:sldId id="302" r:id="rId5"/>
    <p:sldId id="303" r:id="rId6"/>
    <p:sldId id="312" r:id="rId7"/>
    <p:sldId id="287" r:id="rId8"/>
    <p:sldId id="286" r:id="rId9"/>
    <p:sldId id="289" r:id="rId10"/>
    <p:sldId id="259" r:id="rId11"/>
    <p:sldId id="263" r:id="rId12"/>
    <p:sldId id="299" r:id="rId13"/>
    <p:sldId id="313" r:id="rId14"/>
    <p:sldId id="304" r:id="rId15"/>
    <p:sldId id="330" r:id="rId16"/>
    <p:sldId id="331" r:id="rId17"/>
    <p:sldId id="332" r:id="rId18"/>
    <p:sldId id="326" r:id="rId19"/>
    <p:sldId id="327" r:id="rId20"/>
    <p:sldId id="334" r:id="rId21"/>
    <p:sldId id="333" r:id="rId22"/>
    <p:sldId id="306" r:id="rId23"/>
    <p:sldId id="307" r:id="rId24"/>
    <p:sldId id="314" r:id="rId25"/>
    <p:sldId id="311" r:id="rId26"/>
    <p:sldId id="335" r:id="rId27"/>
    <p:sldId id="297" r:id="rId28"/>
    <p:sldId id="315" r:id="rId29"/>
    <p:sldId id="288" r:id="rId30"/>
    <p:sldId id="294" r:id="rId31"/>
    <p:sldId id="291" r:id="rId32"/>
    <p:sldId id="338" r:id="rId33"/>
    <p:sldId id="316" r:id="rId34"/>
    <p:sldId id="317" r:id="rId35"/>
    <p:sldId id="318" r:id="rId36"/>
    <p:sldId id="319" r:id="rId37"/>
    <p:sldId id="320" r:id="rId38"/>
    <p:sldId id="321" r:id="rId39"/>
    <p:sldId id="282" r:id="rId40"/>
    <p:sldId id="336" r:id="rId4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CC0000"/>
    <a:srgbClr val="00FFCC"/>
    <a:srgbClr val="CCFFFF"/>
    <a:srgbClr val="FFFFCC"/>
    <a:srgbClr val="0000CC"/>
    <a:srgbClr val="FFFF00"/>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6" d="100"/>
          <a:sy n="106" d="100"/>
        </p:scale>
        <p:origin x="-11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06/relationships/legacyDocTextInfo" Target="legacyDocTextInfo.bin"/><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8" Type="http://schemas.microsoft.com/office/2006/relationships/legacyDiagramText" Target="legacyDiagramText8.bin"/><Relationship Id="rId3" Type="http://schemas.microsoft.com/office/2006/relationships/legacyDiagramText" Target="legacyDiagramText3.bin"/><Relationship Id="rId7" Type="http://schemas.microsoft.com/office/2006/relationships/legacyDiagramText" Target="legacyDiagramText7.bin"/><Relationship Id="rId2" Type="http://schemas.microsoft.com/office/2006/relationships/legacyDiagramText" Target="legacyDiagramText2.bin"/><Relationship Id="rId1" Type="http://schemas.microsoft.com/office/2006/relationships/legacyDiagramText" Target="legacyDiagramText1.bin"/><Relationship Id="rId6" Type="http://schemas.microsoft.com/office/2006/relationships/legacyDiagramText" Target="legacyDiagramText6.bin"/><Relationship Id="rId5" Type="http://schemas.microsoft.com/office/2006/relationships/legacyDiagramText" Target="legacyDiagramText5.bin"/><Relationship Id="rId4" Type="http://schemas.microsoft.com/office/2006/relationships/legacyDiagramText" Target="legacyDiagramText4.bin"/><Relationship Id="rId9" Type="http://schemas.microsoft.com/office/2006/relationships/legacyDiagramText" Target="legacyDiagramText9.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53D8AE79-ED80-409F-9E84-92E3757B40B4}" type="datetimeFigureOut">
              <a:rPr lang="ru-RU"/>
              <a:pPr>
                <a:defRPr/>
              </a:pPr>
              <a:t>21.08.2017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699D2E2-74B5-439B-88D1-E0768963716E}"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2F4B556-CF06-4130-9164-D7810B9E31E5}" type="datetimeFigureOut">
              <a:rPr lang="ru-RU"/>
              <a:pPr>
                <a:defRPr/>
              </a:pPr>
              <a:t>21.08.2017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4B50050-3656-44DE-8256-E02872B032DA}"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B05563E-DCF0-4E92-B1A2-867074D16082}" type="datetimeFigureOut">
              <a:rPr lang="ru-RU"/>
              <a:pPr>
                <a:defRPr/>
              </a:pPr>
              <a:t>21.08.2017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DEF19CD-E4CE-43CF-B4FC-466BDE5EBC5F}"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en-US"/>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Дата 3"/>
          <p:cNvSpPr>
            <a:spLocks noGrp="1"/>
          </p:cNvSpPr>
          <p:nvPr>
            <p:ph type="dt" sz="half" idx="10"/>
          </p:nvPr>
        </p:nvSpPr>
        <p:spPr/>
        <p:txBody>
          <a:bodyPr/>
          <a:lstStyle>
            <a:lvl1pPr>
              <a:defRPr/>
            </a:lvl1pPr>
          </a:lstStyle>
          <a:p>
            <a:pPr>
              <a:defRPr/>
            </a:pPr>
            <a:fld id="{9049B44B-EDA9-4F9E-992B-2B92CF371379}" type="datetimeFigureOut">
              <a:rPr lang="ru-RU"/>
              <a:pPr>
                <a:defRPr/>
              </a:pPr>
              <a:t>21.08.2017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9DB1101-7107-4F05-81C7-867B3C94169A}"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8AC5005-ED74-44C3-9759-E9DF12AB4B38}" type="datetimeFigureOut">
              <a:rPr lang="ru-RU"/>
              <a:pPr>
                <a:defRPr/>
              </a:pPr>
              <a:t>21.08.2017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55984EC-4CF6-4916-BE30-CC32139069C9}"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DC52F924-90AF-4DFE-8DFF-DE2FABF47FA8}" type="datetimeFigureOut">
              <a:rPr lang="ru-RU"/>
              <a:pPr>
                <a:defRPr/>
              </a:pPr>
              <a:t>21.08.2017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884F800-5C9E-4CD7-8AFB-7E8D4FBC56FB}"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681FAAB3-DF2E-4B17-898F-3DD68C915F12}" type="datetimeFigureOut">
              <a:rPr lang="ru-RU"/>
              <a:pPr>
                <a:defRPr/>
              </a:pPr>
              <a:t>21.08.2017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7023BE7-CD54-4585-9151-FD7B4DD0D367}"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D6F052FB-F9BB-4CCC-9B64-B41CD75172C0}" type="datetimeFigureOut">
              <a:rPr lang="ru-RU"/>
              <a:pPr>
                <a:defRPr/>
              </a:pPr>
              <a:t>21.08.2017</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84925C84-723E-4F04-9D38-FDD38A2A606B}"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E2299473-5255-4E86-8FAF-50B050A598DF}" type="datetimeFigureOut">
              <a:rPr lang="ru-RU"/>
              <a:pPr>
                <a:defRPr/>
              </a:pPr>
              <a:t>21.08.2017</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24EE0103-A247-47E7-A2F0-6AD0CDDED7DA}"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371BE756-09BA-4032-87E4-D0B18BC3DDC2}" type="datetimeFigureOut">
              <a:rPr lang="ru-RU"/>
              <a:pPr>
                <a:defRPr/>
              </a:pPr>
              <a:t>21.08.2017</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7B41A831-9658-4942-A742-5C358A41F609}"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C1B6E77-50FD-4363-99FC-89BF03A34F2D}" type="datetimeFigureOut">
              <a:rPr lang="ru-RU"/>
              <a:pPr>
                <a:defRPr/>
              </a:pPr>
              <a:t>21.08.2017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AF241C8-0EAB-4486-B9E8-205717344FF7}"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4A4FEAF-62B0-4143-B953-60DCE3AB5803}" type="datetimeFigureOut">
              <a:rPr lang="ru-RU"/>
              <a:pPr>
                <a:defRPr/>
              </a:pPr>
              <a:t>21.08.2017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47ECE52-1B4E-48FE-8B6D-2A7516EAD7D2}"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A222AE4-EC1C-4A72-9EF6-046C220C7692}" type="datetimeFigureOut">
              <a:rPr lang="ru-RU"/>
              <a:pPr>
                <a:defRPr/>
              </a:pPr>
              <a:t>21.08.2017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13E76C8-F8C8-4D3C-85E7-06929AD7C1AF}"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WordArt 5"/>
          <p:cNvSpPr>
            <a:spLocks noChangeArrowheads="1" noChangeShapeType="1" noTextEdit="1"/>
          </p:cNvSpPr>
          <p:nvPr/>
        </p:nvSpPr>
        <p:spPr bwMode="auto">
          <a:xfrm>
            <a:off x="900113" y="1916113"/>
            <a:ext cx="1584325" cy="971550"/>
          </a:xfrm>
          <a:prstGeom prst="rect">
            <a:avLst/>
          </a:prstGeom>
        </p:spPr>
        <p:txBody>
          <a:bodyPr wrap="none" fromWordArt="1">
            <a:prstTxWarp prst="textPlain">
              <a:avLst>
                <a:gd name="adj" fmla="val 50000"/>
              </a:avLst>
            </a:prstTxWarp>
          </a:bodyPr>
          <a:lstStyle/>
          <a:p>
            <a:pPr algn="ctr"/>
            <a:r>
              <a:rPr lang="ru-RU" sz="3200" b="1" kern="10">
                <a:ln w="9525">
                  <a:noFill/>
                  <a:round/>
                  <a:headEnd/>
                  <a:tailEnd/>
                </a:ln>
                <a:solidFill>
                  <a:srgbClr val="CC0000"/>
                </a:solidFill>
                <a:latin typeface="Arial"/>
                <a:cs typeface="Arial"/>
              </a:rPr>
              <a:t>ОГЭ</a:t>
            </a:r>
          </a:p>
        </p:txBody>
      </p:sp>
      <p:pic>
        <p:nvPicPr>
          <p:cNvPr id="14338" name="Picture 4" descr="shutterstock_604738985"/>
          <p:cNvPicPr>
            <a:picLocks noChangeAspect="1" noChangeArrowheads="1"/>
          </p:cNvPicPr>
          <p:nvPr/>
        </p:nvPicPr>
        <p:blipFill>
          <a:blip r:embed="rId2"/>
          <a:srcRect/>
          <a:stretch>
            <a:fillRect/>
          </a:stretch>
        </p:blipFill>
        <p:spPr bwMode="auto">
          <a:xfrm>
            <a:off x="2987675" y="1484313"/>
            <a:ext cx="3048000" cy="2133600"/>
          </a:xfrm>
          <a:prstGeom prst="rect">
            <a:avLst/>
          </a:prstGeom>
          <a:noFill/>
          <a:ln w="9525">
            <a:noFill/>
            <a:miter lim="800000"/>
            <a:headEnd/>
            <a:tailEnd/>
          </a:ln>
        </p:spPr>
      </p:pic>
      <p:sp>
        <p:nvSpPr>
          <p:cNvPr id="14339" name="WordArt 5"/>
          <p:cNvSpPr>
            <a:spLocks noChangeArrowheads="1" noChangeShapeType="1" noTextEdit="1"/>
          </p:cNvSpPr>
          <p:nvPr/>
        </p:nvSpPr>
        <p:spPr bwMode="auto">
          <a:xfrm>
            <a:off x="2339975" y="4221163"/>
            <a:ext cx="6480175" cy="2016125"/>
          </a:xfrm>
          <a:prstGeom prst="rect">
            <a:avLst/>
          </a:prstGeom>
        </p:spPr>
        <p:txBody>
          <a:bodyPr wrap="none" fromWordArt="1">
            <a:prstTxWarp prst="textPlain">
              <a:avLst>
                <a:gd name="adj" fmla="val 50000"/>
              </a:avLst>
            </a:prstTxWarp>
          </a:bodyPr>
          <a:lstStyle/>
          <a:p>
            <a:pPr algn="ctr"/>
            <a:r>
              <a:rPr lang="ru-RU" sz="3600" b="1" kern="10" spc="720">
                <a:ln w="9525">
                  <a:noFill/>
                  <a:round/>
                  <a:headEnd/>
                  <a:tailEnd/>
                </a:ln>
                <a:solidFill>
                  <a:srgbClr val="0000CC"/>
                </a:solidFill>
                <a:effectLst>
                  <a:outerShdw dist="45791" dir="3378596" algn="ctr" rotWithShape="0">
                    <a:srgbClr val="4D4D4D">
                      <a:alpha val="79999"/>
                    </a:srgbClr>
                  </a:outerShdw>
                </a:effectLst>
                <a:latin typeface="Arial"/>
                <a:cs typeface="Arial"/>
              </a:rPr>
              <a:t>Устный экзамен.</a:t>
            </a:r>
          </a:p>
          <a:p>
            <a:pPr algn="ctr"/>
            <a:r>
              <a:rPr lang="ru-RU" sz="3600" b="1" kern="10" spc="720">
                <a:ln w="9525">
                  <a:noFill/>
                  <a:round/>
                  <a:headEnd/>
                  <a:tailEnd/>
                </a:ln>
                <a:solidFill>
                  <a:srgbClr val="0000CC"/>
                </a:solidFill>
                <a:effectLst>
                  <a:outerShdw dist="45791" dir="3378596" algn="ctr" rotWithShape="0">
                    <a:srgbClr val="4D4D4D">
                      <a:alpha val="79999"/>
                    </a:srgbClr>
                  </a:outerShdw>
                </a:effectLst>
                <a:latin typeface="Arial"/>
                <a:cs typeface="Arial"/>
              </a:rPr>
              <a:t>Задание 1.</a:t>
            </a:r>
          </a:p>
          <a:p>
            <a:pPr algn="ctr"/>
            <a:r>
              <a:rPr lang="ru-RU" sz="3600" b="1" kern="10" spc="720">
                <a:ln w="9525">
                  <a:noFill/>
                  <a:round/>
                  <a:headEnd/>
                  <a:tailEnd/>
                </a:ln>
                <a:solidFill>
                  <a:srgbClr val="0000CC"/>
                </a:solidFill>
                <a:effectLst>
                  <a:outerShdw dist="45791" dir="3378596" algn="ctr" rotWithShape="0">
                    <a:srgbClr val="4D4D4D">
                      <a:alpha val="79999"/>
                    </a:srgbClr>
                  </a:outerShdw>
                </a:effectLst>
                <a:latin typeface="Arial"/>
                <a:cs typeface="Arial"/>
              </a:rPr>
              <a:t>Читаем текст вслух</a:t>
            </a:r>
          </a:p>
        </p:txBody>
      </p:sp>
      <p:sp>
        <p:nvSpPr>
          <p:cNvPr id="6" name="WordArt 8"/>
          <p:cNvSpPr>
            <a:spLocks noChangeArrowheads="1" noChangeShapeType="1" noTextEdit="1"/>
          </p:cNvSpPr>
          <p:nvPr/>
        </p:nvSpPr>
        <p:spPr bwMode="auto">
          <a:xfrm>
            <a:off x="2339975" y="333375"/>
            <a:ext cx="6192838" cy="358775"/>
          </a:xfrm>
          <a:prstGeom prst="rect">
            <a:avLst/>
          </a:prstGeom>
        </p:spPr>
        <p:txBody>
          <a:bodyPr wrap="none" fromWordArt="1">
            <a:prstTxWarp prst="textPlain">
              <a:avLst>
                <a:gd name="adj" fmla="val 50000"/>
              </a:avLst>
            </a:prstTxWarp>
          </a:bodyPr>
          <a:lstStyle/>
          <a:p>
            <a:pPr algn="ctr"/>
            <a:r>
              <a:rPr lang="ru-RU" sz="2000" kern="10">
                <a:ln w="9525">
                  <a:solidFill>
                    <a:srgbClr val="000000"/>
                  </a:solidFill>
                  <a:round/>
                  <a:headEnd/>
                  <a:tailEnd/>
                </a:ln>
                <a:solidFill>
                  <a:srgbClr val="FFFFFF"/>
                </a:solidFill>
                <a:latin typeface="Arial"/>
                <a:cs typeface="Arial"/>
              </a:rPr>
              <a:t>Национальный  центр  инноваций  в образовании</a:t>
            </a:r>
          </a:p>
        </p:txBody>
      </p:sp>
      <p:pic>
        <p:nvPicPr>
          <p:cNvPr id="14341" name="Picture 7" descr="logo"/>
          <p:cNvPicPr>
            <a:picLocks noChangeAspect="1" noChangeArrowheads="1"/>
          </p:cNvPicPr>
          <p:nvPr/>
        </p:nvPicPr>
        <p:blipFill>
          <a:blip r:embed="rId3"/>
          <a:srcRect/>
          <a:stretch>
            <a:fillRect/>
          </a:stretch>
        </p:blipFill>
        <p:spPr bwMode="auto">
          <a:xfrm>
            <a:off x="0" y="0"/>
            <a:ext cx="1706563" cy="1428750"/>
          </a:xfrm>
          <a:prstGeom prst="rect">
            <a:avLst/>
          </a:prstGeom>
          <a:noFill/>
          <a:ln w="9525">
            <a:noFill/>
            <a:miter lim="800000"/>
            <a:headEnd/>
            <a:tailEnd/>
          </a:ln>
        </p:spPr>
      </p:pic>
      <p:sp>
        <p:nvSpPr>
          <p:cNvPr id="14342" name="WordArt 9"/>
          <p:cNvSpPr>
            <a:spLocks noChangeArrowheads="1" noChangeShapeType="1" noTextEdit="1"/>
          </p:cNvSpPr>
          <p:nvPr/>
        </p:nvSpPr>
        <p:spPr bwMode="auto">
          <a:xfrm>
            <a:off x="250825" y="404813"/>
            <a:ext cx="1352550" cy="360362"/>
          </a:xfrm>
          <a:prstGeom prst="rect">
            <a:avLst/>
          </a:prstGeom>
        </p:spPr>
        <p:txBody>
          <a:bodyPr wrap="none" fromWordArt="1">
            <a:prstTxWarp prst="textPlain">
              <a:avLst>
                <a:gd name="adj" fmla="val 50000"/>
              </a:avLst>
            </a:prstTxWarp>
          </a:bodyPr>
          <a:lstStyle/>
          <a:p>
            <a:pPr algn="ctr"/>
            <a:r>
              <a:rPr lang="ru-RU" sz="3600" b="1" kern="10">
                <a:ln w="9525">
                  <a:solidFill>
                    <a:srgbClr val="000000"/>
                  </a:solidFill>
                  <a:round/>
                  <a:headEnd/>
                  <a:tailEnd/>
                </a:ln>
                <a:latin typeface="Arial"/>
                <a:cs typeface="Arial"/>
              </a:rPr>
              <a:t>НЦИО</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7950" y="404813"/>
            <a:ext cx="8928100" cy="647700"/>
          </a:xfrm>
        </p:spPr>
        <p:txBody>
          <a:bodyPr/>
          <a:lstStyle/>
          <a:p>
            <a:pPr algn="l" eaLnBrk="1" hangingPunct="1"/>
            <a:r>
              <a:rPr lang="ru-RU" sz="2400" b="1" smtClean="0">
                <a:solidFill>
                  <a:schemeClr val="tx2"/>
                </a:solidFill>
                <a:latin typeface="Arial" charset="0"/>
              </a:rPr>
              <a:t/>
            </a:r>
            <a:br>
              <a:rPr lang="ru-RU" sz="2400" b="1" smtClean="0">
                <a:solidFill>
                  <a:schemeClr val="tx2"/>
                </a:solidFill>
                <a:latin typeface="Arial" charset="0"/>
              </a:rPr>
            </a:br>
            <a:r>
              <a:rPr lang="ru-RU" sz="2300" b="1" smtClean="0">
                <a:latin typeface="Arial" charset="0"/>
              </a:rPr>
              <a:t>Прочитайте текст, выделяя голосом подчеркнутые слова</a:t>
            </a:r>
            <a:r>
              <a:rPr lang="ru-RU" sz="2300" u="sng" smtClean="0">
                <a:latin typeface="Arial" charset="0"/>
              </a:rPr>
              <a:t/>
            </a:r>
            <a:br>
              <a:rPr lang="ru-RU" sz="2300" u="sng" smtClean="0">
                <a:latin typeface="Arial" charset="0"/>
              </a:rPr>
            </a:br>
            <a:endParaRPr lang="ru-RU" sz="2300" u="sng" smtClean="0">
              <a:latin typeface="Arial" charset="0"/>
            </a:endParaRPr>
          </a:p>
        </p:txBody>
      </p:sp>
      <p:sp>
        <p:nvSpPr>
          <p:cNvPr id="11267" name="Rectangle 3"/>
          <p:cNvSpPr>
            <a:spLocks noGrp="1" noChangeArrowheads="1"/>
          </p:cNvSpPr>
          <p:nvPr>
            <p:ph type="body" idx="1"/>
          </p:nvPr>
        </p:nvSpPr>
        <p:spPr>
          <a:xfrm>
            <a:off x="179388" y="1052513"/>
            <a:ext cx="7056437" cy="1181100"/>
          </a:xfrm>
        </p:spPr>
        <p:txBody>
          <a:bodyPr/>
          <a:lstStyle/>
          <a:p>
            <a:pPr eaLnBrk="1" hangingPunct="1">
              <a:lnSpc>
                <a:spcPct val="80000"/>
              </a:lnSpc>
              <a:buFont typeface="Wingdings" pitchFamily="2" charset="2"/>
              <a:buNone/>
            </a:pPr>
            <a:endParaRPr lang="ru-RU" sz="1400" smtClean="0"/>
          </a:p>
          <a:p>
            <a:pPr eaLnBrk="1" hangingPunct="1">
              <a:lnSpc>
                <a:spcPct val="80000"/>
              </a:lnSpc>
              <a:buFont typeface="Wingdings" pitchFamily="2" charset="2"/>
              <a:buNone/>
            </a:pPr>
            <a:r>
              <a:rPr lang="ru-RU" sz="1400" b="1" smtClean="0">
                <a:latin typeface="Arial" charset="0"/>
              </a:rPr>
              <a:t>Когда </a:t>
            </a:r>
            <a:r>
              <a:rPr lang="ru-RU" sz="1400" b="1" smtClean="0">
                <a:solidFill>
                  <a:srgbClr val="FF0000"/>
                </a:solidFill>
                <a:latin typeface="Arial" charset="0"/>
              </a:rPr>
              <a:t>пробьет</a:t>
            </a:r>
            <a:r>
              <a:rPr lang="ru-RU" sz="1400" b="1" smtClean="0">
                <a:latin typeface="Arial" charset="0"/>
              </a:rPr>
              <a:t> последний час природы,</a:t>
            </a:r>
          </a:p>
          <a:p>
            <a:pPr eaLnBrk="1" hangingPunct="1">
              <a:lnSpc>
                <a:spcPct val="80000"/>
              </a:lnSpc>
              <a:buFont typeface="Wingdings" pitchFamily="2" charset="2"/>
              <a:buNone/>
            </a:pPr>
            <a:r>
              <a:rPr lang="ru-RU" sz="1400" b="1" smtClean="0">
                <a:latin typeface="Arial" charset="0"/>
              </a:rPr>
              <a:t>Состав частей </a:t>
            </a:r>
            <a:r>
              <a:rPr lang="ru-RU" sz="1400" b="1" smtClean="0">
                <a:solidFill>
                  <a:srgbClr val="FF0000"/>
                </a:solidFill>
                <a:latin typeface="Arial" charset="0"/>
              </a:rPr>
              <a:t>разрушится</a:t>
            </a:r>
            <a:r>
              <a:rPr lang="ru-RU" sz="1400" b="1" smtClean="0">
                <a:latin typeface="Arial" charset="0"/>
              </a:rPr>
              <a:t> земных,</a:t>
            </a:r>
          </a:p>
          <a:p>
            <a:pPr eaLnBrk="1" hangingPunct="1">
              <a:lnSpc>
                <a:spcPct val="80000"/>
              </a:lnSpc>
              <a:buFont typeface="Wingdings" pitchFamily="2" charset="2"/>
              <a:buNone/>
            </a:pPr>
            <a:r>
              <a:rPr lang="ru-RU" sz="1400" b="1" smtClean="0">
                <a:latin typeface="Arial" charset="0"/>
              </a:rPr>
              <a:t>Все зримое опять </a:t>
            </a:r>
            <a:r>
              <a:rPr lang="ru-RU" sz="1400" b="1" smtClean="0">
                <a:solidFill>
                  <a:srgbClr val="FF0000"/>
                </a:solidFill>
                <a:latin typeface="Arial" charset="0"/>
              </a:rPr>
              <a:t>покроют</a:t>
            </a:r>
            <a:r>
              <a:rPr lang="ru-RU" sz="1400" b="1" smtClean="0">
                <a:latin typeface="Arial" charset="0"/>
              </a:rPr>
              <a:t> воды,</a:t>
            </a:r>
          </a:p>
          <a:p>
            <a:pPr eaLnBrk="1" hangingPunct="1">
              <a:lnSpc>
                <a:spcPct val="80000"/>
              </a:lnSpc>
              <a:buFont typeface="Wingdings" pitchFamily="2" charset="2"/>
              <a:buNone/>
            </a:pPr>
            <a:r>
              <a:rPr lang="ru-RU" sz="1400" b="1" smtClean="0">
                <a:latin typeface="Arial" charset="0"/>
              </a:rPr>
              <a:t>И Божий Лик  </a:t>
            </a:r>
            <a:r>
              <a:rPr lang="ru-RU" sz="1400" b="1" smtClean="0">
                <a:solidFill>
                  <a:srgbClr val="FF0000"/>
                </a:solidFill>
                <a:latin typeface="Arial" charset="0"/>
              </a:rPr>
              <a:t>изобразится </a:t>
            </a:r>
            <a:r>
              <a:rPr lang="ru-RU" sz="1400" b="1" smtClean="0">
                <a:latin typeface="Arial" charset="0"/>
              </a:rPr>
              <a:t>в них.</a:t>
            </a:r>
          </a:p>
          <a:p>
            <a:pPr eaLnBrk="1" hangingPunct="1">
              <a:lnSpc>
                <a:spcPct val="80000"/>
              </a:lnSpc>
              <a:buFont typeface="Wingdings" pitchFamily="2" charset="2"/>
              <a:buNone/>
            </a:pPr>
            <a:endParaRPr lang="ru-RU" sz="1400" b="1" smtClean="0">
              <a:latin typeface="Arial" charset="0"/>
            </a:endParaRPr>
          </a:p>
        </p:txBody>
      </p:sp>
      <p:sp>
        <p:nvSpPr>
          <p:cNvPr id="53251" name="Rectangle 3"/>
          <p:cNvSpPr>
            <a:spLocks noChangeArrowheads="1"/>
          </p:cNvSpPr>
          <p:nvPr/>
        </p:nvSpPr>
        <p:spPr bwMode="auto">
          <a:xfrm>
            <a:off x="323850" y="2636838"/>
            <a:ext cx="7056438" cy="1181100"/>
          </a:xfrm>
          <a:prstGeom prst="rect">
            <a:avLst/>
          </a:prstGeom>
          <a:noFill/>
          <a:ln w="9525">
            <a:noFill/>
            <a:miter lim="800000"/>
            <a:headEnd/>
            <a:tailEnd/>
          </a:ln>
        </p:spPr>
        <p:txBody>
          <a:bodyPr/>
          <a:lstStyle/>
          <a:p>
            <a:pPr marL="342900" indent="-342900">
              <a:lnSpc>
                <a:spcPct val="80000"/>
              </a:lnSpc>
              <a:spcBef>
                <a:spcPct val="20000"/>
              </a:spcBef>
              <a:buFont typeface="Wingdings" pitchFamily="2" charset="2"/>
              <a:buNone/>
            </a:pPr>
            <a:endParaRPr lang="ru-RU" sz="1600">
              <a:latin typeface="Calibri" pitchFamily="34" charset="0"/>
            </a:endParaRPr>
          </a:p>
          <a:p>
            <a:pPr marL="342900" indent="-342900">
              <a:lnSpc>
                <a:spcPct val="80000"/>
              </a:lnSpc>
              <a:spcBef>
                <a:spcPct val="20000"/>
              </a:spcBef>
              <a:buFont typeface="Wingdings" pitchFamily="2" charset="2"/>
              <a:buNone/>
            </a:pPr>
            <a:endParaRPr lang="ru-RU" sz="1400"/>
          </a:p>
        </p:txBody>
      </p:sp>
      <p:sp>
        <p:nvSpPr>
          <p:cNvPr id="53252" name="Rectangle 3"/>
          <p:cNvSpPr>
            <a:spLocks noChangeArrowheads="1"/>
          </p:cNvSpPr>
          <p:nvPr/>
        </p:nvSpPr>
        <p:spPr bwMode="auto">
          <a:xfrm>
            <a:off x="250825" y="4724400"/>
            <a:ext cx="7056438" cy="1439863"/>
          </a:xfrm>
          <a:prstGeom prst="rect">
            <a:avLst/>
          </a:prstGeom>
          <a:noFill/>
          <a:ln w="9525">
            <a:noFill/>
            <a:miter lim="800000"/>
            <a:headEnd/>
            <a:tailEnd/>
          </a:ln>
        </p:spPr>
        <p:txBody>
          <a:bodyPr/>
          <a:lstStyle/>
          <a:p>
            <a:pPr marL="342900" indent="-342900">
              <a:lnSpc>
                <a:spcPct val="80000"/>
              </a:lnSpc>
              <a:spcBef>
                <a:spcPct val="20000"/>
              </a:spcBef>
              <a:buFont typeface="Wingdings" pitchFamily="2" charset="2"/>
              <a:buNone/>
            </a:pPr>
            <a:endParaRPr lang="ru-RU" sz="1600">
              <a:latin typeface="Calibri" pitchFamily="34" charset="0"/>
            </a:endParaRPr>
          </a:p>
        </p:txBody>
      </p:sp>
      <p:sp>
        <p:nvSpPr>
          <p:cNvPr id="53253" name="Rectangle 7"/>
          <p:cNvSpPr>
            <a:spLocks noChangeArrowheads="1"/>
          </p:cNvSpPr>
          <p:nvPr/>
        </p:nvSpPr>
        <p:spPr bwMode="auto">
          <a:xfrm>
            <a:off x="179388" y="2781300"/>
            <a:ext cx="5886450" cy="1262063"/>
          </a:xfrm>
          <a:prstGeom prst="rect">
            <a:avLst/>
          </a:prstGeom>
          <a:noFill/>
          <a:ln w="9525">
            <a:noFill/>
            <a:miter lim="800000"/>
            <a:headEnd/>
            <a:tailEnd/>
          </a:ln>
        </p:spPr>
        <p:txBody>
          <a:bodyPr>
            <a:spAutoFit/>
          </a:bodyPr>
          <a:lstStyle/>
          <a:p>
            <a:r>
              <a:rPr lang="ru-RU" sz="1400" b="1"/>
              <a:t>Когда пробьет </a:t>
            </a:r>
            <a:r>
              <a:rPr lang="ru-RU" sz="1400" b="1">
                <a:solidFill>
                  <a:srgbClr val="FF0000"/>
                </a:solidFill>
              </a:rPr>
              <a:t>последний </a:t>
            </a:r>
            <a:r>
              <a:rPr lang="ru-RU" sz="1400" b="1"/>
              <a:t>час природы,</a:t>
            </a:r>
          </a:p>
          <a:p>
            <a:r>
              <a:rPr lang="ru-RU" sz="1400" b="1"/>
              <a:t>Состав частей разрушится </a:t>
            </a:r>
            <a:r>
              <a:rPr lang="ru-RU" sz="1400" b="1">
                <a:solidFill>
                  <a:srgbClr val="FF0000"/>
                </a:solidFill>
              </a:rPr>
              <a:t>земных</a:t>
            </a:r>
            <a:r>
              <a:rPr lang="ru-RU" sz="1400" b="1"/>
              <a:t>,</a:t>
            </a:r>
          </a:p>
          <a:p>
            <a:r>
              <a:rPr lang="ru-RU" sz="1400" b="1"/>
              <a:t>Все зримое </a:t>
            </a:r>
            <a:r>
              <a:rPr lang="ru-RU" sz="1400" b="1">
                <a:solidFill>
                  <a:srgbClr val="FF0000"/>
                </a:solidFill>
              </a:rPr>
              <a:t>опять </a:t>
            </a:r>
            <a:r>
              <a:rPr lang="ru-RU" sz="1400" b="1"/>
              <a:t>покроют воды,</a:t>
            </a:r>
          </a:p>
          <a:p>
            <a:r>
              <a:rPr lang="ru-RU" sz="1400" b="1"/>
              <a:t>И </a:t>
            </a:r>
            <a:r>
              <a:rPr lang="ru-RU" sz="1400" b="1">
                <a:solidFill>
                  <a:srgbClr val="FF0000"/>
                </a:solidFill>
              </a:rPr>
              <a:t>Божий Лик </a:t>
            </a:r>
            <a:r>
              <a:rPr lang="ru-RU" sz="1400" b="1"/>
              <a:t>изобразится</a:t>
            </a:r>
            <a:r>
              <a:rPr lang="ru-RU" sz="1400" b="1">
                <a:solidFill>
                  <a:srgbClr val="FF0000"/>
                </a:solidFill>
              </a:rPr>
              <a:t> </a:t>
            </a:r>
            <a:r>
              <a:rPr lang="ru-RU" sz="1400" b="1"/>
              <a:t>в них.</a:t>
            </a:r>
          </a:p>
          <a:p>
            <a:pPr>
              <a:spcBef>
                <a:spcPct val="50000"/>
              </a:spcBef>
              <a:buFont typeface="Wingdings" pitchFamily="2" charset="2"/>
              <a:buNone/>
            </a:pPr>
            <a:endParaRPr lang="ru-RU" sz="1400" b="1">
              <a:latin typeface="Calibri" pitchFamily="34" charset="0"/>
            </a:endParaRPr>
          </a:p>
        </p:txBody>
      </p:sp>
      <p:sp>
        <p:nvSpPr>
          <p:cNvPr id="53254" name="Rectangle 8"/>
          <p:cNvSpPr>
            <a:spLocks noChangeArrowheads="1"/>
          </p:cNvSpPr>
          <p:nvPr/>
        </p:nvSpPr>
        <p:spPr bwMode="auto">
          <a:xfrm>
            <a:off x="179388" y="4652963"/>
            <a:ext cx="6985000" cy="1262062"/>
          </a:xfrm>
          <a:prstGeom prst="rect">
            <a:avLst/>
          </a:prstGeom>
          <a:noFill/>
          <a:ln w="9525">
            <a:noFill/>
            <a:miter lim="800000"/>
            <a:headEnd/>
            <a:tailEnd/>
          </a:ln>
        </p:spPr>
        <p:txBody>
          <a:bodyPr>
            <a:spAutoFit/>
          </a:bodyPr>
          <a:lstStyle/>
          <a:p>
            <a:r>
              <a:rPr lang="ru-RU" sz="1400" b="1"/>
              <a:t>Когда пробьет последний час </a:t>
            </a:r>
            <a:r>
              <a:rPr lang="ru-RU" sz="1400" b="1">
                <a:solidFill>
                  <a:srgbClr val="FF3300"/>
                </a:solidFill>
              </a:rPr>
              <a:t>природы</a:t>
            </a:r>
            <a:r>
              <a:rPr lang="ru-RU" sz="1400" b="1"/>
              <a:t>,</a:t>
            </a:r>
          </a:p>
          <a:p>
            <a:r>
              <a:rPr lang="ru-RU" sz="1400" b="1">
                <a:solidFill>
                  <a:srgbClr val="FF3300"/>
                </a:solidFill>
              </a:rPr>
              <a:t>Состав частей</a:t>
            </a:r>
            <a:r>
              <a:rPr lang="ru-RU" sz="1400" b="1"/>
              <a:t> разрушится земных,</a:t>
            </a:r>
          </a:p>
          <a:p>
            <a:r>
              <a:rPr lang="ru-RU" sz="1400" b="1"/>
              <a:t>Все </a:t>
            </a:r>
            <a:r>
              <a:rPr lang="ru-RU" sz="1400" b="1">
                <a:solidFill>
                  <a:srgbClr val="FF3300"/>
                </a:solidFill>
              </a:rPr>
              <a:t>зримое</a:t>
            </a:r>
            <a:r>
              <a:rPr lang="ru-RU" sz="1400" b="1"/>
              <a:t> опять покроют воды,</a:t>
            </a:r>
          </a:p>
          <a:p>
            <a:r>
              <a:rPr lang="ru-RU" sz="1400" b="1"/>
              <a:t>И </a:t>
            </a:r>
            <a:r>
              <a:rPr lang="ru-RU" sz="1400" b="1">
                <a:solidFill>
                  <a:srgbClr val="FF3300"/>
                </a:solidFill>
              </a:rPr>
              <a:t>Божий Лик</a:t>
            </a:r>
            <a:r>
              <a:rPr lang="ru-RU" sz="1400" b="1"/>
              <a:t> изобразится </a:t>
            </a:r>
            <a:r>
              <a:rPr lang="ru-RU" sz="1400" b="1">
                <a:solidFill>
                  <a:srgbClr val="FF3300"/>
                </a:solidFill>
              </a:rPr>
              <a:t>в них</a:t>
            </a:r>
            <a:r>
              <a:rPr lang="ru-RU" sz="1400" b="1"/>
              <a:t>.</a:t>
            </a:r>
          </a:p>
          <a:p>
            <a:pPr>
              <a:spcBef>
                <a:spcPct val="50000"/>
              </a:spcBef>
              <a:buFont typeface="Wingdings" pitchFamily="2" charset="2"/>
              <a:buNone/>
            </a:pPr>
            <a:endParaRPr lang="ru-RU" sz="1400" b="1">
              <a:latin typeface="Calibri" pitchFamily="34" charset="0"/>
            </a:endParaRPr>
          </a:p>
        </p:txBody>
      </p:sp>
      <p:sp>
        <p:nvSpPr>
          <p:cNvPr id="53255" name="Rectangle 9"/>
          <p:cNvSpPr>
            <a:spLocks noChangeArrowheads="1"/>
          </p:cNvSpPr>
          <p:nvPr/>
        </p:nvSpPr>
        <p:spPr bwMode="auto">
          <a:xfrm>
            <a:off x="107950" y="5805488"/>
            <a:ext cx="4103688" cy="620712"/>
          </a:xfrm>
          <a:prstGeom prst="rect">
            <a:avLst/>
          </a:prstGeom>
          <a:solidFill>
            <a:schemeClr val="bg1"/>
          </a:solidFill>
          <a:ln w="9525">
            <a:noFill/>
            <a:miter lim="800000"/>
            <a:headEnd/>
            <a:tailEnd/>
          </a:ln>
        </p:spPr>
        <p:txBody>
          <a:bodyPr wrap="none" anchor="ctr"/>
          <a:lstStyle/>
          <a:p>
            <a:pPr algn="ctr"/>
            <a:r>
              <a:rPr lang="ru-RU" sz="1400"/>
              <a:t>Ф.И.Тютчев «Последний катаклизм»</a:t>
            </a:r>
          </a:p>
        </p:txBody>
      </p:sp>
      <p:pic>
        <p:nvPicPr>
          <p:cNvPr id="53256" name="Picture 10" descr="shutterstock_167145878"/>
          <p:cNvPicPr>
            <a:picLocks noChangeAspect="1" noChangeArrowheads="1"/>
          </p:cNvPicPr>
          <p:nvPr/>
        </p:nvPicPr>
        <p:blipFill>
          <a:blip r:embed="rId2"/>
          <a:srcRect/>
          <a:stretch>
            <a:fillRect/>
          </a:stretch>
        </p:blipFill>
        <p:spPr bwMode="auto">
          <a:xfrm>
            <a:off x="4932363" y="2492375"/>
            <a:ext cx="3048000" cy="2133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0"/>
                                  </p:iterate>
                                  <p:childTnLst>
                                    <p:set>
                                      <p:cBhvr>
                                        <p:cTn id="6" dur="1" fill="hold">
                                          <p:stCondLst>
                                            <p:cond delay="0"/>
                                          </p:stCondLst>
                                        </p:cTn>
                                        <p:tgtEl>
                                          <p:spTgt spid="11267">
                                            <p:txEl>
                                              <p:pRg st="1" end="1"/>
                                            </p:txEl>
                                          </p:spTgt>
                                        </p:tgtEl>
                                        <p:attrNameLst>
                                          <p:attrName>style.visibility</p:attrName>
                                        </p:attrNameLst>
                                      </p:cBhvr>
                                      <p:to>
                                        <p:strVal val="visible"/>
                                      </p:to>
                                    </p:set>
                                    <p:animEffect transition="in" filter="fade">
                                      <p:cBhvr>
                                        <p:cTn id="7" dur="2000"/>
                                        <p:tgtEl>
                                          <p:spTgt spid="11267">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267">
                                            <p:txEl>
                                              <p:pRg st="2" end="2"/>
                                            </p:txEl>
                                          </p:spTgt>
                                        </p:tgtEl>
                                        <p:attrNameLst>
                                          <p:attrName>style.visibility</p:attrName>
                                        </p:attrNameLst>
                                      </p:cBhvr>
                                      <p:to>
                                        <p:strVal val="visible"/>
                                      </p:to>
                                    </p:set>
                                    <p:animEffect transition="in" filter="fade">
                                      <p:cBhvr>
                                        <p:cTn id="10" dur="2000"/>
                                        <p:tgtEl>
                                          <p:spTgt spid="11267">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267">
                                            <p:txEl>
                                              <p:pRg st="3" end="3"/>
                                            </p:txEl>
                                          </p:spTgt>
                                        </p:tgtEl>
                                        <p:attrNameLst>
                                          <p:attrName>style.visibility</p:attrName>
                                        </p:attrNameLst>
                                      </p:cBhvr>
                                      <p:to>
                                        <p:strVal val="visible"/>
                                      </p:to>
                                    </p:set>
                                    <p:animEffect transition="in" filter="fade">
                                      <p:cBhvr>
                                        <p:cTn id="13" dur="2000"/>
                                        <p:tgtEl>
                                          <p:spTgt spid="11267">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267">
                                            <p:txEl>
                                              <p:pRg st="4" end="4"/>
                                            </p:txEl>
                                          </p:spTgt>
                                        </p:tgtEl>
                                        <p:attrNameLst>
                                          <p:attrName>style.visibility</p:attrName>
                                        </p:attrNameLst>
                                      </p:cBhvr>
                                      <p:to>
                                        <p:strVal val="visible"/>
                                      </p:to>
                                    </p:set>
                                    <p:animEffect transition="in" filter="fade">
                                      <p:cBhvr>
                                        <p:cTn id="16" dur="2000"/>
                                        <p:tgtEl>
                                          <p:spTgt spid="11267">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266"/>
                                        </p:tgtEl>
                                        <p:attrNameLst>
                                          <p:attrName>style.visibility</p:attrName>
                                        </p:attrNameLst>
                                      </p:cBhvr>
                                      <p:to>
                                        <p:strVal val="visible"/>
                                      </p:to>
                                    </p:set>
                                    <p:animEffect transition="in" filter="fade">
                                      <p:cBhvr>
                                        <p:cTn id="19" dur="2000"/>
                                        <p:tgtEl>
                                          <p:spTgt spid="11266"/>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grpId="0" nodeType="clickEffect">
                                  <p:stCondLst>
                                    <p:cond delay="0"/>
                                  </p:stCondLst>
                                  <p:childTnLst>
                                    <p:set>
                                      <p:cBhvr>
                                        <p:cTn id="23" dur="1" fill="hold">
                                          <p:stCondLst>
                                            <p:cond delay="0"/>
                                          </p:stCondLst>
                                        </p:cTn>
                                        <p:tgtEl>
                                          <p:spTgt spid="53253"/>
                                        </p:tgtEl>
                                        <p:attrNameLst>
                                          <p:attrName>style.visibility</p:attrName>
                                        </p:attrNameLst>
                                      </p:cBhvr>
                                      <p:to>
                                        <p:strVal val="visible"/>
                                      </p:to>
                                    </p:set>
                                    <p:anim calcmode="lin" valueType="num">
                                      <p:cBhvr>
                                        <p:cTn id="24" dur="500" decel="50000" fill="hold">
                                          <p:stCondLst>
                                            <p:cond delay="0"/>
                                          </p:stCondLst>
                                        </p:cTn>
                                        <p:tgtEl>
                                          <p:spTgt spid="53253"/>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53253"/>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53253"/>
                                        </p:tgtEl>
                                        <p:attrNameLst>
                                          <p:attrName>ppt_w</p:attrName>
                                        </p:attrNameLst>
                                      </p:cBhvr>
                                      <p:tavLst>
                                        <p:tav tm="0">
                                          <p:val>
                                            <p:strVal val="#ppt_w*.05"/>
                                          </p:val>
                                        </p:tav>
                                        <p:tav tm="100000">
                                          <p:val>
                                            <p:strVal val="#ppt_w"/>
                                          </p:val>
                                        </p:tav>
                                      </p:tavLst>
                                    </p:anim>
                                    <p:anim calcmode="lin" valueType="num">
                                      <p:cBhvr>
                                        <p:cTn id="27" dur="1000" fill="hold"/>
                                        <p:tgtEl>
                                          <p:spTgt spid="53253"/>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53253"/>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53253"/>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53253"/>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53253"/>
                                        </p:tgtEl>
                                      </p:cBhvr>
                                    </p:animEffect>
                                  </p:childTnLst>
                                </p:cTn>
                              </p:par>
                            </p:childTnLst>
                          </p:cTn>
                        </p:par>
                      </p:childTnLst>
                    </p:cTn>
                  </p:par>
                  <p:par>
                    <p:cTn id="32" fill="hold">
                      <p:stCondLst>
                        <p:cond delay="indefinite"/>
                      </p:stCondLst>
                      <p:childTnLst>
                        <p:par>
                          <p:cTn id="33" fill="hold">
                            <p:stCondLst>
                              <p:cond delay="0"/>
                            </p:stCondLst>
                            <p:childTnLst>
                              <p:par>
                                <p:cTn id="34" presetID="25" presetClass="entr" presetSubtype="0" fill="hold" grpId="0" nodeType="clickEffect">
                                  <p:stCondLst>
                                    <p:cond delay="0"/>
                                  </p:stCondLst>
                                  <p:childTnLst>
                                    <p:set>
                                      <p:cBhvr>
                                        <p:cTn id="35" dur="1" fill="hold">
                                          <p:stCondLst>
                                            <p:cond delay="0"/>
                                          </p:stCondLst>
                                        </p:cTn>
                                        <p:tgtEl>
                                          <p:spTgt spid="53254"/>
                                        </p:tgtEl>
                                        <p:attrNameLst>
                                          <p:attrName>style.visibility</p:attrName>
                                        </p:attrNameLst>
                                      </p:cBhvr>
                                      <p:to>
                                        <p:strVal val="visible"/>
                                      </p:to>
                                    </p:set>
                                    <p:anim calcmode="lin" valueType="num">
                                      <p:cBhvr>
                                        <p:cTn id="36" dur="500" decel="50000" fill="hold">
                                          <p:stCondLst>
                                            <p:cond delay="0"/>
                                          </p:stCondLst>
                                        </p:cTn>
                                        <p:tgtEl>
                                          <p:spTgt spid="53254"/>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53254"/>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53254"/>
                                        </p:tgtEl>
                                        <p:attrNameLst>
                                          <p:attrName>ppt_w</p:attrName>
                                        </p:attrNameLst>
                                      </p:cBhvr>
                                      <p:tavLst>
                                        <p:tav tm="0">
                                          <p:val>
                                            <p:strVal val="#ppt_w*.05"/>
                                          </p:val>
                                        </p:tav>
                                        <p:tav tm="100000">
                                          <p:val>
                                            <p:strVal val="#ppt_w"/>
                                          </p:val>
                                        </p:tav>
                                      </p:tavLst>
                                    </p:anim>
                                    <p:anim calcmode="lin" valueType="num">
                                      <p:cBhvr>
                                        <p:cTn id="39" dur="1000" fill="hold"/>
                                        <p:tgtEl>
                                          <p:spTgt spid="53254"/>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53254"/>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53254"/>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53254"/>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53254"/>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53255"/>
                                        </p:tgtEl>
                                        <p:attrNameLst>
                                          <p:attrName>style.visibility</p:attrName>
                                        </p:attrNameLst>
                                      </p:cBhvr>
                                      <p:to>
                                        <p:strVal val="visible"/>
                                      </p:to>
                                    </p:set>
                                    <p:animEffect transition="in" filter="fade">
                                      <p:cBhvr>
                                        <p:cTn id="48" dur="1000"/>
                                        <p:tgtEl>
                                          <p:spTgt spid="53255"/>
                                        </p:tgtEl>
                                      </p:cBhvr>
                                    </p:animEffect>
                                    <p:anim calcmode="lin" valueType="num">
                                      <p:cBhvr>
                                        <p:cTn id="49" dur="1000" fill="hold"/>
                                        <p:tgtEl>
                                          <p:spTgt spid="53255"/>
                                        </p:tgtEl>
                                        <p:attrNameLst>
                                          <p:attrName>ppt_x</p:attrName>
                                        </p:attrNameLst>
                                      </p:cBhvr>
                                      <p:tavLst>
                                        <p:tav tm="0">
                                          <p:val>
                                            <p:strVal val="#ppt_x"/>
                                          </p:val>
                                        </p:tav>
                                        <p:tav tm="100000">
                                          <p:val>
                                            <p:strVal val="#ppt_x"/>
                                          </p:val>
                                        </p:tav>
                                      </p:tavLst>
                                    </p:anim>
                                    <p:anim calcmode="lin" valueType="num">
                                      <p:cBhvr>
                                        <p:cTn id="50" dur="1000" fill="hold"/>
                                        <p:tgtEl>
                                          <p:spTgt spid="532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P spid="53253" grpId="0"/>
      <p:bldP spid="53254" grpId="0"/>
      <p:bldP spid="5325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ru-RU" sz="3800" dirty="0">
                <a:latin typeface="Arial" charset="0"/>
              </a:rPr>
              <a:t>М. Безродный</a:t>
            </a:r>
            <a:br>
              <a:rPr lang="ru-RU" sz="3800" dirty="0">
                <a:latin typeface="Arial" charset="0"/>
              </a:rPr>
            </a:br>
            <a:r>
              <a:rPr lang="ru-RU" sz="3800" dirty="0" smtClean="0">
                <a:latin typeface="Arial" charset="0"/>
              </a:rPr>
              <a:t>Конспект письма на родину</a:t>
            </a:r>
            <a:endParaRPr lang="ru-RU" sz="3800" dirty="0">
              <a:solidFill>
                <a:srgbClr val="FF0000"/>
              </a:solidFill>
              <a:latin typeface="Arial" charset="0"/>
            </a:endParaRPr>
          </a:p>
        </p:txBody>
      </p:sp>
      <p:sp>
        <p:nvSpPr>
          <p:cNvPr id="17411" name="Rectangle 3"/>
          <p:cNvSpPr>
            <a:spLocks noGrp="1" noChangeArrowheads="1"/>
          </p:cNvSpPr>
          <p:nvPr>
            <p:ph type="body" idx="1"/>
          </p:nvPr>
        </p:nvSpPr>
        <p:spPr>
          <a:xfrm>
            <a:off x="457200" y="1600200"/>
            <a:ext cx="3970338" cy="3413125"/>
          </a:xfrm>
        </p:spPr>
        <p:txBody>
          <a:bodyPr/>
          <a:lstStyle/>
          <a:p>
            <a:pPr marL="0" indent="719138" eaLnBrk="1" hangingPunct="1">
              <a:buFont typeface="Wingdings" pitchFamily="2" charset="2"/>
              <a:buNone/>
            </a:pPr>
            <a:r>
              <a:rPr lang="ru-RU" sz="4400" smtClean="0"/>
              <a:t>  </a:t>
            </a:r>
            <a:r>
              <a:rPr lang="ru-RU" sz="2000" b="1" smtClean="0">
                <a:solidFill>
                  <a:srgbClr val="FF0000"/>
                </a:solidFill>
              </a:rPr>
              <a:t>1             2               3</a:t>
            </a:r>
          </a:p>
          <a:p>
            <a:pPr marL="0" indent="719138" eaLnBrk="1" hangingPunct="1">
              <a:lnSpc>
                <a:spcPct val="70000"/>
              </a:lnSpc>
              <a:buFont typeface="Wingdings" pitchFamily="2" charset="2"/>
              <a:buNone/>
            </a:pPr>
            <a:r>
              <a:rPr lang="ru-RU" sz="2400" smtClean="0"/>
              <a:t>Пока живу, надеюсь.</a:t>
            </a:r>
          </a:p>
          <a:p>
            <a:pPr marL="0" indent="719138" eaLnBrk="1" hangingPunct="1">
              <a:lnSpc>
                <a:spcPct val="70000"/>
              </a:lnSpc>
              <a:buFont typeface="Wingdings" pitchFamily="2" charset="2"/>
              <a:buNone/>
            </a:pPr>
            <a:r>
              <a:rPr lang="ru-RU" sz="2400" b="1" smtClean="0">
                <a:solidFill>
                  <a:srgbClr val="FF0000"/>
                </a:solidFill>
              </a:rPr>
              <a:t>     </a:t>
            </a:r>
            <a:r>
              <a:rPr lang="ru-RU" sz="2000" b="1" smtClean="0">
                <a:solidFill>
                  <a:srgbClr val="FF0000"/>
                </a:solidFill>
              </a:rPr>
              <a:t>3                  1            2</a:t>
            </a:r>
          </a:p>
          <a:p>
            <a:pPr marL="0" indent="719138" eaLnBrk="1" hangingPunct="1">
              <a:lnSpc>
                <a:spcPct val="70000"/>
              </a:lnSpc>
              <a:buFont typeface="Wingdings" pitchFamily="2" charset="2"/>
              <a:buNone/>
            </a:pPr>
            <a:r>
              <a:rPr lang="ru-RU" sz="2400" smtClean="0"/>
              <a:t>Надеюсь, пока живу.</a:t>
            </a:r>
          </a:p>
          <a:p>
            <a:pPr marL="0" indent="719138" eaLnBrk="1" hangingPunct="1">
              <a:lnSpc>
                <a:spcPct val="70000"/>
              </a:lnSpc>
              <a:buFont typeface="Wingdings" pitchFamily="2" charset="2"/>
              <a:buNone/>
            </a:pPr>
            <a:r>
              <a:rPr lang="ru-RU" sz="2400" b="1" smtClean="0">
                <a:solidFill>
                  <a:srgbClr val="FF0000"/>
                </a:solidFill>
              </a:rPr>
              <a:t>    </a:t>
            </a:r>
            <a:r>
              <a:rPr lang="ru-RU" sz="2000" b="1" smtClean="0">
                <a:solidFill>
                  <a:srgbClr val="FF0000"/>
                </a:solidFill>
              </a:rPr>
              <a:t>2           1                  3</a:t>
            </a:r>
          </a:p>
          <a:p>
            <a:pPr marL="0" indent="719138" eaLnBrk="1" hangingPunct="1">
              <a:lnSpc>
                <a:spcPct val="70000"/>
              </a:lnSpc>
              <a:buFont typeface="Wingdings" pitchFamily="2" charset="2"/>
              <a:buNone/>
            </a:pPr>
            <a:r>
              <a:rPr lang="ru-RU" sz="2400" smtClean="0"/>
              <a:t>Живу пока, надеюсь.</a:t>
            </a:r>
          </a:p>
          <a:p>
            <a:pPr marL="0" indent="719138" eaLnBrk="1" hangingPunct="1">
              <a:lnSpc>
                <a:spcPct val="70000"/>
              </a:lnSpc>
              <a:buFont typeface="Wingdings" pitchFamily="2" charset="2"/>
              <a:buNone/>
            </a:pPr>
            <a:r>
              <a:rPr lang="ru-RU" sz="2400" b="1" smtClean="0">
                <a:solidFill>
                  <a:srgbClr val="FF0000"/>
                </a:solidFill>
              </a:rPr>
              <a:t>     </a:t>
            </a:r>
            <a:r>
              <a:rPr lang="ru-RU" sz="2000" b="1" smtClean="0">
                <a:solidFill>
                  <a:srgbClr val="FF0000"/>
                </a:solidFill>
              </a:rPr>
              <a:t>3                  2              1</a:t>
            </a:r>
          </a:p>
          <a:p>
            <a:pPr marL="0" indent="719138" eaLnBrk="1" hangingPunct="1">
              <a:lnSpc>
                <a:spcPct val="70000"/>
              </a:lnSpc>
              <a:buFont typeface="Wingdings" pitchFamily="2" charset="2"/>
              <a:buNone/>
            </a:pPr>
            <a:r>
              <a:rPr lang="ru-RU" sz="2400" smtClean="0"/>
              <a:t>Надеюсь, живу. Пока</a:t>
            </a:r>
            <a:r>
              <a:rPr lang="ru-RU" sz="2400" smtClean="0">
                <a:latin typeface="Arial" charset="0"/>
              </a:rPr>
              <a:t>.</a:t>
            </a:r>
          </a:p>
        </p:txBody>
      </p:sp>
      <p:pic>
        <p:nvPicPr>
          <p:cNvPr id="54275" name="Picture 4" descr="shutterstock_181778009"/>
          <p:cNvPicPr>
            <a:picLocks noChangeAspect="1" noChangeArrowheads="1"/>
          </p:cNvPicPr>
          <p:nvPr/>
        </p:nvPicPr>
        <p:blipFill>
          <a:blip r:embed="rId2"/>
          <a:srcRect/>
          <a:stretch>
            <a:fillRect/>
          </a:stretch>
        </p:blipFill>
        <p:spPr bwMode="auto">
          <a:xfrm>
            <a:off x="5508625" y="1916113"/>
            <a:ext cx="2538413" cy="304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animEffect transition="in" filter="fade">
                                      <p:cBhvr>
                                        <p:cTn id="7" dur="2000"/>
                                        <p:tgtEl>
                                          <p:spTgt spid="17411">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7411">
                                            <p:txEl>
                                              <p:pRg st="3" end="3"/>
                                            </p:txEl>
                                          </p:spTgt>
                                        </p:tgtEl>
                                        <p:attrNameLst>
                                          <p:attrName>style.visibility</p:attrName>
                                        </p:attrNameLst>
                                      </p:cBhvr>
                                      <p:to>
                                        <p:strVal val="visible"/>
                                      </p:to>
                                    </p:set>
                                    <p:animEffect transition="in" filter="fade">
                                      <p:cBhvr>
                                        <p:cTn id="10" dur="2000"/>
                                        <p:tgtEl>
                                          <p:spTgt spid="17411">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7411">
                                            <p:txEl>
                                              <p:pRg st="5" end="5"/>
                                            </p:txEl>
                                          </p:spTgt>
                                        </p:tgtEl>
                                        <p:attrNameLst>
                                          <p:attrName>style.visibility</p:attrName>
                                        </p:attrNameLst>
                                      </p:cBhvr>
                                      <p:to>
                                        <p:strVal val="visible"/>
                                      </p:to>
                                    </p:set>
                                    <p:animEffect transition="in" filter="fade">
                                      <p:cBhvr>
                                        <p:cTn id="13" dur="2000"/>
                                        <p:tgtEl>
                                          <p:spTgt spid="17411">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7411">
                                            <p:txEl>
                                              <p:pRg st="7" end="7"/>
                                            </p:txEl>
                                          </p:spTgt>
                                        </p:tgtEl>
                                        <p:attrNameLst>
                                          <p:attrName>style.visibility</p:attrName>
                                        </p:attrNameLst>
                                      </p:cBhvr>
                                      <p:to>
                                        <p:strVal val="visible"/>
                                      </p:to>
                                    </p:set>
                                    <p:animEffect transition="in" filter="fade">
                                      <p:cBhvr>
                                        <p:cTn id="16" dur="2000"/>
                                        <p:tgtEl>
                                          <p:spTgt spid="17411">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410"/>
                                        </p:tgtEl>
                                        <p:attrNameLst>
                                          <p:attrName>style.visibility</p:attrName>
                                        </p:attrNameLst>
                                      </p:cBhvr>
                                      <p:to>
                                        <p:strVal val="visible"/>
                                      </p:to>
                                    </p:set>
                                    <p:animEffect transition="in" filter="fade">
                                      <p:cBhvr>
                                        <p:cTn id="21" dur="3000"/>
                                        <p:tgtEl>
                                          <p:spTgt spid="174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7411">
                                            <p:txEl>
                                              <p:pRg st="0" end="0"/>
                                            </p:txEl>
                                          </p:spTgt>
                                        </p:tgtEl>
                                        <p:attrNameLst>
                                          <p:attrName>style.visibility</p:attrName>
                                        </p:attrNameLst>
                                      </p:cBhvr>
                                      <p:to>
                                        <p:strVal val="visible"/>
                                      </p:to>
                                    </p:set>
                                    <p:animEffect transition="in" filter="fade">
                                      <p:cBhvr>
                                        <p:cTn id="26" dur="2000"/>
                                        <p:tgtEl>
                                          <p:spTgt spid="17411">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7411">
                                            <p:txEl>
                                              <p:pRg st="2" end="2"/>
                                            </p:txEl>
                                          </p:spTgt>
                                        </p:tgtEl>
                                        <p:attrNameLst>
                                          <p:attrName>style.visibility</p:attrName>
                                        </p:attrNameLst>
                                      </p:cBhvr>
                                      <p:to>
                                        <p:strVal val="visible"/>
                                      </p:to>
                                    </p:set>
                                    <p:animEffect transition="in" filter="fade">
                                      <p:cBhvr>
                                        <p:cTn id="29" dur="2000"/>
                                        <p:tgtEl>
                                          <p:spTgt spid="17411">
                                            <p:txEl>
                                              <p:pRg st="2" end="2"/>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7411">
                                            <p:txEl>
                                              <p:pRg st="4" end="4"/>
                                            </p:txEl>
                                          </p:spTgt>
                                        </p:tgtEl>
                                        <p:attrNameLst>
                                          <p:attrName>style.visibility</p:attrName>
                                        </p:attrNameLst>
                                      </p:cBhvr>
                                      <p:to>
                                        <p:strVal val="visible"/>
                                      </p:to>
                                    </p:set>
                                    <p:animEffect transition="in" filter="fade">
                                      <p:cBhvr>
                                        <p:cTn id="32" dur="2000"/>
                                        <p:tgtEl>
                                          <p:spTgt spid="17411">
                                            <p:txEl>
                                              <p:pRg st="4" end="4"/>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7411">
                                            <p:txEl>
                                              <p:pRg st="6" end="6"/>
                                            </p:txEl>
                                          </p:spTgt>
                                        </p:tgtEl>
                                        <p:attrNameLst>
                                          <p:attrName>style.visibility</p:attrName>
                                        </p:attrNameLst>
                                      </p:cBhvr>
                                      <p:to>
                                        <p:strVal val="visible"/>
                                      </p:to>
                                    </p:set>
                                    <p:animEffect transition="in" filter="fade">
                                      <p:cBhvr>
                                        <p:cTn id="35" dur="2000"/>
                                        <p:tgtEl>
                                          <p:spTgt spid="174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p:cNvSpPr>
          <p:nvPr>
            <p:ph type="title"/>
          </p:nvPr>
        </p:nvSpPr>
        <p:spPr>
          <a:xfrm>
            <a:off x="457200" y="274638"/>
            <a:ext cx="8229600" cy="633412"/>
          </a:xfrm>
        </p:spPr>
        <p:txBody>
          <a:bodyPr/>
          <a:lstStyle/>
          <a:p>
            <a:r>
              <a:rPr lang="ru-RU" sz="2800" b="1" smtClean="0">
                <a:latin typeface="Arial" charset="0"/>
              </a:rPr>
              <a:t>ПРАВИЛЬНОСТЬ ЧТЕНИЯ</a:t>
            </a:r>
          </a:p>
        </p:txBody>
      </p:sp>
      <p:sp>
        <p:nvSpPr>
          <p:cNvPr id="55298" name="Rectangle 3"/>
          <p:cNvSpPr>
            <a:spLocks noGrp="1"/>
          </p:cNvSpPr>
          <p:nvPr>
            <p:ph type="body" idx="1"/>
          </p:nvPr>
        </p:nvSpPr>
        <p:spPr>
          <a:xfrm>
            <a:off x="457200" y="1600200"/>
            <a:ext cx="6202363" cy="4525963"/>
          </a:xfrm>
        </p:spPr>
        <p:txBody>
          <a:bodyPr/>
          <a:lstStyle/>
          <a:p>
            <a:pPr>
              <a:lnSpc>
                <a:spcPct val="90000"/>
              </a:lnSpc>
              <a:buFont typeface="Arial" charset="0"/>
              <a:buNone/>
            </a:pPr>
            <a:r>
              <a:rPr lang="ru-RU" sz="2400" smtClean="0">
                <a:latin typeface="Arial" charset="0"/>
              </a:rPr>
              <a:t>Правильность чтения выражается в том, чтобы ученик не допускал: </a:t>
            </a:r>
          </a:p>
          <a:p>
            <a:pPr>
              <a:lnSpc>
                <a:spcPct val="90000"/>
              </a:lnSpc>
            </a:pPr>
            <a:r>
              <a:rPr lang="ru-RU" sz="2400" smtClean="0">
                <a:latin typeface="Arial" charset="0"/>
              </a:rPr>
              <a:t>замены </a:t>
            </a:r>
          </a:p>
          <a:p>
            <a:pPr>
              <a:lnSpc>
                <a:spcPct val="90000"/>
              </a:lnSpc>
            </a:pPr>
            <a:r>
              <a:rPr lang="ru-RU" sz="2400" smtClean="0">
                <a:latin typeface="Arial" charset="0"/>
              </a:rPr>
              <a:t>пропусков </a:t>
            </a:r>
          </a:p>
          <a:p>
            <a:pPr>
              <a:lnSpc>
                <a:spcPct val="90000"/>
              </a:lnSpc>
            </a:pPr>
            <a:r>
              <a:rPr lang="ru-RU" sz="2400" smtClean="0">
                <a:latin typeface="Arial" charset="0"/>
              </a:rPr>
              <a:t>перестановки </a:t>
            </a:r>
          </a:p>
          <a:p>
            <a:pPr>
              <a:lnSpc>
                <a:spcPct val="90000"/>
              </a:lnSpc>
            </a:pPr>
            <a:r>
              <a:rPr lang="ru-RU" sz="2400" smtClean="0">
                <a:latin typeface="Arial" charset="0"/>
              </a:rPr>
              <a:t>добавления </a:t>
            </a:r>
          </a:p>
          <a:p>
            <a:pPr>
              <a:lnSpc>
                <a:spcPct val="90000"/>
              </a:lnSpc>
            </a:pPr>
            <a:r>
              <a:rPr lang="ru-RU" sz="2400" smtClean="0">
                <a:latin typeface="Arial" charset="0"/>
              </a:rPr>
              <a:t>искажения </a:t>
            </a:r>
          </a:p>
          <a:p>
            <a:pPr>
              <a:lnSpc>
                <a:spcPct val="90000"/>
              </a:lnSpc>
            </a:pPr>
            <a:r>
              <a:rPr lang="ru-RU" sz="2400" smtClean="0">
                <a:latin typeface="Arial" charset="0"/>
              </a:rPr>
              <a:t>повторов букв (звуков), слогов и слов </a:t>
            </a:r>
          </a:p>
          <a:p>
            <a:pPr>
              <a:lnSpc>
                <a:spcPct val="90000"/>
              </a:lnSpc>
            </a:pPr>
            <a:r>
              <a:rPr lang="ru-RU" sz="2400" smtClean="0">
                <a:latin typeface="Arial" charset="0"/>
              </a:rPr>
              <a:t>ошибок при постановке ударения в словах.</a:t>
            </a:r>
          </a:p>
          <a:p>
            <a:pPr>
              <a:lnSpc>
                <a:spcPct val="90000"/>
              </a:lnSpc>
            </a:pPr>
            <a:endParaRPr lang="ru-RU" sz="2400" smtClean="0">
              <a:latin typeface="Arial" charset="0"/>
            </a:endParaRPr>
          </a:p>
        </p:txBody>
      </p:sp>
      <p:pic>
        <p:nvPicPr>
          <p:cNvPr id="55299" name="Picture 5" descr="shutterstock_39453925[1]"/>
          <p:cNvPicPr>
            <a:picLocks noChangeAspect="1" noChangeArrowheads="1"/>
          </p:cNvPicPr>
          <p:nvPr/>
        </p:nvPicPr>
        <p:blipFill>
          <a:blip r:embed="rId2"/>
          <a:srcRect/>
          <a:stretch>
            <a:fillRect/>
          </a:stretch>
        </p:blipFill>
        <p:spPr bwMode="auto">
          <a:xfrm>
            <a:off x="6516688" y="1844675"/>
            <a:ext cx="22860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p:cNvSpPr>
          <p:nvPr>
            <p:ph type="title"/>
          </p:nvPr>
        </p:nvSpPr>
        <p:spPr>
          <a:xfrm>
            <a:off x="457200" y="274638"/>
            <a:ext cx="8229600" cy="561975"/>
          </a:xfrm>
        </p:spPr>
        <p:txBody>
          <a:bodyPr/>
          <a:lstStyle/>
          <a:p>
            <a:r>
              <a:rPr lang="ru-RU" sz="3200" b="1" smtClean="0">
                <a:latin typeface="Arial" charset="0"/>
              </a:rPr>
              <a:t>Осмысленность чтения </a:t>
            </a:r>
            <a:r>
              <a:rPr lang="ru-RU" sz="3200" smtClean="0">
                <a:latin typeface="Arial" charset="0"/>
              </a:rPr>
              <a:t/>
            </a:r>
            <a:br>
              <a:rPr lang="ru-RU" sz="3200" smtClean="0">
                <a:latin typeface="Arial" charset="0"/>
              </a:rPr>
            </a:br>
            <a:endParaRPr lang="ru-RU" sz="3200" smtClean="0">
              <a:latin typeface="Arial" charset="0"/>
            </a:endParaRPr>
          </a:p>
        </p:txBody>
      </p:sp>
      <p:sp>
        <p:nvSpPr>
          <p:cNvPr id="56322" name="Rectangle 3"/>
          <p:cNvSpPr>
            <a:spLocks noGrp="1"/>
          </p:cNvSpPr>
          <p:nvPr>
            <p:ph type="body" idx="1"/>
          </p:nvPr>
        </p:nvSpPr>
        <p:spPr>
          <a:xfrm>
            <a:off x="3059113" y="692150"/>
            <a:ext cx="5627687" cy="5434013"/>
          </a:xfrm>
        </p:spPr>
        <p:txBody>
          <a:bodyPr/>
          <a:lstStyle/>
          <a:p>
            <a:pPr>
              <a:lnSpc>
                <a:spcPct val="80000"/>
              </a:lnSpc>
              <a:buFont typeface="Arial" charset="0"/>
              <a:buNone/>
            </a:pPr>
            <a:r>
              <a:rPr lang="ru-RU" sz="2400" smtClean="0">
                <a:latin typeface="Arial" charset="0"/>
              </a:rPr>
              <a:t>Предполагает понимание читающим:</a:t>
            </a:r>
          </a:p>
          <a:p>
            <a:pPr>
              <a:lnSpc>
                <a:spcPct val="80000"/>
              </a:lnSpc>
              <a:buFont typeface="Arial" charset="0"/>
              <a:buNone/>
            </a:pPr>
            <a:r>
              <a:rPr lang="ru-RU" sz="2400" smtClean="0">
                <a:latin typeface="Arial" charset="0"/>
              </a:rPr>
              <a:t>           - значений большей части слов, употребленных в тексте как в прямом, так и в переносном смысле;</a:t>
            </a:r>
          </a:p>
          <a:p>
            <a:pPr>
              <a:lnSpc>
                <a:spcPct val="80000"/>
              </a:lnSpc>
              <a:buFont typeface="Arial" charset="0"/>
              <a:buNone/>
            </a:pPr>
            <a:r>
              <a:rPr lang="ru-RU" sz="2400" smtClean="0">
                <a:latin typeface="Arial" charset="0"/>
              </a:rPr>
              <a:t>      - содержания каждого из предложений, входящих в состав текста, уяснение смысловой связи между предложениями;</a:t>
            </a:r>
          </a:p>
          <a:p>
            <a:pPr>
              <a:lnSpc>
                <a:spcPct val="80000"/>
              </a:lnSpc>
              <a:buFont typeface="Arial" charset="0"/>
              <a:buNone/>
            </a:pPr>
            <a:r>
              <a:rPr lang="ru-RU" sz="2400" smtClean="0">
                <a:latin typeface="Arial" charset="0"/>
              </a:rPr>
              <a:t>       - содержания отдельных частей текста (абзацев, эпизодов, глав) и смысла этих частей (т.е. не только о чем говорится, но и что этим сказано);</a:t>
            </a:r>
          </a:p>
          <a:p>
            <a:pPr>
              <a:lnSpc>
                <a:spcPct val="80000"/>
              </a:lnSpc>
              <a:buFont typeface="Arial" charset="0"/>
              <a:buNone/>
            </a:pPr>
            <a:r>
              <a:rPr lang="ru-RU" sz="2400" smtClean="0">
                <a:latin typeface="Arial" charset="0"/>
              </a:rPr>
              <a:t>       - основного смысла всего содержания текста, т.е. осознание этого содержания и своего отношения к прочитанному.</a:t>
            </a:r>
            <a:br>
              <a:rPr lang="ru-RU" sz="2400" smtClean="0">
                <a:latin typeface="Arial" charset="0"/>
              </a:rPr>
            </a:br>
            <a:endParaRPr lang="ru-RU" sz="2400" smtClean="0">
              <a:latin typeface="Arial" charset="0"/>
            </a:endParaRPr>
          </a:p>
        </p:txBody>
      </p:sp>
      <p:pic>
        <p:nvPicPr>
          <p:cNvPr id="56323" name="Picture 4" descr="shutterstock_151443560"/>
          <p:cNvPicPr>
            <a:picLocks noChangeAspect="1" noChangeArrowheads="1"/>
          </p:cNvPicPr>
          <p:nvPr/>
        </p:nvPicPr>
        <p:blipFill>
          <a:blip r:embed="rId2"/>
          <a:srcRect/>
          <a:stretch>
            <a:fillRect/>
          </a:stretch>
        </p:blipFill>
        <p:spPr bwMode="auto">
          <a:xfrm>
            <a:off x="0" y="2565400"/>
            <a:ext cx="2532063" cy="2357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p:cNvSpPr>
          <p:nvPr>
            <p:ph type="title" idx="4294967295"/>
          </p:nvPr>
        </p:nvSpPr>
        <p:spPr>
          <a:xfrm>
            <a:off x="457200" y="274638"/>
            <a:ext cx="8229600" cy="490537"/>
          </a:xfrm>
        </p:spPr>
        <p:txBody>
          <a:bodyPr/>
          <a:lstStyle/>
          <a:p>
            <a:r>
              <a:rPr lang="ru-RU" sz="2800" b="1" smtClean="0">
                <a:latin typeface="Arial" charset="0"/>
              </a:rPr>
              <a:t>Ошибки чтения</a:t>
            </a:r>
          </a:p>
        </p:txBody>
      </p:sp>
      <p:sp>
        <p:nvSpPr>
          <p:cNvPr id="57346" name="Rectangle 3"/>
          <p:cNvSpPr>
            <a:spLocks noGrp="1"/>
          </p:cNvSpPr>
          <p:nvPr>
            <p:ph type="body" idx="4294967295"/>
          </p:nvPr>
        </p:nvSpPr>
        <p:spPr>
          <a:xfrm>
            <a:off x="107950" y="836613"/>
            <a:ext cx="6192838" cy="5905500"/>
          </a:xfrm>
        </p:spPr>
        <p:txBody>
          <a:bodyPr/>
          <a:lstStyle/>
          <a:p>
            <a:pPr>
              <a:lnSpc>
                <a:spcPct val="80000"/>
              </a:lnSpc>
            </a:pPr>
            <a:r>
              <a:rPr lang="ru-RU" sz="2400" smtClean="0">
                <a:latin typeface="Arial" charset="0"/>
              </a:rPr>
              <a:t>Неправильное прочтение окончания зависимого слова.</a:t>
            </a:r>
          </a:p>
          <a:p>
            <a:pPr>
              <a:lnSpc>
                <a:spcPct val="80000"/>
              </a:lnSpc>
            </a:pPr>
            <a:r>
              <a:rPr lang="ru-RU" sz="2400" smtClean="0">
                <a:latin typeface="Arial" charset="0"/>
              </a:rPr>
              <a:t>Замена слов по смыслу.</a:t>
            </a:r>
          </a:p>
          <a:p>
            <a:pPr>
              <a:lnSpc>
                <a:spcPct val="80000"/>
              </a:lnSpc>
            </a:pPr>
            <a:r>
              <a:rPr lang="ru-RU" sz="2400" smtClean="0">
                <a:latin typeface="Arial" charset="0"/>
              </a:rPr>
              <a:t>Неправильная постановка ударения.</a:t>
            </a:r>
          </a:p>
          <a:p>
            <a:pPr>
              <a:lnSpc>
                <a:spcPct val="80000"/>
              </a:lnSpc>
            </a:pPr>
            <a:r>
              <a:rPr lang="ru-RU" sz="2400" smtClean="0">
                <a:latin typeface="Arial" charset="0"/>
              </a:rPr>
              <a:t>Замена целых слов по оптическому сходству.</a:t>
            </a:r>
          </a:p>
          <a:p>
            <a:pPr>
              <a:lnSpc>
                <a:spcPct val="80000"/>
              </a:lnSpc>
            </a:pPr>
            <a:r>
              <a:rPr lang="ru-RU" sz="2400" smtClean="0">
                <a:latin typeface="Arial" charset="0"/>
              </a:rPr>
              <a:t>Нарушение правил орфоэпического чтения.</a:t>
            </a:r>
          </a:p>
          <a:p>
            <a:pPr>
              <a:lnSpc>
                <a:spcPct val="80000"/>
              </a:lnSpc>
            </a:pPr>
            <a:r>
              <a:rPr lang="ru-RU" sz="2400" smtClean="0">
                <a:latin typeface="Arial" charset="0"/>
              </a:rPr>
              <a:t>Смешения и замены:</a:t>
            </a:r>
          </a:p>
          <a:p>
            <a:pPr>
              <a:lnSpc>
                <a:spcPct val="80000"/>
              </a:lnSpc>
              <a:buFont typeface="Arial" charset="0"/>
              <a:buNone/>
            </a:pPr>
            <a:r>
              <a:rPr lang="ru-RU" sz="2400" smtClean="0">
                <a:latin typeface="Arial" charset="0"/>
              </a:rPr>
              <a:t>—  глухих согласных на звонкие;</a:t>
            </a:r>
          </a:p>
          <a:p>
            <a:pPr>
              <a:lnSpc>
                <a:spcPct val="80000"/>
              </a:lnSpc>
              <a:buFont typeface="Arial" charset="0"/>
              <a:buNone/>
            </a:pPr>
            <a:r>
              <a:rPr lang="ru-RU" sz="2400" smtClean="0">
                <a:latin typeface="Arial" charset="0"/>
              </a:rPr>
              <a:t>—  звонких согласных на глухие;</a:t>
            </a:r>
          </a:p>
          <a:p>
            <a:pPr>
              <a:lnSpc>
                <a:spcPct val="80000"/>
              </a:lnSpc>
              <a:buFont typeface="Arial" charset="0"/>
              <a:buNone/>
            </a:pPr>
            <a:r>
              <a:rPr lang="ru-RU" sz="2400" smtClean="0">
                <a:latin typeface="Arial" charset="0"/>
              </a:rPr>
              <a:t>—  мягкого знака на гласные, обозначающие мягкость согласного: </a:t>
            </a:r>
          </a:p>
          <a:p>
            <a:pPr>
              <a:lnSpc>
                <a:spcPct val="80000"/>
              </a:lnSpc>
            </a:pPr>
            <a:r>
              <a:rPr lang="ru-RU" sz="2400" smtClean="0">
                <a:latin typeface="Arial" charset="0"/>
              </a:rPr>
              <a:t>Пропуски: а) слов; б) слогов; в) букв;</a:t>
            </a:r>
          </a:p>
          <a:p>
            <a:pPr>
              <a:lnSpc>
                <a:spcPct val="80000"/>
              </a:lnSpc>
            </a:pPr>
            <a:r>
              <a:rPr lang="ru-RU" sz="2400" smtClean="0">
                <a:latin typeface="Arial" charset="0"/>
              </a:rPr>
              <a:t>Перестановки: а) слов; б) слогов; в) букв</a:t>
            </a:r>
            <a:r>
              <a:rPr lang="en-US" sz="2400" smtClean="0">
                <a:latin typeface="Arial" charset="0"/>
              </a:rPr>
              <a:t> </a:t>
            </a:r>
            <a:r>
              <a:rPr lang="ru-RU" sz="2400" smtClean="0">
                <a:latin typeface="Arial" charset="0"/>
              </a:rPr>
              <a:t>и т.п.</a:t>
            </a:r>
          </a:p>
        </p:txBody>
      </p:sp>
      <p:pic>
        <p:nvPicPr>
          <p:cNvPr id="57347" name="Picture 4" descr="shutterstock_152373014"/>
          <p:cNvPicPr>
            <a:picLocks noChangeAspect="1" noChangeArrowheads="1"/>
          </p:cNvPicPr>
          <p:nvPr/>
        </p:nvPicPr>
        <p:blipFill>
          <a:blip r:embed="rId2"/>
          <a:srcRect/>
          <a:stretch>
            <a:fillRect/>
          </a:stretch>
        </p:blipFill>
        <p:spPr bwMode="auto">
          <a:xfrm>
            <a:off x="6096000" y="1844675"/>
            <a:ext cx="2652713" cy="2998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p:cNvSpPr>
          <p:nvPr>
            <p:ph type="title"/>
          </p:nvPr>
        </p:nvSpPr>
        <p:spPr>
          <a:xfrm>
            <a:off x="457200" y="274638"/>
            <a:ext cx="8229600" cy="633412"/>
          </a:xfrm>
        </p:spPr>
        <p:txBody>
          <a:bodyPr/>
          <a:lstStyle/>
          <a:p>
            <a:pPr algn="l"/>
            <a:r>
              <a:rPr lang="ru-RU" sz="2800" b="1" smtClean="0">
                <a:solidFill>
                  <a:srgbClr val="CC0000"/>
                </a:solidFill>
                <a:latin typeface="Arial" charset="0"/>
              </a:rPr>
              <a:t>Возьмите на заметку…</a:t>
            </a:r>
          </a:p>
        </p:txBody>
      </p:sp>
      <p:sp>
        <p:nvSpPr>
          <p:cNvPr id="58370" name="Rectangle 3"/>
          <p:cNvSpPr>
            <a:spLocks noGrp="1"/>
          </p:cNvSpPr>
          <p:nvPr>
            <p:ph type="body" idx="1"/>
          </p:nvPr>
        </p:nvSpPr>
        <p:spPr>
          <a:xfrm>
            <a:off x="457200" y="1600200"/>
            <a:ext cx="5338763" cy="4525963"/>
          </a:xfrm>
        </p:spPr>
        <p:txBody>
          <a:bodyPr/>
          <a:lstStyle/>
          <a:p>
            <a:pPr>
              <a:lnSpc>
                <a:spcPct val="80000"/>
              </a:lnSpc>
              <a:buFont typeface="Arial" charset="0"/>
              <a:buNone/>
            </a:pPr>
            <a:r>
              <a:rPr lang="ru-RU" sz="1600" smtClean="0"/>
              <a:t>          </a:t>
            </a:r>
            <a:r>
              <a:rPr lang="ru-RU" sz="1600" smtClean="0">
                <a:latin typeface="Arial" charset="0"/>
              </a:rPr>
              <a:t>Известный лингвист Т. Г. Винокур сравнила нашу речь с визитной карточкой. И действительно, по тому, как мы говорим, как владеем искусством слова, можно многое сказать о нашем уровне образования, об уровне лингвистической и культурной эрудиции. Иногда речь даже служит показателем социального статуса. Об этом писал ещё Пушкин. В «Сказке о мёртвой царевне и семи богатырях» есть эпизод, когда богатыри вернулись домой и обнаружили там незваную гостью. Как они определили, кто перед ними? Только гениальный филолог мог выразить это двумя словами: </a:t>
            </a:r>
            <a:r>
              <a:rPr lang="ru-RU" sz="1600" b="1" i="1" smtClean="0">
                <a:solidFill>
                  <a:srgbClr val="CC0000"/>
                </a:solidFill>
                <a:latin typeface="Arial" charset="0"/>
              </a:rPr>
              <a:t>«Вмиг </a:t>
            </a:r>
            <a:r>
              <a:rPr lang="ru-RU" sz="1600" b="1" i="1" u="sng" smtClean="0">
                <a:solidFill>
                  <a:srgbClr val="CC0000"/>
                </a:solidFill>
                <a:latin typeface="Arial" charset="0"/>
              </a:rPr>
              <a:t>по речи</a:t>
            </a:r>
            <a:r>
              <a:rPr lang="ru-RU" sz="1600" b="1" i="1" smtClean="0">
                <a:solidFill>
                  <a:srgbClr val="CC0000"/>
                </a:solidFill>
                <a:latin typeface="Arial" charset="0"/>
              </a:rPr>
              <a:t> те спознали, что царевну принимали».</a:t>
            </a:r>
            <a:r>
              <a:rPr lang="ru-RU" sz="1600" smtClean="0">
                <a:latin typeface="Arial" charset="0"/>
              </a:rPr>
              <a:t> Речевая «визитная карточка» героини помогла ей заявить о себе без лишних речевых усилий. </a:t>
            </a:r>
          </a:p>
          <a:p>
            <a:pPr>
              <a:lnSpc>
                <a:spcPct val="80000"/>
              </a:lnSpc>
              <a:buFont typeface="Arial" charset="0"/>
              <a:buNone/>
            </a:pPr>
            <a:r>
              <a:rPr lang="ru-RU" sz="1600" smtClean="0">
                <a:latin typeface="Arial" charset="0"/>
              </a:rPr>
              <a:t>                                         </a:t>
            </a:r>
            <a:r>
              <a:rPr lang="ru-RU" sz="1400" i="1" smtClean="0">
                <a:latin typeface="Arial" charset="0"/>
              </a:rPr>
              <a:t>(Из материалов Интернета)</a:t>
            </a:r>
          </a:p>
        </p:txBody>
      </p:sp>
      <p:pic>
        <p:nvPicPr>
          <p:cNvPr id="58371" name="Picture 4" descr="shutterstock_141009619"/>
          <p:cNvPicPr>
            <a:picLocks noChangeAspect="1" noChangeArrowheads="1"/>
          </p:cNvPicPr>
          <p:nvPr/>
        </p:nvPicPr>
        <p:blipFill>
          <a:blip r:embed="rId2"/>
          <a:srcRect/>
          <a:stretch>
            <a:fillRect/>
          </a:stretch>
        </p:blipFill>
        <p:spPr bwMode="auto">
          <a:xfrm>
            <a:off x="5867400" y="2276475"/>
            <a:ext cx="30480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p:cNvSpPr>
          <p:nvPr>
            <p:ph type="body" idx="1"/>
          </p:nvPr>
        </p:nvSpPr>
        <p:spPr>
          <a:xfrm>
            <a:off x="2987675" y="1600200"/>
            <a:ext cx="5699125" cy="4525963"/>
          </a:xfrm>
        </p:spPr>
        <p:txBody>
          <a:bodyPr/>
          <a:lstStyle/>
          <a:p>
            <a:pPr>
              <a:buFont typeface="Arial" charset="0"/>
              <a:buNone/>
            </a:pPr>
            <a:r>
              <a:rPr lang="ru-RU" smtClean="0"/>
              <a:t>        </a:t>
            </a:r>
            <a:r>
              <a:rPr lang="ru-RU" sz="2000" smtClean="0">
                <a:latin typeface="Arial" charset="0"/>
              </a:rPr>
              <a:t>В «Сказке о золотой рыбке» Пушкина есть важное для нас лингвистическое замечание в эпизоде, когда старуха уже хочет быть царицей, а старик отговаривает её. Чем он мотивирует свой отказ? </a:t>
            </a:r>
            <a:r>
              <a:rPr lang="ru-RU" sz="2000" b="1" i="1" smtClean="0">
                <a:solidFill>
                  <a:srgbClr val="CC0000"/>
                </a:solidFill>
                <a:latin typeface="Arial" charset="0"/>
              </a:rPr>
              <a:t>«Что ты, баба, белены объелась, ни ступить, ни молвить не умеешь».</a:t>
            </a:r>
            <a:r>
              <a:rPr lang="ru-RU" sz="2000" smtClean="0">
                <a:latin typeface="Arial" charset="0"/>
              </a:rPr>
              <a:t> Молвить! То есть недостаточная речевая компетенция воспринимается важным фактором, который препятствует попытке занять более высокое место на социальной лестнице. </a:t>
            </a:r>
          </a:p>
          <a:p>
            <a:pPr algn="ctr">
              <a:buFont typeface="Arial" charset="0"/>
              <a:buNone/>
            </a:pPr>
            <a:r>
              <a:rPr lang="ru-RU" sz="1800" i="1" smtClean="0">
                <a:latin typeface="Arial" charset="0"/>
              </a:rPr>
              <a:t>(Из материалов Интернета)</a:t>
            </a:r>
          </a:p>
        </p:txBody>
      </p:sp>
      <p:sp>
        <p:nvSpPr>
          <p:cNvPr id="59394" name="Rectangle 3"/>
          <p:cNvSpPr>
            <a:spLocks noChangeArrowheads="1"/>
          </p:cNvSpPr>
          <p:nvPr/>
        </p:nvSpPr>
        <p:spPr bwMode="auto">
          <a:xfrm>
            <a:off x="611188" y="549275"/>
            <a:ext cx="6624637" cy="519113"/>
          </a:xfrm>
          <a:prstGeom prst="rect">
            <a:avLst/>
          </a:prstGeom>
          <a:noFill/>
          <a:ln w="9525">
            <a:noFill/>
            <a:miter lim="800000"/>
            <a:headEnd/>
            <a:tailEnd/>
          </a:ln>
        </p:spPr>
        <p:txBody>
          <a:bodyPr>
            <a:spAutoFit/>
          </a:bodyPr>
          <a:lstStyle/>
          <a:p>
            <a:r>
              <a:rPr lang="ru-RU" sz="2800" b="1">
                <a:solidFill>
                  <a:srgbClr val="CC0000"/>
                </a:solidFill>
              </a:rPr>
              <a:t>Возьмите на заметку…</a:t>
            </a:r>
          </a:p>
        </p:txBody>
      </p:sp>
      <p:pic>
        <p:nvPicPr>
          <p:cNvPr id="59395" name="Picture 4" descr="shutterstock_135917276"/>
          <p:cNvPicPr>
            <a:picLocks noChangeAspect="1" noChangeArrowheads="1"/>
          </p:cNvPicPr>
          <p:nvPr/>
        </p:nvPicPr>
        <p:blipFill>
          <a:blip r:embed="rId2"/>
          <a:srcRect/>
          <a:stretch>
            <a:fillRect/>
          </a:stretch>
        </p:blipFill>
        <p:spPr bwMode="auto">
          <a:xfrm>
            <a:off x="250825" y="2997200"/>
            <a:ext cx="2244725" cy="1684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WordArt 4"/>
          <p:cNvSpPr>
            <a:spLocks noChangeArrowheads="1" noChangeShapeType="1" noTextEdit="1"/>
          </p:cNvSpPr>
          <p:nvPr/>
        </p:nvSpPr>
        <p:spPr bwMode="auto">
          <a:xfrm>
            <a:off x="2085975" y="2492375"/>
            <a:ext cx="5365750" cy="1200150"/>
          </a:xfrm>
          <a:prstGeom prst="rect">
            <a:avLst/>
          </a:prstGeom>
        </p:spPr>
        <p:txBody>
          <a:bodyPr wrap="none" fromWordArt="1">
            <a:prstTxWarp prst="textPlain">
              <a:avLst>
                <a:gd name="adj" fmla="val 50000"/>
              </a:avLst>
            </a:prstTxWarp>
          </a:bodyPr>
          <a:lstStyle/>
          <a:p>
            <a:pPr algn="ctr"/>
            <a:r>
              <a:rPr lang="ru-RU" sz="3600" kern="10">
                <a:ln w="9525">
                  <a:noFill/>
                  <a:round/>
                  <a:headEnd/>
                  <a:tailEnd/>
                </a:ln>
                <a:solidFill>
                  <a:schemeClr val="hlink"/>
                </a:solidFill>
                <a:latin typeface="Arial"/>
                <a:cs typeface="Arial"/>
              </a:rPr>
              <a:t>Орфоэпические нормы</a:t>
            </a:r>
          </a:p>
        </p:txBody>
      </p:sp>
      <p:pic>
        <p:nvPicPr>
          <p:cNvPr id="60418" name="Picture 3" descr="shutterstock_91469816"/>
          <p:cNvPicPr>
            <a:picLocks noChangeAspect="1" noChangeArrowheads="1"/>
          </p:cNvPicPr>
          <p:nvPr/>
        </p:nvPicPr>
        <p:blipFill>
          <a:blip r:embed="rId2"/>
          <a:srcRect/>
          <a:stretch>
            <a:fillRect/>
          </a:stretch>
        </p:blipFill>
        <p:spPr bwMode="auto">
          <a:xfrm>
            <a:off x="107950" y="3500438"/>
            <a:ext cx="2298700" cy="3048000"/>
          </a:xfrm>
          <a:prstGeom prst="rect">
            <a:avLst/>
          </a:prstGeom>
          <a:noFill/>
          <a:ln w="9525">
            <a:noFill/>
            <a:miter lim="800000"/>
            <a:headEnd/>
            <a:tailEnd/>
          </a:ln>
        </p:spPr>
      </p:pic>
      <p:pic>
        <p:nvPicPr>
          <p:cNvPr id="60419" name="Picture 4" descr="978-5-377-12490-0-01"/>
          <p:cNvPicPr>
            <a:picLocks noChangeAspect="1" noChangeArrowheads="1"/>
          </p:cNvPicPr>
          <p:nvPr/>
        </p:nvPicPr>
        <p:blipFill>
          <a:blip r:embed="rId3"/>
          <a:srcRect/>
          <a:stretch>
            <a:fillRect/>
          </a:stretch>
        </p:blipFill>
        <p:spPr bwMode="auto">
          <a:xfrm>
            <a:off x="179388" y="4797425"/>
            <a:ext cx="1114425" cy="1439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3"/>
          <p:cNvSpPr>
            <a:spLocks noGrp="1"/>
          </p:cNvSpPr>
          <p:nvPr>
            <p:ph type="body" idx="4294967295"/>
          </p:nvPr>
        </p:nvSpPr>
        <p:spPr>
          <a:xfrm>
            <a:off x="457200" y="333375"/>
            <a:ext cx="5410200" cy="5792788"/>
          </a:xfrm>
        </p:spPr>
        <p:txBody>
          <a:bodyPr/>
          <a:lstStyle/>
          <a:p>
            <a:pPr>
              <a:lnSpc>
                <a:spcPct val="80000"/>
              </a:lnSpc>
            </a:pPr>
            <a:r>
              <a:rPr lang="ru-RU" sz="1800" smtClean="0">
                <a:latin typeface="Arial" charset="0"/>
              </a:rPr>
              <a:t>В сочетаниях звонкого и глухого (глухого и звонкого) согласных первый из них уподобляется второму:</a:t>
            </a:r>
          </a:p>
          <a:p>
            <a:pPr>
              <a:lnSpc>
                <a:spcPct val="80000"/>
              </a:lnSpc>
              <a:buFont typeface="Arial" charset="0"/>
              <a:buNone/>
            </a:pPr>
            <a:r>
              <a:rPr lang="ru-RU" sz="1800" smtClean="0">
                <a:latin typeface="Arial" charset="0"/>
              </a:rPr>
              <a:t>а) если первый из них звонкий, а второй глухой, происходит </a:t>
            </a:r>
            <a:r>
              <a:rPr lang="ru-RU" sz="1800" b="1" smtClean="0">
                <a:latin typeface="Arial" charset="0"/>
              </a:rPr>
              <a:t>оглушение</a:t>
            </a:r>
            <a:r>
              <a:rPr lang="ru-RU" sz="1800" smtClean="0">
                <a:latin typeface="Arial" charset="0"/>
              </a:rPr>
              <a:t> первого звука: варе[ш]ка — варежка;</a:t>
            </a:r>
          </a:p>
          <a:p>
            <a:pPr>
              <a:lnSpc>
                <a:spcPct val="80000"/>
              </a:lnSpc>
              <a:buFont typeface="Arial" charset="0"/>
              <a:buNone/>
            </a:pPr>
            <a:r>
              <a:rPr lang="ru-RU" sz="1800" smtClean="0">
                <a:latin typeface="Arial" charset="0"/>
              </a:rPr>
              <a:t> б) если первый — глухой, а второй — звонкий, происходит </a:t>
            </a:r>
            <a:r>
              <a:rPr lang="ru-RU" sz="1800" b="1" smtClean="0">
                <a:latin typeface="Arial" charset="0"/>
              </a:rPr>
              <a:t>озвончение</a:t>
            </a:r>
            <a:r>
              <a:rPr lang="ru-RU" sz="1800" smtClean="0">
                <a:latin typeface="Arial" charset="0"/>
              </a:rPr>
              <a:t> первого звука: [з]дать - </a:t>
            </a:r>
            <a:r>
              <a:rPr lang="ru-RU" sz="1800" b="1" smtClean="0">
                <a:latin typeface="Arial" charset="0"/>
              </a:rPr>
              <a:t>сд</a:t>
            </a:r>
            <a:r>
              <a:rPr lang="ru-RU" sz="1800" smtClean="0">
                <a:latin typeface="Arial" charset="0"/>
              </a:rPr>
              <a:t>ать, [з]глазить - </a:t>
            </a:r>
            <a:r>
              <a:rPr lang="ru-RU" sz="1800" b="1" smtClean="0">
                <a:latin typeface="Arial" charset="0"/>
              </a:rPr>
              <a:t>сг</a:t>
            </a:r>
            <a:r>
              <a:rPr lang="ru-RU" sz="1800" smtClean="0">
                <a:latin typeface="Arial" charset="0"/>
              </a:rPr>
              <a:t>лазить.</a:t>
            </a:r>
          </a:p>
          <a:p>
            <a:pPr>
              <a:lnSpc>
                <a:spcPct val="80000"/>
              </a:lnSpc>
              <a:buFont typeface="Arial" charset="0"/>
              <a:buNone/>
            </a:pPr>
            <a:endParaRPr lang="ru-RU" sz="1800" smtClean="0">
              <a:latin typeface="Arial" charset="0"/>
            </a:endParaRPr>
          </a:p>
          <a:p>
            <a:pPr>
              <a:lnSpc>
                <a:spcPct val="80000"/>
              </a:lnSpc>
            </a:pPr>
            <a:r>
              <a:rPr lang="ru-RU" sz="1800" smtClean="0">
                <a:latin typeface="Arial" charset="0"/>
              </a:rPr>
              <a:t>Уподобление происходит  при сочетании согласных: </a:t>
            </a:r>
            <a:r>
              <a:rPr lang="ru-RU" sz="1800" b="1" smtClean="0">
                <a:solidFill>
                  <a:srgbClr val="FF3300"/>
                </a:solidFill>
                <a:latin typeface="Arial" charset="0"/>
              </a:rPr>
              <a:t>СШ</a:t>
            </a:r>
            <a:r>
              <a:rPr lang="ru-RU" sz="1800" smtClean="0">
                <a:latin typeface="Arial" charset="0"/>
              </a:rPr>
              <a:t> и </a:t>
            </a:r>
            <a:r>
              <a:rPr lang="ru-RU" sz="1800" b="1" smtClean="0">
                <a:solidFill>
                  <a:srgbClr val="FF3300"/>
                </a:solidFill>
                <a:latin typeface="Arial" charset="0"/>
              </a:rPr>
              <a:t>ЗШ</a:t>
            </a:r>
            <a:r>
              <a:rPr lang="ru-RU" sz="1800" smtClean="0">
                <a:latin typeface="Arial" charset="0"/>
              </a:rPr>
              <a:t> произносятся как долгий твердый согласный </a:t>
            </a:r>
            <a:r>
              <a:rPr lang="ru-RU" sz="1800" b="1" smtClean="0">
                <a:solidFill>
                  <a:srgbClr val="FF3300"/>
                </a:solidFill>
                <a:latin typeface="Arial" charset="0"/>
              </a:rPr>
              <a:t>Ш</a:t>
            </a:r>
            <a:r>
              <a:rPr lang="ru-RU" sz="1800" smtClean="0">
                <a:latin typeface="Arial" charset="0"/>
              </a:rPr>
              <a:t>: </a:t>
            </a:r>
            <a:r>
              <a:rPr lang="ru-RU" sz="1800" i="1" smtClean="0">
                <a:latin typeface="Arial" charset="0"/>
              </a:rPr>
              <a:t> ро[ш]ий —ро</a:t>
            </a:r>
            <a:r>
              <a:rPr lang="ru-RU" sz="1800" b="1" i="1" smtClean="0">
                <a:latin typeface="Arial" charset="0"/>
              </a:rPr>
              <a:t>сш</a:t>
            </a:r>
            <a:r>
              <a:rPr lang="ru-RU" sz="1800" i="1" smtClean="0">
                <a:latin typeface="Arial" charset="0"/>
              </a:rPr>
              <a:t>ий, ни[ш]ий — ни</a:t>
            </a:r>
            <a:r>
              <a:rPr lang="ru-RU" sz="1800" b="1" i="1" smtClean="0">
                <a:latin typeface="Arial" charset="0"/>
              </a:rPr>
              <a:t>зш</a:t>
            </a:r>
            <a:r>
              <a:rPr lang="ru-RU" sz="1800" i="1" smtClean="0">
                <a:latin typeface="Arial" charset="0"/>
              </a:rPr>
              <a:t>ий, ра[ш] алиться —ра</a:t>
            </a:r>
            <a:r>
              <a:rPr lang="ru-RU" sz="1800" b="1" i="1" smtClean="0">
                <a:latin typeface="Arial" charset="0"/>
              </a:rPr>
              <a:t>сш</a:t>
            </a:r>
            <a:r>
              <a:rPr lang="ru-RU" sz="1800" i="1" smtClean="0">
                <a:latin typeface="Arial" charset="0"/>
              </a:rPr>
              <a:t>алиться.</a:t>
            </a:r>
          </a:p>
          <a:p>
            <a:pPr>
              <a:lnSpc>
                <a:spcPct val="80000"/>
              </a:lnSpc>
              <a:buFont typeface="Arial" charset="0"/>
              <a:buNone/>
            </a:pPr>
            <a:endParaRPr lang="ru-RU" sz="1800" smtClean="0">
              <a:latin typeface="Arial" charset="0"/>
            </a:endParaRPr>
          </a:p>
          <a:p>
            <a:pPr>
              <a:lnSpc>
                <a:spcPct val="80000"/>
              </a:lnSpc>
            </a:pPr>
            <a:r>
              <a:rPr lang="ru-RU" sz="1800" smtClean="0">
                <a:latin typeface="Arial" charset="0"/>
              </a:rPr>
              <a:t>Сочетание </a:t>
            </a:r>
            <a:r>
              <a:rPr lang="ru-RU" sz="1800" b="1" smtClean="0">
                <a:solidFill>
                  <a:srgbClr val="FF3300"/>
                </a:solidFill>
                <a:latin typeface="Arial" charset="0"/>
              </a:rPr>
              <a:t>СЖ</a:t>
            </a:r>
            <a:r>
              <a:rPr lang="ru-RU" sz="1800" smtClean="0">
                <a:latin typeface="Arial" charset="0"/>
              </a:rPr>
              <a:t> и </a:t>
            </a:r>
            <a:r>
              <a:rPr lang="ru-RU" sz="1800" b="1" smtClean="0">
                <a:solidFill>
                  <a:srgbClr val="FF3300"/>
                </a:solidFill>
                <a:latin typeface="Arial" charset="0"/>
              </a:rPr>
              <a:t>ЗЖ</a:t>
            </a:r>
            <a:r>
              <a:rPr lang="ru-RU" sz="1800" smtClean="0">
                <a:latin typeface="Arial" charset="0"/>
              </a:rPr>
              <a:t> произносятся как двойной твердый </a:t>
            </a:r>
            <a:r>
              <a:rPr lang="ru-RU" sz="1800" b="1" smtClean="0">
                <a:solidFill>
                  <a:srgbClr val="FF3300"/>
                </a:solidFill>
                <a:latin typeface="Arial" charset="0"/>
              </a:rPr>
              <a:t>[ж]</a:t>
            </a:r>
            <a:r>
              <a:rPr lang="ru-RU" sz="1800" b="1" smtClean="0">
                <a:latin typeface="Arial" charset="0"/>
              </a:rPr>
              <a:t>:</a:t>
            </a:r>
            <a:r>
              <a:rPr lang="ru-RU" sz="1800" smtClean="0">
                <a:latin typeface="Arial" charset="0"/>
              </a:rPr>
              <a:t> </a:t>
            </a:r>
            <a:endParaRPr lang="ru-RU" sz="1800" i="1" smtClean="0">
              <a:latin typeface="Arial" charset="0"/>
            </a:endParaRPr>
          </a:p>
          <a:p>
            <a:pPr>
              <a:lnSpc>
                <a:spcPct val="80000"/>
              </a:lnSpc>
              <a:buFont typeface="Arial" charset="0"/>
              <a:buNone/>
            </a:pPr>
            <a:r>
              <a:rPr lang="ru-RU" sz="1800" i="1" smtClean="0">
                <a:latin typeface="Arial" charset="0"/>
              </a:rPr>
              <a:t>  ра[ж:]ечь —ра</a:t>
            </a:r>
            <a:r>
              <a:rPr lang="ru-RU" sz="1800" b="1" i="1" smtClean="0">
                <a:latin typeface="Arial" charset="0"/>
              </a:rPr>
              <a:t>зж</a:t>
            </a:r>
            <a:r>
              <a:rPr lang="ru-RU" sz="1800" i="1" smtClean="0">
                <a:latin typeface="Arial" charset="0"/>
              </a:rPr>
              <a:t>ечь, [ж:]еной - </a:t>
            </a:r>
            <a:r>
              <a:rPr lang="ru-RU" sz="1800" b="1" i="1" smtClean="0">
                <a:latin typeface="Arial" charset="0"/>
              </a:rPr>
              <a:t>с</a:t>
            </a:r>
            <a:r>
              <a:rPr lang="ru-RU" sz="1800" i="1" smtClean="0">
                <a:latin typeface="Arial" charset="0"/>
              </a:rPr>
              <a:t> </a:t>
            </a:r>
            <a:r>
              <a:rPr lang="ru-RU" sz="1800" b="1" i="1" smtClean="0">
                <a:latin typeface="Arial" charset="0"/>
              </a:rPr>
              <a:t>ж</a:t>
            </a:r>
            <a:r>
              <a:rPr lang="ru-RU" sz="1800" i="1" smtClean="0">
                <a:latin typeface="Arial" charset="0"/>
              </a:rPr>
              <a:t>еной, </a:t>
            </a:r>
            <a:r>
              <a:rPr lang="ru-RU" sz="1800" b="1" i="1" smtClean="0">
                <a:latin typeface="Arial" charset="0"/>
              </a:rPr>
              <a:t>сж</a:t>
            </a:r>
            <a:r>
              <a:rPr lang="ru-RU" sz="1800" i="1" smtClean="0">
                <a:latin typeface="Arial" charset="0"/>
              </a:rPr>
              <a:t>алиться - [ж:]алиться.</a:t>
            </a:r>
          </a:p>
          <a:p>
            <a:pPr>
              <a:lnSpc>
                <a:spcPct val="80000"/>
              </a:lnSpc>
              <a:buFont typeface="Arial" charset="0"/>
              <a:buNone/>
            </a:pPr>
            <a:endParaRPr lang="ru-RU" sz="1800" smtClean="0">
              <a:latin typeface="Arial" charset="0"/>
            </a:endParaRPr>
          </a:p>
          <a:p>
            <a:pPr>
              <a:lnSpc>
                <a:spcPct val="80000"/>
              </a:lnSpc>
            </a:pPr>
            <a:r>
              <a:rPr lang="ru-RU" sz="1800" smtClean="0">
                <a:latin typeface="Arial" charset="0"/>
              </a:rPr>
              <a:t> Сочетание </a:t>
            </a:r>
            <a:r>
              <a:rPr lang="ru-RU" sz="1800" b="1" i="1" smtClean="0">
                <a:solidFill>
                  <a:srgbClr val="FF3300"/>
                </a:solidFill>
                <a:latin typeface="Arial" charset="0"/>
              </a:rPr>
              <a:t>СЧ</a:t>
            </a:r>
            <a:r>
              <a:rPr lang="ru-RU" sz="1800" b="1" smtClean="0">
                <a:solidFill>
                  <a:srgbClr val="FF3300"/>
                </a:solidFill>
                <a:latin typeface="Arial" charset="0"/>
              </a:rPr>
              <a:t> </a:t>
            </a:r>
            <a:r>
              <a:rPr lang="ru-RU" sz="1800" smtClean="0">
                <a:latin typeface="Arial" charset="0"/>
              </a:rPr>
              <a:t>произносится как звук </a:t>
            </a:r>
            <a:r>
              <a:rPr lang="ru-RU" sz="1800" b="1" smtClean="0">
                <a:solidFill>
                  <a:srgbClr val="FF3300"/>
                </a:solidFill>
                <a:latin typeface="Arial" charset="0"/>
              </a:rPr>
              <a:t>[щ']</a:t>
            </a:r>
            <a:r>
              <a:rPr lang="ru-RU" sz="1800" smtClean="0">
                <a:latin typeface="Arial" charset="0"/>
              </a:rPr>
              <a:t> - [щ']итать - </a:t>
            </a:r>
            <a:r>
              <a:rPr lang="ru-RU" sz="1800" b="1" smtClean="0">
                <a:latin typeface="Arial" charset="0"/>
              </a:rPr>
              <a:t>сч</a:t>
            </a:r>
            <a:r>
              <a:rPr lang="ru-RU" sz="1800" smtClean="0">
                <a:latin typeface="Arial" charset="0"/>
              </a:rPr>
              <a:t>итать.</a:t>
            </a:r>
          </a:p>
          <a:p>
            <a:pPr>
              <a:lnSpc>
                <a:spcPct val="80000"/>
              </a:lnSpc>
              <a:buFont typeface="Arial" charset="0"/>
              <a:buNone/>
            </a:pPr>
            <a:endParaRPr lang="ru-RU" sz="1800" smtClean="0">
              <a:latin typeface="Arial" charset="0"/>
            </a:endParaRPr>
          </a:p>
          <a:p>
            <a:pPr eaLnBrk="1" hangingPunct="1">
              <a:lnSpc>
                <a:spcPct val="80000"/>
              </a:lnSpc>
              <a:buFont typeface="Arial" charset="0"/>
              <a:buNone/>
            </a:pPr>
            <a:endParaRPr lang="ru-RU" sz="1800" smtClean="0">
              <a:latin typeface="Arial" charset="0"/>
            </a:endParaRPr>
          </a:p>
        </p:txBody>
      </p:sp>
      <p:pic>
        <p:nvPicPr>
          <p:cNvPr id="61442" name="Picture 3" descr="shutterstock_110667575"/>
          <p:cNvPicPr>
            <a:picLocks noChangeAspect="1" noChangeArrowheads="1"/>
          </p:cNvPicPr>
          <p:nvPr/>
        </p:nvPicPr>
        <p:blipFill>
          <a:blip r:embed="rId2"/>
          <a:srcRect/>
          <a:stretch>
            <a:fillRect/>
          </a:stretch>
        </p:blipFill>
        <p:spPr bwMode="auto">
          <a:xfrm>
            <a:off x="6372225" y="2781300"/>
            <a:ext cx="2771775" cy="2693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p:cNvSpPr>
          <p:nvPr>
            <p:ph type="body" idx="1"/>
          </p:nvPr>
        </p:nvSpPr>
        <p:spPr>
          <a:xfrm>
            <a:off x="2339975" y="692150"/>
            <a:ext cx="6624638" cy="5434013"/>
          </a:xfrm>
        </p:spPr>
        <p:txBody>
          <a:bodyPr/>
          <a:lstStyle/>
          <a:p>
            <a:pPr>
              <a:lnSpc>
                <a:spcPct val="90000"/>
              </a:lnSpc>
            </a:pPr>
            <a:r>
              <a:rPr lang="ru-RU" sz="2000" smtClean="0">
                <a:latin typeface="Arial" charset="0"/>
              </a:rPr>
              <a:t>Сочетание </a:t>
            </a:r>
            <a:r>
              <a:rPr lang="ru-RU" sz="2000" b="1" i="1" smtClean="0">
                <a:solidFill>
                  <a:srgbClr val="FF3300"/>
                </a:solidFill>
                <a:latin typeface="Arial" charset="0"/>
              </a:rPr>
              <a:t>ЗЧ</a:t>
            </a:r>
            <a:r>
              <a:rPr lang="ru-RU" sz="2000" i="1" smtClean="0">
                <a:latin typeface="Arial" charset="0"/>
              </a:rPr>
              <a:t> </a:t>
            </a:r>
            <a:r>
              <a:rPr lang="ru-RU" sz="2000" smtClean="0">
                <a:latin typeface="Arial" charset="0"/>
              </a:rPr>
              <a:t>на стыке корня и суффикса произносится как долгий мягкий звук </a:t>
            </a:r>
            <a:r>
              <a:rPr lang="ru-RU" sz="2000" b="1" smtClean="0">
                <a:solidFill>
                  <a:srgbClr val="FF3300"/>
                </a:solidFill>
                <a:latin typeface="Arial" charset="0"/>
              </a:rPr>
              <a:t>[щ:]:</a:t>
            </a:r>
          </a:p>
          <a:p>
            <a:pPr>
              <a:lnSpc>
                <a:spcPct val="90000"/>
              </a:lnSpc>
              <a:buFont typeface="Arial" charset="0"/>
              <a:buNone/>
            </a:pPr>
            <a:r>
              <a:rPr lang="ru-RU" sz="2000" i="1" smtClean="0">
                <a:latin typeface="Arial" charset="0"/>
              </a:rPr>
              <a:t>      приказчик –прика [щ‘:] ик; образчик – обра [щ‘:] ик</a:t>
            </a:r>
          </a:p>
          <a:p>
            <a:pPr>
              <a:lnSpc>
                <a:spcPct val="90000"/>
              </a:lnSpc>
            </a:pPr>
            <a:r>
              <a:rPr lang="ru-RU" sz="2000" smtClean="0">
                <a:latin typeface="Arial" charset="0"/>
              </a:rPr>
              <a:t>Сочетания </a:t>
            </a:r>
            <a:r>
              <a:rPr lang="ru-RU" sz="2000" b="1" i="1" smtClean="0">
                <a:solidFill>
                  <a:srgbClr val="FF3300"/>
                </a:solidFill>
                <a:latin typeface="Arial" charset="0"/>
              </a:rPr>
              <a:t>ТЦ</a:t>
            </a:r>
            <a:r>
              <a:rPr lang="ru-RU" sz="2000" smtClean="0">
                <a:latin typeface="Arial" charset="0"/>
              </a:rPr>
              <a:t> и </a:t>
            </a:r>
            <a:r>
              <a:rPr lang="ru-RU" sz="2000" b="1" i="1" smtClean="0">
                <a:solidFill>
                  <a:srgbClr val="FF3300"/>
                </a:solidFill>
                <a:latin typeface="Arial" charset="0"/>
              </a:rPr>
              <a:t>ДЦ</a:t>
            </a:r>
            <a:r>
              <a:rPr lang="ru-RU" sz="2000" b="1" smtClean="0">
                <a:solidFill>
                  <a:srgbClr val="FF3300"/>
                </a:solidFill>
                <a:latin typeface="Arial" charset="0"/>
              </a:rPr>
              <a:t> </a:t>
            </a:r>
            <a:r>
              <a:rPr lang="ru-RU" sz="2000" smtClean="0">
                <a:latin typeface="Arial" charset="0"/>
              </a:rPr>
              <a:t>произносятся как долгий звук </a:t>
            </a:r>
            <a:r>
              <a:rPr lang="ru-RU" sz="2000" b="1" smtClean="0">
                <a:solidFill>
                  <a:srgbClr val="FF3300"/>
                </a:solidFill>
                <a:latin typeface="Arial" charset="0"/>
              </a:rPr>
              <a:t>[ц:]</a:t>
            </a:r>
            <a:r>
              <a:rPr lang="ru-RU" sz="2000" b="1" smtClean="0">
                <a:latin typeface="Arial" charset="0"/>
              </a:rPr>
              <a:t>:</a:t>
            </a:r>
            <a:r>
              <a:rPr lang="ru-RU" sz="2000" smtClean="0">
                <a:latin typeface="Arial" charset="0"/>
              </a:rPr>
              <a:t> одинна</a:t>
            </a:r>
            <a:r>
              <a:rPr lang="ru-RU" sz="2000" i="1" smtClean="0">
                <a:latin typeface="Arial" charset="0"/>
              </a:rPr>
              <a:t>дцать - одинна[ц:] ать, копытце - копы[ц:]е.</a:t>
            </a:r>
          </a:p>
          <a:p>
            <a:pPr>
              <a:lnSpc>
                <a:spcPct val="90000"/>
              </a:lnSpc>
            </a:pPr>
            <a:r>
              <a:rPr lang="ru-RU" sz="2000" smtClean="0">
                <a:latin typeface="Arial" charset="0"/>
              </a:rPr>
              <a:t>Сочетания </a:t>
            </a:r>
            <a:r>
              <a:rPr lang="ru-RU" sz="2000" b="1" i="1" smtClean="0">
                <a:solidFill>
                  <a:srgbClr val="FF3300"/>
                </a:solidFill>
                <a:latin typeface="Arial" charset="0"/>
              </a:rPr>
              <a:t>ТЧ</a:t>
            </a:r>
            <a:r>
              <a:rPr lang="ru-RU" sz="2000" smtClean="0">
                <a:latin typeface="Arial" charset="0"/>
              </a:rPr>
              <a:t> и </a:t>
            </a:r>
            <a:r>
              <a:rPr lang="ru-RU" sz="2000" b="1" i="1" smtClean="0">
                <a:solidFill>
                  <a:srgbClr val="FF3300"/>
                </a:solidFill>
                <a:latin typeface="Arial" charset="0"/>
              </a:rPr>
              <a:t>ДЧ</a:t>
            </a:r>
            <a:r>
              <a:rPr lang="ru-RU" sz="2000" i="1" smtClean="0">
                <a:latin typeface="Arial" charset="0"/>
              </a:rPr>
              <a:t> </a:t>
            </a:r>
            <a:r>
              <a:rPr lang="ru-RU" sz="2000" smtClean="0">
                <a:latin typeface="Arial" charset="0"/>
              </a:rPr>
              <a:t>произносится как долгий звук </a:t>
            </a:r>
            <a:r>
              <a:rPr lang="ru-RU" sz="2000" b="1" smtClean="0">
                <a:solidFill>
                  <a:srgbClr val="FF3300"/>
                </a:solidFill>
                <a:latin typeface="Arial" charset="0"/>
              </a:rPr>
              <a:t>[ч ']</a:t>
            </a:r>
            <a:r>
              <a:rPr lang="ru-RU" sz="2000" b="1" smtClean="0">
                <a:latin typeface="Arial" charset="0"/>
              </a:rPr>
              <a:t>:</a:t>
            </a:r>
            <a:r>
              <a:rPr lang="ru-RU" sz="2000" smtClean="0">
                <a:latin typeface="Arial" charset="0"/>
              </a:rPr>
              <a:t> </a:t>
            </a:r>
            <a:r>
              <a:rPr lang="ru-RU" sz="2000" i="1" smtClean="0">
                <a:latin typeface="Arial" charset="0"/>
              </a:rPr>
              <a:t>обходчик - обхо[ч‘:] ик, налетчик - налё[ч ‘:]ик</a:t>
            </a:r>
          </a:p>
          <a:p>
            <a:pPr>
              <a:lnSpc>
                <a:spcPct val="90000"/>
              </a:lnSpc>
            </a:pPr>
            <a:r>
              <a:rPr lang="ru-RU" sz="2000" smtClean="0">
                <a:latin typeface="Arial" charset="0"/>
              </a:rPr>
              <a:t> Сочетание </a:t>
            </a:r>
            <a:r>
              <a:rPr lang="ru-RU" sz="2000" b="1" i="1" smtClean="0">
                <a:solidFill>
                  <a:srgbClr val="FF3300"/>
                </a:solidFill>
                <a:latin typeface="Arial" charset="0"/>
              </a:rPr>
              <a:t>ТС</a:t>
            </a:r>
            <a:r>
              <a:rPr lang="ru-RU" sz="2000" smtClean="0">
                <a:latin typeface="Arial" charset="0"/>
              </a:rPr>
              <a:t> (</a:t>
            </a:r>
            <a:r>
              <a:rPr lang="ru-RU" sz="2000" b="1" smtClean="0">
                <a:solidFill>
                  <a:srgbClr val="FF3300"/>
                </a:solidFill>
                <a:latin typeface="Arial" charset="0"/>
              </a:rPr>
              <a:t>ТЬС</a:t>
            </a:r>
            <a:r>
              <a:rPr lang="ru-RU" sz="2000" smtClean="0">
                <a:latin typeface="Arial" charset="0"/>
              </a:rPr>
              <a:t>)на стыке окончания 3 лица глаголов с частицей - СЯ произносится как долгий </a:t>
            </a:r>
            <a:r>
              <a:rPr lang="ru-RU" sz="2000" b="1" smtClean="0">
                <a:solidFill>
                  <a:srgbClr val="FF3300"/>
                </a:solidFill>
                <a:latin typeface="Arial" charset="0"/>
              </a:rPr>
              <a:t>[ц:]</a:t>
            </a:r>
            <a:r>
              <a:rPr lang="ru-RU" sz="2000" b="1" smtClean="0">
                <a:latin typeface="Arial" charset="0"/>
              </a:rPr>
              <a:t>:</a:t>
            </a:r>
            <a:r>
              <a:rPr lang="ru-RU" sz="2000" smtClean="0">
                <a:latin typeface="Arial" charset="0"/>
              </a:rPr>
              <a:t> бреется </a:t>
            </a:r>
            <a:r>
              <a:rPr lang="ru-RU" sz="2000" i="1" smtClean="0">
                <a:latin typeface="Arial" charset="0"/>
              </a:rPr>
              <a:t>-  брее[ц:] а.</a:t>
            </a:r>
          </a:p>
          <a:p>
            <a:pPr>
              <a:lnSpc>
                <a:spcPct val="90000"/>
              </a:lnSpc>
            </a:pPr>
            <a:r>
              <a:rPr lang="ru-RU" sz="2000" smtClean="0">
                <a:latin typeface="Arial" charset="0"/>
              </a:rPr>
              <a:t>Сочетания </a:t>
            </a:r>
            <a:r>
              <a:rPr lang="ru-RU" sz="2000" b="1" i="1" smtClean="0">
                <a:solidFill>
                  <a:srgbClr val="FF3300"/>
                </a:solidFill>
                <a:latin typeface="Arial" charset="0"/>
              </a:rPr>
              <a:t>ДС</a:t>
            </a:r>
            <a:r>
              <a:rPr lang="ru-RU" sz="2000" smtClean="0">
                <a:latin typeface="Arial" charset="0"/>
              </a:rPr>
              <a:t> и </a:t>
            </a:r>
            <a:r>
              <a:rPr lang="ru-RU" sz="2000" b="1" i="1" smtClean="0">
                <a:solidFill>
                  <a:srgbClr val="FF3300"/>
                </a:solidFill>
                <a:latin typeface="Arial" charset="0"/>
              </a:rPr>
              <a:t>ТС</a:t>
            </a:r>
            <a:r>
              <a:rPr lang="ru-RU" sz="2000" smtClean="0">
                <a:latin typeface="Arial" charset="0"/>
              </a:rPr>
              <a:t> на стыке корня и суффикса </a:t>
            </a:r>
          </a:p>
          <a:p>
            <a:pPr>
              <a:lnSpc>
                <a:spcPct val="90000"/>
              </a:lnSpc>
              <a:buFont typeface="Arial" charset="0"/>
              <a:buNone/>
            </a:pPr>
            <a:r>
              <a:rPr lang="ru-RU" sz="2000" smtClean="0">
                <a:latin typeface="Arial" charset="0"/>
              </a:rPr>
              <a:t>произносятся как </a:t>
            </a:r>
            <a:r>
              <a:rPr lang="ru-RU" sz="2000" b="1" smtClean="0">
                <a:solidFill>
                  <a:srgbClr val="FF3300"/>
                </a:solidFill>
                <a:latin typeface="Arial" charset="0"/>
              </a:rPr>
              <a:t>[ц]</a:t>
            </a:r>
            <a:r>
              <a:rPr lang="ru-RU" sz="2000" b="1" smtClean="0">
                <a:latin typeface="Arial" charset="0"/>
              </a:rPr>
              <a:t>:</a:t>
            </a:r>
            <a:r>
              <a:rPr lang="ru-RU" sz="2000" smtClean="0">
                <a:latin typeface="Arial" charset="0"/>
              </a:rPr>
              <a:t> складской</a:t>
            </a:r>
            <a:r>
              <a:rPr lang="ru-RU" sz="2000" i="1" smtClean="0">
                <a:latin typeface="Arial" charset="0"/>
              </a:rPr>
              <a:t> – скла[ц]кой, советский - сове[ц]кий.</a:t>
            </a:r>
          </a:p>
          <a:p>
            <a:pPr>
              <a:lnSpc>
                <a:spcPct val="90000"/>
              </a:lnSpc>
            </a:pPr>
            <a:endParaRPr lang="ru-RU" sz="2000" smtClean="0">
              <a:latin typeface="Arial" charset="0"/>
            </a:endParaRPr>
          </a:p>
        </p:txBody>
      </p:sp>
      <p:pic>
        <p:nvPicPr>
          <p:cNvPr id="62466" name="Picture 3" descr="shutterstock_98270366"/>
          <p:cNvPicPr>
            <a:picLocks noChangeAspect="1" noChangeArrowheads="1"/>
          </p:cNvPicPr>
          <p:nvPr/>
        </p:nvPicPr>
        <p:blipFill>
          <a:blip r:embed="rId2"/>
          <a:srcRect/>
          <a:stretch>
            <a:fillRect/>
          </a:stretch>
        </p:blipFill>
        <p:spPr bwMode="auto">
          <a:xfrm>
            <a:off x="179388" y="2420938"/>
            <a:ext cx="2160587" cy="2611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Содержимое 2"/>
          <p:cNvSpPr>
            <a:spLocks noGrp="1"/>
          </p:cNvSpPr>
          <p:nvPr>
            <p:ph idx="1"/>
          </p:nvPr>
        </p:nvSpPr>
        <p:spPr>
          <a:xfrm>
            <a:off x="2555875" y="1125538"/>
            <a:ext cx="6130925" cy="5000625"/>
          </a:xfrm>
        </p:spPr>
        <p:txBody>
          <a:bodyPr/>
          <a:lstStyle/>
          <a:p>
            <a:pPr eaLnBrk="1" hangingPunct="1">
              <a:buFont typeface="Arial" charset="0"/>
              <a:buNone/>
            </a:pPr>
            <a:r>
              <a:rPr lang="ru-RU" smtClean="0"/>
              <a:t>       </a:t>
            </a:r>
            <a:r>
              <a:rPr lang="ru-RU" smtClean="0">
                <a:latin typeface="Arial" charset="0"/>
              </a:rPr>
              <a:t>Выразительное чтение – это… первая и основная форма конкретного, наглядного обучения литературе.              </a:t>
            </a:r>
          </a:p>
          <a:p>
            <a:pPr algn="ctr" eaLnBrk="1" hangingPunct="1">
              <a:buFont typeface="Arial" charset="0"/>
              <a:buNone/>
            </a:pPr>
            <a:r>
              <a:rPr lang="ru-RU" sz="2000" smtClean="0">
                <a:latin typeface="Arial" charset="0"/>
              </a:rPr>
              <a:t>Рыбникова М.А.</a:t>
            </a:r>
          </a:p>
          <a:p>
            <a:pPr eaLnBrk="1" hangingPunct="1">
              <a:buFont typeface="Arial" charset="0"/>
              <a:buNone/>
            </a:pPr>
            <a:r>
              <a:rPr lang="ru-RU" smtClean="0">
                <a:latin typeface="Arial" charset="0"/>
              </a:rPr>
              <a:t> </a:t>
            </a:r>
          </a:p>
        </p:txBody>
      </p:sp>
      <p:pic>
        <p:nvPicPr>
          <p:cNvPr id="15362" name="Picture 3" descr="shutterstock_176460128"/>
          <p:cNvPicPr>
            <a:picLocks noChangeAspect="1" noChangeArrowheads="1"/>
          </p:cNvPicPr>
          <p:nvPr/>
        </p:nvPicPr>
        <p:blipFill>
          <a:blip r:embed="rId2"/>
          <a:srcRect/>
          <a:stretch>
            <a:fillRect/>
          </a:stretch>
        </p:blipFill>
        <p:spPr bwMode="auto">
          <a:xfrm>
            <a:off x="468313" y="1700213"/>
            <a:ext cx="2232025" cy="2232025"/>
          </a:xfrm>
          <a:prstGeom prst="rect">
            <a:avLst/>
          </a:prstGeom>
          <a:noFill/>
          <a:ln w="9525">
            <a:noFill/>
            <a:miter lim="800000"/>
            <a:headEnd/>
            <a:tailEnd/>
          </a:ln>
        </p:spPr>
      </p:pic>
      <p:pic>
        <p:nvPicPr>
          <p:cNvPr id="15363" name="Picture 4" descr="978-5-377-12490-0-01"/>
          <p:cNvPicPr>
            <a:picLocks noChangeAspect="1" noChangeArrowheads="1"/>
          </p:cNvPicPr>
          <p:nvPr/>
        </p:nvPicPr>
        <p:blipFill>
          <a:blip r:embed="rId3"/>
          <a:srcRect/>
          <a:stretch>
            <a:fillRect/>
          </a:stretch>
        </p:blipFill>
        <p:spPr bwMode="auto">
          <a:xfrm>
            <a:off x="8107363" y="5516563"/>
            <a:ext cx="1036637" cy="1341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3"/>
          <p:cNvSpPr>
            <a:spLocks noGrp="1"/>
          </p:cNvSpPr>
          <p:nvPr>
            <p:ph type="body" idx="4294967295"/>
          </p:nvPr>
        </p:nvSpPr>
        <p:spPr>
          <a:xfrm>
            <a:off x="457200" y="981075"/>
            <a:ext cx="8229600" cy="5145088"/>
          </a:xfrm>
        </p:spPr>
        <p:txBody>
          <a:bodyPr/>
          <a:lstStyle/>
          <a:p>
            <a:pPr eaLnBrk="1" hangingPunct="1">
              <a:lnSpc>
                <a:spcPct val="80000"/>
              </a:lnSpc>
            </a:pPr>
            <a:r>
              <a:rPr lang="ru-RU" sz="2000" b="1" smtClean="0">
                <a:latin typeface="Arial" charset="0"/>
              </a:rPr>
              <a:t>Найдите в тексте слова, в которых на месте сочетаний согласных букв произносятся</a:t>
            </a:r>
            <a:r>
              <a:rPr lang="ru-RU" sz="2000" b="1" smtClean="0">
                <a:solidFill>
                  <a:srgbClr val="FF3300"/>
                </a:solidFill>
                <a:latin typeface="Arial" charset="0"/>
              </a:rPr>
              <a:t> [ц ], [ф], [з ], [щ']</a:t>
            </a:r>
            <a:r>
              <a:rPr lang="ru-RU" sz="900" smtClean="0">
                <a:latin typeface="Arial" charset="0"/>
              </a:rPr>
              <a:t> </a:t>
            </a:r>
            <a:r>
              <a:rPr lang="ru-RU" sz="2000" b="1" smtClean="0">
                <a:solidFill>
                  <a:srgbClr val="FF3300"/>
                </a:solidFill>
                <a:latin typeface="Arial" charset="0"/>
              </a:rPr>
              <a:t>.</a:t>
            </a:r>
          </a:p>
          <a:p>
            <a:pPr eaLnBrk="1" hangingPunct="1">
              <a:lnSpc>
                <a:spcPct val="80000"/>
              </a:lnSpc>
            </a:pPr>
            <a:endParaRPr lang="ru-RU" sz="2000" b="1" smtClean="0">
              <a:solidFill>
                <a:srgbClr val="FF3300"/>
              </a:solidFill>
              <a:latin typeface="Arial" charset="0"/>
            </a:endParaRPr>
          </a:p>
          <a:p>
            <a:pPr>
              <a:lnSpc>
                <a:spcPct val="80000"/>
              </a:lnSpc>
              <a:buFont typeface="Arial" charset="0"/>
              <a:buNone/>
            </a:pPr>
            <a:r>
              <a:rPr lang="ru-RU" sz="1600" smtClean="0">
                <a:latin typeface="Arial" charset="0"/>
              </a:rPr>
              <a:t>           Неторопливые сумерки опускаются на землю, крадутся по лесам и ложбинам, вытесняя оттуда устоявшееся тепло, парное, с горьковатой прелью. Из ложков густо и ощутимо тянет этим тихим теплом, морит им скот на яру, окошенные кусты с вялым листом, межи у хлебных полей, полого спускающихся к самому Камскому морю, и сами хлеба, двинувшиеся в колос. За хлебами широкая стояла вода в заплатах проблесков. Над водою густо сбиваются, толкутся и осыпаются в воду подёнки и туда-сюда снуют стрижи, деловито-молчаливые в этот кормный вечер. Оводы и комары вспархивают, сбиваются тучей и нудью своей гуще делают вечер и тишину его.</a:t>
            </a:r>
          </a:p>
          <a:p>
            <a:pPr>
              <a:lnSpc>
                <a:spcPct val="80000"/>
              </a:lnSpc>
              <a:buFont typeface="Arial" charset="0"/>
              <a:buNone/>
            </a:pPr>
            <a:r>
              <a:rPr lang="ru-RU" sz="1600" smtClean="0">
                <a:latin typeface="Arial" charset="0"/>
              </a:rPr>
              <a:t>        Сделалось совсем тихо. Даже и самые веселые птицы смолкли, а коровы легли поближе к берегу, к прохладе, где меньше донимали их оводы. Лишь одиноко стучала моторка за остроуглым мысом, впахавшимся в черную воду, как в землю; с короткими всплесками опадал подмытый берег, и стрижи, вихляясь, взмывали из рыжих яров, но тут же ровняли полет и мчались над водой, сталистую поверхность которой тревожила рыба. Пена была только у берегов, но и она погасала на песчаных обмысках, и лента её порвалась уже во многих местах.</a:t>
            </a:r>
          </a:p>
          <a:p>
            <a:pPr>
              <a:lnSpc>
                <a:spcPct val="80000"/>
              </a:lnSpc>
              <a:buFont typeface="Arial" charset="0"/>
              <a:buNone/>
            </a:pPr>
            <a:r>
              <a:rPr lang="ru-RU" sz="1600" smtClean="0">
                <a:latin typeface="Arial" charset="0"/>
              </a:rPr>
              <a:t>                                                                      </a:t>
            </a:r>
            <a:r>
              <a:rPr lang="ru-RU" sz="1400" smtClean="0">
                <a:latin typeface="Arial" charset="0"/>
              </a:rPr>
              <a:t>В. Астафьев</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p:cNvSpPr>
          <p:nvPr>
            <p:ph type="title"/>
          </p:nvPr>
        </p:nvSpPr>
        <p:spPr>
          <a:xfrm>
            <a:off x="457200" y="274638"/>
            <a:ext cx="8229600" cy="706437"/>
          </a:xfrm>
        </p:spPr>
        <p:txBody>
          <a:bodyPr/>
          <a:lstStyle/>
          <a:p>
            <a:r>
              <a:rPr lang="ru-RU" sz="4000" smtClean="0"/>
              <a:t>«Шедевры» чтения</a:t>
            </a:r>
          </a:p>
        </p:txBody>
      </p:sp>
      <p:sp>
        <p:nvSpPr>
          <p:cNvPr id="64514" name="Rectangle 3"/>
          <p:cNvSpPr>
            <a:spLocks noGrp="1"/>
          </p:cNvSpPr>
          <p:nvPr>
            <p:ph type="body" idx="1"/>
          </p:nvPr>
        </p:nvSpPr>
        <p:spPr>
          <a:xfrm>
            <a:off x="457200" y="1600200"/>
            <a:ext cx="5410200" cy="4525963"/>
          </a:xfrm>
        </p:spPr>
        <p:txBody>
          <a:bodyPr/>
          <a:lstStyle/>
          <a:p>
            <a:pPr>
              <a:lnSpc>
                <a:spcPct val="80000"/>
              </a:lnSpc>
            </a:pPr>
            <a:r>
              <a:rPr lang="ru-RU" sz="2000" b="1" smtClean="0">
                <a:solidFill>
                  <a:srgbClr val="FF3300"/>
                </a:solidFill>
                <a:latin typeface="Arial" charset="0"/>
              </a:rPr>
              <a:t>Преставился</a:t>
            </a:r>
            <a:r>
              <a:rPr lang="ru-RU" sz="2000" smtClean="0">
                <a:latin typeface="Arial" charset="0"/>
              </a:rPr>
              <a:t> врачом</a:t>
            </a:r>
          </a:p>
          <a:p>
            <a:pPr>
              <a:lnSpc>
                <a:spcPct val="80000"/>
              </a:lnSpc>
            </a:pPr>
            <a:r>
              <a:rPr lang="ru-RU" sz="2000" b="1" smtClean="0">
                <a:solidFill>
                  <a:srgbClr val="FF3300"/>
                </a:solidFill>
                <a:latin typeface="Arial" charset="0"/>
              </a:rPr>
              <a:t>Приставился</a:t>
            </a:r>
            <a:r>
              <a:rPr lang="ru-RU" sz="2000" smtClean="0">
                <a:latin typeface="Arial" charset="0"/>
              </a:rPr>
              <a:t> врачом (</a:t>
            </a:r>
            <a:r>
              <a:rPr lang="ru-RU" sz="2000" b="1" i="1" smtClean="0">
                <a:latin typeface="Arial" charset="0"/>
              </a:rPr>
              <a:t>представился</a:t>
            </a:r>
            <a:r>
              <a:rPr lang="ru-RU" sz="2000" smtClean="0">
                <a:latin typeface="Arial" charset="0"/>
              </a:rPr>
              <a:t>).</a:t>
            </a:r>
          </a:p>
          <a:p>
            <a:pPr>
              <a:lnSpc>
                <a:spcPct val="80000"/>
              </a:lnSpc>
            </a:pPr>
            <a:r>
              <a:rPr lang="ru-RU" sz="2000" smtClean="0">
                <a:latin typeface="Arial" charset="0"/>
              </a:rPr>
              <a:t>Коровы и овцы весь день </a:t>
            </a:r>
            <a:r>
              <a:rPr lang="ru-RU" sz="2000" b="1" smtClean="0">
                <a:solidFill>
                  <a:srgbClr val="FF3300"/>
                </a:solidFill>
                <a:latin typeface="Arial" charset="0"/>
              </a:rPr>
              <a:t>склонялись</a:t>
            </a:r>
            <a:r>
              <a:rPr lang="ru-RU" sz="2000" smtClean="0">
                <a:latin typeface="Arial" charset="0"/>
              </a:rPr>
              <a:t> по полю (</a:t>
            </a:r>
            <a:r>
              <a:rPr lang="ru-RU" sz="2000" b="1" i="1" smtClean="0">
                <a:latin typeface="Arial" charset="0"/>
              </a:rPr>
              <a:t>слонялись</a:t>
            </a:r>
            <a:r>
              <a:rPr lang="ru-RU" sz="2000" smtClean="0">
                <a:latin typeface="Arial" charset="0"/>
              </a:rPr>
              <a:t>).</a:t>
            </a:r>
          </a:p>
          <a:p>
            <a:pPr>
              <a:lnSpc>
                <a:spcPct val="80000"/>
              </a:lnSpc>
            </a:pPr>
            <a:r>
              <a:rPr lang="ru-RU" sz="2000" smtClean="0">
                <a:latin typeface="Arial" charset="0"/>
              </a:rPr>
              <a:t>Если казак убил человека, его </a:t>
            </a:r>
            <a:r>
              <a:rPr lang="ru-RU" sz="2000" b="1" smtClean="0">
                <a:solidFill>
                  <a:srgbClr val="FF3300"/>
                </a:solidFill>
                <a:latin typeface="Arial" charset="0"/>
              </a:rPr>
              <a:t>хранили</a:t>
            </a:r>
            <a:r>
              <a:rPr lang="ru-RU" sz="2000" smtClean="0">
                <a:latin typeface="Arial" charset="0"/>
              </a:rPr>
              <a:t> живым (</a:t>
            </a:r>
            <a:r>
              <a:rPr lang="ru-RU" sz="2000" b="1" i="1" smtClean="0">
                <a:latin typeface="Arial" charset="0"/>
              </a:rPr>
              <a:t>хоронили</a:t>
            </a:r>
            <a:r>
              <a:rPr lang="ru-RU" sz="2000" smtClean="0">
                <a:latin typeface="Arial" charset="0"/>
              </a:rPr>
              <a:t>).</a:t>
            </a:r>
          </a:p>
          <a:p>
            <a:pPr>
              <a:lnSpc>
                <a:spcPct val="80000"/>
              </a:lnSpc>
            </a:pPr>
            <a:r>
              <a:rPr lang="ru-RU" sz="2000" smtClean="0">
                <a:latin typeface="Arial" charset="0"/>
              </a:rPr>
              <a:t>Безнадежная </a:t>
            </a:r>
            <a:r>
              <a:rPr lang="ru-RU" sz="2000" b="1" smtClean="0">
                <a:solidFill>
                  <a:srgbClr val="FF3300"/>
                </a:solidFill>
                <a:latin typeface="Arial" charset="0"/>
              </a:rPr>
              <a:t>груздь</a:t>
            </a:r>
            <a:r>
              <a:rPr lang="ru-RU" sz="2000" smtClean="0">
                <a:latin typeface="Arial" charset="0"/>
              </a:rPr>
              <a:t> (</a:t>
            </a:r>
            <a:r>
              <a:rPr lang="ru-RU" sz="2000" b="1" i="1" smtClean="0">
                <a:latin typeface="Arial" charset="0"/>
              </a:rPr>
              <a:t>грусть</a:t>
            </a:r>
            <a:r>
              <a:rPr lang="ru-RU" sz="2000" smtClean="0">
                <a:latin typeface="Arial" charset="0"/>
              </a:rPr>
              <a:t>).</a:t>
            </a:r>
          </a:p>
          <a:p>
            <a:pPr>
              <a:lnSpc>
                <a:spcPct val="80000"/>
              </a:lnSpc>
            </a:pPr>
            <a:r>
              <a:rPr lang="ru-RU" sz="2000" smtClean="0">
                <a:latin typeface="Arial" charset="0"/>
              </a:rPr>
              <a:t>Предложение простое, </a:t>
            </a:r>
            <a:r>
              <a:rPr lang="ru-RU" sz="2000" b="1" smtClean="0">
                <a:solidFill>
                  <a:srgbClr val="FF3300"/>
                </a:solidFill>
                <a:latin typeface="Arial" charset="0"/>
              </a:rPr>
              <a:t>двусуставное</a:t>
            </a:r>
            <a:r>
              <a:rPr lang="ru-RU" sz="2000" smtClean="0">
                <a:latin typeface="Arial" charset="0"/>
              </a:rPr>
              <a:t> (</a:t>
            </a:r>
            <a:r>
              <a:rPr lang="ru-RU" sz="2000" b="1" i="1" smtClean="0">
                <a:latin typeface="Arial" charset="0"/>
              </a:rPr>
              <a:t>двусоставное</a:t>
            </a:r>
            <a:r>
              <a:rPr lang="ru-RU" sz="2000" smtClean="0">
                <a:latin typeface="Arial" charset="0"/>
              </a:rPr>
              <a:t>).</a:t>
            </a:r>
          </a:p>
          <a:p>
            <a:pPr>
              <a:lnSpc>
                <a:spcPct val="80000"/>
              </a:lnSpc>
            </a:pPr>
            <a:r>
              <a:rPr lang="ru-RU" sz="2000" b="1" smtClean="0">
                <a:solidFill>
                  <a:srgbClr val="FF3300"/>
                </a:solidFill>
                <a:latin typeface="Arial" charset="0"/>
              </a:rPr>
              <a:t>Водные</a:t>
            </a:r>
            <a:r>
              <a:rPr lang="ru-RU" sz="2000" smtClean="0">
                <a:latin typeface="Arial" charset="0"/>
              </a:rPr>
              <a:t> слова (</a:t>
            </a:r>
            <a:r>
              <a:rPr lang="ru-RU" sz="2000" b="1" i="1" smtClean="0">
                <a:latin typeface="Arial" charset="0"/>
              </a:rPr>
              <a:t>вводные слова</a:t>
            </a:r>
            <a:r>
              <a:rPr lang="ru-RU" sz="2000" smtClean="0">
                <a:latin typeface="Arial" charset="0"/>
              </a:rPr>
              <a:t>).</a:t>
            </a:r>
          </a:p>
          <a:p>
            <a:pPr>
              <a:lnSpc>
                <a:spcPct val="80000"/>
              </a:lnSpc>
            </a:pPr>
            <a:r>
              <a:rPr lang="ru-RU" sz="2000" b="1" smtClean="0">
                <a:solidFill>
                  <a:srgbClr val="FF3300"/>
                </a:solidFill>
                <a:latin typeface="Arial" charset="0"/>
              </a:rPr>
              <a:t>Снежные</a:t>
            </a:r>
            <a:r>
              <a:rPr lang="ru-RU" sz="2000" smtClean="0">
                <a:latin typeface="Arial" charset="0"/>
              </a:rPr>
              <a:t> углы (</a:t>
            </a:r>
            <a:r>
              <a:rPr lang="ru-RU" sz="2000" b="1" i="1" smtClean="0">
                <a:latin typeface="Arial" charset="0"/>
              </a:rPr>
              <a:t>смежные</a:t>
            </a:r>
            <a:r>
              <a:rPr lang="ru-RU" sz="2000" smtClean="0">
                <a:latin typeface="Arial" charset="0"/>
              </a:rPr>
              <a:t> углы).</a:t>
            </a:r>
          </a:p>
          <a:p>
            <a:pPr>
              <a:lnSpc>
                <a:spcPct val="80000"/>
              </a:lnSpc>
            </a:pPr>
            <a:r>
              <a:rPr lang="ru-RU" sz="2000" b="1" smtClean="0">
                <a:solidFill>
                  <a:srgbClr val="FF3300"/>
                </a:solidFill>
                <a:latin typeface="Arial" charset="0"/>
              </a:rPr>
              <a:t>Пищу</a:t>
            </a:r>
            <a:r>
              <a:rPr lang="ru-RU" sz="2000" smtClean="0">
                <a:latin typeface="Arial" charset="0"/>
              </a:rPr>
              <a:t> правильно (</a:t>
            </a:r>
            <a:r>
              <a:rPr lang="ru-RU" sz="2000" b="1" i="1" smtClean="0">
                <a:latin typeface="Arial" charset="0"/>
              </a:rPr>
              <a:t>пишу</a:t>
            </a:r>
            <a:r>
              <a:rPr lang="ru-RU" sz="2000" smtClean="0">
                <a:latin typeface="Arial" charset="0"/>
              </a:rPr>
              <a:t>).</a:t>
            </a:r>
          </a:p>
          <a:p>
            <a:pPr>
              <a:lnSpc>
                <a:spcPct val="80000"/>
              </a:lnSpc>
            </a:pPr>
            <a:r>
              <a:rPr lang="ru-RU" sz="2000" b="1" smtClean="0">
                <a:solidFill>
                  <a:srgbClr val="FF3300"/>
                </a:solidFill>
                <a:latin typeface="Arial" charset="0"/>
              </a:rPr>
              <a:t>Миссиписи</a:t>
            </a:r>
            <a:r>
              <a:rPr lang="ru-RU" sz="2000" smtClean="0">
                <a:latin typeface="Arial" charset="0"/>
              </a:rPr>
              <a:t> (</a:t>
            </a:r>
            <a:r>
              <a:rPr lang="ru-RU" sz="2000" b="1" i="1" smtClean="0">
                <a:latin typeface="Arial" charset="0"/>
              </a:rPr>
              <a:t>Миссисипи</a:t>
            </a:r>
            <a:r>
              <a:rPr lang="ru-RU" sz="2000" smtClean="0">
                <a:latin typeface="Arial" charset="0"/>
              </a:rPr>
              <a:t>) — главная река крупнейшей речной системы в Северной Америке. </a:t>
            </a:r>
          </a:p>
        </p:txBody>
      </p:sp>
      <p:pic>
        <p:nvPicPr>
          <p:cNvPr id="64515" name="Picture 5" descr="Новое изображение"/>
          <p:cNvPicPr>
            <a:picLocks noChangeAspect="1" noChangeArrowheads="1"/>
          </p:cNvPicPr>
          <p:nvPr/>
        </p:nvPicPr>
        <p:blipFill>
          <a:blip r:embed="rId2"/>
          <a:srcRect/>
          <a:stretch>
            <a:fillRect/>
          </a:stretch>
        </p:blipFill>
        <p:spPr bwMode="auto">
          <a:xfrm>
            <a:off x="5651500" y="1844675"/>
            <a:ext cx="30480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p:cNvSpPr>
          <p:nvPr>
            <p:ph type="title"/>
          </p:nvPr>
        </p:nvSpPr>
        <p:spPr/>
        <p:txBody>
          <a:bodyPr/>
          <a:lstStyle/>
          <a:p>
            <a:r>
              <a:rPr lang="ru-RU" sz="4000" b="1" smtClean="0"/>
              <a:t>Что  понимают под техникой чтения</a:t>
            </a:r>
          </a:p>
        </p:txBody>
      </p:sp>
      <p:sp>
        <p:nvSpPr>
          <p:cNvPr id="65538" name="Rectangle 3"/>
          <p:cNvSpPr>
            <a:spLocks noGrp="1"/>
          </p:cNvSpPr>
          <p:nvPr>
            <p:ph type="body" idx="1"/>
          </p:nvPr>
        </p:nvSpPr>
        <p:spPr>
          <a:xfrm>
            <a:off x="2411413" y="1600200"/>
            <a:ext cx="6275387" cy="4525963"/>
          </a:xfrm>
        </p:spPr>
        <p:txBody>
          <a:bodyPr/>
          <a:lstStyle/>
          <a:p>
            <a:pPr>
              <a:lnSpc>
                <a:spcPct val="80000"/>
              </a:lnSpc>
              <a:buFont typeface="Arial" charset="0"/>
              <a:buNone/>
            </a:pPr>
            <a:r>
              <a:rPr lang="en-US" sz="2000" smtClean="0">
                <a:latin typeface="Arial" charset="0"/>
              </a:rPr>
              <a:t>       </a:t>
            </a:r>
            <a:r>
              <a:rPr lang="ru-RU" sz="2000" smtClean="0">
                <a:latin typeface="Arial" charset="0"/>
              </a:rPr>
              <a:t>Чтение - это сложный психофизиологический процесс, в котором можно выделить две стороны:</a:t>
            </a:r>
          </a:p>
          <a:p>
            <a:pPr>
              <a:lnSpc>
                <a:spcPct val="80000"/>
              </a:lnSpc>
              <a:buFont typeface="Arial" charset="0"/>
              <a:buNone/>
            </a:pPr>
            <a:r>
              <a:rPr lang="ru-RU" sz="2000" smtClean="0">
                <a:latin typeface="Arial" charset="0"/>
              </a:rPr>
              <a:t>   1) </a:t>
            </a:r>
            <a:r>
              <a:rPr lang="ru-RU" sz="2000" b="1" smtClean="0">
                <a:latin typeface="Arial" charset="0"/>
              </a:rPr>
              <a:t>смысловую</a:t>
            </a:r>
            <a:r>
              <a:rPr lang="ru-RU" sz="2000" smtClean="0">
                <a:latin typeface="Arial" charset="0"/>
              </a:rPr>
              <a:t> – понимание, осознание содержания и смысла читаемого текста;</a:t>
            </a:r>
          </a:p>
          <a:p>
            <a:pPr>
              <a:lnSpc>
                <a:spcPct val="80000"/>
              </a:lnSpc>
              <a:buFont typeface="Arial" charset="0"/>
              <a:buNone/>
            </a:pPr>
            <a:endParaRPr lang="ru-RU" sz="2000" smtClean="0">
              <a:latin typeface="Arial" charset="0"/>
            </a:endParaRPr>
          </a:p>
          <a:p>
            <a:pPr>
              <a:lnSpc>
                <a:spcPct val="80000"/>
              </a:lnSpc>
              <a:buFont typeface="Arial" charset="0"/>
              <a:buNone/>
            </a:pPr>
            <a:r>
              <a:rPr lang="ru-RU" sz="2000" smtClean="0">
                <a:latin typeface="Arial" charset="0"/>
              </a:rPr>
              <a:t> 2) </a:t>
            </a:r>
            <a:r>
              <a:rPr lang="ru-RU" sz="2000" b="1" smtClean="0">
                <a:latin typeface="Arial" charset="0"/>
              </a:rPr>
              <a:t>техническую</a:t>
            </a:r>
            <a:r>
              <a:rPr lang="ru-RU" sz="2000" smtClean="0">
                <a:latin typeface="Arial" charset="0"/>
              </a:rPr>
              <a:t> (подчиненную смысловой, обслуживающей ее) - скорость (темп), правильность и выразительность чтения.</a:t>
            </a:r>
          </a:p>
          <a:p>
            <a:pPr>
              <a:lnSpc>
                <a:spcPct val="80000"/>
              </a:lnSpc>
              <a:buFont typeface="Arial" charset="0"/>
              <a:buNone/>
            </a:pPr>
            <a:endParaRPr lang="ru-RU" sz="2000" smtClean="0">
              <a:latin typeface="Arial" charset="0"/>
            </a:endParaRPr>
          </a:p>
          <a:p>
            <a:pPr>
              <a:lnSpc>
                <a:spcPct val="80000"/>
              </a:lnSpc>
              <a:buFont typeface="Arial" charset="0"/>
              <a:buNone/>
            </a:pPr>
            <a:r>
              <a:rPr lang="ru-RU" sz="2000" smtClean="0">
                <a:latin typeface="Arial" charset="0"/>
              </a:rPr>
              <a:t>     </a:t>
            </a:r>
            <a:r>
              <a:rPr lang="ru-RU" sz="2000" b="1" smtClean="0">
                <a:latin typeface="Arial" charset="0"/>
              </a:rPr>
              <a:t>Скорость (темп) чтения характеризуется количеством слов, произносимых в минуту.</a:t>
            </a:r>
            <a:br>
              <a:rPr lang="ru-RU" sz="2000" b="1" smtClean="0">
                <a:latin typeface="Arial" charset="0"/>
              </a:rPr>
            </a:br>
            <a:r>
              <a:rPr lang="ru-RU" sz="2000" b="1" smtClean="0">
                <a:latin typeface="Arial" charset="0"/>
              </a:rPr>
              <a:t/>
            </a:r>
            <a:br>
              <a:rPr lang="ru-RU" sz="2000" b="1" smtClean="0">
                <a:latin typeface="Arial" charset="0"/>
              </a:rPr>
            </a:br>
            <a:endParaRPr lang="ru-RU" sz="2000" b="1" smtClean="0">
              <a:latin typeface="Arial" charset="0"/>
            </a:endParaRPr>
          </a:p>
          <a:p>
            <a:pPr>
              <a:lnSpc>
                <a:spcPct val="80000"/>
              </a:lnSpc>
              <a:buFont typeface="Arial" charset="0"/>
              <a:buNone/>
            </a:pPr>
            <a:endParaRPr lang="ru-RU" sz="2000" smtClean="0">
              <a:latin typeface="Arial" charset="0"/>
            </a:endParaRPr>
          </a:p>
        </p:txBody>
      </p:sp>
      <p:pic>
        <p:nvPicPr>
          <p:cNvPr id="65539" name="Picture 4" descr="shutterstock_145100995"/>
          <p:cNvPicPr>
            <a:picLocks noChangeAspect="1" noChangeArrowheads="1"/>
          </p:cNvPicPr>
          <p:nvPr/>
        </p:nvPicPr>
        <p:blipFill>
          <a:blip r:embed="rId2"/>
          <a:srcRect/>
          <a:stretch>
            <a:fillRect/>
          </a:stretch>
        </p:blipFill>
        <p:spPr bwMode="auto">
          <a:xfrm>
            <a:off x="179388" y="2636838"/>
            <a:ext cx="2232025" cy="188912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31"/>
          <p:cNvSpPr>
            <a:spLocks noGrp="1"/>
          </p:cNvSpPr>
          <p:nvPr>
            <p:ph type="title"/>
          </p:nvPr>
        </p:nvSpPr>
        <p:spPr>
          <a:xfrm>
            <a:off x="179388" y="6381750"/>
            <a:ext cx="8229600" cy="274638"/>
          </a:xfrm>
        </p:spPr>
        <p:txBody>
          <a:bodyPr/>
          <a:lstStyle/>
          <a:p>
            <a:r>
              <a:rPr lang="ru-RU" sz="1600" smtClean="0">
                <a:latin typeface="Arial" charset="0"/>
              </a:rPr>
              <a:t>"Практика административной работы в школе" №6 за 2009 год</a:t>
            </a:r>
          </a:p>
        </p:txBody>
      </p:sp>
      <p:sp>
        <p:nvSpPr>
          <p:cNvPr id="66562" name="Rectangle 35"/>
          <p:cNvSpPr>
            <a:spLocks noChangeArrowheads="1"/>
          </p:cNvSpPr>
          <p:nvPr/>
        </p:nvSpPr>
        <p:spPr bwMode="auto">
          <a:xfrm>
            <a:off x="2289175" y="2817813"/>
            <a:ext cx="4565650" cy="0"/>
          </a:xfrm>
          <a:prstGeom prst="rect">
            <a:avLst/>
          </a:prstGeom>
          <a:solidFill>
            <a:srgbClr val="FFFFFF"/>
          </a:solidFill>
          <a:ln w="9525">
            <a:noFill/>
            <a:miter lim="800000"/>
            <a:headEnd/>
            <a:tailEnd/>
          </a:ln>
        </p:spPr>
        <p:txBody>
          <a:bodyPr wrap="none" anchor="ctr">
            <a:spAutoFit/>
          </a:bodyPr>
          <a:lstStyle/>
          <a:p>
            <a:endParaRPr lang="ru-RU"/>
          </a:p>
        </p:txBody>
      </p:sp>
      <p:sp>
        <p:nvSpPr>
          <p:cNvPr id="66563" name="Rectangle 67"/>
          <p:cNvSpPr>
            <a:spLocks noChangeArrowheads="1"/>
          </p:cNvSpPr>
          <p:nvPr/>
        </p:nvSpPr>
        <p:spPr bwMode="auto">
          <a:xfrm>
            <a:off x="0" y="2817813"/>
            <a:ext cx="4565650" cy="0"/>
          </a:xfrm>
          <a:prstGeom prst="rect">
            <a:avLst/>
          </a:prstGeom>
          <a:solidFill>
            <a:srgbClr val="FFFFFF"/>
          </a:solidFill>
          <a:ln w="9525">
            <a:noFill/>
            <a:miter lim="800000"/>
            <a:headEnd/>
            <a:tailEnd/>
          </a:ln>
        </p:spPr>
        <p:txBody>
          <a:bodyPr wrap="none" anchor="ctr">
            <a:spAutoFit/>
          </a:bodyPr>
          <a:lstStyle/>
          <a:p>
            <a:endParaRPr lang="ru-RU"/>
          </a:p>
        </p:txBody>
      </p:sp>
      <p:graphicFrame>
        <p:nvGraphicFramePr>
          <p:cNvPr id="66594" name="Group 34"/>
          <p:cNvGraphicFramePr>
            <a:graphicFrameLocks noGrp="1"/>
          </p:cNvGraphicFramePr>
          <p:nvPr/>
        </p:nvGraphicFramePr>
        <p:xfrm>
          <a:off x="611188" y="836613"/>
          <a:ext cx="7921625" cy="4541837"/>
        </p:xfrm>
        <a:graphic>
          <a:graphicData uri="http://schemas.openxmlformats.org/drawingml/2006/table">
            <a:tbl>
              <a:tblPr/>
              <a:tblGrid>
                <a:gridCol w="2635250"/>
                <a:gridCol w="2651125"/>
                <a:gridCol w="2635250"/>
              </a:tblGrid>
              <a:tr h="8874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Arial" charset="0"/>
                          <a:cs typeface="Arial" charset="0"/>
                        </a:rPr>
                        <a:t>5 класс</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Arial" charset="0"/>
                          <a:cs typeface="Arial" charset="0"/>
                        </a:rPr>
                        <a:t>10</a:t>
                      </a:r>
                      <a:r>
                        <a:rPr kumimoji="0" lang="ru-RU" sz="2000" b="1" i="0" u="none" strike="noStrike" cap="none" normalizeH="0" baseline="0" smtClean="0">
                          <a:ln>
                            <a:noFill/>
                          </a:ln>
                          <a:solidFill>
                            <a:schemeClr val="tx1"/>
                          </a:solidFill>
                          <a:effectLst/>
                          <a:latin typeface="Arial" charset="0"/>
                          <a:cs typeface="Times New Roman" pitchFamily="18" charset="0"/>
                        </a:rPr>
                        <a:t>0 – </a:t>
                      </a:r>
                      <a:r>
                        <a:rPr kumimoji="0" lang="ru-RU" sz="2000" b="1" i="0" u="none" strike="noStrike" cap="none" normalizeH="0" baseline="0" smtClean="0">
                          <a:ln>
                            <a:noFill/>
                          </a:ln>
                          <a:solidFill>
                            <a:schemeClr val="tx1"/>
                          </a:solidFill>
                          <a:effectLst/>
                          <a:latin typeface="Arial" charset="0"/>
                          <a:cs typeface="Arial" charset="0"/>
                        </a:rPr>
                        <a:t>110 слов</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Arial" charset="0"/>
                          <a:cs typeface="Times New Roman" pitchFamily="18" charset="0"/>
                        </a:rPr>
                        <a:t>110  - 120 слов</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939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Arial" charset="0"/>
                          <a:cs typeface="Arial" charset="0"/>
                        </a:rPr>
                        <a:t>6 класс</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chemeClr val="tx1"/>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Arial" charset="0"/>
                          <a:cs typeface="Times New Roman" pitchFamily="18" charset="0"/>
                        </a:rPr>
                        <a:t>110 -120 слов</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Arial" charset="0"/>
                          <a:cs typeface="Times New Roman" pitchFamily="18" charset="0"/>
                        </a:rPr>
                        <a:t>120 – 130 слов</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889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Arial" charset="0"/>
                          <a:cs typeface="Arial" charset="0"/>
                        </a:rPr>
                        <a:t>7 класс</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chemeClr val="tx1"/>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Arial" charset="0"/>
                          <a:cs typeface="Times New Roman" pitchFamily="18" charset="0"/>
                        </a:rPr>
                        <a:t>120 – 130 слов</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Arial" charset="0"/>
                          <a:cs typeface="Times New Roman" pitchFamily="18" charset="0"/>
                        </a:rPr>
                        <a:t>130 – 140 слов</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8874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Arial" charset="0"/>
                          <a:cs typeface="Arial" charset="0"/>
                        </a:rPr>
                        <a:t>8 класс</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chemeClr val="tx1"/>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Arial" charset="0"/>
                          <a:cs typeface="Times New Roman" pitchFamily="18" charset="0"/>
                        </a:rPr>
                        <a:t>140 – 150 слов</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Arial" charset="0"/>
                          <a:cs typeface="Times New Roman" pitchFamily="18" charset="0"/>
                        </a:rPr>
                        <a:t>150 – 160 слов</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9382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rgbClr val="FF3300"/>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Arial" charset="0"/>
                          <a:cs typeface="Times New Roman" pitchFamily="18" charset="0"/>
                        </a:rPr>
                        <a:t>9 класс</a:t>
                      </a:r>
                      <a:endParaRPr kumimoji="0" lang="ru-RU" sz="2000" b="1" i="0" u="none" strike="noStrike" cap="none" normalizeH="0" baseline="0" smtClean="0">
                        <a:ln>
                          <a:noFill/>
                        </a:ln>
                        <a:solidFill>
                          <a:srgbClr val="FF3300"/>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rgbClr val="FF3300"/>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rgbClr val="FF3300"/>
                          </a:solidFill>
                          <a:effectLst/>
                          <a:latin typeface="Arial" charset="0"/>
                          <a:cs typeface="Times New Roman" pitchFamily="18" charset="0"/>
                        </a:rPr>
                        <a:t>150 – 160 </a:t>
                      </a:r>
                      <a:r>
                        <a:rPr kumimoji="0" lang="ru-RU" sz="2000" b="1" i="0" u="none" strike="noStrike" cap="none" normalizeH="0" baseline="0" smtClean="0">
                          <a:ln>
                            <a:noFill/>
                          </a:ln>
                          <a:solidFill>
                            <a:srgbClr val="FF3300"/>
                          </a:solidFill>
                          <a:effectLst/>
                          <a:latin typeface="Arial" charset="0"/>
                          <a:cs typeface="Arial" charset="0"/>
                        </a:rPr>
                        <a:t>слов</a:t>
                      </a:r>
                      <a:endParaRPr kumimoji="0" lang="ru-RU" sz="2000" b="1" i="0" u="none" strike="noStrike" cap="none" normalizeH="0" baseline="0" smtClean="0">
                        <a:ln>
                          <a:noFill/>
                        </a:ln>
                        <a:solidFill>
                          <a:srgbClr val="FF3300"/>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ru-RU"/>
                    </a:p>
                  </a:txBody>
                  <a:tcPr/>
                </a:tc>
              </a:tr>
            </a:tbl>
          </a:graphicData>
        </a:graphic>
      </p:graphicFrame>
      <p:sp>
        <p:nvSpPr>
          <p:cNvPr id="66589" name="Rectangle 163"/>
          <p:cNvSpPr>
            <a:spLocks noChangeArrowheads="1"/>
          </p:cNvSpPr>
          <p:nvPr/>
        </p:nvSpPr>
        <p:spPr bwMode="auto">
          <a:xfrm>
            <a:off x="0" y="4040188"/>
            <a:ext cx="9144000" cy="0"/>
          </a:xfrm>
          <a:prstGeom prst="rect">
            <a:avLst/>
          </a:prstGeom>
          <a:noFill/>
          <a:ln w="9525">
            <a:noFill/>
            <a:miter lim="800000"/>
            <a:headEnd/>
            <a:tailEnd/>
          </a:ln>
        </p:spPr>
        <p:txBody>
          <a:bodyPr wrap="none" anchor="ctr">
            <a:spAutoFit/>
          </a:bodyPr>
          <a:lstStyle/>
          <a:p>
            <a:endParaRPr lang="ru-RU"/>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p:cNvSpPr>
          <p:nvPr>
            <p:ph type="title"/>
          </p:nvPr>
        </p:nvSpPr>
        <p:spPr>
          <a:xfrm>
            <a:off x="468313" y="333375"/>
            <a:ext cx="7127875" cy="574675"/>
          </a:xfrm>
        </p:spPr>
        <p:txBody>
          <a:bodyPr/>
          <a:lstStyle/>
          <a:p>
            <a:pPr algn="l"/>
            <a:r>
              <a:rPr lang="ru-RU" sz="2400" b="1" smtClean="0">
                <a:solidFill>
                  <a:srgbClr val="CC0000"/>
                </a:solidFill>
                <a:latin typeface="Arial" charset="0"/>
              </a:rPr>
              <a:t>Возьмите на заметку…</a:t>
            </a:r>
          </a:p>
        </p:txBody>
      </p:sp>
      <p:sp>
        <p:nvSpPr>
          <p:cNvPr id="67586" name="Rectangle 3"/>
          <p:cNvSpPr>
            <a:spLocks noGrp="1"/>
          </p:cNvSpPr>
          <p:nvPr>
            <p:ph type="body" idx="1"/>
          </p:nvPr>
        </p:nvSpPr>
        <p:spPr>
          <a:xfrm>
            <a:off x="457200" y="1600200"/>
            <a:ext cx="5267325" cy="4525963"/>
          </a:xfrm>
        </p:spPr>
        <p:txBody>
          <a:bodyPr/>
          <a:lstStyle/>
          <a:p>
            <a:pPr>
              <a:lnSpc>
                <a:spcPct val="80000"/>
              </a:lnSpc>
            </a:pPr>
            <a:r>
              <a:rPr lang="ru-RU" sz="1800" smtClean="0">
                <a:latin typeface="Arial" charset="0"/>
              </a:rPr>
              <a:t>В.А. Сухомлинский «Разговор с молодым директором школы»: «Беглое, нормальное чтение - это чтение в темпе 150-300 слов в минуту». </a:t>
            </a:r>
          </a:p>
          <a:p>
            <a:pPr>
              <a:lnSpc>
                <a:spcPct val="80000"/>
              </a:lnSpc>
            </a:pPr>
            <a:r>
              <a:rPr lang="ru-RU" sz="1800" b="1" smtClean="0">
                <a:solidFill>
                  <a:srgbClr val="FF3300"/>
                </a:solidFill>
                <a:latin typeface="Arial" charset="0"/>
              </a:rPr>
              <a:t>Тип нервной системы (флегматик, меланхолик, холерик, сангвиник)???</a:t>
            </a:r>
            <a:endParaRPr lang="ru-RU" sz="1800" b="1" smtClean="0">
              <a:latin typeface="Arial" charset="0"/>
            </a:endParaRPr>
          </a:p>
          <a:p>
            <a:pPr>
              <a:lnSpc>
                <a:spcPct val="80000"/>
              </a:lnSpc>
            </a:pPr>
            <a:r>
              <a:rPr lang="ru-RU" sz="1800" smtClean="0">
                <a:latin typeface="Arial" charset="0"/>
              </a:rPr>
              <a:t>Те, кто стал отличником в среднем звене, читали к концу третьего класса в среднем </a:t>
            </a:r>
            <a:r>
              <a:rPr lang="ru-RU" sz="1800" b="1" smtClean="0">
                <a:latin typeface="Arial" charset="0"/>
              </a:rPr>
              <a:t>150 слов в минуту</a:t>
            </a:r>
            <a:r>
              <a:rPr lang="ru-RU" sz="1800" smtClean="0">
                <a:latin typeface="Arial" charset="0"/>
              </a:rPr>
              <a:t>, хорошисты -</a:t>
            </a:r>
            <a:r>
              <a:rPr lang="ru-RU" sz="1800" b="1" smtClean="0">
                <a:latin typeface="Arial" charset="0"/>
              </a:rPr>
              <a:t>120 слов</a:t>
            </a:r>
            <a:r>
              <a:rPr lang="ru-RU" sz="1800" smtClean="0">
                <a:latin typeface="Arial" charset="0"/>
              </a:rPr>
              <a:t>, троечники - </a:t>
            </a:r>
            <a:r>
              <a:rPr lang="ru-RU" sz="1800" b="1" smtClean="0">
                <a:latin typeface="Arial" charset="0"/>
              </a:rPr>
              <a:t>80-90 слов</a:t>
            </a:r>
            <a:r>
              <a:rPr lang="ru-RU" sz="1800" smtClean="0">
                <a:latin typeface="Arial" charset="0"/>
              </a:rPr>
              <a:t>. </a:t>
            </a:r>
          </a:p>
          <a:p>
            <a:pPr>
              <a:lnSpc>
                <a:spcPct val="80000"/>
              </a:lnSpc>
            </a:pPr>
            <a:r>
              <a:rPr lang="ru-RU" sz="1800" smtClean="0">
                <a:latin typeface="Arial" charset="0"/>
              </a:rPr>
              <a:t>От скорости чтения зависит процесс развития. </a:t>
            </a:r>
            <a:r>
              <a:rPr lang="ru-RU" sz="1800" b="1" smtClean="0">
                <a:latin typeface="Arial" charset="0"/>
              </a:rPr>
              <a:t>Быстро читают обычно те ученики, кто читает много</a:t>
            </a:r>
            <a:r>
              <a:rPr lang="ru-RU" sz="1800" smtClean="0">
                <a:latin typeface="Arial" charset="0"/>
              </a:rPr>
              <a:t>. В процессе чтения совершенствуется </a:t>
            </a:r>
            <a:r>
              <a:rPr lang="ru-RU" sz="1800" b="1" smtClean="0">
                <a:solidFill>
                  <a:srgbClr val="CC0000"/>
                </a:solidFill>
                <a:latin typeface="Arial" charset="0"/>
              </a:rPr>
              <a:t>оперативная память </a:t>
            </a:r>
            <a:r>
              <a:rPr lang="ru-RU" sz="1800" smtClean="0">
                <a:latin typeface="Arial" charset="0"/>
              </a:rPr>
              <a:t>и</a:t>
            </a:r>
            <a:r>
              <a:rPr lang="ru-RU" sz="1800" b="1" smtClean="0">
                <a:solidFill>
                  <a:srgbClr val="CC0000"/>
                </a:solidFill>
                <a:latin typeface="Arial" charset="0"/>
              </a:rPr>
              <a:t> устойчивость внимания</a:t>
            </a:r>
            <a:r>
              <a:rPr lang="ru-RU" sz="1800" smtClean="0">
                <a:solidFill>
                  <a:srgbClr val="CC0000"/>
                </a:solidFill>
                <a:latin typeface="Arial" charset="0"/>
              </a:rPr>
              <a:t>.</a:t>
            </a:r>
            <a:r>
              <a:rPr lang="ru-RU" sz="1800" smtClean="0">
                <a:latin typeface="Arial" charset="0"/>
              </a:rPr>
              <a:t> От этих двух показателей зависит умственная работоспособность. </a:t>
            </a:r>
          </a:p>
        </p:txBody>
      </p:sp>
      <p:pic>
        <p:nvPicPr>
          <p:cNvPr id="67587" name="Picture 4" descr="shutterstock_146553827"/>
          <p:cNvPicPr>
            <a:picLocks noChangeAspect="1" noChangeArrowheads="1"/>
          </p:cNvPicPr>
          <p:nvPr/>
        </p:nvPicPr>
        <p:blipFill>
          <a:blip r:embed="rId2"/>
          <a:srcRect/>
          <a:stretch>
            <a:fillRect/>
          </a:stretch>
        </p:blipFill>
        <p:spPr bwMode="auto">
          <a:xfrm>
            <a:off x="5867400" y="2492375"/>
            <a:ext cx="30480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3"/>
          <p:cNvSpPr>
            <a:spLocks noGrp="1"/>
          </p:cNvSpPr>
          <p:nvPr>
            <p:ph type="body" idx="1"/>
          </p:nvPr>
        </p:nvSpPr>
        <p:spPr>
          <a:xfrm>
            <a:off x="2916238" y="908050"/>
            <a:ext cx="6048375" cy="5761038"/>
          </a:xfrm>
        </p:spPr>
        <p:txBody>
          <a:bodyPr/>
          <a:lstStyle/>
          <a:p>
            <a:pPr>
              <a:lnSpc>
                <a:spcPct val="80000"/>
              </a:lnSpc>
              <a:buFont typeface="Arial" charset="0"/>
              <a:buNone/>
            </a:pPr>
            <a:endParaRPr lang="ru-RU" sz="1200" smtClean="0">
              <a:solidFill>
                <a:srgbClr val="FF3300"/>
              </a:solidFill>
            </a:endParaRPr>
          </a:p>
          <a:p>
            <a:pPr>
              <a:lnSpc>
                <a:spcPct val="80000"/>
              </a:lnSpc>
            </a:pPr>
            <a:r>
              <a:rPr lang="ru-RU" sz="1800" smtClean="0">
                <a:latin typeface="Arial" charset="0"/>
              </a:rPr>
              <a:t>Считается, что оптимальная скорость чтения – это чтение со скоростью разговорной речи, т.е. 120-150 слов в минуту. Именно к такой скорости приспособился за многие столетия артикуляционный аппарат человека.</a:t>
            </a:r>
          </a:p>
          <a:p>
            <a:pPr>
              <a:lnSpc>
                <a:spcPct val="80000"/>
              </a:lnSpc>
            </a:pPr>
            <a:r>
              <a:rPr lang="ru-RU" sz="1800" smtClean="0">
                <a:latin typeface="Arial" charset="0"/>
              </a:rPr>
              <a:t>В 9 классе домашнее задание на один день в среднем составляет примерно восемь страниц учебника или 6500 слов. Разделим 6500 на 90 (минимальную норму чтения) и получим приблизительно 72 минуты. Но при подготовке заданий многим школьникам, чтобы усвоить материал, необходимо прочитать его не менее трех раз, а это уже составит 216 минут, или 3,5 часа. Еще прибавим затраты времени, требуемые на выполнение письменных заданий, что составляет примерно 2 – 2,5 часа. И в сумме получим около </a:t>
            </a:r>
            <a:r>
              <a:rPr lang="ru-RU" sz="1800" b="1" smtClean="0">
                <a:solidFill>
                  <a:srgbClr val="FF3300"/>
                </a:solidFill>
                <a:latin typeface="Arial" charset="0"/>
              </a:rPr>
              <a:t>6 часов</a:t>
            </a:r>
            <a:r>
              <a:rPr lang="ru-RU" sz="1800" smtClean="0">
                <a:latin typeface="Arial" charset="0"/>
              </a:rPr>
              <a:t>, которые необходимы подростку для самостоятельной работы дома. </a:t>
            </a:r>
          </a:p>
          <a:p>
            <a:pPr>
              <a:lnSpc>
                <a:spcPct val="80000"/>
              </a:lnSpc>
              <a:buFont typeface="Arial" charset="0"/>
              <a:buNone/>
            </a:pPr>
            <a:r>
              <a:rPr lang="ru-RU" sz="1800" smtClean="0">
                <a:latin typeface="Arial" charset="0"/>
              </a:rPr>
              <a:t>           Таким образом, многие школьники обречены на неуспеваемость до тех пор, пока не научатся элементарному – читать. </a:t>
            </a:r>
          </a:p>
        </p:txBody>
      </p:sp>
      <p:pic>
        <p:nvPicPr>
          <p:cNvPr id="68610" name="Picture 3" descr="shutterstock_159496565"/>
          <p:cNvPicPr>
            <a:picLocks noChangeAspect="1" noChangeArrowheads="1"/>
          </p:cNvPicPr>
          <p:nvPr/>
        </p:nvPicPr>
        <p:blipFill>
          <a:blip r:embed="rId2"/>
          <a:srcRect/>
          <a:stretch>
            <a:fillRect/>
          </a:stretch>
        </p:blipFill>
        <p:spPr bwMode="auto">
          <a:xfrm>
            <a:off x="0" y="2049463"/>
            <a:ext cx="2771775" cy="277177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3"/>
          <p:cNvSpPr>
            <a:spLocks noGrp="1"/>
          </p:cNvSpPr>
          <p:nvPr>
            <p:ph type="body" idx="1"/>
          </p:nvPr>
        </p:nvSpPr>
        <p:spPr>
          <a:xfrm>
            <a:off x="250825" y="908050"/>
            <a:ext cx="6156325" cy="4525963"/>
          </a:xfrm>
        </p:spPr>
        <p:txBody>
          <a:bodyPr/>
          <a:lstStyle/>
          <a:p>
            <a:pPr>
              <a:lnSpc>
                <a:spcPct val="80000"/>
              </a:lnSpc>
              <a:buFont typeface="Arial" charset="0"/>
              <a:buNone/>
            </a:pPr>
            <a:r>
              <a:rPr lang="ru-RU" sz="2800" smtClean="0"/>
              <a:t>     </a:t>
            </a:r>
            <a:r>
              <a:rPr lang="ru-RU" sz="2800" smtClean="0">
                <a:latin typeface="Arial" charset="0"/>
              </a:rPr>
              <a:t>Обычно думают, что понимание выше при медленном чтении, однако в действительности при быстром чтении понимание оказывается лучше, ибо различные процессы совершаются с различной скоростью и скорость понимания отвечает более быстрому темпу чтения.</a:t>
            </a:r>
          </a:p>
          <a:p>
            <a:pPr>
              <a:lnSpc>
                <a:spcPct val="80000"/>
              </a:lnSpc>
              <a:buFont typeface="Arial" charset="0"/>
              <a:buNone/>
            </a:pPr>
            <a:r>
              <a:rPr lang="ru-RU" sz="2800" smtClean="0">
                <a:latin typeface="Arial" charset="0"/>
              </a:rPr>
              <a:t>                                        Л.С.Выготский</a:t>
            </a:r>
          </a:p>
        </p:txBody>
      </p:sp>
      <p:pic>
        <p:nvPicPr>
          <p:cNvPr id="69634" name="Picture 2" descr="C:\Users\User\Desktop\шаттерсток\shutterstock_377286679.jpg"/>
          <p:cNvPicPr>
            <a:picLocks noChangeAspect="1" noChangeArrowheads="1"/>
          </p:cNvPicPr>
          <p:nvPr/>
        </p:nvPicPr>
        <p:blipFill>
          <a:blip r:embed="rId2"/>
          <a:srcRect/>
          <a:stretch>
            <a:fillRect/>
          </a:stretch>
        </p:blipFill>
        <p:spPr bwMode="auto">
          <a:xfrm>
            <a:off x="6545263" y="1700213"/>
            <a:ext cx="2203450" cy="2736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p:cNvSpPr>
          <p:nvPr>
            <p:ph type="title"/>
          </p:nvPr>
        </p:nvSpPr>
        <p:spPr/>
        <p:txBody>
          <a:bodyPr/>
          <a:lstStyle/>
          <a:p>
            <a:r>
              <a:rPr lang="ru-RU" smtClean="0">
                <a:latin typeface="Arial" charset="0"/>
              </a:rPr>
              <a:t>Смысловая сторона чтения</a:t>
            </a:r>
          </a:p>
        </p:txBody>
      </p:sp>
      <p:sp>
        <p:nvSpPr>
          <p:cNvPr id="70658" name="Rectangle 3"/>
          <p:cNvSpPr>
            <a:spLocks noGrp="1"/>
          </p:cNvSpPr>
          <p:nvPr>
            <p:ph type="body" idx="1"/>
          </p:nvPr>
        </p:nvSpPr>
        <p:spPr>
          <a:xfrm>
            <a:off x="457200" y="1600200"/>
            <a:ext cx="4691063" cy="4525963"/>
          </a:xfrm>
        </p:spPr>
        <p:txBody>
          <a:bodyPr/>
          <a:lstStyle/>
          <a:p>
            <a:pPr>
              <a:lnSpc>
                <a:spcPct val="90000"/>
              </a:lnSpc>
              <a:buFont typeface="Arial" charset="0"/>
              <a:buNone/>
            </a:pPr>
            <a:r>
              <a:rPr lang="ru-RU" sz="2000" smtClean="0">
                <a:latin typeface="Arial" charset="0"/>
              </a:rPr>
              <a:t>Это совокупное понимание читающим </a:t>
            </a:r>
          </a:p>
          <a:p>
            <a:pPr>
              <a:lnSpc>
                <a:spcPct val="90000"/>
              </a:lnSpc>
            </a:pPr>
            <a:r>
              <a:rPr lang="ru-RU" sz="2000" smtClean="0">
                <a:latin typeface="Arial" charset="0"/>
              </a:rPr>
              <a:t>значений слов, употребленных в тексте, как в прямом, так и в переносном смысле; </a:t>
            </a:r>
          </a:p>
          <a:p>
            <a:pPr>
              <a:lnSpc>
                <a:spcPct val="90000"/>
              </a:lnSpc>
            </a:pPr>
            <a:r>
              <a:rPr lang="ru-RU" sz="2000" smtClean="0">
                <a:latin typeface="Arial" charset="0"/>
              </a:rPr>
              <a:t>содержания каждого из предложений, входящих в состав текста, выявление смысловой связи между предложениями; </a:t>
            </a:r>
          </a:p>
          <a:p>
            <a:pPr>
              <a:lnSpc>
                <a:spcPct val="90000"/>
              </a:lnSpc>
            </a:pPr>
            <a:r>
              <a:rPr lang="ru-RU" sz="2000" smtClean="0">
                <a:latin typeface="Arial" charset="0"/>
              </a:rPr>
              <a:t>предметного плана содержания отдельных частей текста и смысла этих частей; </a:t>
            </a:r>
          </a:p>
          <a:p>
            <a:pPr>
              <a:lnSpc>
                <a:spcPct val="90000"/>
              </a:lnSpc>
            </a:pPr>
            <a:r>
              <a:rPr lang="ru-RU" sz="2000" smtClean="0">
                <a:latin typeface="Arial" charset="0"/>
              </a:rPr>
              <a:t>основного смысла всего содержания текста. </a:t>
            </a:r>
          </a:p>
          <a:p>
            <a:pPr>
              <a:lnSpc>
                <a:spcPct val="90000"/>
              </a:lnSpc>
            </a:pPr>
            <a:endParaRPr lang="ru-RU" sz="2000" smtClean="0">
              <a:latin typeface="Arial" charset="0"/>
            </a:endParaRPr>
          </a:p>
        </p:txBody>
      </p:sp>
      <p:pic>
        <p:nvPicPr>
          <p:cNvPr id="70659" name="Picture 4" descr="shutterstock_146085440"/>
          <p:cNvPicPr>
            <a:picLocks noChangeAspect="1" noChangeArrowheads="1"/>
          </p:cNvPicPr>
          <p:nvPr/>
        </p:nvPicPr>
        <p:blipFill>
          <a:blip r:embed="rId2"/>
          <a:srcRect/>
          <a:stretch>
            <a:fillRect/>
          </a:stretch>
        </p:blipFill>
        <p:spPr bwMode="auto">
          <a:xfrm>
            <a:off x="5435600" y="2133600"/>
            <a:ext cx="3048000" cy="2722563"/>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3" descr="shutterstock_161523800"/>
          <p:cNvPicPr>
            <a:picLocks noChangeAspect="1" noChangeArrowheads="1"/>
          </p:cNvPicPr>
          <p:nvPr/>
        </p:nvPicPr>
        <p:blipFill>
          <a:blip r:embed="rId2"/>
          <a:srcRect/>
          <a:stretch>
            <a:fillRect/>
          </a:stretch>
        </p:blipFill>
        <p:spPr bwMode="auto">
          <a:xfrm>
            <a:off x="1619250" y="836613"/>
            <a:ext cx="6119813" cy="5545137"/>
          </a:xfrm>
          <a:prstGeom prst="rect">
            <a:avLst/>
          </a:prstGeom>
          <a:noFill/>
          <a:ln w="9525">
            <a:noFill/>
            <a:miter lim="800000"/>
            <a:headEnd/>
            <a:tailEnd/>
          </a:ln>
        </p:spPr>
      </p:pic>
      <p:sp>
        <p:nvSpPr>
          <p:cNvPr id="71682" name="WordArt 5"/>
          <p:cNvSpPr>
            <a:spLocks noChangeArrowheads="1" noChangeShapeType="1" noTextEdit="1"/>
          </p:cNvSpPr>
          <p:nvPr/>
        </p:nvSpPr>
        <p:spPr bwMode="auto">
          <a:xfrm>
            <a:off x="3276600" y="3357563"/>
            <a:ext cx="3067050" cy="1571625"/>
          </a:xfrm>
          <a:prstGeom prst="rect">
            <a:avLst/>
          </a:prstGeom>
        </p:spPr>
        <p:txBody>
          <a:bodyPr wrap="none" fromWordArt="1">
            <a:prstTxWarp prst="textPlain">
              <a:avLst>
                <a:gd name="adj" fmla="val 50000"/>
              </a:avLst>
            </a:prstTxWarp>
          </a:bodyPr>
          <a:lstStyle/>
          <a:p>
            <a:pPr algn="ctr"/>
            <a:r>
              <a:rPr lang="ru-RU" sz="3600" kern="10">
                <a:ln w="9525">
                  <a:noFill/>
                  <a:round/>
                  <a:headEnd/>
                  <a:tailEnd/>
                </a:ln>
                <a:solidFill>
                  <a:srgbClr val="FFFF00"/>
                </a:solidFill>
                <a:effectLst>
                  <a:outerShdw dist="45791" dir="2021404" algn="ctr" rotWithShape="0">
                    <a:srgbClr val="B2B2B2">
                      <a:alpha val="79999"/>
                    </a:srgbClr>
                  </a:outerShdw>
                </a:effectLst>
                <a:latin typeface="Times New Roman"/>
                <a:cs typeface="Times New Roman"/>
              </a:rPr>
              <a:t>Тренировочные</a:t>
            </a:r>
          </a:p>
          <a:p>
            <a:pPr algn="ctr"/>
            <a:r>
              <a:rPr lang="ru-RU" sz="3600" kern="10">
                <a:ln w="9525">
                  <a:noFill/>
                  <a:round/>
                  <a:headEnd/>
                  <a:tailEnd/>
                </a:ln>
                <a:solidFill>
                  <a:srgbClr val="FFFF00"/>
                </a:solidFill>
                <a:effectLst>
                  <a:outerShdw dist="45791" dir="2021404" algn="ctr" rotWithShape="0">
                    <a:srgbClr val="B2B2B2">
                      <a:alpha val="79999"/>
                    </a:srgbClr>
                  </a:outerShdw>
                </a:effectLst>
                <a:latin typeface="Times New Roman"/>
                <a:cs typeface="Times New Roman"/>
              </a:rPr>
              <a:t>упражнения</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3"/>
          <p:cNvSpPr>
            <a:spLocks noGrp="1"/>
          </p:cNvSpPr>
          <p:nvPr>
            <p:ph type="body" idx="1"/>
          </p:nvPr>
        </p:nvSpPr>
        <p:spPr>
          <a:xfrm>
            <a:off x="611188" y="404813"/>
            <a:ext cx="7931150" cy="6264275"/>
          </a:xfrm>
        </p:spPr>
        <p:txBody>
          <a:bodyPr/>
          <a:lstStyle/>
          <a:p>
            <a:pPr eaLnBrk="1" hangingPunct="1">
              <a:lnSpc>
                <a:spcPct val="80000"/>
              </a:lnSpc>
              <a:buFont typeface="Arial" charset="0"/>
              <a:buNone/>
            </a:pPr>
            <a:r>
              <a:rPr lang="ru-RU" sz="1600" b="1" smtClean="0">
                <a:latin typeface="Arial" charset="0"/>
              </a:rPr>
              <a:t>Задание 1. Расставьте паузы. </a:t>
            </a:r>
            <a:r>
              <a:rPr lang="ru-RU" sz="1600" smtClean="0">
                <a:latin typeface="Arial" charset="0"/>
              </a:rPr>
              <a:t>Выразительно прочитайте текст вслух. У Вас есть 1,5 минуты на</a:t>
            </a:r>
            <a:r>
              <a:rPr lang="en-US" sz="1600" smtClean="0">
                <a:latin typeface="Arial" charset="0"/>
              </a:rPr>
              <a:t> </a:t>
            </a:r>
            <a:r>
              <a:rPr lang="ru-RU" sz="1600" smtClean="0">
                <a:latin typeface="Arial" charset="0"/>
              </a:rPr>
              <a:t>подготовку.</a:t>
            </a:r>
            <a:endParaRPr lang="en-US" sz="1600" smtClean="0">
              <a:latin typeface="Arial" charset="0"/>
            </a:endParaRPr>
          </a:p>
          <a:p>
            <a:pPr eaLnBrk="1" hangingPunct="1">
              <a:lnSpc>
                <a:spcPct val="80000"/>
              </a:lnSpc>
              <a:buFont typeface="Arial" charset="0"/>
              <a:buNone/>
            </a:pPr>
            <a:endParaRPr lang="ru-RU" sz="1600" smtClean="0">
              <a:latin typeface="Arial" charset="0"/>
            </a:endParaRPr>
          </a:p>
          <a:p>
            <a:pPr eaLnBrk="1" hangingPunct="1">
              <a:lnSpc>
                <a:spcPct val="80000"/>
              </a:lnSpc>
              <a:buFont typeface="Arial" charset="0"/>
              <a:buNone/>
            </a:pPr>
            <a:r>
              <a:rPr lang="en-US" sz="1600" smtClean="0">
                <a:latin typeface="Arial" charset="0"/>
              </a:rPr>
              <a:t>       </a:t>
            </a:r>
            <a:r>
              <a:rPr lang="ru-RU" sz="1600" smtClean="0">
                <a:latin typeface="Arial" charset="0"/>
              </a:rPr>
              <a:t>Отрывок из книги Ивана Сергеевича Соколова–Микито́ва</a:t>
            </a:r>
            <a:r>
              <a:rPr lang="en-US" sz="1600" smtClean="0">
                <a:latin typeface="Arial" charset="0"/>
              </a:rPr>
              <a:t> </a:t>
            </a:r>
            <a:r>
              <a:rPr lang="ru-RU" sz="1600" smtClean="0">
                <a:latin typeface="Arial" charset="0"/>
              </a:rPr>
              <a:t>«Звуки земли»</a:t>
            </a:r>
            <a:endParaRPr lang="en-US" sz="1600" smtClean="0">
              <a:latin typeface="Arial" charset="0"/>
            </a:endParaRPr>
          </a:p>
          <a:p>
            <a:pPr eaLnBrk="1" hangingPunct="1">
              <a:lnSpc>
                <a:spcPct val="80000"/>
              </a:lnSpc>
              <a:buFont typeface="Arial" charset="0"/>
              <a:buNone/>
            </a:pPr>
            <a:endParaRPr lang="ru-RU" sz="1600" smtClean="0">
              <a:latin typeface="Arial" charset="0"/>
            </a:endParaRPr>
          </a:p>
          <a:p>
            <a:pPr eaLnBrk="1" hangingPunct="1">
              <a:lnSpc>
                <a:spcPct val="80000"/>
              </a:lnSpc>
              <a:buFont typeface="Arial" charset="0"/>
              <a:buNone/>
            </a:pPr>
            <a:r>
              <a:rPr lang="en-US" sz="1600" smtClean="0">
                <a:latin typeface="Arial" charset="0"/>
              </a:rPr>
              <a:t>       </a:t>
            </a:r>
            <a:r>
              <a:rPr lang="ru-RU" sz="1600" smtClean="0">
                <a:latin typeface="Arial" charset="0"/>
              </a:rPr>
              <a:t>Прислушайтесь хорошенько, стоя в лесу или среди пробудившегося</a:t>
            </a:r>
          </a:p>
          <a:p>
            <a:pPr eaLnBrk="1" hangingPunct="1">
              <a:lnSpc>
                <a:spcPct val="80000"/>
              </a:lnSpc>
              <a:buFont typeface="Arial" charset="0"/>
              <a:buNone/>
            </a:pPr>
            <a:r>
              <a:rPr lang="ru-RU" sz="1600" smtClean="0">
                <a:latin typeface="Arial" charset="0"/>
              </a:rPr>
              <a:t>цветущего поля, и, если у вас сохранился чуткий слух, вы непременно</a:t>
            </a:r>
          </a:p>
          <a:p>
            <a:pPr eaLnBrk="1" hangingPunct="1">
              <a:lnSpc>
                <a:spcPct val="80000"/>
              </a:lnSpc>
              <a:buFont typeface="Arial" charset="0"/>
              <a:buNone/>
            </a:pPr>
            <a:r>
              <a:rPr lang="ru-RU" sz="1600" smtClean="0">
                <a:latin typeface="Arial" charset="0"/>
              </a:rPr>
              <a:t>услышите чудесные звуки земли, которую во все времена люди так ласково</a:t>
            </a:r>
          </a:p>
          <a:p>
            <a:pPr eaLnBrk="1" hangingPunct="1">
              <a:lnSpc>
                <a:spcPct val="80000"/>
              </a:lnSpc>
              <a:buFont typeface="Arial" charset="0"/>
              <a:buNone/>
            </a:pPr>
            <a:r>
              <a:rPr lang="ru-RU" sz="1600" smtClean="0">
                <a:latin typeface="Arial" charset="0"/>
              </a:rPr>
              <a:t>называли матерью-землёю. Звуки земли драгоценны. Перечислить их,</a:t>
            </a:r>
          </a:p>
          <a:p>
            <a:pPr eaLnBrk="1" hangingPunct="1">
              <a:lnSpc>
                <a:spcPct val="80000"/>
              </a:lnSpc>
              <a:buFont typeface="Arial" charset="0"/>
              <a:buNone/>
            </a:pPr>
            <a:r>
              <a:rPr lang="ru-RU" sz="1600" smtClean="0">
                <a:latin typeface="Arial" charset="0"/>
              </a:rPr>
              <a:t>пожалуй, невозможно. Они заменяют нам музыку.</a:t>
            </a:r>
          </a:p>
          <a:p>
            <a:pPr eaLnBrk="1" hangingPunct="1">
              <a:lnSpc>
                <a:spcPct val="80000"/>
              </a:lnSpc>
              <a:buFont typeface="Arial" charset="0"/>
              <a:buNone/>
            </a:pPr>
            <a:r>
              <a:rPr lang="en-US" sz="1600" smtClean="0">
                <a:latin typeface="Arial" charset="0"/>
              </a:rPr>
              <a:t>          </a:t>
            </a:r>
            <a:r>
              <a:rPr lang="ru-RU" sz="1600" smtClean="0">
                <a:latin typeface="Arial" charset="0"/>
              </a:rPr>
              <a:t>Я с радостью вспоминаю звуки земли, некогда пленявшие меня</a:t>
            </a:r>
          </a:p>
          <a:p>
            <a:pPr eaLnBrk="1" hangingPunct="1">
              <a:lnSpc>
                <a:spcPct val="80000"/>
              </a:lnSpc>
              <a:buFont typeface="Arial" charset="0"/>
              <a:buNone/>
            </a:pPr>
            <a:r>
              <a:rPr lang="ru-RU" sz="1600" smtClean="0">
                <a:latin typeface="Arial" charset="0"/>
              </a:rPr>
              <a:t>в детстве. И не от тех ли времён осталось лучшее, что заложено в моей душе</a:t>
            </a:r>
            <a:r>
              <a:rPr lang="ru-RU" sz="2000" b="1" smtClean="0">
                <a:solidFill>
                  <a:srgbClr val="FF3300"/>
                </a:solidFill>
                <a:latin typeface="Arial" charset="0"/>
              </a:rPr>
              <a:t>?</a:t>
            </a:r>
          </a:p>
          <a:p>
            <a:pPr eaLnBrk="1" hangingPunct="1">
              <a:lnSpc>
                <a:spcPct val="80000"/>
              </a:lnSpc>
              <a:buFont typeface="Arial" charset="0"/>
              <a:buNone/>
            </a:pPr>
            <a:r>
              <a:rPr lang="ru-RU" sz="1600" smtClean="0">
                <a:latin typeface="Arial" charset="0"/>
              </a:rPr>
              <a:t>Вспоминаю лесные таинственные звуки, дыхание пробудившейся родной</a:t>
            </a:r>
          </a:p>
          <a:p>
            <a:pPr eaLnBrk="1" hangingPunct="1">
              <a:lnSpc>
                <a:spcPct val="80000"/>
              </a:lnSpc>
              <a:buFont typeface="Arial" charset="0"/>
              <a:buNone/>
            </a:pPr>
            <a:r>
              <a:rPr lang="ru-RU" sz="1600" smtClean="0">
                <a:latin typeface="Arial" charset="0"/>
              </a:rPr>
              <a:t>земли. И теперь волнуют и радуют они меня. В ночной тишине ещё</a:t>
            </a:r>
          </a:p>
          <a:p>
            <a:pPr eaLnBrk="1" hangingPunct="1">
              <a:lnSpc>
                <a:spcPct val="80000"/>
              </a:lnSpc>
              <a:buFont typeface="Arial" charset="0"/>
              <a:buNone/>
            </a:pPr>
            <a:r>
              <a:rPr lang="ru-RU" sz="1600" smtClean="0">
                <a:latin typeface="Arial" charset="0"/>
              </a:rPr>
              <a:t>отчётливее слышу дыхание земли, шелест листка над поднявшимся из земли</a:t>
            </a:r>
          </a:p>
          <a:p>
            <a:pPr eaLnBrk="1" hangingPunct="1">
              <a:lnSpc>
                <a:spcPct val="80000"/>
              </a:lnSpc>
              <a:buFont typeface="Arial" charset="0"/>
              <a:buNone/>
            </a:pPr>
            <a:r>
              <a:rPr lang="ru-RU" sz="1600" smtClean="0">
                <a:latin typeface="Arial" charset="0"/>
              </a:rPr>
              <a:t>свежим грибом, трепетание ночных лёгких бабочек, крик петуха</a:t>
            </a:r>
          </a:p>
          <a:p>
            <a:pPr eaLnBrk="1" hangingPunct="1">
              <a:lnSpc>
                <a:spcPct val="80000"/>
              </a:lnSpc>
              <a:buFont typeface="Arial" charset="0"/>
              <a:buNone/>
            </a:pPr>
            <a:r>
              <a:rPr lang="ru-RU" sz="1600" smtClean="0">
                <a:latin typeface="Arial" charset="0"/>
              </a:rPr>
              <a:t>в ближайшей деревне.</a:t>
            </a:r>
          </a:p>
          <a:p>
            <a:pPr eaLnBrk="1" hangingPunct="1">
              <a:lnSpc>
                <a:spcPct val="80000"/>
              </a:lnSpc>
              <a:buFont typeface="Arial" charset="0"/>
              <a:buNone/>
            </a:pPr>
            <a:r>
              <a:rPr lang="en-US" sz="1600" smtClean="0">
                <a:latin typeface="Arial" charset="0"/>
              </a:rPr>
              <a:t>         </a:t>
            </a:r>
            <a:r>
              <a:rPr lang="ru-RU" sz="1600" smtClean="0">
                <a:latin typeface="Arial" charset="0"/>
              </a:rPr>
              <a:t>А как хорошо, незабвенно каждое новое утро</a:t>
            </a:r>
            <a:r>
              <a:rPr lang="ru-RU" sz="2000" b="1" smtClean="0">
                <a:solidFill>
                  <a:srgbClr val="FF3300"/>
                </a:solidFill>
                <a:latin typeface="Arial" charset="0"/>
              </a:rPr>
              <a:t>! </a:t>
            </a:r>
            <a:r>
              <a:rPr lang="ru-RU" sz="1600" smtClean="0">
                <a:latin typeface="Arial" charset="0"/>
              </a:rPr>
              <a:t>Ещё до восхода солнца</a:t>
            </a:r>
          </a:p>
          <a:p>
            <a:pPr eaLnBrk="1" hangingPunct="1">
              <a:lnSpc>
                <a:spcPct val="80000"/>
              </a:lnSpc>
              <a:buFont typeface="Arial" charset="0"/>
              <a:buNone/>
            </a:pPr>
            <a:r>
              <a:rPr lang="ru-RU" sz="1600" smtClean="0">
                <a:latin typeface="Arial" charset="0"/>
              </a:rPr>
              <a:t>просыпаются, начинают радостно петь птицы. Полнится жизнью</a:t>
            </a:r>
          </a:p>
          <a:p>
            <a:pPr eaLnBrk="1" hangingPunct="1">
              <a:lnSpc>
                <a:spcPct val="80000"/>
              </a:lnSpc>
              <a:buFont typeface="Arial" charset="0"/>
              <a:buNone/>
            </a:pPr>
            <a:r>
              <a:rPr lang="ru-RU" sz="1600" smtClean="0">
                <a:latin typeface="Arial" charset="0"/>
              </a:rPr>
              <a:t>пробудившийся лес</a:t>
            </a:r>
            <a:r>
              <a:rPr lang="ru-RU" sz="2000" b="1" smtClean="0">
                <a:solidFill>
                  <a:srgbClr val="FF3300"/>
                </a:solidFill>
                <a:latin typeface="Arial" charset="0"/>
              </a:rPr>
              <a:t>! </a:t>
            </a:r>
            <a:r>
              <a:rPr lang="ru-RU" sz="1600" smtClean="0">
                <a:latin typeface="Arial" charset="0"/>
              </a:rPr>
              <a:t>В природе нет ничего музыкальнее наступающего</a:t>
            </a:r>
          </a:p>
          <a:p>
            <a:pPr eaLnBrk="1" hangingPunct="1">
              <a:lnSpc>
                <a:spcPct val="80000"/>
              </a:lnSpc>
              <a:buFont typeface="Arial" charset="0"/>
              <a:buNone/>
            </a:pPr>
            <a:r>
              <a:rPr lang="ru-RU" sz="1600" smtClean="0">
                <a:latin typeface="Arial" charset="0"/>
              </a:rPr>
              <a:t>раннего утра. Ещё серебристее звенят ручьи, душистее пахнут лесные травы,</a:t>
            </a:r>
          </a:p>
          <a:p>
            <a:pPr eaLnBrk="1" hangingPunct="1">
              <a:lnSpc>
                <a:spcPct val="80000"/>
              </a:lnSpc>
              <a:buFont typeface="Arial" charset="0"/>
              <a:buNone/>
            </a:pPr>
            <a:r>
              <a:rPr lang="ru-RU" sz="1600" smtClean="0">
                <a:latin typeface="Arial" charset="0"/>
              </a:rPr>
              <a:t>и аромат их чудесно сливается с музыкальной симфонией утра.</a:t>
            </a:r>
          </a:p>
          <a:p>
            <a:pPr eaLnBrk="1" hangingPunct="1">
              <a:lnSpc>
                <a:spcPct val="80000"/>
              </a:lnSpc>
              <a:buFont typeface="Arial" charset="0"/>
              <a:buNone/>
            </a:pPr>
            <a:r>
              <a:rPr lang="en-US" sz="1600" smtClean="0">
                <a:latin typeface="Arial" charset="0"/>
              </a:rPr>
              <a:t>                                                                                    </a:t>
            </a:r>
            <a:r>
              <a:rPr lang="ru-RU" sz="1600" smtClean="0">
                <a:latin typeface="Arial" charset="0"/>
              </a:rPr>
              <a:t>(152 слова)</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idx="4294967295"/>
          </p:nvPr>
        </p:nvSpPr>
        <p:spPr>
          <a:xfrm>
            <a:off x="457200" y="274638"/>
            <a:ext cx="8229600" cy="561975"/>
          </a:xfrm>
        </p:spPr>
        <p:txBody>
          <a:bodyPr/>
          <a:lstStyle/>
          <a:p>
            <a:pPr eaLnBrk="1" hangingPunct="1"/>
            <a:r>
              <a:rPr lang="ru-RU" sz="4000" smtClean="0">
                <a:latin typeface="Arial" charset="0"/>
              </a:rPr>
              <a:t>Повторяем пройденное</a:t>
            </a:r>
          </a:p>
        </p:txBody>
      </p:sp>
      <p:sp>
        <p:nvSpPr>
          <p:cNvPr id="16386" name="Rectangle 3"/>
          <p:cNvSpPr>
            <a:spLocks noGrp="1"/>
          </p:cNvSpPr>
          <p:nvPr>
            <p:ph type="body" idx="4294967295"/>
          </p:nvPr>
        </p:nvSpPr>
        <p:spPr>
          <a:xfrm>
            <a:off x="2555875" y="1052513"/>
            <a:ext cx="6130925" cy="5073650"/>
          </a:xfrm>
        </p:spPr>
        <p:txBody>
          <a:bodyPr/>
          <a:lstStyle/>
          <a:p>
            <a:pPr eaLnBrk="1" hangingPunct="1">
              <a:lnSpc>
                <a:spcPct val="80000"/>
              </a:lnSpc>
              <a:buFont typeface="Arial" charset="0"/>
              <a:buNone/>
            </a:pPr>
            <a:r>
              <a:rPr lang="ru-RU" sz="1400" smtClean="0">
                <a:latin typeface="Arial" charset="0"/>
              </a:rPr>
              <a:t>Те м п — скорость речи.</a:t>
            </a:r>
          </a:p>
          <a:p>
            <a:pPr eaLnBrk="1" hangingPunct="1">
              <a:lnSpc>
                <a:spcPct val="80000"/>
              </a:lnSpc>
              <a:buFont typeface="Arial" charset="0"/>
              <a:buNone/>
            </a:pPr>
            <a:r>
              <a:rPr lang="ru-RU" sz="1400" smtClean="0">
                <a:latin typeface="Arial" charset="0"/>
              </a:rPr>
              <a:t>Гр о м к о с т ь — сила или интенсивность произнесения.</a:t>
            </a:r>
          </a:p>
          <a:p>
            <a:pPr eaLnBrk="1" hangingPunct="1">
              <a:lnSpc>
                <a:spcPct val="80000"/>
              </a:lnSpc>
              <a:buFont typeface="Arial" charset="0"/>
              <a:buNone/>
            </a:pPr>
            <a:r>
              <a:rPr lang="ru-RU" sz="1400" smtClean="0">
                <a:latin typeface="Arial" charset="0"/>
              </a:rPr>
              <a:t>Ри т м — чередование ударных и безударных слогов.</a:t>
            </a:r>
          </a:p>
          <a:p>
            <a:pPr eaLnBrk="1" hangingPunct="1">
              <a:lnSpc>
                <a:spcPct val="80000"/>
              </a:lnSpc>
              <a:buFont typeface="Arial" charset="0"/>
              <a:buNone/>
            </a:pPr>
            <a:r>
              <a:rPr lang="ru-RU" sz="1400" smtClean="0">
                <a:latin typeface="Arial" charset="0"/>
              </a:rPr>
              <a:t>Па у з ы — разрывы в произнесении отдельных отрезков речи</a:t>
            </a:r>
          </a:p>
          <a:p>
            <a:pPr eaLnBrk="1" hangingPunct="1">
              <a:lnSpc>
                <a:spcPct val="80000"/>
              </a:lnSpc>
              <a:buFont typeface="Arial" charset="0"/>
              <a:buNone/>
            </a:pPr>
            <a:r>
              <a:rPr lang="ru-RU" sz="1400" smtClean="0">
                <a:latin typeface="Arial" charset="0"/>
              </a:rPr>
              <a:t>Л о г и ч е с к о е у д а р е н и е — выделение голосом особо важного слова.</a:t>
            </a:r>
          </a:p>
          <a:p>
            <a:pPr eaLnBrk="1" hangingPunct="1">
              <a:lnSpc>
                <a:spcPct val="80000"/>
              </a:lnSpc>
              <a:buFont typeface="Arial" charset="0"/>
              <a:buNone/>
            </a:pPr>
            <a:endParaRPr lang="ru-RU" sz="1400" smtClean="0">
              <a:latin typeface="Arial" charset="0"/>
            </a:endParaRPr>
          </a:p>
          <a:p>
            <a:pPr eaLnBrk="1" hangingPunct="1">
              <a:lnSpc>
                <a:spcPct val="80000"/>
              </a:lnSpc>
            </a:pPr>
            <a:r>
              <a:rPr lang="ru-RU" sz="1400" smtClean="0">
                <a:latin typeface="Arial" charset="0"/>
              </a:rPr>
              <a:t>Интонация (от лат.intonare — громко произносить) — это ритмико-мелодическая сторона речи.</a:t>
            </a:r>
          </a:p>
          <a:p>
            <a:pPr eaLnBrk="1" hangingPunct="1">
              <a:lnSpc>
                <a:spcPct val="80000"/>
              </a:lnSpc>
            </a:pPr>
            <a:r>
              <a:rPr lang="ru-RU" sz="1400" smtClean="0">
                <a:latin typeface="Arial" charset="0"/>
              </a:rPr>
              <a:t>Интонация создаётся главным образом повышением и понижением тона (высоты звука) в процессе речи. Кроме того, составляющими элементами интонации являются темп, громкость, ритм, паузы, логическое ударение.</a:t>
            </a:r>
          </a:p>
          <a:p>
            <a:pPr eaLnBrk="1" hangingPunct="1">
              <a:lnSpc>
                <a:spcPct val="80000"/>
              </a:lnSpc>
              <a:buFont typeface="Arial" charset="0"/>
              <a:buNone/>
            </a:pPr>
            <a:endParaRPr lang="ru-RU" sz="1400" smtClean="0">
              <a:latin typeface="Arial" charset="0"/>
            </a:endParaRPr>
          </a:p>
          <a:p>
            <a:pPr eaLnBrk="1" hangingPunct="1">
              <a:lnSpc>
                <a:spcPct val="80000"/>
              </a:lnSpc>
            </a:pPr>
            <a:r>
              <a:rPr lang="ru-RU" sz="1400" smtClean="0">
                <a:latin typeface="Arial" charset="0"/>
              </a:rPr>
              <a:t>С помощью интонации говорящий передаёт определённые значения: </a:t>
            </a:r>
            <a:r>
              <a:rPr lang="ru-RU" sz="1400" i="1" smtClean="0">
                <a:latin typeface="Arial" charset="0"/>
              </a:rPr>
              <a:t>вопрос, утверждение, побуждение к действию, эмоции (радость, раздражение и т. д.), отношение к содержанию высказывания или к собеседнику</a:t>
            </a:r>
            <a:r>
              <a:rPr lang="ru-RU" sz="1400" smtClean="0">
                <a:latin typeface="Arial" charset="0"/>
              </a:rPr>
              <a:t>.</a:t>
            </a:r>
          </a:p>
          <a:p>
            <a:pPr eaLnBrk="1" hangingPunct="1">
              <a:lnSpc>
                <a:spcPct val="80000"/>
              </a:lnSpc>
            </a:pPr>
            <a:r>
              <a:rPr lang="ru-RU" sz="1400" smtClean="0">
                <a:latin typeface="Arial" charset="0"/>
              </a:rPr>
              <a:t>Интонация служит также для отделения основной части высказывания от второстепенной, чужой речи от собственной; для выражения синтаксических отношений — перечисления, сопоставления пояснения и т. д.</a:t>
            </a:r>
          </a:p>
        </p:txBody>
      </p:sp>
      <p:pic>
        <p:nvPicPr>
          <p:cNvPr id="16387" name="Picture 4" descr="shutterstock_56913448"/>
          <p:cNvPicPr>
            <a:picLocks noChangeAspect="1" noChangeArrowheads="1"/>
          </p:cNvPicPr>
          <p:nvPr/>
        </p:nvPicPr>
        <p:blipFill>
          <a:blip r:embed="rId2"/>
          <a:srcRect/>
          <a:stretch>
            <a:fillRect/>
          </a:stretch>
        </p:blipFill>
        <p:spPr bwMode="auto">
          <a:xfrm>
            <a:off x="0" y="2133600"/>
            <a:ext cx="2339975"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3"/>
          <p:cNvSpPr>
            <a:spLocks noGrp="1"/>
          </p:cNvSpPr>
          <p:nvPr>
            <p:ph type="body" idx="1"/>
          </p:nvPr>
        </p:nvSpPr>
        <p:spPr>
          <a:xfrm>
            <a:off x="250825" y="1268413"/>
            <a:ext cx="6562725" cy="4525962"/>
          </a:xfrm>
        </p:spPr>
        <p:txBody>
          <a:bodyPr/>
          <a:lstStyle/>
          <a:p>
            <a:pPr eaLnBrk="1" hangingPunct="1">
              <a:buFont typeface="Arial" charset="0"/>
              <a:buNone/>
            </a:pPr>
            <a:r>
              <a:rPr lang="ru-RU" sz="2800" smtClean="0">
                <a:latin typeface="Arial" charset="0"/>
              </a:rPr>
              <a:t>       </a:t>
            </a:r>
            <a:r>
              <a:rPr lang="ru-RU" sz="2800" smtClean="0"/>
              <a:t>На какое слово будет падать логическое ударение, если вы хотите подчеркнуть: а) время, б) место, в) участников действия</a:t>
            </a:r>
            <a:r>
              <a:rPr lang="ru-RU" sz="2800" smtClean="0">
                <a:latin typeface="Arial" charset="0"/>
              </a:rPr>
              <a:t>, </a:t>
            </a:r>
            <a:r>
              <a:rPr lang="ru-RU" sz="2400" smtClean="0">
                <a:latin typeface="Arial" charset="0"/>
              </a:rPr>
              <a:t>г) само действие?</a:t>
            </a:r>
          </a:p>
          <a:p>
            <a:pPr eaLnBrk="1" hangingPunct="1">
              <a:buFont typeface="Arial" charset="0"/>
              <a:buNone/>
            </a:pPr>
            <a:r>
              <a:rPr lang="ru-RU" smtClean="0">
                <a:latin typeface="Arial" charset="0"/>
              </a:rPr>
              <a:t>    Школьники поедут на каникулах в Санкт-Петербург.</a:t>
            </a:r>
          </a:p>
          <a:p>
            <a:pPr eaLnBrk="1" hangingPunct="1">
              <a:buFont typeface="Arial" charset="0"/>
              <a:buNone/>
            </a:pPr>
            <a:endParaRPr lang="ru-RU" smtClean="0">
              <a:latin typeface="Arial" charset="0"/>
            </a:endParaRPr>
          </a:p>
        </p:txBody>
      </p:sp>
      <p:pic>
        <p:nvPicPr>
          <p:cNvPr id="73730" name="Picture 2" descr="C:\Users\User\Desktop\шаттерсток\shutterstock_369109871.jpg"/>
          <p:cNvPicPr>
            <a:picLocks noChangeAspect="1" noChangeArrowheads="1"/>
          </p:cNvPicPr>
          <p:nvPr/>
        </p:nvPicPr>
        <p:blipFill>
          <a:blip r:embed="rId2"/>
          <a:srcRect/>
          <a:stretch>
            <a:fillRect/>
          </a:stretch>
        </p:blipFill>
        <p:spPr bwMode="auto">
          <a:xfrm>
            <a:off x="6877050" y="1628775"/>
            <a:ext cx="2087563" cy="2808288"/>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p:cNvSpPr>
          <p:nvPr>
            <p:ph type="title"/>
          </p:nvPr>
        </p:nvSpPr>
        <p:spPr>
          <a:xfrm>
            <a:off x="457200" y="274638"/>
            <a:ext cx="8229600" cy="706437"/>
          </a:xfrm>
        </p:spPr>
        <p:txBody>
          <a:bodyPr/>
          <a:lstStyle/>
          <a:p>
            <a:pPr eaLnBrk="1" hangingPunct="1"/>
            <a:r>
              <a:rPr lang="ru-RU" sz="3600" b="1" smtClean="0">
                <a:latin typeface="Arial" charset="0"/>
              </a:rPr>
              <a:t>Роль интонации</a:t>
            </a:r>
          </a:p>
        </p:txBody>
      </p:sp>
      <p:sp>
        <p:nvSpPr>
          <p:cNvPr id="74754" name="Rectangle 3"/>
          <p:cNvSpPr>
            <a:spLocks noGrp="1"/>
          </p:cNvSpPr>
          <p:nvPr>
            <p:ph type="body" idx="1"/>
          </p:nvPr>
        </p:nvSpPr>
        <p:spPr/>
        <p:txBody>
          <a:bodyPr/>
          <a:lstStyle/>
          <a:p>
            <a:pPr eaLnBrk="1" hangingPunct="1">
              <a:lnSpc>
                <a:spcPct val="90000"/>
              </a:lnSpc>
              <a:buFont typeface="Arial" charset="0"/>
              <a:buNone/>
            </a:pPr>
            <a:r>
              <a:rPr lang="ru-RU" sz="2400" b="1" i="1" smtClean="0"/>
              <a:t>Задание</a:t>
            </a:r>
            <a:endParaRPr lang="ru-RU" sz="2400" i="1" smtClean="0"/>
          </a:p>
          <a:p>
            <a:pPr eaLnBrk="1" hangingPunct="1">
              <a:lnSpc>
                <a:spcPct val="90000"/>
              </a:lnSpc>
            </a:pPr>
            <a:r>
              <a:rPr lang="ru-RU" sz="2400" i="1" smtClean="0"/>
              <a:t>Произнесите строку из стихотворения А.С. Пушкина «Зимнее утро»: </a:t>
            </a:r>
            <a:r>
              <a:rPr lang="ru-RU" sz="2400" b="1" i="1" smtClean="0"/>
              <a:t>Мороз и солнце, день чудесный</a:t>
            </a:r>
            <a:r>
              <a:rPr lang="ru-RU" sz="2400" i="1" smtClean="0"/>
              <a:t>... с разной эмоциональной окраской:</a:t>
            </a:r>
            <a:endParaRPr lang="ru-RU" sz="2400" smtClean="0"/>
          </a:p>
          <a:p>
            <a:pPr eaLnBrk="1" hangingPunct="1">
              <a:lnSpc>
                <a:spcPct val="90000"/>
              </a:lnSpc>
            </a:pPr>
            <a:r>
              <a:rPr lang="ru-RU" sz="2400" smtClean="0"/>
              <a:t>1. Так, как будто вы читаете дневник метеоролога.</a:t>
            </a:r>
            <a:br>
              <a:rPr lang="ru-RU" sz="2400" smtClean="0"/>
            </a:br>
            <a:r>
              <a:rPr lang="ru-RU" sz="2400" smtClean="0"/>
              <a:t>2. Так, как произнес бы человек, который сидит в помещении и грустно смотрит в окно.</a:t>
            </a:r>
            <a:br>
              <a:rPr lang="ru-RU" sz="2400" smtClean="0"/>
            </a:br>
            <a:r>
              <a:rPr lang="ru-RU" sz="2400" smtClean="0"/>
              <a:t>3. Как завзятый конькобежец, который отправляется на каток и потирает руки от удовольствия.</a:t>
            </a:r>
            <a:br>
              <a:rPr lang="ru-RU" sz="2400" smtClean="0"/>
            </a:br>
            <a:r>
              <a:rPr lang="ru-RU" sz="2400" smtClean="0"/>
              <a:t>4. Как человек, который проснулся и вдруг увидел, что вместо вчерашней метели с ее грустными завываниями – мороз и солнце. Он будит родных и просит с ним полюбоваться неожиданной переменой в природе.</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Заголовок 1"/>
          <p:cNvSpPr>
            <a:spLocks noGrp="1"/>
          </p:cNvSpPr>
          <p:nvPr>
            <p:ph type="title" idx="4294967295"/>
          </p:nvPr>
        </p:nvSpPr>
        <p:spPr>
          <a:xfrm>
            <a:off x="457200" y="115888"/>
            <a:ext cx="8229600" cy="433387"/>
          </a:xfrm>
        </p:spPr>
        <p:txBody>
          <a:bodyPr/>
          <a:lstStyle/>
          <a:p>
            <a:r>
              <a:rPr lang="ru-RU" sz="3200" smtClean="0"/>
              <a:t>«Запоминалки» ударения</a:t>
            </a:r>
          </a:p>
        </p:txBody>
      </p:sp>
      <p:sp>
        <p:nvSpPr>
          <p:cNvPr id="75778" name="Содержимое 2"/>
          <p:cNvSpPr>
            <a:spLocks noGrp="1"/>
          </p:cNvSpPr>
          <p:nvPr>
            <p:ph sz="half" idx="4294967295"/>
          </p:nvPr>
        </p:nvSpPr>
        <p:spPr>
          <a:xfrm>
            <a:off x="179388" y="692150"/>
            <a:ext cx="4392612" cy="5905500"/>
          </a:xfrm>
        </p:spPr>
        <p:txBody>
          <a:bodyPr/>
          <a:lstStyle/>
          <a:p>
            <a:r>
              <a:rPr lang="ru-RU" sz="1100" smtClean="0"/>
              <a:t>За труд не нужно забывать учителей </a:t>
            </a:r>
            <a:r>
              <a:rPr lang="ru-RU" sz="1100" b="1" smtClean="0"/>
              <a:t>премировАть.</a:t>
            </a:r>
            <a:endParaRPr lang="ru-RU" sz="1100" smtClean="0"/>
          </a:p>
          <a:p>
            <a:r>
              <a:rPr lang="ru-RU" sz="1100" smtClean="0"/>
              <a:t>Из Парижа привези нам на окна </a:t>
            </a:r>
            <a:r>
              <a:rPr lang="ru-RU" sz="1100" b="1" smtClean="0"/>
              <a:t>жалюзИ,</a:t>
            </a:r>
            <a:endParaRPr lang="ru-RU" sz="1100" smtClean="0"/>
          </a:p>
          <a:p>
            <a:pPr>
              <a:buFont typeface="Arial" charset="0"/>
              <a:buNone/>
            </a:pPr>
            <a:r>
              <a:rPr lang="ru-RU" sz="1100" smtClean="0"/>
              <a:t>         И оттуда ж</a:t>
            </a:r>
            <a:r>
              <a:rPr lang="ru-RU" sz="1100" b="1" smtClean="0"/>
              <a:t> тОрты </a:t>
            </a:r>
            <a:r>
              <a:rPr lang="ru-RU" sz="1100" smtClean="0"/>
              <a:t>отправь в </a:t>
            </a:r>
            <a:r>
              <a:rPr lang="ru-RU" sz="1100" b="1" smtClean="0"/>
              <a:t>аэропОрты!</a:t>
            </a:r>
            <a:endParaRPr lang="ru-RU" sz="1100" smtClean="0"/>
          </a:p>
          <a:p>
            <a:r>
              <a:rPr lang="ru-RU" sz="1100" smtClean="0"/>
              <a:t>Исинбаевой </a:t>
            </a:r>
            <a:r>
              <a:rPr lang="ru-RU" sz="1100" b="1" smtClean="0"/>
              <a:t>взятА </a:t>
            </a:r>
            <a:r>
              <a:rPr lang="ru-RU" sz="1100" smtClean="0"/>
              <a:t>была и эта высота. </a:t>
            </a:r>
          </a:p>
          <a:p>
            <a:r>
              <a:rPr lang="ru-RU" sz="1100" smtClean="0"/>
              <a:t>Дед  в туесочек ивовый запрятал джем наш </a:t>
            </a:r>
            <a:r>
              <a:rPr lang="ru-RU" sz="1100" b="1" smtClean="0"/>
              <a:t>слИвовый.</a:t>
            </a:r>
            <a:endParaRPr lang="ru-RU" sz="1100" smtClean="0"/>
          </a:p>
          <a:p>
            <a:r>
              <a:rPr lang="ru-RU" sz="1100" smtClean="0"/>
              <a:t>Облюбован мухами старый столик </a:t>
            </a:r>
            <a:r>
              <a:rPr lang="ru-RU" sz="1100" b="1" smtClean="0"/>
              <a:t>кУхонный.</a:t>
            </a:r>
            <a:endParaRPr lang="ru-RU" sz="1100" smtClean="0"/>
          </a:p>
          <a:p>
            <a:r>
              <a:rPr lang="ru-RU" sz="1100" smtClean="0"/>
              <a:t>Купил отец конфет нам ящик, он у нас отец </a:t>
            </a:r>
            <a:r>
              <a:rPr lang="ru-RU" sz="1100" b="1" smtClean="0"/>
              <a:t>кормЯщий!</a:t>
            </a:r>
            <a:endParaRPr lang="ru-RU" sz="1100" smtClean="0"/>
          </a:p>
          <a:p>
            <a:r>
              <a:rPr lang="ru-RU" sz="1100" smtClean="0"/>
              <a:t>Ажиотаж вокруг </a:t>
            </a:r>
            <a:r>
              <a:rPr lang="ru-RU" sz="1100" b="1" smtClean="0"/>
              <a:t>создАв</a:t>
            </a:r>
            <a:r>
              <a:rPr lang="ru-RU" sz="1100" smtClean="0"/>
              <a:t>, улёгся на тропе</a:t>
            </a:r>
            <a:r>
              <a:rPr lang="ru-RU" sz="1100" b="1" smtClean="0"/>
              <a:t> </a:t>
            </a:r>
            <a:r>
              <a:rPr lang="ru-RU" sz="1100" smtClean="0"/>
              <a:t>удав.</a:t>
            </a:r>
          </a:p>
          <a:p>
            <a:r>
              <a:rPr lang="ru-RU" sz="1100" smtClean="0"/>
              <a:t>Весь запас воды </a:t>
            </a:r>
            <a:r>
              <a:rPr lang="ru-RU" sz="1100" b="1" smtClean="0"/>
              <a:t>исчЕрпав,</a:t>
            </a:r>
            <a:r>
              <a:rPr lang="ru-RU" sz="1100" smtClean="0"/>
              <a:t> мы всё же напоили нерпу!</a:t>
            </a:r>
          </a:p>
          <a:p>
            <a:r>
              <a:rPr lang="ru-RU" sz="1100" smtClean="0"/>
              <a:t>Это что ж такое, братцы, - к нам друзья не </a:t>
            </a:r>
            <a:r>
              <a:rPr lang="ru-RU" sz="1100" b="1" smtClean="0"/>
              <a:t>дозвонЯтся!</a:t>
            </a:r>
            <a:endParaRPr lang="ru-RU" sz="1100" smtClean="0"/>
          </a:p>
          <a:p>
            <a:r>
              <a:rPr lang="ru-RU" sz="1100" smtClean="0"/>
              <a:t>У соседа Ваня кучу денег </a:t>
            </a:r>
            <a:r>
              <a:rPr lang="ru-RU" sz="1100" b="1" smtClean="0"/>
              <a:t>занЯл.</a:t>
            </a:r>
            <a:endParaRPr lang="ru-RU" sz="1100" smtClean="0"/>
          </a:p>
          <a:p>
            <a:r>
              <a:rPr lang="ru-RU" sz="1100" smtClean="0"/>
              <a:t>В бассейн, где плавали моржи, тренер рыбу </a:t>
            </a:r>
            <a:r>
              <a:rPr lang="ru-RU" sz="1100" b="1" smtClean="0"/>
              <a:t>положИл.</a:t>
            </a:r>
            <a:endParaRPr lang="ru-RU" sz="1100" smtClean="0"/>
          </a:p>
          <a:p>
            <a:r>
              <a:rPr lang="ru-RU" sz="1100" smtClean="0"/>
              <a:t>Сегодня горько плачем мы: урок пропущен </a:t>
            </a:r>
            <a:r>
              <a:rPr lang="ru-RU" sz="1100" b="1" smtClean="0"/>
              <a:t>знАчимый</a:t>
            </a:r>
            <a:r>
              <a:rPr lang="ru-RU" sz="1100" smtClean="0"/>
              <a:t>!</a:t>
            </a:r>
          </a:p>
          <a:p>
            <a:r>
              <a:rPr lang="ru-RU" sz="1100" smtClean="0"/>
              <a:t>Меня мама </a:t>
            </a:r>
            <a:r>
              <a:rPr lang="ru-RU" sz="1100" b="1" smtClean="0"/>
              <a:t>баловАла,</a:t>
            </a:r>
            <a:r>
              <a:rPr lang="ru-RU" sz="1100" smtClean="0"/>
              <a:t> словно куклу одевала.</a:t>
            </a:r>
          </a:p>
          <a:p>
            <a:r>
              <a:rPr lang="ru-RU" sz="1100" smtClean="0"/>
              <a:t>Нам сегодня три ключа от дома нового</a:t>
            </a:r>
            <a:r>
              <a:rPr lang="ru-RU" sz="1100" b="1" smtClean="0"/>
              <a:t> вручАт!</a:t>
            </a:r>
            <a:endParaRPr lang="ru-RU" sz="1100" smtClean="0"/>
          </a:p>
          <a:p>
            <a:r>
              <a:rPr lang="ru-RU" sz="1100" smtClean="0"/>
              <a:t>Починю-ка я утюг, чтобы скрасить свой </a:t>
            </a:r>
            <a:r>
              <a:rPr lang="ru-RU" sz="1100" b="1" smtClean="0"/>
              <a:t>досУг,</a:t>
            </a:r>
            <a:endParaRPr lang="ru-RU" sz="1100" smtClean="0"/>
          </a:p>
          <a:p>
            <a:r>
              <a:rPr lang="ru-RU" sz="1100" smtClean="0"/>
              <a:t>И поглажу </a:t>
            </a:r>
            <a:r>
              <a:rPr lang="ru-RU" sz="1100" b="1" smtClean="0"/>
              <a:t>шАрфы</a:t>
            </a:r>
            <a:r>
              <a:rPr lang="ru-RU" sz="1100" smtClean="0"/>
              <a:t> для бабушки Марфы.</a:t>
            </a:r>
          </a:p>
          <a:p>
            <a:r>
              <a:rPr lang="ru-RU" sz="1100" smtClean="0"/>
              <a:t>Про порядок говорит, а как придёт – так </a:t>
            </a:r>
            <a:r>
              <a:rPr lang="ru-RU" sz="1100" b="1" smtClean="0"/>
              <a:t>насорИт!</a:t>
            </a:r>
            <a:endParaRPr lang="ru-RU" sz="1100" smtClean="0"/>
          </a:p>
          <a:p>
            <a:r>
              <a:rPr lang="ru-RU" sz="1100" smtClean="0"/>
              <a:t>Знаете ли, что Луна для влюблённых</a:t>
            </a:r>
            <a:r>
              <a:rPr lang="ru-RU" sz="1100" b="1" smtClean="0"/>
              <a:t> созданА?</a:t>
            </a:r>
            <a:endParaRPr lang="ru-RU" sz="1100" smtClean="0"/>
          </a:p>
          <a:p>
            <a:r>
              <a:rPr lang="ru-RU" sz="1100" smtClean="0"/>
              <a:t>Всем известны с детства от капризов </a:t>
            </a:r>
            <a:r>
              <a:rPr lang="ru-RU" sz="1100" b="1" smtClean="0"/>
              <a:t>срЕдства</a:t>
            </a:r>
            <a:r>
              <a:rPr lang="ru-RU" sz="1100" smtClean="0"/>
              <a:t>.</a:t>
            </a:r>
          </a:p>
          <a:p>
            <a:r>
              <a:rPr lang="ru-RU" sz="1100" smtClean="0"/>
              <a:t>Как  червяк лежит удав, крокодилу жизнь</a:t>
            </a:r>
            <a:r>
              <a:rPr lang="ru-RU" sz="1100" b="1" smtClean="0"/>
              <a:t> отдАв!</a:t>
            </a:r>
            <a:endParaRPr lang="ru-RU" sz="1100" smtClean="0"/>
          </a:p>
          <a:p>
            <a:r>
              <a:rPr lang="ru-RU" sz="1100" smtClean="0"/>
              <a:t>Положи-ка в свой </a:t>
            </a:r>
            <a:r>
              <a:rPr lang="ru-RU" sz="1100" b="1" smtClean="0"/>
              <a:t>портфЕль</a:t>
            </a:r>
            <a:r>
              <a:rPr lang="ru-RU" sz="1100" smtClean="0"/>
              <a:t> свежесрезанный </a:t>
            </a:r>
            <a:r>
              <a:rPr lang="ru-RU" sz="1100" b="1" smtClean="0"/>
              <a:t>щавЕль</a:t>
            </a:r>
            <a:r>
              <a:rPr lang="ru-RU" sz="1100" smtClean="0"/>
              <a:t>.</a:t>
            </a:r>
          </a:p>
          <a:p>
            <a:r>
              <a:rPr lang="ru-RU" sz="1100" smtClean="0"/>
              <a:t>Выросла у Фёклы розовая </a:t>
            </a:r>
            <a:r>
              <a:rPr lang="ru-RU" sz="1100" b="1" smtClean="0"/>
              <a:t>свЁкла</a:t>
            </a:r>
            <a:r>
              <a:rPr lang="ru-RU" sz="1100" smtClean="0"/>
              <a:t>.</a:t>
            </a:r>
          </a:p>
          <a:p>
            <a:r>
              <a:rPr lang="ru-RU" sz="1100" smtClean="0"/>
              <a:t>Надо Ваню полечить, чтоб страданья </a:t>
            </a:r>
            <a:r>
              <a:rPr lang="ru-RU" sz="1100" b="1" smtClean="0"/>
              <a:t>облегчИть.</a:t>
            </a:r>
            <a:endParaRPr lang="ru-RU" sz="1100" smtClean="0"/>
          </a:p>
          <a:p>
            <a:r>
              <a:rPr lang="ru-RU" sz="1100" smtClean="0"/>
              <a:t>Чтоб в футбол играть </a:t>
            </a:r>
            <a:r>
              <a:rPr lang="ru-RU" sz="1100" b="1" smtClean="0"/>
              <a:t>начАть,</a:t>
            </a:r>
            <a:r>
              <a:rPr lang="ru-RU" sz="1100" smtClean="0"/>
              <a:t> нужно мячик накачать.</a:t>
            </a:r>
          </a:p>
          <a:p>
            <a:r>
              <a:rPr lang="ru-RU" sz="1100" smtClean="0"/>
              <a:t>Тот свои знания</a:t>
            </a:r>
            <a:r>
              <a:rPr lang="ru-RU" sz="1100" b="1" smtClean="0"/>
              <a:t> углубИт</a:t>
            </a:r>
            <a:r>
              <a:rPr lang="ru-RU" sz="1100" smtClean="0"/>
              <a:t>, кто уроки</a:t>
            </a:r>
            <a:r>
              <a:rPr lang="ru-RU" sz="1100" b="1" smtClean="0"/>
              <a:t> повторИт.</a:t>
            </a:r>
            <a:endParaRPr lang="ru-RU" sz="1100" smtClean="0"/>
          </a:p>
          <a:p>
            <a:r>
              <a:rPr lang="ru-RU" sz="1100" smtClean="0"/>
              <a:t>Как все дружно замолчат – сразу музыку </a:t>
            </a:r>
            <a:r>
              <a:rPr lang="ru-RU" sz="1100" b="1" smtClean="0"/>
              <a:t>включАт</a:t>
            </a:r>
            <a:r>
              <a:rPr lang="ru-RU" sz="1100" smtClean="0"/>
              <a:t>!</a:t>
            </a:r>
          </a:p>
          <a:p>
            <a:r>
              <a:rPr lang="ru-RU" sz="1100" smtClean="0"/>
              <a:t>По поведению видно, что вам сейчас </a:t>
            </a:r>
            <a:r>
              <a:rPr lang="ru-RU" sz="1100" b="1" smtClean="0"/>
              <a:t>завИдно.</a:t>
            </a:r>
            <a:endParaRPr lang="ru-RU" sz="1100" smtClean="0"/>
          </a:p>
          <a:p>
            <a:endParaRPr lang="ru-RU" sz="1100" smtClean="0"/>
          </a:p>
          <a:p>
            <a:endParaRPr lang="ru-RU" sz="2800" smtClean="0"/>
          </a:p>
        </p:txBody>
      </p:sp>
      <p:sp>
        <p:nvSpPr>
          <p:cNvPr id="75779" name="Содержимое 3"/>
          <p:cNvSpPr>
            <a:spLocks noGrp="1"/>
          </p:cNvSpPr>
          <p:nvPr>
            <p:ph sz="half" idx="4294967295"/>
          </p:nvPr>
        </p:nvSpPr>
        <p:spPr>
          <a:xfrm>
            <a:off x="4648200" y="692150"/>
            <a:ext cx="4316413" cy="5905500"/>
          </a:xfrm>
        </p:spPr>
        <p:txBody>
          <a:bodyPr/>
          <a:lstStyle/>
          <a:p>
            <a:r>
              <a:rPr lang="ru-RU" sz="1100" smtClean="0"/>
              <a:t>Предъявите на</a:t>
            </a:r>
            <a:r>
              <a:rPr lang="ru-RU" sz="1100" b="1" smtClean="0"/>
              <a:t> цемЕнт </a:t>
            </a:r>
            <a:r>
              <a:rPr lang="ru-RU" sz="1100" smtClean="0"/>
              <a:t>настоящий </a:t>
            </a:r>
            <a:r>
              <a:rPr lang="ru-RU" sz="1100" b="1" smtClean="0"/>
              <a:t>докумЕнт!</a:t>
            </a:r>
            <a:endParaRPr lang="ru-RU" sz="1100" smtClean="0"/>
          </a:p>
          <a:p>
            <a:r>
              <a:rPr lang="ru-RU" sz="1100" smtClean="0"/>
              <a:t>Всем раздали фанты – розовые </a:t>
            </a:r>
            <a:r>
              <a:rPr lang="ru-RU" sz="1100" b="1" smtClean="0"/>
              <a:t>бАнты.</a:t>
            </a:r>
            <a:endParaRPr lang="ru-RU" sz="1100" smtClean="0"/>
          </a:p>
          <a:p>
            <a:r>
              <a:rPr lang="ru-RU" sz="1100" b="1" smtClean="0"/>
              <a:t>ДоговОр </a:t>
            </a:r>
            <a:r>
              <a:rPr lang="ru-RU" sz="1100" smtClean="0"/>
              <a:t>и </a:t>
            </a:r>
            <a:r>
              <a:rPr lang="ru-RU" sz="1100" b="1" smtClean="0"/>
              <a:t>приговОр </a:t>
            </a:r>
            <a:r>
              <a:rPr lang="ru-RU" sz="1100" smtClean="0"/>
              <a:t>утащил бесстыжий вор.</a:t>
            </a:r>
          </a:p>
          <a:p>
            <a:r>
              <a:rPr lang="ru-RU" sz="1100" smtClean="0"/>
              <a:t>Помни: тот счастливее, кто душой </a:t>
            </a:r>
            <a:r>
              <a:rPr lang="ru-RU" sz="1100" b="1" smtClean="0"/>
              <a:t>красИвее</a:t>
            </a:r>
            <a:r>
              <a:rPr lang="ru-RU" sz="1100" smtClean="0"/>
              <a:t>!</a:t>
            </a:r>
          </a:p>
          <a:p>
            <a:r>
              <a:rPr lang="ru-RU" sz="1100" smtClean="0"/>
              <a:t>Я сижу, как пригвождённый: чутко  спит </a:t>
            </a:r>
            <a:r>
              <a:rPr lang="ru-RU" sz="1100" b="1" smtClean="0"/>
              <a:t>новорождЁнный</a:t>
            </a:r>
            <a:r>
              <a:rPr lang="ru-RU" sz="1100" smtClean="0"/>
              <a:t>!</a:t>
            </a:r>
          </a:p>
          <a:p>
            <a:r>
              <a:rPr lang="ru-RU" sz="1100" smtClean="0"/>
              <a:t>А на даче садовод чинит свой </a:t>
            </a:r>
            <a:r>
              <a:rPr lang="ru-RU" sz="1100" b="1" smtClean="0"/>
              <a:t>водопровОд.</a:t>
            </a:r>
            <a:endParaRPr lang="ru-RU" sz="1100" smtClean="0"/>
          </a:p>
          <a:p>
            <a:r>
              <a:rPr lang="ru-RU" sz="1100" smtClean="0"/>
              <a:t>Подарила дочке длиннную </a:t>
            </a:r>
            <a:r>
              <a:rPr lang="ru-RU" sz="1100" b="1" smtClean="0"/>
              <a:t>цепОчку</a:t>
            </a:r>
            <a:r>
              <a:rPr lang="ru-RU" sz="1100" smtClean="0"/>
              <a:t>.</a:t>
            </a:r>
          </a:p>
          <a:p>
            <a:r>
              <a:rPr lang="ru-RU" sz="1100" smtClean="0"/>
              <a:t>Сделали мне пол отличный: крепкий, яркий, </a:t>
            </a:r>
            <a:r>
              <a:rPr lang="ru-RU" sz="1100" b="1" smtClean="0"/>
              <a:t>мозаИчный</a:t>
            </a:r>
            <a:r>
              <a:rPr lang="ru-RU" sz="1100" smtClean="0"/>
              <a:t>!</a:t>
            </a:r>
          </a:p>
          <a:p>
            <a:r>
              <a:rPr lang="ru-RU" sz="1100" smtClean="0"/>
              <a:t>Мне  запомнится </a:t>
            </a:r>
            <a:r>
              <a:rPr lang="ru-RU" sz="1100" b="1" smtClean="0"/>
              <a:t>надОлго,</a:t>
            </a:r>
            <a:r>
              <a:rPr lang="ru-RU" sz="1100" smtClean="0"/>
              <a:t> как красива река Волга!</a:t>
            </a:r>
          </a:p>
          <a:p>
            <a:r>
              <a:rPr lang="ru-RU" sz="1100" smtClean="0"/>
              <a:t>Возле речки – ива, а под ней – </a:t>
            </a:r>
            <a:r>
              <a:rPr lang="ru-RU" sz="1100" b="1" smtClean="0"/>
              <a:t>крапИва</a:t>
            </a:r>
            <a:r>
              <a:rPr lang="ru-RU" sz="1100" smtClean="0"/>
              <a:t>.</a:t>
            </a:r>
          </a:p>
          <a:p>
            <a:r>
              <a:rPr lang="ru-RU" sz="1100" smtClean="0"/>
              <a:t>Чтоб в старости не горевать, детей не надо </a:t>
            </a:r>
            <a:r>
              <a:rPr lang="ru-RU" sz="1100" b="1" smtClean="0"/>
              <a:t>баловАть</a:t>
            </a:r>
            <a:r>
              <a:rPr lang="ru-RU" sz="1100" smtClean="0"/>
              <a:t>.</a:t>
            </a:r>
          </a:p>
          <a:p>
            <a:r>
              <a:rPr lang="ru-RU" sz="1100" smtClean="0"/>
              <a:t>А для нашего кота вода в миске</a:t>
            </a:r>
            <a:r>
              <a:rPr lang="ru-RU" sz="1100" b="1" smtClean="0"/>
              <a:t> налитА.</a:t>
            </a:r>
            <a:endParaRPr lang="ru-RU" sz="1100" smtClean="0"/>
          </a:p>
          <a:p>
            <a:r>
              <a:rPr lang="ru-RU" sz="1100" smtClean="0"/>
              <a:t>Ох,  Ванюшенька сердит: неделю учит </a:t>
            </a:r>
            <a:r>
              <a:rPr lang="ru-RU" sz="1100" b="1" smtClean="0"/>
              <a:t>алфавИт</a:t>
            </a:r>
            <a:r>
              <a:rPr lang="ru-RU" sz="1100" smtClean="0"/>
              <a:t>!</a:t>
            </a:r>
          </a:p>
          <a:p>
            <a:r>
              <a:rPr lang="ru-RU" sz="1100" smtClean="0"/>
              <a:t>Ну не будь ты как </a:t>
            </a:r>
            <a:r>
              <a:rPr lang="ru-RU" sz="1100" b="1" smtClean="0"/>
              <a:t>кремЕнь</a:t>
            </a:r>
            <a:r>
              <a:rPr lang="ru-RU" sz="1100" smtClean="0"/>
              <a:t>, съешь хотя б один пельмень,</a:t>
            </a:r>
          </a:p>
          <a:p>
            <a:pPr>
              <a:buFont typeface="Arial" charset="0"/>
              <a:buNone/>
            </a:pPr>
            <a:r>
              <a:rPr lang="ru-RU" sz="1100" smtClean="0"/>
              <a:t>          А чтоб было чем жевать, надо зуб </a:t>
            </a:r>
            <a:r>
              <a:rPr lang="ru-RU" sz="1100" b="1" smtClean="0"/>
              <a:t>пломбировАть</a:t>
            </a:r>
            <a:r>
              <a:rPr lang="ru-RU" sz="1100" smtClean="0"/>
              <a:t>!</a:t>
            </a:r>
          </a:p>
          <a:p>
            <a:r>
              <a:rPr lang="ru-RU" sz="1100" smtClean="0"/>
              <a:t>От безводья и от зноя облетела с ёлки </a:t>
            </a:r>
            <a:r>
              <a:rPr lang="ru-RU" sz="1100" b="1" smtClean="0"/>
              <a:t>хвОя.</a:t>
            </a:r>
            <a:endParaRPr lang="ru-RU" sz="1100" smtClean="0"/>
          </a:p>
          <a:p>
            <a:r>
              <a:rPr lang="ru-RU" sz="1100" smtClean="0"/>
              <a:t>Магазин</a:t>
            </a:r>
            <a:r>
              <a:rPr lang="ru-RU" sz="1100" b="1" smtClean="0"/>
              <a:t> оптОвый </a:t>
            </a:r>
            <a:r>
              <a:rPr lang="ru-RU" sz="1100" smtClean="0"/>
              <a:t>есть теперь у Вовы.</a:t>
            </a:r>
          </a:p>
          <a:p>
            <a:r>
              <a:rPr lang="ru-RU" sz="1100" smtClean="0"/>
              <a:t>В слове </a:t>
            </a:r>
            <a:r>
              <a:rPr lang="ru-RU" sz="1100" b="1" smtClean="0"/>
              <a:t>Искра</a:t>
            </a:r>
            <a:r>
              <a:rPr lang="ru-RU" sz="1100" smtClean="0"/>
              <a:t> – погляди! – ударенье впереди! </a:t>
            </a:r>
          </a:p>
          <a:p>
            <a:r>
              <a:rPr lang="ru-RU" sz="1100" smtClean="0"/>
              <a:t>Колодец нужно </a:t>
            </a:r>
            <a:r>
              <a:rPr lang="ru-RU" sz="1100" b="1" smtClean="0"/>
              <a:t>углубИть,</a:t>
            </a:r>
            <a:r>
              <a:rPr lang="ru-RU" sz="1100" smtClean="0"/>
              <a:t> чтоб можно было воду  пить. </a:t>
            </a:r>
          </a:p>
          <a:p>
            <a:r>
              <a:rPr lang="ru-RU" sz="1100" smtClean="0"/>
              <a:t>Если башня </a:t>
            </a:r>
            <a:r>
              <a:rPr lang="ru-RU" sz="1100" b="1" smtClean="0"/>
              <a:t>накренИтся,</a:t>
            </a:r>
            <a:r>
              <a:rPr lang="ru-RU" sz="1100" smtClean="0"/>
              <a:t> может страж с неё свалиться.</a:t>
            </a:r>
          </a:p>
          <a:p>
            <a:r>
              <a:rPr lang="ru-RU" sz="1100" smtClean="0"/>
              <a:t>Не нужно деду посоха, уж высохло всё  </a:t>
            </a:r>
            <a:r>
              <a:rPr lang="ru-RU" sz="1100" b="1" smtClean="0"/>
              <a:t>дОсуха</a:t>
            </a:r>
            <a:r>
              <a:rPr lang="ru-RU" sz="1100" smtClean="0"/>
              <a:t>.</a:t>
            </a:r>
          </a:p>
          <a:p>
            <a:r>
              <a:rPr lang="ru-RU" sz="1100" smtClean="0"/>
              <a:t>Связист, на линию</a:t>
            </a:r>
            <a:r>
              <a:rPr lang="ru-RU" sz="1100" b="1" smtClean="0"/>
              <a:t> прибЫв</a:t>
            </a:r>
            <a:r>
              <a:rPr lang="ru-RU" sz="1100" smtClean="0"/>
              <a:t>, соединил легко порыв.</a:t>
            </a:r>
          </a:p>
          <a:p>
            <a:r>
              <a:rPr lang="ru-RU" sz="1100" smtClean="0"/>
              <a:t>Войско город </a:t>
            </a:r>
            <a:r>
              <a:rPr lang="ru-RU" sz="1100" b="1" smtClean="0"/>
              <a:t>окружИт,</a:t>
            </a:r>
            <a:r>
              <a:rPr lang="ru-RU" sz="1100" smtClean="0"/>
              <a:t> а войдя, всё там крушит. </a:t>
            </a:r>
          </a:p>
          <a:p>
            <a:r>
              <a:rPr lang="ru-RU" sz="1100" smtClean="0"/>
              <a:t>У бабульки бледный вид – ей полиция </a:t>
            </a:r>
            <a:r>
              <a:rPr lang="ru-RU" sz="1100" b="1" smtClean="0"/>
              <a:t>звонИт</a:t>
            </a:r>
            <a:r>
              <a:rPr lang="ru-RU" sz="1100" smtClean="0"/>
              <a:t>!</a:t>
            </a:r>
          </a:p>
          <a:p>
            <a:r>
              <a:rPr lang="ru-RU" sz="1100" smtClean="0"/>
              <a:t>Орешки на ёлке села белка </a:t>
            </a:r>
            <a:r>
              <a:rPr lang="ru-RU" sz="1100" b="1" smtClean="0"/>
              <a:t>щЁлкать</a:t>
            </a:r>
            <a:r>
              <a:rPr lang="ru-RU" sz="1100" smtClean="0"/>
              <a:t>.</a:t>
            </a:r>
          </a:p>
          <a:p>
            <a:r>
              <a:rPr lang="ru-RU" sz="1100" smtClean="0"/>
              <a:t>Доктор  тигру в чаще зашил порез  </a:t>
            </a:r>
            <a:r>
              <a:rPr lang="ru-RU" sz="1100" b="1" smtClean="0"/>
              <a:t>кровоточАщий.</a:t>
            </a:r>
          </a:p>
          <a:p>
            <a:r>
              <a:rPr lang="ru-RU" sz="1100" smtClean="0"/>
              <a:t>Аладдин был в ступоре : джина он </a:t>
            </a:r>
            <a:r>
              <a:rPr lang="ru-RU" sz="1100" b="1" smtClean="0"/>
              <a:t>откУпориЛ</a:t>
            </a:r>
            <a:r>
              <a:rPr lang="ru-RU" sz="1100" smtClean="0"/>
              <a:t>!</a:t>
            </a:r>
          </a:p>
          <a:p>
            <a:endParaRPr lang="ru-RU" sz="1100" smtClean="0"/>
          </a:p>
          <a:p>
            <a:r>
              <a:rPr lang="ru-RU" sz="2800" smtClean="0"/>
              <a:t> </a:t>
            </a:r>
          </a:p>
          <a:p>
            <a:endParaRPr lang="ru-RU" sz="280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WordArt 4"/>
          <p:cNvSpPr>
            <a:spLocks noChangeArrowheads="1" noChangeShapeType="1" noTextEdit="1"/>
          </p:cNvSpPr>
          <p:nvPr/>
        </p:nvSpPr>
        <p:spPr bwMode="auto">
          <a:xfrm>
            <a:off x="3203575" y="4508500"/>
            <a:ext cx="5684838" cy="1636713"/>
          </a:xfrm>
          <a:prstGeom prst="rect">
            <a:avLst/>
          </a:prstGeom>
        </p:spPr>
        <p:txBody>
          <a:bodyPr wrap="none" fromWordArt="1">
            <a:prstTxWarp prst="textPlain">
              <a:avLst>
                <a:gd name="adj" fmla="val 50000"/>
              </a:avLst>
            </a:prstTxWarp>
          </a:bodyPr>
          <a:lstStyle/>
          <a:p>
            <a:pPr algn="ctr"/>
            <a:r>
              <a:rPr lang="ru-RU" sz="3600" b="1" kern="10">
                <a:ln w="9525">
                  <a:noFill/>
                  <a:round/>
                  <a:headEnd/>
                  <a:tailEnd/>
                </a:ln>
                <a:solidFill>
                  <a:srgbClr val="CC0000"/>
                </a:solidFill>
                <a:latin typeface="Arial"/>
                <a:cs typeface="Arial"/>
              </a:rPr>
              <a:t>Читаем текст вслух</a:t>
            </a:r>
          </a:p>
        </p:txBody>
      </p:sp>
      <p:pic>
        <p:nvPicPr>
          <p:cNvPr id="76802" name="Picture 3" descr="shutterstock_182008313"/>
          <p:cNvPicPr>
            <a:picLocks noChangeAspect="1" noChangeArrowheads="1"/>
          </p:cNvPicPr>
          <p:nvPr/>
        </p:nvPicPr>
        <p:blipFill>
          <a:blip r:embed="rId2"/>
          <a:srcRect/>
          <a:stretch>
            <a:fillRect/>
          </a:stretch>
        </p:blipFill>
        <p:spPr bwMode="auto">
          <a:xfrm>
            <a:off x="395288" y="3429000"/>
            <a:ext cx="2438400" cy="30480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3"/>
          <p:cNvSpPr>
            <a:spLocks noGrp="1"/>
          </p:cNvSpPr>
          <p:nvPr>
            <p:ph type="body" idx="1"/>
          </p:nvPr>
        </p:nvSpPr>
        <p:spPr>
          <a:xfrm>
            <a:off x="457200" y="549275"/>
            <a:ext cx="6059488" cy="5576888"/>
          </a:xfrm>
        </p:spPr>
        <p:txBody>
          <a:bodyPr/>
          <a:lstStyle/>
          <a:p>
            <a:pPr>
              <a:lnSpc>
                <a:spcPct val="80000"/>
              </a:lnSpc>
              <a:buFont typeface="Arial" charset="0"/>
              <a:buNone/>
            </a:pPr>
            <a:r>
              <a:rPr lang="ru-RU" sz="1600" smtClean="0"/>
              <a:t>                  </a:t>
            </a:r>
            <a:r>
              <a:rPr lang="ru-RU" sz="1600" smtClean="0">
                <a:latin typeface="Arial" charset="0"/>
              </a:rPr>
              <a:t>В одном из докладов, прочитанных на Всемирном конгрессе лингвистов, сообщалось, что в настоящее время люди говорят почти на 3000 языков. На некоторых говорят миллионы людей, на других – только сотни. Самый распространённый язык в мире – китайский. На английском языке говорят около 1,5 миллиардов человек. Один из самых распространённых, выразительных и богатых языков – русский. Его изучают сейчас на всех континентах, пользуются им теперь около 350 миллионов человек.</a:t>
            </a:r>
          </a:p>
          <a:p>
            <a:pPr>
              <a:lnSpc>
                <a:spcPct val="80000"/>
              </a:lnSpc>
              <a:buFont typeface="Arial" charset="0"/>
              <a:buNone/>
            </a:pPr>
            <a:r>
              <a:rPr lang="ru-RU" sz="1600" smtClean="0">
                <a:latin typeface="Arial" charset="0"/>
              </a:rPr>
              <a:t>                 Из общего числа языков чуть меньше половины приходится на долю американских индейцев, а их численность около 33 миллионов, то есть в среднем на каждом языке говорит около 25 тысяч человек.</a:t>
            </a:r>
          </a:p>
          <a:p>
            <a:pPr>
              <a:lnSpc>
                <a:spcPct val="80000"/>
              </a:lnSpc>
              <a:buFont typeface="Arial" charset="0"/>
              <a:buNone/>
            </a:pPr>
            <a:r>
              <a:rPr lang="ru-RU" sz="1600" smtClean="0">
                <a:latin typeface="Arial" charset="0"/>
              </a:rPr>
              <a:t>                  Из огромного числа – действительно, почти 3000 тысячи! – языков выделяют 13 великих, на которых говорят не менее 50 процентов людей, живущих на Земле: китайский, английский, русский, испанский, хинди и урду, арабский, бенгальский, португальский, японский, немецкий, французский, итальянский.</a:t>
            </a:r>
          </a:p>
          <a:p>
            <a:pPr>
              <a:lnSpc>
                <a:spcPct val="80000"/>
              </a:lnSpc>
              <a:buFont typeface="Arial" charset="0"/>
              <a:buNone/>
            </a:pPr>
            <a:r>
              <a:rPr lang="ru-RU" sz="1600" smtClean="0">
                <a:latin typeface="Arial" charset="0"/>
              </a:rPr>
              <a:t>                     Кто знает эти 13 великих языков, тот теоретически имеет возможность разговаривать почти с 2 миллиардами человек и не испытывать языкового барьера, затрудняющего общение между народами.</a:t>
            </a:r>
          </a:p>
          <a:p>
            <a:pPr>
              <a:lnSpc>
                <a:spcPct val="80000"/>
              </a:lnSpc>
              <a:buFont typeface="Arial" charset="0"/>
              <a:buNone/>
            </a:pPr>
            <a:r>
              <a:rPr lang="ru-RU" sz="1600" smtClean="0">
                <a:latin typeface="Arial" charset="0"/>
              </a:rPr>
              <a:t>                                                       (По материалам Интернета)</a:t>
            </a:r>
          </a:p>
        </p:txBody>
      </p:sp>
      <p:pic>
        <p:nvPicPr>
          <p:cNvPr id="77826" name="Picture 3" descr="shutterstock_91130885"/>
          <p:cNvPicPr>
            <a:picLocks noChangeAspect="1" noChangeArrowheads="1"/>
          </p:cNvPicPr>
          <p:nvPr/>
        </p:nvPicPr>
        <p:blipFill>
          <a:blip r:embed="rId2"/>
          <a:srcRect/>
          <a:stretch>
            <a:fillRect/>
          </a:stretch>
        </p:blipFill>
        <p:spPr bwMode="auto">
          <a:xfrm>
            <a:off x="6443663" y="2708275"/>
            <a:ext cx="2555875" cy="19177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3"/>
          <p:cNvSpPr>
            <a:spLocks noGrp="1"/>
          </p:cNvSpPr>
          <p:nvPr>
            <p:ph type="body" idx="1"/>
          </p:nvPr>
        </p:nvSpPr>
        <p:spPr>
          <a:xfrm>
            <a:off x="2484438" y="620713"/>
            <a:ext cx="6408737" cy="5792787"/>
          </a:xfrm>
        </p:spPr>
        <p:txBody>
          <a:bodyPr/>
          <a:lstStyle/>
          <a:p>
            <a:pPr>
              <a:lnSpc>
                <a:spcPct val="80000"/>
              </a:lnSpc>
              <a:buFont typeface="Arial" charset="0"/>
              <a:buNone/>
            </a:pPr>
            <a:r>
              <a:rPr lang="ru-RU" sz="1600" smtClean="0"/>
              <a:t>            </a:t>
            </a:r>
            <a:r>
              <a:rPr lang="ru-RU" sz="1600" smtClean="0">
                <a:latin typeface="Arial" charset="0"/>
              </a:rPr>
              <a:t>В 1724 году была основана Петербургская Академия наук. Ее первым большим предприятием стала Камчатская экспедиция, задуманная самим Петром I для проверки предположения о том, что Азия и Америка разделены проливом. Поэтому в своем указе задачу экспедиции определил так: «...плыть вдоль земли на север, найдя, где   она сошлась с Америкой».</a:t>
            </a:r>
          </a:p>
          <a:p>
            <a:pPr>
              <a:lnSpc>
                <a:spcPct val="80000"/>
              </a:lnSpc>
              <a:buFont typeface="Arial" charset="0"/>
              <a:buNone/>
            </a:pPr>
            <a:r>
              <a:rPr lang="ru-RU" sz="1600" smtClean="0">
                <a:latin typeface="Arial" charset="0"/>
              </a:rPr>
              <a:t>              Получить ответ на этот вопрос Петр поручил 44-летнему капитану флота Витусу Берингу, датчанину, уже более 20 лет служившему в России. Приглашение возглавить экспедицию было для Беринга  неожиданностью. Ему, военному моряку, предстояло организовать научную экспедицию, невиданную еще в России — далекую и длительную. Все снаряжение весом в 160 тонн везли из Петербурга, около 400 участников экспедиции разместились на 25 санях. В самом начале 1725 года этот длинный обоз покинул столицу. Путь его пролег через Москву, Нижний Новгород, Оренбург, Тобольск. До Якутска — более 8000 верст, и никаких дорог — болота, горы и множество рек, среди которых такие великие, как Обь, Енисей, Иртыш, Лена…</a:t>
            </a:r>
          </a:p>
          <a:p>
            <a:pPr>
              <a:lnSpc>
                <a:spcPct val="80000"/>
              </a:lnSpc>
              <a:buFont typeface="Arial" charset="0"/>
              <a:buNone/>
            </a:pPr>
            <a:r>
              <a:rPr lang="ru-RU" sz="1600" smtClean="0">
                <a:latin typeface="Arial" charset="0"/>
              </a:rPr>
              <a:t>                Только через 17 лет, в 1742 году,  на вопрос Петра Первого был дан, наконец, окончательный ответ: Азия не соединяется с Америкой.</a:t>
            </a:r>
          </a:p>
          <a:p>
            <a:pPr>
              <a:lnSpc>
                <a:spcPct val="80000"/>
              </a:lnSpc>
              <a:buFont typeface="Arial" charset="0"/>
              <a:buNone/>
            </a:pPr>
            <a:r>
              <a:rPr lang="ru-RU" sz="1600" smtClean="0">
                <a:latin typeface="Arial" charset="0"/>
              </a:rPr>
              <a:t>                              (В.Маркин «Я познаю мир»)</a:t>
            </a:r>
          </a:p>
        </p:txBody>
      </p:sp>
      <p:pic>
        <p:nvPicPr>
          <p:cNvPr id="78850" name="Picture 5" descr="оряк"/>
          <p:cNvPicPr>
            <a:picLocks noChangeAspect="1" noChangeArrowheads="1"/>
          </p:cNvPicPr>
          <p:nvPr/>
        </p:nvPicPr>
        <p:blipFill>
          <a:blip r:embed="rId2"/>
          <a:srcRect/>
          <a:stretch>
            <a:fillRect/>
          </a:stretch>
        </p:blipFill>
        <p:spPr bwMode="auto">
          <a:xfrm>
            <a:off x="468313" y="2205038"/>
            <a:ext cx="2033587" cy="30480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p:cNvSpPr>
          <p:nvPr>
            <p:ph type="body" idx="1"/>
          </p:nvPr>
        </p:nvSpPr>
        <p:spPr>
          <a:xfrm>
            <a:off x="2843213" y="404813"/>
            <a:ext cx="5627687" cy="5792787"/>
          </a:xfrm>
        </p:spPr>
        <p:txBody>
          <a:bodyPr/>
          <a:lstStyle/>
          <a:p>
            <a:pPr>
              <a:lnSpc>
                <a:spcPct val="80000"/>
              </a:lnSpc>
              <a:buFont typeface="Arial" charset="0"/>
              <a:buNone/>
            </a:pPr>
            <a:r>
              <a:rPr lang="ru-RU" sz="1600" smtClean="0">
                <a:latin typeface="Arial" charset="0"/>
              </a:rPr>
              <a:t>          Многие думают, что остров Врангеля назван именем его первооткрывателя. Но барон Фердинанд Врангель, известный русский мореплаватель и полярный исследователь, не открывал остров своего имени. Наоборот, три года его упорных попыток пройти по морскому льду до земли, о которой рассказывали чукчи, не увенчались успехом. И все же американский китобой Томас Лонг, наткнувшийся на остров в 1867 году, назвал его правильно: никто так тщательно не изучил этот район, как Врангель.</a:t>
            </a:r>
          </a:p>
          <a:p>
            <a:pPr>
              <a:lnSpc>
                <a:spcPct val="80000"/>
              </a:lnSpc>
              <a:buFont typeface="Arial" charset="0"/>
              <a:buNone/>
            </a:pPr>
            <a:r>
              <a:rPr lang="ru-RU" sz="1600" smtClean="0">
                <a:latin typeface="Arial" charset="0"/>
              </a:rPr>
              <a:t>              Предок Фердинанда Врангеля прибыл в Россию из Дании в XIII веке и поселился в эстонской местности Варанга, от названия которой и произошла фамилия. Дед его служил при дворе Петра III, и за отказ присягнуть Екатерине II был лишен всего состояния. Родители Врангеля, хотя и остались баронами, но обедневшими, а вскоре умерли. Один путь был у сироты — в Морской кадетский корпус. </a:t>
            </a:r>
          </a:p>
          <a:p>
            <a:pPr>
              <a:lnSpc>
                <a:spcPct val="80000"/>
              </a:lnSpc>
              <a:buFont typeface="Arial" charset="0"/>
              <a:buNone/>
            </a:pPr>
            <a:r>
              <a:rPr lang="ru-RU" sz="1600" smtClean="0">
                <a:latin typeface="Arial" charset="0"/>
              </a:rPr>
              <a:t>            Узнав о готовившемся кругосветном плавании на судне «Камчатка», мичман Врангель сбежал со своего фрегата, проник к командиру плавания Василию Головнину и уговорил его взять с собой. Потом он напишет: «Я пришел к убеждению, что отечество, кров и покой душевный составляет для меня океан».</a:t>
            </a:r>
          </a:p>
          <a:p>
            <a:pPr algn="ctr">
              <a:lnSpc>
                <a:spcPct val="80000"/>
              </a:lnSpc>
              <a:buFont typeface="Arial" charset="0"/>
              <a:buNone/>
            </a:pPr>
            <a:r>
              <a:rPr lang="ru-RU" sz="1600" smtClean="0">
                <a:latin typeface="Arial" charset="0"/>
              </a:rPr>
              <a:t>(В.Маркин «Я познаю мир»)</a:t>
            </a:r>
          </a:p>
          <a:p>
            <a:pPr>
              <a:lnSpc>
                <a:spcPct val="80000"/>
              </a:lnSpc>
              <a:buFont typeface="Arial" charset="0"/>
              <a:buNone/>
            </a:pPr>
            <a:endParaRPr lang="ru-RU" sz="1600" smtClean="0">
              <a:latin typeface="Arial" charset="0"/>
            </a:endParaRPr>
          </a:p>
        </p:txBody>
      </p:sp>
      <p:pic>
        <p:nvPicPr>
          <p:cNvPr id="79874" name="Picture 4" descr="океан"/>
          <p:cNvPicPr>
            <a:picLocks noChangeAspect="1" noChangeArrowheads="1"/>
          </p:cNvPicPr>
          <p:nvPr/>
        </p:nvPicPr>
        <p:blipFill>
          <a:blip r:embed="rId2"/>
          <a:srcRect/>
          <a:stretch>
            <a:fillRect/>
          </a:stretch>
        </p:blipFill>
        <p:spPr bwMode="auto">
          <a:xfrm>
            <a:off x="107950" y="2349500"/>
            <a:ext cx="2808288" cy="2322513"/>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p:cNvSpPr>
          <p:nvPr>
            <p:ph type="body" idx="1"/>
          </p:nvPr>
        </p:nvSpPr>
        <p:spPr>
          <a:xfrm>
            <a:off x="2627313" y="333375"/>
            <a:ext cx="6059487" cy="5792788"/>
          </a:xfrm>
        </p:spPr>
        <p:txBody>
          <a:bodyPr/>
          <a:lstStyle/>
          <a:p>
            <a:pPr>
              <a:lnSpc>
                <a:spcPct val="80000"/>
              </a:lnSpc>
              <a:buFont typeface="Arial" charset="0"/>
              <a:buNone/>
            </a:pPr>
            <a:r>
              <a:rPr lang="ru-RU" sz="1800" smtClean="0"/>
              <a:t>            </a:t>
            </a:r>
            <a:r>
              <a:rPr lang="ru-RU" sz="1600" smtClean="0">
                <a:latin typeface="Arial" charset="0"/>
              </a:rPr>
              <a:t>Николай Михайлович Пржевальский — один из самых великих путешественников в истории человечества. Ему при жизни вручили специально выбитую золотую медаль с его барельефом и надписью: «Первому исследователю Центральной Азии».</a:t>
            </a:r>
          </a:p>
          <a:p>
            <a:pPr>
              <a:lnSpc>
                <a:spcPct val="80000"/>
              </a:lnSpc>
              <a:buFont typeface="Arial" charset="0"/>
              <a:buNone/>
            </a:pPr>
            <a:r>
              <a:rPr lang="ru-RU" sz="1600" smtClean="0">
                <a:latin typeface="Arial" charset="0"/>
              </a:rPr>
              <a:t>            Пржевальский называл свои грандиозные экспедиции «научными рекогносцировками», то есть разведкой, но их результаты грандиозны. Трудно поверить, что один человек с немногими помощниками мог столько совершить всего за два десятилетия.  Он прошел более 33 тысяч километров, часто по местам, где еще не ступала нога человека, сделал определение абсолютной высоты в 231 пункте, в 63 пунктах определил географические координаты, положил на карту 20 тысяч километров пути. Исследования охватили территорию в 6 миллионов квадратных километров. Из Центральной Азии Пржевальский привез гербарий из 16 тысяч экземпляров растений, среди которых оказалось более двухсот видов, еще неизвестных науке. Им открыты 30 новых видов птиц, новые виды млекопитающих — дикий верблюд, дикая лошадь, дикий як, разновидность горных баранов. </a:t>
            </a:r>
          </a:p>
          <a:p>
            <a:pPr>
              <a:lnSpc>
                <a:spcPct val="80000"/>
              </a:lnSpc>
              <a:buFont typeface="Arial" charset="0"/>
              <a:buNone/>
            </a:pPr>
            <a:r>
              <a:rPr lang="ru-RU" sz="1600" smtClean="0">
                <a:latin typeface="Arial" charset="0"/>
              </a:rPr>
              <a:t>         Его зоологическое собрание состояло из семи с половиной тысяч чучел различных животных, птиц, земноводных, а коллекция насекомых содержала десять совершенно новых для науки родов.</a:t>
            </a:r>
          </a:p>
          <a:p>
            <a:pPr algn="ctr">
              <a:lnSpc>
                <a:spcPct val="80000"/>
              </a:lnSpc>
              <a:buFont typeface="Arial" charset="0"/>
              <a:buNone/>
            </a:pPr>
            <a:r>
              <a:rPr lang="ru-RU" sz="1600" smtClean="0">
                <a:latin typeface="Arial" charset="0"/>
              </a:rPr>
              <a:t>(В.Маркин «Я познаю мир»)</a:t>
            </a:r>
          </a:p>
          <a:p>
            <a:pPr>
              <a:lnSpc>
                <a:spcPct val="80000"/>
              </a:lnSpc>
              <a:buFont typeface="Arial" charset="0"/>
              <a:buNone/>
            </a:pPr>
            <a:endParaRPr lang="ru-RU" sz="1600" smtClean="0">
              <a:latin typeface="Arial" charset="0"/>
            </a:endParaRPr>
          </a:p>
        </p:txBody>
      </p:sp>
      <p:pic>
        <p:nvPicPr>
          <p:cNvPr id="80898" name="Picture 3" descr="bccktl"/>
          <p:cNvPicPr>
            <a:picLocks noChangeAspect="1" noChangeArrowheads="1"/>
          </p:cNvPicPr>
          <p:nvPr/>
        </p:nvPicPr>
        <p:blipFill>
          <a:blip r:embed="rId2"/>
          <a:srcRect/>
          <a:stretch>
            <a:fillRect/>
          </a:stretch>
        </p:blipFill>
        <p:spPr bwMode="auto">
          <a:xfrm>
            <a:off x="0" y="1484313"/>
            <a:ext cx="3048000" cy="2033587"/>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3"/>
          <p:cNvSpPr>
            <a:spLocks noGrp="1"/>
          </p:cNvSpPr>
          <p:nvPr>
            <p:ph type="body" idx="1"/>
          </p:nvPr>
        </p:nvSpPr>
        <p:spPr>
          <a:xfrm>
            <a:off x="2411413" y="620713"/>
            <a:ext cx="6346825" cy="5434012"/>
          </a:xfrm>
        </p:spPr>
        <p:txBody>
          <a:bodyPr/>
          <a:lstStyle/>
          <a:p>
            <a:pPr>
              <a:lnSpc>
                <a:spcPct val="80000"/>
              </a:lnSpc>
              <a:buFont typeface="Arial" charset="0"/>
              <a:buNone/>
            </a:pPr>
            <a:r>
              <a:rPr lang="ru-RU" sz="1000" smtClean="0"/>
              <a:t>                     </a:t>
            </a:r>
            <a:r>
              <a:rPr lang="ru-RU" sz="1600" smtClean="0">
                <a:latin typeface="Arial" charset="0"/>
              </a:rPr>
              <a:t>Тайну кровообращения раскрыли лишь в XVI веке после многочисленных опытов на животных и изучения анатомии на трупах людей. Оказалось, что кровь не расходуется в органах, а лишь переходит в них из артерий в вены по мельчайшим сосудам капиллярам – и возвращается к сердцу. Так был установлен замкнутый характер её движения по организму. Если говорить о человеке, то в среднем за его жизнь лёгкие совершают около 720 миллионов вдохов и выдохов, а сердце – три миллиарда ударов.   Вот уж мотор так мотор!   Трудно даже сравнить эту биологическую машину с чем-то, созданным людьми.</a:t>
            </a:r>
            <a:br>
              <a:rPr lang="ru-RU" sz="1600" smtClean="0">
                <a:latin typeface="Arial" charset="0"/>
              </a:rPr>
            </a:br>
            <a:r>
              <a:rPr lang="ru-RU" sz="1600" smtClean="0">
                <a:latin typeface="Arial" charset="0"/>
              </a:rPr>
              <a:t>     Вот почему оказалось  непросто создать искусственное сердце.   К сожалению, эта задача очень важна, так как сердце человека часто выходит из строя, не исчерпав отпущенного ему природой ресурса. </a:t>
            </a:r>
            <a:br>
              <a:rPr lang="ru-RU" sz="1600" smtClean="0">
                <a:latin typeface="Arial" charset="0"/>
              </a:rPr>
            </a:br>
            <a:r>
              <a:rPr lang="ru-RU" sz="1600" smtClean="0">
                <a:latin typeface="Arial" charset="0"/>
              </a:rPr>
              <a:t>      Сейчас мы не касаемся проблемы пересадки сердца от донора.   Разговор идёт лишь об искусственных аппаратах.   Здесь есть определенные успехи, немало больных живут с искусственными клапанами сердца.   Но эти операции ещё очень дороги, к тому же существует проблема отторжения чужеродных нашему организму веществ. Поиски в этой области идут очень интенсивно, работы здесь хватит и бионикам. </a:t>
            </a:r>
            <a:br>
              <a:rPr lang="ru-RU" sz="1600" smtClean="0">
                <a:latin typeface="Arial" charset="0"/>
              </a:rPr>
            </a:br>
            <a:endParaRPr lang="ru-RU" sz="1600" smtClean="0">
              <a:latin typeface="Arial" charset="0"/>
            </a:endParaRPr>
          </a:p>
          <a:p>
            <a:pPr>
              <a:lnSpc>
                <a:spcPct val="80000"/>
              </a:lnSpc>
              <a:buFont typeface="Arial" charset="0"/>
              <a:buNone/>
            </a:pPr>
            <a:r>
              <a:rPr lang="ru-RU" sz="1600" smtClean="0">
                <a:latin typeface="Arial" charset="0"/>
              </a:rPr>
              <a:t>                               Детская энциклопедия «Я познаю мир»</a:t>
            </a:r>
          </a:p>
        </p:txBody>
      </p:sp>
      <p:pic>
        <p:nvPicPr>
          <p:cNvPr id="81922" name="Picture 5" descr="shutterstock_69782038"/>
          <p:cNvPicPr>
            <a:picLocks noChangeAspect="1" noChangeArrowheads="1"/>
          </p:cNvPicPr>
          <p:nvPr/>
        </p:nvPicPr>
        <p:blipFill>
          <a:blip r:embed="rId2"/>
          <a:srcRect/>
          <a:stretch>
            <a:fillRect/>
          </a:stretch>
        </p:blipFill>
        <p:spPr bwMode="auto">
          <a:xfrm>
            <a:off x="179388" y="1700213"/>
            <a:ext cx="2520950" cy="252095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3"/>
          <p:cNvSpPr>
            <a:spLocks noGrp="1" noChangeArrowheads="1"/>
          </p:cNvSpPr>
          <p:nvPr>
            <p:ph type="body" idx="1"/>
          </p:nvPr>
        </p:nvSpPr>
        <p:spPr>
          <a:xfrm>
            <a:off x="755650" y="981075"/>
            <a:ext cx="8229600" cy="4525963"/>
          </a:xfrm>
        </p:spPr>
        <p:txBody>
          <a:bodyPr/>
          <a:lstStyle/>
          <a:p>
            <a:pPr eaLnBrk="1" hangingPunct="1">
              <a:buFont typeface="Wingdings" pitchFamily="2" charset="2"/>
              <a:buNone/>
            </a:pPr>
            <a:endParaRPr lang="ru-RU" smtClean="0"/>
          </a:p>
          <a:p>
            <a:pPr eaLnBrk="1" hangingPunct="1">
              <a:buFont typeface="Wingdings" pitchFamily="2" charset="2"/>
              <a:buNone/>
            </a:pPr>
            <a:endParaRPr lang="ru-RU" smtClean="0"/>
          </a:p>
          <a:p>
            <a:pPr eaLnBrk="1" hangingPunct="1">
              <a:buFont typeface="Wingdings" pitchFamily="2" charset="2"/>
              <a:buNone/>
            </a:pPr>
            <a:endParaRPr lang="ru-RU" smtClean="0"/>
          </a:p>
        </p:txBody>
      </p:sp>
      <p:sp>
        <p:nvSpPr>
          <p:cNvPr id="82946" name="WordArt 4"/>
          <p:cNvSpPr>
            <a:spLocks noChangeArrowheads="1" noChangeShapeType="1" noTextEdit="1"/>
          </p:cNvSpPr>
          <p:nvPr/>
        </p:nvSpPr>
        <p:spPr bwMode="auto">
          <a:xfrm>
            <a:off x="3059113" y="3500438"/>
            <a:ext cx="5613400" cy="1939925"/>
          </a:xfrm>
          <a:prstGeom prst="rect">
            <a:avLst/>
          </a:prstGeom>
        </p:spPr>
        <p:txBody>
          <a:bodyPr wrap="none" fromWordArt="1">
            <a:prstTxWarp prst="textWave1">
              <a:avLst>
                <a:gd name="adj1" fmla="val 13005"/>
                <a:gd name="adj2" fmla="val 0"/>
              </a:avLst>
            </a:prstTxWarp>
          </a:bodyPr>
          <a:lstStyle/>
          <a:p>
            <a:pPr algn="ctr"/>
            <a:r>
              <a:rPr lang="ru-RU" sz="3600" b="1" kern="10">
                <a:ln w="9525">
                  <a:noFill/>
                  <a:round/>
                  <a:headEnd/>
                  <a:tailEnd/>
                </a:ln>
                <a:solidFill>
                  <a:srgbClr val="000066"/>
                </a:solidFill>
                <a:effectLst>
                  <a:outerShdw dist="53882" dir="2700000" algn="ctr" rotWithShape="0">
                    <a:srgbClr val="C0C0C0">
                      <a:alpha val="79999"/>
                    </a:srgbClr>
                  </a:outerShdw>
                </a:effectLst>
                <a:latin typeface="Times New Roman"/>
                <a:cs typeface="Times New Roman"/>
              </a:rPr>
              <a:t>Спасибо за внимание!</a:t>
            </a:r>
          </a:p>
        </p:txBody>
      </p:sp>
      <p:pic>
        <p:nvPicPr>
          <p:cNvPr id="82947" name="Picture 4" descr="shutterstock_61790767"/>
          <p:cNvPicPr>
            <a:picLocks noChangeAspect="1" noChangeArrowheads="1"/>
          </p:cNvPicPr>
          <p:nvPr/>
        </p:nvPicPr>
        <p:blipFill>
          <a:blip r:embed="rId2"/>
          <a:srcRect/>
          <a:stretch>
            <a:fillRect/>
          </a:stretch>
        </p:blipFill>
        <p:spPr bwMode="auto">
          <a:xfrm>
            <a:off x="107950" y="981075"/>
            <a:ext cx="3048000" cy="3048000"/>
          </a:xfrm>
          <a:prstGeom prst="rect">
            <a:avLst/>
          </a:prstGeom>
          <a:noFill/>
          <a:ln w="9525">
            <a:noFill/>
            <a:miter lim="800000"/>
            <a:headEnd/>
            <a:tailEnd/>
          </a:ln>
        </p:spPr>
      </p:pic>
      <p:sp>
        <p:nvSpPr>
          <p:cNvPr id="82948" name="WordArt 5"/>
          <p:cNvSpPr>
            <a:spLocks noChangeArrowheads="1" noChangeShapeType="1" noTextEdit="1"/>
          </p:cNvSpPr>
          <p:nvPr/>
        </p:nvSpPr>
        <p:spPr bwMode="auto">
          <a:xfrm>
            <a:off x="1979613" y="6381750"/>
            <a:ext cx="6448425" cy="142875"/>
          </a:xfrm>
          <a:prstGeom prst="rect">
            <a:avLst/>
          </a:prstGeom>
        </p:spPr>
        <p:txBody>
          <a:bodyPr wrap="none" fromWordArt="1">
            <a:prstTxWarp prst="textPlain">
              <a:avLst>
                <a:gd name="adj" fmla="val 50000"/>
              </a:avLst>
            </a:prstTxWarp>
          </a:bodyPr>
          <a:lstStyle/>
          <a:p>
            <a:pPr algn="ctr"/>
            <a:r>
              <a:rPr lang="ru-RU" sz="1400" kern="10">
                <a:ln w="9525">
                  <a:solidFill>
                    <a:srgbClr val="000000"/>
                  </a:solidFill>
                  <a:round/>
                  <a:headEnd/>
                  <a:tailEnd/>
                </a:ln>
                <a:latin typeface="Arial"/>
                <a:cs typeface="Arial"/>
              </a:rPr>
              <a:t>Егораева Г.Т., руководитель департамента методологии АНО НЦИО, Москва</a:t>
            </a:r>
          </a:p>
        </p:txBody>
      </p:sp>
      <p:pic>
        <p:nvPicPr>
          <p:cNvPr id="82949" name="Picture 6" descr="978-5-377-12490-0-01"/>
          <p:cNvPicPr>
            <a:picLocks noChangeAspect="1" noChangeArrowheads="1"/>
          </p:cNvPicPr>
          <p:nvPr/>
        </p:nvPicPr>
        <p:blipFill>
          <a:blip r:embed="rId3"/>
          <a:srcRect/>
          <a:stretch>
            <a:fillRect/>
          </a:stretch>
        </p:blipFill>
        <p:spPr bwMode="auto">
          <a:xfrm>
            <a:off x="7751763" y="0"/>
            <a:ext cx="1392237" cy="180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06" name="Diagram 5"/>
          <p:cNvGraphicFramePr>
            <a:graphicFrameLocks/>
          </p:cNvGraphicFramePr>
          <p:nvPr>
            <p:ph idx="4294967295"/>
          </p:nvPr>
        </p:nvGraphicFramePr>
        <p:xfrm>
          <a:off x="0" y="0"/>
          <a:ext cx="8893175" cy="6858000"/>
        </p:xfrm>
        <a:graphic>
          <a:graphicData uri="http://schemas.openxmlformats.org/drawingml/2006/compatibility">
            <com:legacyDrawing xmlns:com="http://schemas.openxmlformats.org/drawingml/2006/compatibility" spid="_x0000_s47106"/>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p:cNvSpPr>
          <p:nvPr>
            <p:ph type="title"/>
          </p:nvPr>
        </p:nvSpPr>
        <p:spPr>
          <a:xfrm>
            <a:off x="457200" y="274638"/>
            <a:ext cx="8229600" cy="706437"/>
          </a:xfrm>
        </p:spPr>
        <p:txBody>
          <a:bodyPr/>
          <a:lstStyle/>
          <a:p>
            <a:r>
              <a:rPr lang="ru-RU" sz="4000" b="1" smtClean="0"/>
              <a:t>Литература</a:t>
            </a:r>
          </a:p>
        </p:txBody>
      </p:sp>
      <p:sp>
        <p:nvSpPr>
          <p:cNvPr id="83970" name="Rectangle 3"/>
          <p:cNvSpPr>
            <a:spLocks noGrp="1"/>
          </p:cNvSpPr>
          <p:nvPr>
            <p:ph type="body" idx="1"/>
          </p:nvPr>
        </p:nvSpPr>
        <p:spPr>
          <a:xfrm>
            <a:off x="3779838" y="1484313"/>
            <a:ext cx="5051425" cy="4525962"/>
          </a:xfrm>
        </p:spPr>
        <p:txBody>
          <a:bodyPr/>
          <a:lstStyle/>
          <a:p>
            <a:r>
              <a:rPr lang="ru-RU" sz="1800" smtClean="0">
                <a:latin typeface="Arial" charset="0"/>
              </a:rPr>
              <a:t>Буяльский Б.А.: Искусство выразительного чтения. - М.: Просвещение, 1986</a:t>
            </a:r>
          </a:p>
          <a:p>
            <a:r>
              <a:rPr lang="ru-RU" sz="1800" smtClean="0">
                <a:latin typeface="Arial" charset="0"/>
              </a:rPr>
              <a:t>Никольская С.Т.: Выразительное чтение. - Л.: Просвещение, 1990 </a:t>
            </a:r>
          </a:p>
          <a:p>
            <a:r>
              <a:rPr lang="ru-RU" sz="1800" smtClean="0">
                <a:latin typeface="Arial" charset="0"/>
              </a:rPr>
              <a:t>Соловьева Н.М.: Выразительное чтение в 4-8 классах. - М.: Просвещение, 1983 </a:t>
            </a:r>
          </a:p>
          <a:p>
            <a:r>
              <a:rPr lang="ru-RU" sz="1800" smtClean="0">
                <a:latin typeface="Arial" charset="0"/>
              </a:rPr>
              <a:t>Лобкова Е.В., Новикова Г.А.: Интонация. Логическое ударение. </a:t>
            </a:r>
            <a:br>
              <a:rPr lang="ru-RU" sz="1800" smtClean="0">
                <a:latin typeface="Arial" charset="0"/>
              </a:rPr>
            </a:br>
            <a:r>
              <a:rPr lang="ru-RU" sz="1800" smtClean="0">
                <a:latin typeface="Arial" charset="0"/>
              </a:rPr>
              <a:t>Порядок слов в предложении. – Журнал «Русский язык», 2002, №17</a:t>
            </a:r>
          </a:p>
          <a:p>
            <a:endParaRPr lang="ru-RU" sz="1800" smtClean="0">
              <a:latin typeface="Arial" charset="0"/>
            </a:endParaRPr>
          </a:p>
        </p:txBody>
      </p:sp>
      <p:pic>
        <p:nvPicPr>
          <p:cNvPr id="83971" name="Picture 2" descr="C:\Users\User\Desktop\шаттерсток\shutterstock_374529019.jpg"/>
          <p:cNvPicPr>
            <a:picLocks noChangeAspect="1" noChangeArrowheads="1"/>
          </p:cNvPicPr>
          <p:nvPr/>
        </p:nvPicPr>
        <p:blipFill>
          <a:blip r:embed="rId2"/>
          <a:srcRect/>
          <a:stretch>
            <a:fillRect/>
          </a:stretch>
        </p:blipFill>
        <p:spPr bwMode="auto">
          <a:xfrm>
            <a:off x="468313" y="2492375"/>
            <a:ext cx="3048000" cy="24384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p:cNvSpPr>
          <p:nvPr>
            <p:ph type="title"/>
          </p:nvPr>
        </p:nvSpPr>
        <p:spPr>
          <a:xfrm>
            <a:off x="457200" y="274638"/>
            <a:ext cx="8229600" cy="490537"/>
          </a:xfrm>
        </p:spPr>
        <p:txBody>
          <a:bodyPr/>
          <a:lstStyle/>
          <a:p>
            <a:r>
              <a:rPr lang="ru-RU" sz="3600" b="1" smtClean="0">
                <a:latin typeface="Arial" charset="0"/>
              </a:rPr>
              <a:t>Критерии оценки чтения текста</a:t>
            </a:r>
          </a:p>
        </p:txBody>
      </p:sp>
      <p:sp>
        <p:nvSpPr>
          <p:cNvPr id="48130" name="Rectangle 3"/>
          <p:cNvSpPr>
            <a:spLocks noGrp="1"/>
          </p:cNvSpPr>
          <p:nvPr>
            <p:ph type="body" idx="1"/>
          </p:nvPr>
        </p:nvSpPr>
        <p:spPr>
          <a:xfrm>
            <a:off x="3276600" y="1268413"/>
            <a:ext cx="4824413" cy="4525962"/>
          </a:xfrm>
        </p:spPr>
        <p:txBody>
          <a:bodyPr/>
          <a:lstStyle/>
          <a:p>
            <a:r>
              <a:rPr lang="ru-RU" sz="2800" smtClean="0">
                <a:latin typeface="Arial" charset="0"/>
              </a:rPr>
              <a:t>выразительность речи во время чтения;</a:t>
            </a:r>
          </a:p>
          <a:p>
            <a:endParaRPr lang="ru-RU" sz="2800" smtClean="0">
              <a:latin typeface="Arial" charset="0"/>
            </a:endParaRPr>
          </a:p>
          <a:p>
            <a:r>
              <a:rPr lang="ru-RU" sz="2800" smtClean="0">
                <a:latin typeface="Arial" charset="0"/>
              </a:rPr>
              <a:t>соблюдение  норм;</a:t>
            </a:r>
          </a:p>
          <a:p>
            <a:endParaRPr lang="ru-RU" sz="2800" smtClean="0">
              <a:latin typeface="Arial" charset="0"/>
            </a:endParaRPr>
          </a:p>
          <a:p>
            <a:r>
              <a:rPr lang="ru-RU" sz="2800" smtClean="0">
                <a:latin typeface="Arial" charset="0"/>
              </a:rPr>
              <a:t>искажение / верное прочтение слов; </a:t>
            </a:r>
          </a:p>
          <a:p>
            <a:endParaRPr lang="ru-RU" sz="2800" smtClean="0">
              <a:latin typeface="Arial" charset="0"/>
            </a:endParaRPr>
          </a:p>
          <a:p>
            <a:r>
              <a:rPr lang="ru-RU" sz="2800" smtClean="0">
                <a:latin typeface="Arial" charset="0"/>
              </a:rPr>
              <a:t>темп чтения.</a:t>
            </a:r>
          </a:p>
        </p:txBody>
      </p:sp>
      <p:pic>
        <p:nvPicPr>
          <p:cNvPr id="48131" name="Picture 4" descr="shutterstock_46513894"/>
          <p:cNvPicPr>
            <a:picLocks noChangeAspect="1" noChangeArrowheads="1"/>
          </p:cNvPicPr>
          <p:nvPr/>
        </p:nvPicPr>
        <p:blipFill>
          <a:blip r:embed="rId2"/>
          <a:srcRect/>
          <a:stretch>
            <a:fillRect/>
          </a:stretch>
        </p:blipFill>
        <p:spPr bwMode="auto">
          <a:xfrm>
            <a:off x="0" y="1916113"/>
            <a:ext cx="3048000" cy="3048000"/>
          </a:xfrm>
          <a:prstGeom prst="rect">
            <a:avLst/>
          </a:prstGeom>
          <a:noFill/>
          <a:ln w="9525">
            <a:noFill/>
            <a:miter lim="800000"/>
            <a:headEnd/>
            <a:tailEnd/>
          </a:ln>
        </p:spPr>
      </p:pic>
      <p:pic>
        <p:nvPicPr>
          <p:cNvPr id="48132" name="Picture 5" descr="978-5-377-12490-0-01"/>
          <p:cNvPicPr>
            <a:picLocks noChangeAspect="1" noChangeArrowheads="1"/>
          </p:cNvPicPr>
          <p:nvPr/>
        </p:nvPicPr>
        <p:blipFill>
          <a:blip r:embed="rId3"/>
          <a:srcRect/>
          <a:stretch>
            <a:fillRect/>
          </a:stretch>
        </p:blipFill>
        <p:spPr bwMode="auto">
          <a:xfrm>
            <a:off x="8308975" y="5778500"/>
            <a:ext cx="835025" cy="107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55"/>
          <p:cNvSpPr>
            <a:spLocks noGrp="1"/>
          </p:cNvSpPr>
          <p:nvPr>
            <p:ph type="title"/>
          </p:nvPr>
        </p:nvSpPr>
        <p:spPr>
          <a:xfrm>
            <a:off x="457200" y="274638"/>
            <a:ext cx="8229600" cy="274637"/>
          </a:xfrm>
        </p:spPr>
        <p:txBody>
          <a:bodyPr/>
          <a:lstStyle/>
          <a:p>
            <a:r>
              <a:rPr lang="ru-RU" sz="2800" b="1" smtClean="0">
                <a:latin typeface="Arial" charset="0"/>
              </a:rPr>
              <a:t>Задание 1. Чтение текста вслух</a:t>
            </a:r>
          </a:p>
        </p:txBody>
      </p:sp>
      <p:graphicFrame>
        <p:nvGraphicFramePr>
          <p:cNvPr id="71803" name="Group 123"/>
          <p:cNvGraphicFramePr>
            <a:graphicFrameLocks noGrp="1"/>
          </p:cNvGraphicFramePr>
          <p:nvPr>
            <p:ph idx="1"/>
          </p:nvPr>
        </p:nvGraphicFramePr>
        <p:xfrm>
          <a:off x="107950" y="765175"/>
          <a:ext cx="8516938" cy="5507038"/>
        </p:xfrm>
        <a:graphic>
          <a:graphicData uri="http://schemas.openxmlformats.org/drawingml/2006/table">
            <a:tbl>
              <a:tblPr/>
              <a:tblGrid>
                <a:gridCol w="830263"/>
                <a:gridCol w="6657975"/>
                <a:gridCol w="1028700"/>
              </a:tblGrid>
              <a:tr h="369888">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000" b="1" i="0" u="none" strike="noStrike" cap="none" normalizeH="0" baseline="0" smtClean="0">
                          <a:ln>
                            <a:noFill/>
                          </a:ln>
                          <a:solidFill>
                            <a:schemeClr val="tx1"/>
                          </a:solidFill>
                          <a:effectLst/>
                          <a:latin typeface="Arial" charset="0"/>
                        </a:rPr>
                        <a:t>Критерии оценивания чтения вслух</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000" b="1" i="0" u="none" strike="noStrike" cap="none" normalizeH="0" baseline="0" smtClean="0">
                          <a:ln>
                            <a:noFill/>
                          </a:ln>
                          <a:solidFill>
                            <a:schemeClr val="tx1"/>
                          </a:solidFill>
                          <a:effectLst/>
                          <a:latin typeface="Calibri" pitchFamily="34" charset="0"/>
                        </a:rPr>
                        <a:t>Баллы</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gridSpan="3">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000" b="1" i="0" u="none" strike="noStrike" cap="none" normalizeH="0" baseline="0" smtClean="0">
                          <a:ln>
                            <a:noFill/>
                          </a:ln>
                          <a:solidFill>
                            <a:schemeClr val="tx1"/>
                          </a:solidFill>
                          <a:effectLst/>
                          <a:latin typeface="Arial" charset="0"/>
                        </a:rPr>
                        <a:t>Интонация</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r>
              <a:tr h="369888">
                <a:tc rowSpan="2">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2800" b="0" i="0" u="none" strike="noStrike" cap="none" normalizeH="0" baseline="0" smtClean="0">
                          <a:ln>
                            <a:noFill/>
                          </a:ln>
                          <a:solidFill>
                            <a:schemeClr val="tx1"/>
                          </a:solidFill>
                          <a:effectLst/>
                          <a:latin typeface="Arial" charset="0"/>
                        </a:rPr>
                        <a:t>ИЧ</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Arial" charset="0"/>
                        </a:rPr>
                        <a:t>Интонация соответствует пунктуационному оформлению текста.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000" b="1" i="0" u="none" strike="noStrike" cap="none" normalizeH="0" baseline="0" smtClean="0">
                          <a:ln>
                            <a:noFill/>
                          </a:ln>
                          <a:solidFill>
                            <a:schemeClr val="tx1"/>
                          </a:solidFill>
                          <a:effectLst/>
                          <a:latin typeface="Calibri"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vMerge="1">
                  <a:txBody>
                    <a:bodyPr/>
                    <a:lstStyle/>
                    <a:p>
                      <a:endParaRPr lang="ru-RU"/>
                    </a:p>
                  </a:txBody>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Arial" charset="0"/>
                        </a:rPr>
                        <a:t>Интонация не соответствует пунктуационному оформлению текста.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000" b="1" i="0" u="none" strike="noStrike" cap="none" normalizeH="0" baseline="0" smtClean="0">
                          <a:ln>
                            <a:noFill/>
                          </a:ln>
                          <a:solidFill>
                            <a:schemeClr val="tx1"/>
                          </a:solidFill>
                          <a:effectLst/>
                          <a:latin typeface="Calibri"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gridSpan="3">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000" b="1" i="0" u="none" strike="noStrike" cap="none" normalizeH="0" baseline="0" smtClean="0">
                          <a:ln>
                            <a:noFill/>
                          </a:ln>
                          <a:solidFill>
                            <a:schemeClr val="tx1"/>
                          </a:solidFill>
                          <a:effectLst/>
                          <a:latin typeface="Arial" charset="0"/>
                        </a:rPr>
                        <a:t>Темп чтения</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r>
              <a:tr h="630238">
                <a:tc rowSpan="2">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2800" b="0" i="0" u="none" strike="noStrike" cap="none" normalizeH="0" baseline="0" smtClean="0">
                          <a:ln>
                            <a:noFill/>
                          </a:ln>
                          <a:solidFill>
                            <a:schemeClr val="tx1"/>
                          </a:solidFill>
                          <a:effectLst/>
                          <a:latin typeface="Arial" charset="0"/>
                        </a:rPr>
                        <a:t>ТЧ</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rgbClr val="000000"/>
                          </a:solidFill>
                          <a:effectLst/>
                          <a:latin typeface="Arial" charset="0"/>
                        </a:rPr>
                        <a:t>Темп чтения соответствует коммуникативной задаче.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000" b="1" i="0" u="none" strike="noStrike" cap="none" normalizeH="0" baseline="0" smtClean="0">
                          <a:ln>
                            <a:noFill/>
                          </a:ln>
                          <a:solidFill>
                            <a:schemeClr val="tx1"/>
                          </a:solidFill>
                          <a:effectLst/>
                          <a:latin typeface="Calibri"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vMerge="1">
                  <a:txBody>
                    <a:bodyPr/>
                    <a:lstStyle/>
                    <a:p>
                      <a:endParaRPr lang="ru-RU"/>
                    </a:p>
                  </a:txBody>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rgbClr val="000000"/>
                          </a:solidFill>
                          <a:effectLst/>
                          <a:latin typeface="Arial" charset="0"/>
                        </a:rPr>
                        <a:t>Темп чтения не соответствует коммуникативной задаче.</a:t>
                      </a:r>
                      <a:endParaRPr kumimoji="0" lang="ru-RU"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000" b="1" i="0" u="none" strike="noStrike" cap="none" normalizeH="0" baseline="0" smtClean="0">
                          <a:ln>
                            <a:noFill/>
                          </a:ln>
                          <a:solidFill>
                            <a:schemeClr val="tx1"/>
                          </a:solidFill>
                          <a:effectLst/>
                          <a:latin typeface="Calibri"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gridSpan="3">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000" b="1" i="0" u="none" strike="noStrike" cap="none" normalizeH="0" baseline="0" smtClean="0">
                          <a:ln>
                            <a:noFill/>
                          </a:ln>
                          <a:solidFill>
                            <a:schemeClr val="tx1"/>
                          </a:solidFill>
                          <a:effectLst/>
                          <a:latin typeface="Arial" charset="0"/>
                        </a:rPr>
                        <a:t>Правильность речи</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r>
              <a:tr h="369888">
                <a:tc rowSpan="2">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2800" b="0" i="0" u="none" strike="noStrike" cap="none" normalizeH="0" baseline="0" smtClean="0">
                          <a:ln>
                            <a:noFill/>
                          </a:ln>
                          <a:solidFill>
                            <a:schemeClr val="tx1"/>
                          </a:solidFill>
                          <a:effectLst/>
                          <a:latin typeface="Arial" charset="0"/>
                        </a:rPr>
                        <a:t>Р1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600" b="0" i="0" u="none" strike="noStrike" cap="none" normalizeH="0" baseline="0" smtClean="0">
                          <a:ln>
                            <a:noFill/>
                          </a:ln>
                          <a:solidFill>
                            <a:schemeClr val="tx1"/>
                          </a:solidFill>
                          <a:effectLst/>
                          <a:latin typeface="Arial" charset="0"/>
                        </a:rPr>
                        <a:t>Грамматические, орфоэпические ошибки, искажения слов отсутствуют.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0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vMerge="1">
                  <a:txBody>
                    <a:bodyPr/>
                    <a:lstStyle/>
                    <a:p>
                      <a:endParaRPr lang="ru-RU"/>
                    </a:p>
                  </a:txBody>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600" b="0" i="0" u="none" strike="noStrike" cap="none" normalizeH="0" baseline="0" smtClean="0">
                          <a:ln>
                            <a:noFill/>
                          </a:ln>
                          <a:solidFill>
                            <a:schemeClr val="tx1"/>
                          </a:solidFill>
                          <a:effectLst/>
                          <a:latin typeface="Arial" charset="0"/>
                        </a:rPr>
                        <a:t>Допущены грамматические, орфоэпические ошибки, искажения слов.</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0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gridSpan="2">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2000" b="1" i="0" u="none" strike="noStrike" cap="none" normalizeH="0" baseline="0" smtClean="0">
                          <a:ln>
                            <a:noFill/>
                          </a:ln>
                          <a:solidFill>
                            <a:srgbClr val="FF3300"/>
                          </a:solidFill>
                          <a:effectLst/>
                          <a:latin typeface="Arial" charset="0"/>
                        </a:rPr>
                        <a:t>Максимальное количество баллов за всё задание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400" b="1" i="0" u="none" strike="noStrike" cap="none" normalizeH="0" baseline="0" smtClean="0">
                          <a:ln>
                            <a:noFill/>
                          </a:ln>
                          <a:solidFill>
                            <a:srgbClr val="FF3300"/>
                          </a:solidFill>
                          <a:effectLst/>
                          <a:latin typeface="Arial"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Заголовок 1"/>
          <p:cNvSpPr>
            <a:spLocks noGrp="1"/>
          </p:cNvSpPr>
          <p:nvPr>
            <p:ph type="title"/>
          </p:nvPr>
        </p:nvSpPr>
        <p:spPr/>
        <p:txBody>
          <a:bodyPr/>
          <a:lstStyle/>
          <a:p>
            <a:pPr eaLnBrk="1" hangingPunct="1"/>
            <a:r>
              <a:rPr lang="ru-RU" smtClean="0">
                <a:latin typeface="Arial" charset="0"/>
              </a:rPr>
              <a:t>Выразительность чтения</a:t>
            </a:r>
          </a:p>
        </p:txBody>
      </p:sp>
      <p:sp>
        <p:nvSpPr>
          <p:cNvPr id="50178" name="Содержимое 2"/>
          <p:cNvSpPr>
            <a:spLocks noGrp="1"/>
          </p:cNvSpPr>
          <p:nvPr>
            <p:ph idx="1"/>
          </p:nvPr>
        </p:nvSpPr>
        <p:spPr>
          <a:xfrm>
            <a:off x="457200" y="1600200"/>
            <a:ext cx="5627688" cy="4525963"/>
          </a:xfrm>
        </p:spPr>
        <p:txBody>
          <a:bodyPr/>
          <a:lstStyle/>
          <a:p>
            <a:pPr eaLnBrk="1" hangingPunct="1">
              <a:lnSpc>
                <a:spcPct val="80000"/>
              </a:lnSpc>
            </a:pPr>
            <a:r>
              <a:rPr lang="ru-RU" sz="2400" smtClean="0">
                <a:latin typeface="Arial" charset="0"/>
              </a:rPr>
              <a:t>Выразительным является такое чтение, в процессе которого читающий ясно выражает мысли и чувства, вложенные автором в произведение. </a:t>
            </a:r>
          </a:p>
          <a:p>
            <a:pPr eaLnBrk="1" hangingPunct="1">
              <a:lnSpc>
                <a:spcPct val="80000"/>
              </a:lnSpc>
              <a:buFont typeface="Arial" charset="0"/>
              <a:buNone/>
            </a:pPr>
            <a:r>
              <a:rPr lang="ru-RU" sz="2400" smtClean="0">
                <a:latin typeface="Arial" charset="0"/>
              </a:rPr>
              <a:t>Прочитать текст выразительно - значит</a:t>
            </a:r>
          </a:p>
          <a:p>
            <a:pPr eaLnBrk="1" hangingPunct="1">
              <a:lnSpc>
                <a:spcPct val="80000"/>
              </a:lnSpc>
            </a:pPr>
            <a:r>
              <a:rPr lang="ru-RU" sz="2400" smtClean="0">
                <a:latin typeface="Arial" charset="0"/>
              </a:rPr>
              <a:t>раскрыть характерные особенности образов, картин, изображенных в нем;</a:t>
            </a:r>
          </a:p>
          <a:p>
            <a:pPr eaLnBrk="1" hangingPunct="1">
              <a:lnSpc>
                <a:spcPct val="80000"/>
              </a:lnSpc>
            </a:pPr>
            <a:r>
              <a:rPr lang="ru-RU" sz="2400" smtClean="0">
                <a:latin typeface="Arial" charset="0"/>
              </a:rPr>
              <a:t>показать отношение автора к событиям, к поступкам героев;</a:t>
            </a:r>
          </a:p>
          <a:p>
            <a:pPr eaLnBrk="1" hangingPunct="1">
              <a:lnSpc>
                <a:spcPct val="80000"/>
              </a:lnSpc>
            </a:pPr>
            <a:r>
              <a:rPr lang="ru-RU" sz="2400" smtClean="0">
                <a:latin typeface="Arial" charset="0"/>
              </a:rPr>
              <a:t>передать основную эмоциональную тональность, присущую произведению.</a:t>
            </a:r>
          </a:p>
          <a:p>
            <a:pPr eaLnBrk="1" hangingPunct="1">
              <a:lnSpc>
                <a:spcPct val="80000"/>
              </a:lnSpc>
            </a:pPr>
            <a:endParaRPr lang="ru-RU" sz="2400" smtClean="0">
              <a:latin typeface="Arial" charset="0"/>
            </a:endParaRPr>
          </a:p>
        </p:txBody>
      </p:sp>
      <p:pic>
        <p:nvPicPr>
          <p:cNvPr id="50179" name="Picture 4" descr="shutterstock_53706040"/>
          <p:cNvPicPr>
            <a:picLocks noChangeAspect="1" noChangeArrowheads="1"/>
          </p:cNvPicPr>
          <p:nvPr/>
        </p:nvPicPr>
        <p:blipFill>
          <a:blip r:embed="rId2"/>
          <a:srcRect/>
          <a:stretch>
            <a:fillRect/>
          </a:stretch>
        </p:blipFill>
        <p:spPr bwMode="auto">
          <a:xfrm>
            <a:off x="6300788" y="2781300"/>
            <a:ext cx="22860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Заголовок 1"/>
          <p:cNvSpPr>
            <a:spLocks noGrp="1"/>
          </p:cNvSpPr>
          <p:nvPr>
            <p:ph type="title"/>
          </p:nvPr>
        </p:nvSpPr>
        <p:spPr/>
        <p:txBody>
          <a:bodyPr/>
          <a:lstStyle/>
          <a:p>
            <a:pPr eaLnBrk="1" hangingPunct="1"/>
            <a:r>
              <a:rPr lang="ru-RU" smtClean="0"/>
              <a:t>Признаки выразительного чтения</a:t>
            </a:r>
          </a:p>
        </p:txBody>
      </p:sp>
      <p:sp>
        <p:nvSpPr>
          <p:cNvPr id="51202" name="Содержимое 2"/>
          <p:cNvSpPr>
            <a:spLocks noGrp="1"/>
          </p:cNvSpPr>
          <p:nvPr>
            <p:ph idx="1"/>
          </p:nvPr>
        </p:nvSpPr>
        <p:spPr>
          <a:xfrm>
            <a:off x="3059113" y="1484313"/>
            <a:ext cx="5267325" cy="4525962"/>
          </a:xfrm>
        </p:spPr>
        <p:txBody>
          <a:bodyPr/>
          <a:lstStyle/>
          <a:p>
            <a:pPr eaLnBrk="1" hangingPunct="1">
              <a:lnSpc>
                <a:spcPct val="90000"/>
              </a:lnSpc>
            </a:pPr>
            <a:r>
              <a:rPr lang="ru-RU" sz="2400" smtClean="0">
                <a:latin typeface="Arial" charset="0"/>
              </a:rPr>
              <a:t>умение соблюдать паузы и логические ударения, передающие замысел автора;</a:t>
            </a:r>
          </a:p>
          <a:p>
            <a:pPr eaLnBrk="1" hangingPunct="1">
              <a:lnSpc>
                <a:spcPct val="90000"/>
              </a:lnSpc>
            </a:pPr>
            <a:r>
              <a:rPr lang="ru-RU" sz="2400" smtClean="0">
                <a:latin typeface="Arial" charset="0"/>
              </a:rPr>
              <a:t>умение соблюдать интонации вопроса, утверждения, а также придавать голосу нужные эмоциональные окраски;</a:t>
            </a:r>
          </a:p>
          <a:p>
            <a:pPr eaLnBrk="1" hangingPunct="1">
              <a:lnSpc>
                <a:spcPct val="90000"/>
              </a:lnSpc>
            </a:pPr>
            <a:r>
              <a:rPr lang="ru-RU" sz="2400" smtClean="0">
                <a:latin typeface="Arial" charset="0"/>
              </a:rPr>
              <a:t>хорошая дикция, ясное, четкое произношение звуков, достаточная громкость, темп. </a:t>
            </a:r>
          </a:p>
          <a:p>
            <a:pPr eaLnBrk="1" hangingPunct="1">
              <a:lnSpc>
                <a:spcPct val="90000"/>
              </a:lnSpc>
            </a:pPr>
            <a:endParaRPr lang="ru-RU" sz="2400" smtClean="0">
              <a:latin typeface="Arial" charset="0"/>
            </a:endParaRPr>
          </a:p>
        </p:txBody>
      </p:sp>
      <p:pic>
        <p:nvPicPr>
          <p:cNvPr id="51203" name="Picture 4" descr="shutterstock_110287013"/>
          <p:cNvPicPr>
            <a:picLocks noChangeAspect="1" noChangeArrowheads="1"/>
          </p:cNvPicPr>
          <p:nvPr/>
        </p:nvPicPr>
        <p:blipFill>
          <a:blip r:embed="rId2"/>
          <a:srcRect/>
          <a:stretch>
            <a:fillRect/>
          </a:stretch>
        </p:blipFill>
        <p:spPr bwMode="auto">
          <a:xfrm>
            <a:off x="539750" y="1557338"/>
            <a:ext cx="2014538" cy="3048000"/>
          </a:xfrm>
          <a:prstGeom prst="rect">
            <a:avLst/>
          </a:prstGeom>
          <a:noFill/>
          <a:ln w="9525">
            <a:noFill/>
            <a:miter lim="800000"/>
            <a:headEnd/>
            <a:tailEnd/>
          </a:ln>
        </p:spPr>
      </p:pic>
      <p:pic>
        <p:nvPicPr>
          <p:cNvPr id="51204" name="Picture 5" descr="978-5-377-12490-0-01"/>
          <p:cNvPicPr>
            <a:picLocks noChangeAspect="1" noChangeArrowheads="1"/>
          </p:cNvPicPr>
          <p:nvPr/>
        </p:nvPicPr>
        <p:blipFill>
          <a:blip r:embed="rId3"/>
          <a:srcRect/>
          <a:stretch>
            <a:fillRect/>
          </a:stretch>
        </p:blipFill>
        <p:spPr bwMode="auto">
          <a:xfrm>
            <a:off x="8421688" y="5922963"/>
            <a:ext cx="722312" cy="935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3"/>
          <p:cNvSpPr>
            <a:spLocks noGrp="1"/>
          </p:cNvSpPr>
          <p:nvPr>
            <p:ph type="body" idx="1"/>
          </p:nvPr>
        </p:nvSpPr>
        <p:spPr>
          <a:xfrm>
            <a:off x="107950" y="188913"/>
            <a:ext cx="8650288" cy="2879725"/>
          </a:xfrm>
        </p:spPr>
        <p:txBody>
          <a:bodyPr/>
          <a:lstStyle/>
          <a:p>
            <a:pPr eaLnBrk="1" hangingPunct="1">
              <a:lnSpc>
                <a:spcPct val="80000"/>
              </a:lnSpc>
              <a:buFont typeface="Arial" charset="0"/>
              <a:buNone/>
            </a:pPr>
            <a:r>
              <a:rPr lang="en-US" sz="800" b="1" smtClean="0">
                <a:latin typeface="Arial" charset="0"/>
              </a:rPr>
              <a:t>         </a:t>
            </a:r>
            <a:r>
              <a:rPr lang="ru-RU" sz="1000" b="1" smtClean="0">
                <a:latin typeface="Arial" charset="0"/>
              </a:rPr>
              <a:t>Задание 1. Выразительно прочитайте текст вслух. У Вас есть 1,5 минуты на</a:t>
            </a:r>
            <a:r>
              <a:rPr lang="en-US" sz="1000" b="1" smtClean="0">
                <a:latin typeface="Arial" charset="0"/>
              </a:rPr>
              <a:t> </a:t>
            </a:r>
            <a:r>
              <a:rPr lang="ru-RU" sz="1000" b="1" smtClean="0">
                <a:latin typeface="Arial" charset="0"/>
              </a:rPr>
              <a:t>подготовку.</a:t>
            </a:r>
          </a:p>
          <a:p>
            <a:pPr eaLnBrk="1" hangingPunct="1">
              <a:lnSpc>
                <a:spcPct val="80000"/>
              </a:lnSpc>
              <a:buFont typeface="Arial" charset="0"/>
              <a:buNone/>
            </a:pPr>
            <a:r>
              <a:rPr lang="ru-RU" sz="1000" b="1" smtClean="0">
                <a:latin typeface="Arial" charset="0"/>
              </a:rPr>
              <a:t>Отрывок из статьи Константина Воробьёва</a:t>
            </a:r>
            <a:r>
              <a:rPr lang="en-US" sz="1000" b="1" smtClean="0">
                <a:latin typeface="Arial" charset="0"/>
              </a:rPr>
              <a:t> </a:t>
            </a:r>
            <a:r>
              <a:rPr lang="ru-RU" sz="1000" b="1" smtClean="0">
                <a:latin typeface="Arial" charset="0"/>
              </a:rPr>
              <a:t>«За белым журавлём»</a:t>
            </a:r>
          </a:p>
          <a:p>
            <a:pPr eaLnBrk="1" hangingPunct="1">
              <a:lnSpc>
                <a:spcPct val="80000"/>
              </a:lnSpc>
              <a:buFont typeface="Arial" charset="0"/>
              <a:buNone/>
            </a:pPr>
            <a:endParaRPr lang="en-US" sz="1000" b="1" smtClean="0">
              <a:latin typeface="Arial" charset="0"/>
            </a:endParaRPr>
          </a:p>
          <a:p>
            <a:pPr eaLnBrk="1" hangingPunct="1">
              <a:lnSpc>
                <a:spcPct val="80000"/>
              </a:lnSpc>
              <a:buFont typeface="Arial" charset="0"/>
              <a:buNone/>
            </a:pPr>
            <a:r>
              <a:rPr lang="en-US" sz="1000" b="1" smtClean="0">
                <a:latin typeface="Arial" charset="0"/>
              </a:rPr>
              <a:t>      </a:t>
            </a:r>
            <a:r>
              <a:rPr lang="ru-RU" sz="1000" b="1" smtClean="0">
                <a:latin typeface="Arial" charset="0"/>
              </a:rPr>
              <a:t>Среди замечательных птиц нашей фауны особый интерес представляет</a:t>
            </a:r>
            <a:r>
              <a:rPr lang="en-US" sz="1000" b="1" smtClean="0">
                <a:latin typeface="Arial" charset="0"/>
              </a:rPr>
              <a:t> </a:t>
            </a:r>
            <a:r>
              <a:rPr lang="ru-RU" sz="1000" b="1" smtClean="0">
                <a:latin typeface="Arial" charset="0"/>
              </a:rPr>
              <a:t>белый журавль, или стерх. Эту прекрасную птицу </a:t>
            </a:r>
            <a:endParaRPr lang="en-US" sz="1000" b="1" smtClean="0">
              <a:latin typeface="Arial" charset="0"/>
            </a:endParaRPr>
          </a:p>
          <a:p>
            <a:pPr eaLnBrk="1" hangingPunct="1">
              <a:lnSpc>
                <a:spcPct val="80000"/>
              </a:lnSpc>
              <a:buFont typeface="Arial" charset="0"/>
              <a:buNone/>
            </a:pPr>
            <a:r>
              <a:rPr lang="ru-RU" sz="1000" b="1" smtClean="0">
                <a:latin typeface="Arial" charset="0"/>
              </a:rPr>
              <a:t>открыл и описал</a:t>
            </a:r>
            <a:r>
              <a:rPr lang="en-US" sz="1000" b="1" smtClean="0">
                <a:latin typeface="Arial" charset="0"/>
              </a:rPr>
              <a:t> </a:t>
            </a:r>
            <a:r>
              <a:rPr lang="ru-RU" sz="1000" b="1" smtClean="0">
                <a:latin typeface="Arial" charset="0"/>
              </a:rPr>
              <a:t>в </a:t>
            </a:r>
            <a:r>
              <a:rPr lang="ru-RU" sz="1000" b="1" smtClean="0">
                <a:solidFill>
                  <a:srgbClr val="FF3300"/>
                </a:solidFill>
                <a:latin typeface="Arial" charset="0"/>
              </a:rPr>
              <a:t>1773 году</a:t>
            </a:r>
            <a:r>
              <a:rPr lang="ru-RU" sz="1000" b="1" smtClean="0">
                <a:latin typeface="Arial" charset="0"/>
              </a:rPr>
              <a:t> известный натуралист П</a:t>
            </a:r>
            <a:r>
              <a:rPr lang="ru-RU" sz="1000" b="1" smtClean="0">
                <a:solidFill>
                  <a:srgbClr val="FF3300"/>
                </a:solidFill>
                <a:latin typeface="Arial" charset="0"/>
              </a:rPr>
              <a:t>е́</a:t>
            </a:r>
            <a:r>
              <a:rPr lang="ru-RU" sz="1000" b="1" smtClean="0">
                <a:latin typeface="Arial" charset="0"/>
              </a:rPr>
              <a:t>тер Палл</a:t>
            </a:r>
            <a:r>
              <a:rPr lang="ru-RU" sz="1000" b="1" smtClean="0">
                <a:solidFill>
                  <a:srgbClr val="FF3300"/>
                </a:solidFill>
                <a:latin typeface="Arial" charset="0"/>
              </a:rPr>
              <a:t>а́</a:t>
            </a:r>
            <a:r>
              <a:rPr lang="ru-RU" sz="1000" b="1" smtClean="0">
                <a:latin typeface="Arial" charset="0"/>
              </a:rPr>
              <a:t>с. Первые же </a:t>
            </a:r>
            <a:r>
              <a:rPr lang="en-US" sz="1000" b="1" smtClean="0">
                <a:latin typeface="Arial" charset="0"/>
              </a:rPr>
              <a:t>c</a:t>
            </a:r>
            <a:r>
              <a:rPr lang="ru-RU" sz="1000" b="1" smtClean="0">
                <a:latin typeface="Arial" charset="0"/>
              </a:rPr>
              <a:t>ведения</a:t>
            </a:r>
            <a:r>
              <a:rPr lang="en-US" sz="1000" b="1" smtClean="0">
                <a:latin typeface="Arial" charset="0"/>
              </a:rPr>
              <a:t> </a:t>
            </a:r>
            <a:r>
              <a:rPr lang="ru-RU" sz="1000" b="1" smtClean="0">
                <a:latin typeface="Arial" charset="0"/>
              </a:rPr>
              <a:t>о стерхе, появившиеся у нас в печати, </a:t>
            </a:r>
            <a:endParaRPr lang="en-US" sz="1000" b="1" smtClean="0">
              <a:latin typeface="Arial" charset="0"/>
            </a:endParaRPr>
          </a:p>
          <a:p>
            <a:pPr eaLnBrk="1" hangingPunct="1">
              <a:lnSpc>
                <a:spcPct val="80000"/>
              </a:lnSpc>
              <a:buFont typeface="Arial" charset="0"/>
              <a:buNone/>
            </a:pPr>
            <a:r>
              <a:rPr lang="ru-RU" sz="1000" b="1" smtClean="0">
                <a:latin typeface="Arial" charset="0"/>
              </a:rPr>
              <a:t>относятся ещё к </a:t>
            </a:r>
            <a:r>
              <a:rPr lang="ru-RU" sz="1000" b="1" smtClean="0">
                <a:solidFill>
                  <a:srgbClr val="FF3300"/>
                </a:solidFill>
                <a:latin typeface="Arial" charset="0"/>
              </a:rPr>
              <a:t>1762 году</a:t>
            </a:r>
            <a:r>
              <a:rPr lang="ru-RU" sz="1000" b="1" smtClean="0">
                <a:latin typeface="Arial" charset="0"/>
              </a:rPr>
              <a:t> и</a:t>
            </a:r>
            <a:r>
              <a:rPr lang="en-US" sz="1000" b="1" smtClean="0">
                <a:latin typeface="Arial" charset="0"/>
              </a:rPr>
              <a:t> </a:t>
            </a:r>
            <a:r>
              <a:rPr lang="ru-RU" sz="1000" b="1" smtClean="0">
                <a:latin typeface="Arial" charset="0"/>
              </a:rPr>
              <a:t>принадлежат русскому географу Петру Рычкову. С тех пор прошло более </a:t>
            </a:r>
            <a:r>
              <a:rPr lang="ru-RU" sz="1000" b="1" smtClean="0">
                <a:solidFill>
                  <a:srgbClr val="FF3300"/>
                </a:solidFill>
                <a:latin typeface="Arial" charset="0"/>
              </a:rPr>
              <a:t>200</a:t>
            </a:r>
            <a:r>
              <a:rPr lang="en-US" sz="1000" b="1" smtClean="0">
                <a:solidFill>
                  <a:srgbClr val="FF3300"/>
                </a:solidFill>
                <a:latin typeface="Arial" charset="0"/>
              </a:rPr>
              <a:t> </a:t>
            </a:r>
            <a:r>
              <a:rPr lang="ru-RU" sz="1000" b="1" smtClean="0">
                <a:solidFill>
                  <a:srgbClr val="FF3300"/>
                </a:solidFill>
                <a:latin typeface="Arial" charset="0"/>
              </a:rPr>
              <a:t>лет</a:t>
            </a:r>
            <a:r>
              <a:rPr lang="ru-RU" sz="1000" b="1" smtClean="0">
                <a:latin typeface="Arial" charset="0"/>
              </a:rPr>
              <a:t>, но наши знания об </a:t>
            </a:r>
            <a:endParaRPr lang="en-US" sz="1000" b="1" smtClean="0">
              <a:latin typeface="Arial" charset="0"/>
            </a:endParaRPr>
          </a:p>
          <a:p>
            <a:pPr eaLnBrk="1" hangingPunct="1">
              <a:lnSpc>
                <a:spcPct val="80000"/>
              </a:lnSpc>
              <a:buFont typeface="Arial" charset="0"/>
              <a:buNone/>
            </a:pPr>
            <a:r>
              <a:rPr lang="ru-RU" sz="1000" b="1" smtClean="0">
                <a:latin typeface="Arial" charset="0"/>
              </a:rPr>
              <a:t>этом виде до сих пор</a:t>
            </a:r>
            <a:r>
              <a:rPr lang="en-US" sz="1000" b="1" smtClean="0">
                <a:latin typeface="Arial" charset="0"/>
              </a:rPr>
              <a:t> </a:t>
            </a:r>
            <a:r>
              <a:rPr lang="ru-RU" sz="1000" b="1" smtClean="0">
                <a:latin typeface="Arial" charset="0"/>
              </a:rPr>
              <a:t>остаются отрывочными и</a:t>
            </a:r>
            <a:r>
              <a:rPr lang="en-US" sz="1000" b="1" smtClean="0">
                <a:latin typeface="Arial" charset="0"/>
              </a:rPr>
              <a:t> </a:t>
            </a:r>
            <a:r>
              <a:rPr lang="ru-RU" sz="1000" b="1" smtClean="0">
                <a:latin typeface="Arial" charset="0"/>
              </a:rPr>
              <a:t>скудными.</a:t>
            </a:r>
          </a:p>
          <a:p>
            <a:pPr eaLnBrk="1" hangingPunct="1">
              <a:lnSpc>
                <a:spcPct val="80000"/>
              </a:lnSpc>
              <a:buFont typeface="Arial" charset="0"/>
              <a:buNone/>
            </a:pPr>
            <a:r>
              <a:rPr lang="en-US" sz="1000" b="1" smtClean="0">
                <a:latin typeface="Arial" charset="0"/>
              </a:rPr>
              <a:t>    </a:t>
            </a:r>
            <a:r>
              <a:rPr lang="ru-RU" sz="1000" b="1" smtClean="0">
                <a:latin typeface="Arial" charset="0"/>
              </a:rPr>
              <a:t>Гнездовая область в Юго-Западной Сибири, откуда впервые были</a:t>
            </a:r>
            <a:r>
              <a:rPr lang="en-US" sz="1000" b="1" smtClean="0">
                <a:latin typeface="Arial" charset="0"/>
              </a:rPr>
              <a:t> </a:t>
            </a:r>
            <a:r>
              <a:rPr lang="ru-RU" sz="1000" b="1" smtClean="0">
                <a:latin typeface="Arial" charset="0"/>
              </a:rPr>
              <a:t>получены сведения о белых журавлях,</a:t>
            </a:r>
            <a:r>
              <a:rPr lang="en-US" sz="1000" b="1" smtClean="0">
                <a:latin typeface="Arial" charset="0"/>
              </a:rPr>
              <a:t> </a:t>
            </a:r>
            <a:r>
              <a:rPr lang="ru-RU" sz="1000" b="1" smtClean="0">
                <a:latin typeface="Arial" charset="0"/>
              </a:rPr>
              <a:t>ныне не существует.</a:t>
            </a:r>
            <a:endParaRPr lang="en-US" sz="1000" b="1" smtClean="0">
              <a:latin typeface="Arial" charset="0"/>
            </a:endParaRPr>
          </a:p>
          <a:p>
            <a:pPr eaLnBrk="1" hangingPunct="1">
              <a:lnSpc>
                <a:spcPct val="80000"/>
              </a:lnSpc>
              <a:buFont typeface="Arial" charset="0"/>
              <a:buNone/>
            </a:pPr>
            <a:r>
              <a:rPr lang="ru-RU" sz="1000" b="1" smtClean="0">
                <a:latin typeface="Arial" charset="0"/>
              </a:rPr>
              <a:t> Решающим</a:t>
            </a:r>
            <a:r>
              <a:rPr lang="en-US" sz="1000" b="1" smtClean="0">
                <a:latin typeface="Arial" charset="0"/>
              </a:rPr>
              <a:t> </a:t>
            </a:r>
            <a:r>
              <a:rPr lang="ru-RU" sz="1000" b="1" smtClean="0">
                <a:latin typeface="Arial" charset="0"/>
              </a:rPr>
              <a:t>фактором в её исчезновении явилось, по-видимому, высыхание</a:t>
            </a:r>
            <a:r>
              <a:rPr lang="en-US" sz="1000" b="1" smtClean="0">
                <a:latin typeface="Arial" charset="0"/>
              </a:rPr>
              <a:t> </a:t>
            </a:r>
            <a:r>
              <a:rPr lang="ru-RU" sz="1000" b="1" smtClean="0">
                <a:latin typeface="Arial" charset="0"/>
              </a:rPr>
              <a:t>озёр и болот,</a:t>
            </a:r>
            <a:r>
              <a:rPr lang="en-US" sz="1000" b="1" smtClean="0">
                <a:latin typeface="Arial" charset="0"/>
              </a:rPr>
              <a:t> </a:t>
            </a:r>
            <a:r>
              <a:rPr lang="ru-RU" sz="1000" b="1" smtClean="0">
                <a:latin typeface="Arial" charset="0"/>
              </a:rPr>
              <a:t>весьма интенсивно происходившее </a:t>
            </a:r>
            <a:endParaRPr lang="en-US" sz="1000" b="1" smtClean="0">
              <a:latin typeface="Arial" charset="0"/>
            </a:endParaRPr>
          </a:p>
          <a:p>
            <a:pPr eaLnBrk="1" hangingPunct="1">
              <a:lnSpc>
                <a:spcPct val="80000"/>
              </a:lnSpc>
              <a:buFont typeface="Arial" charset="0"/>
              <a:buNone/>
            </a:pPr>
            <a:r>
              <a:rPr lang="ru-RU" sz="1000" b="1" smtClean="0">
                <a:latin typeface="Arial" charset="0"/>
              </a:rPr>
              <a:t>здесь во второй половине </a:t>
            </a:r>
            <a:r>
              <a:rPr lang="ru-RU" sz="1000" b="1" smtClean="0">
                <a:solidFill>
                  <a:srgbClr val="FF3300"/>
                </a:solidFill>
                <a:latin typeface="Arial" charset="0"/>
              </a:rPr>
              <a:t>XIX века</a:t>
            </a:r>
            <a:r>
              <a:rPr lang="ru-RU" sz="1000" b="1" smtClean="0">
                <a:latin typeface="Arial" charset="0"/>
              </a:rPr>
              <a:t>.</a:t>
            </a:r>
            <a:r>
              <a:rPr lang="en-US" sz="1000" b="1" smtClean="0">
                <a:latin typeface="Arial" charset="0"/>
              </a:rPr>
              <a:t> </a:t>
            </a:r>
            <a:r>
              <a:rPr lang="ru-RU" sz="1000" b="1" smtClean="0">
                <a:latin typeface="Arial" charset="0"/>
              </a:rPr>
              <a:t>Современный ареал стерха</a:t>
            </a:r>
            <a:r>
              <a:rPr lang="en-US" sz="1000" b="1" smtClean="0">
                <a:latin typeface="Arial" charset="0"/>
              </a:rPr>
              <a:t> </a:t>
            </a:r>
            <a:r>
              <a:rPr lang="ru-RU" sz="1000" b="1" smtClean="0">
                <a:latin typeface="Arial" charset="0"/>
              </a:rPr>
              <a:t>представляют собой две небольшие</a:t>
            </a:r>
            <a:r>
              <a:rPr lang="en-US" sz="1000" b="1" smtClean="0">
                <a:latin typeface="Arial" charset="0"/>
              </a:rPr>
              <a:t> </a:t>
            </a:r>
            <a:r>
              <a:rPr lang="ru-RU" sz="1000" b="1" smtClean="0">
                <a:latin typeface="Arial" charset="0"/>
              </a:rPr>
              <a:t>разграниченные территории.</a:t>
            </a:r>
            <a:endParaRPr lang="en-US" sz="1000" b="1" smtClean="0">
              <a:latin typeface="Arial" charset="0"/>
            </a:endParaRPr>
          </a:p>
          <a:p>
            <a:pPr eaLnBrk="1" hangingPunct="1">
              <a:lnSpc>
                <a:spcPct val="80000"/>
              </a:lnSpc>
              <a:buFont typeface="Arial" charset="0"/>
              <a:buNone/>
            </a:pPr>
            <a:r>
              <a:rPr lang="ru-RU" sz="1000" b="1" smtClean="0">
                <a:latin typeface="Arial" charset="0"/>
              </a:rPr>
              <a:t> Одна гнездовая область находится в Западной</a:t>
            </a:r>
            <a:r>
              <a:rPr lang="en-US" sz="1000" b="1" smtClean="0">
                <a:latin typeface="Arial" charset="0"/>
              </a:rPr>
              <a:t> </a:t>
            </a:r>
            <a:r>
              <a:rPr lang="ru-RU" sz="1000" b="1" smtClean="0">
                <a:latin typeface="Arial" charset="0"/>
              </a:rPr>
              <a:t>Сибири, в низовьях Оби, другая – в Северо-Восточной Якутии,</a:t>
            </a:r>
            <a:r>
              <a:rPr lang="en-US" sz="1000" b="1" smtClean="0">
                <a:latin typeface="Arial" charset="0"/>
              </a:rPr>
              <a:t> </a:t>
            </a:r>
            <a:r>
              <a:rPr lang="ru-RU" sz="1000" b="1" smtClean="0">
                <a:latin typeface="Arial" charset="0"/>
              </a:rPr>
              <a:t>в</a:t>
            </a:r>
            <a:r>
              <a:rPr lang="en-US" sz="1000" b="1" smtClean="0">
                <a:latin typeface="Arial" charset="0"/>
              </a:rPr>
              <a:t> </a:t>
            </a:r>
            <a:r>
              <a:rPr lang="ru-RU" sz="1000" b="1" smtClean="0">
                <a:latin typeface="Arial" charset="0"/>
              </a:rPr>
              <a:t>труднодоступной</a:t>
            </a:r>
            <a:endParaRPr lang="en-US" sz="1000" b="1" smtClean="0">
              <a:latin typeface="Arial" charset="0"/>
            </a:endParaRPr>
          </a:p>
          <a:p>
            <a:pPr eaLnBrk="1" hangingPunct="1">
              <a:lnSpc>
                <a:spcPct val="80000"/>
              </a:lnSpc>
              <a:buFont typeface="Arial" charset="0"/>
              <a:buNone/>
            </a:pPr>
            <a:r>
              <a:rPr lang="ru-RU" sz="1000" b="1" smtClean="0">
                <a:latin typeface="Arial" charset="0"/>
              </a:rPr>
              <a:t> тундре к северу от </a:t>
            </a:r>
            <a:r>
              <a:rPr lang="ru-RU" sz="1000" b="1" smtClean="0">
                <a:solidFill>
                  <a:srgbClr val="FF3300"/>
                </a:solidFill>
                <a:latin typeface="Arial" charset="0"/>
              </a:rPr>
              <a:t>69-й параллели</a:t>
            </a:r>
            <a:r>
              <a:rPr lang="ru-RU" sz="1000" b="1" smtClean="0">
                <a:latin typeface="Arial" charset="0"/>
              </a:rPr>
              <a:t>.</a:t>
            </a:r>
          </a:p>
          <a:p>
            <a:pPr eaLnBrk="1" hangingPunct="1">
              <a:lnSpc>
                <a:spcPct val="80000"/>
              </a:lnSpc>
              <a:buFont typeface="Arial" charset="0"/>
              <a:buNone/>
            </a:pPr>
            <a:r>
              <a:rPr lang="en-US" sz="1000" b="1" smtClean="0">
                <a:latin typeface="Arial" charset="0"/>
              </a:rPr>
              <a:t>    </a:t>
            </a:r>
            <a:r>
              <a:rPr lang="ru-RU" sz="1000" b="1" smtClean="0">
                <a:latin typeface="Arial" charset="0"/>
              </a:rPr>
              <a:t>Весьма ограниченный ареал стерха, а также неуклонное уменьшение его</a:t>
            </a:r>
            <a:r>
              <a:rPr lang="en-US" sz="1000" b="1" smtClean="0">
                <a:latin typeface="Arial" charset="0"/>
              </a:rPr>
              <a:t> </a:t>
            </a:r>
            <a:r>
              <a:rPr lang="ru-RU" sz="1000" b="1" smtClean="0">
                <a:latin typeface="Arial" charset="0"/>
              </a:rPr>
              <a:t>численности вызывают вполне законную тревогу и </a:t>
            </a:r>
            <a:endParaRPr lang="en-US" sz="1000" b="1" smtClean="0">
              <a:latin typeface="Arial" charset="0"/>
            </a:endParaRPr>
          </a:p>
          <a:p>
            <a:pPr eaLnBrk="1" hangingPunct="1">
              <a:lnSpc>
                <a:spcPct val="80000"/>
              </a:lnSpc>
              <a:buFont typeface="Arial" charset="0"/>
              <a:buNone/>
            </a:pPr>
            <a:r>
              <a:rPr lang="ru-RU" sz="1000" b="1" smtClean="0">
                <a:latin typeface="Arial" charset="0"/>
              </a:rPr>
              <a:t>большое опасение за</a:t>
            </a:r>
            <a:r>
              <a:rPr lang="en-US" sz="1000" b="1" smtClean="0">
                <a:latin typeface="Arial" charset="0"/>
              </a:rPr>
              <a:t> </a:t>
            </a:r>
            <a:r>
              <a:rPr lang="ru-RU" sz="1000" b="1" smtClean="0">
                <a:latin typeface="Arial" charset="0"/>
              </a:rPr>
              <a:t>дальнейшую судьбу этой замечательной птицы, занесённой в Красную</a:t>
            </a:r>
            <a:r>
              <a:rPr lang="en-US" sz="1000" b="1" smtClean="0">
                <a:latin typeface="Arial" charset="0"/>
              </a:rPr>
              <a:t> </a:t>
            </a:r>
            <a:r>
              <a:rPr lang="ru-RU" sz="1000" b="1" smtClean="0">
                <a:latin typeface="Arial" charset="0"/>
              </a:rPr>
              <a:t>книгу.</a:t>
            </a:r>
          </a:p>
          <a:p>
            <a:pPr algn="ctr" eaLnBrk="1" hangingPunct="1">
              <a:lnSpc>
                <a:spcPct val="80000"/>
              </a:lnSpc>
              <a:buFont typeface="Arial" charset="0"/>
              <a:buNone/>
            </a:pPr>
            <a:r>
              <a:rPr lang="ru-RU" sz="1000" b="1" smtClean="0">
                <a:latin typeface="Arial" charset="0"/>
              </a:rPr>
              <a:t>(160 слов)</a:t>
            </a:r>
          </a:p>
        </p:txBody>
      </p:sp>
      <p:sp>
        <p:nvSpPr>
          <p:cNvPr id="52226" name="Rectangle 4"/>
          <p:cNvSpPr>
            <a:spLocks/>
          </p:cNvSpPr>
          <p:nvPr/>
        </p:nvSpPr>
        <p:spPr bwMode="auto">
          <a:xfrm>
            <a:off x="179388" y="3213100"/>
            <a:ext cx="8796337" cy="3384550"/>
          </a:xfrm>
          <a:prstGeom prst="rect">
            <a:avLst/>
          </a:prstGeom>
          <a:solidFill>
            <a:srgbClr val="CCFFFF"/>
          </a:solidFill>
          <a:ln w="9525">
            <a:noFill/>
            <a:miter lim="800000"/>
            <a:headEnd/>
            <a:tailEnd/>
          </a:ln>
        </p:spPr>
        <p:txBody>
          <a:bodyPr/>
          <a:lstStyle/>
          <a:p>
            <a:pPr marL="342900" indent="-342900">
              <a:lnSpc>
                <a:spcPct val="80000"/>
              </a:lnSpc>
              <a:spcBef>
                <a:spcPct val="20000"/>
              </a:spcBef>
              <a:buFont typeface="Arial" charset="0"/>
              <a:buNone/>
            </a:pPr>
            <a:endParaRPr lang="en-US" sz="1000" b="1"/>
          </a:p>
          <a:p>
            <a:pPr marL="342900" indent="-342900">
              <a:lnSpc>
                <a:spcPct val="80000"/>
              </a:lnSpc>
              <a:spcBef>
                <a:spcPct val="20000"/>
              </a:spcBef>
              <a:buFont typeface="Arial" charset="0"/>
              <a:buNone/>
            </a:pPr>
            <a:r>
              <a:rPr lang="en-US" sz="1000" b="1"/>
              <a:t>      </a:t>
            </a:r>
            <a:r>
              <a:rPr lang="ru-RU" sz="1000" b="1"/>
              <a:t>Среди замечательных птиц нашей фауны особый интерес представляет</a:t>
            </a:r>
            <a:r>
              <a:rPr lang="en-US" sz="1000" b="1"/>
              <a:t> </a:t>
            </a:r>
            <a:r>
              <a:rPr lang="ru-RU" sz="1000" b="1"/>
              <a:t>белый журавль, </a:t>
            </a:r>
            <a:r>
              <a:rPr lang="en-US">
                <a:solidFill>
                  <a:srgbClr val="FF3300"/>
                </a:solidFill>
              </a:rPr>
              <a:t>|</a:t>
            </a:r>
            <a:r>
              <a:rPr lang="en-US" sz="1000" b="1"/>
              <a:t> </a:t>
            </a:r>
            <a:r>
              <a:rPr lang="ru-RU" sz="1000" b="1"/>
              <a:t>или стерх. </a:t>
            </a:r>
            <a:r>
              <a:rPr lang="en-US">
                <a:solidFill>
                  <a:srgbClr val="FF3300"/>
                </a:solidFill>
              </a:rPr>
              <a:t>||</a:t>
            </a:r>
            <a:r>
              <a:rPr lang="ru-RU" sz="1000" b="1"/>
              <a:t> Эту прекрасную птицу </a:t>
            </a:r>
            <a:endParaRPr lang="en-US" sz="1000" b="1"/>
          </a:p>
          <a:p>
            <a:pPr marL="342900" indent="-342900">
              <a:lnSpc>
                <a:spcPct val="80000"/>
              </a:lnSpc>
              <a:spcBef>
                <a:spcPct val="20000"/>
              </a:spcBef>
              <a:buFont typeface="Arial" charset="0"/>
              <a:buNone/>
            </a:pPr>
            <a:r>
              <a:rPr lang="ru-RU" sz="1000" b="1"/>
              <a:t>открыл и описал</a:t>
            </a:r>
            <a:r>
              <a:rPr lang="en-US" sz="1000" b="1"/>
              <a:t> </a:t>
            </a:r>
            <a:r>
              <a:rPr lang="ru-RU" sz="1000" b="1"/>
              <a:t>в 1773 году известный натуралист Пе́тер Палла́с. </a:t>
            </a:r>
            <a:r>
              <a:rPr lang="en-US">
                <a:solidFill>
                  <a:srgbClr val="FF3300"/>
                </a:solidFill>
              </a:rPr>
              <a:t>||</a:t>
            </a:r>
            <a:r>
              <a:rPr lang="ru-RU" sz="1000" b="1"/>
              <a:t>Первые же </a:t>
            </a:r>
            <a:r>
              <a:rPr lang="en-US" sz="1000" b="1"/>
              <a:t>c</a:t>
            </a:r>
            <a:r>
              <a:rPr lang="ru-RU" sz="1000" b="1"/>
              <a:t>ведения</a:t>
            </a:r>
            <a:r>
              <a:rPr lang="en-US" sz="1000" b="1"/>
              <a:t> </a:t>
            </a:r>
            <a:r>
              <a:rPr lang="ru-RU" sz="1000" b="1"/>
              <a:t>о стерхе, </a:t>
            </a:r>
            <a:r>
              <a:rPr lang="en-US">
                <a:solidFill>
                  <a:srgbClr val="FF3300"/>
                </a:solidFill>
              </a:rPr>
              <a:t>| </a:t>
            </a:r>
            <a:r>
              <a:rPr lang="ru-RU" sz="1000" b="1"/>
              <a:t>появившиеся у нас в печати, </a:t>
            </a:r>
            <a:r>
              <a:rPr lang="en-US">
                <a:solidFill>
                  <a:srgbClr val="FF3300"/>
                </a:solidFill>
              </a:rPr>
              <a:t>|</a:t>
            </a:r>
            <a:r>
              <a:rPr lang="ru-RU" sz="1000" b="1"/>
              <a:t> </a:t>
            </a:r>
            <a:endParaRPr lang="en-US" sz="1000" b="1"/>
          </a:p>
          <a:p>
            <a:pPr marL="342900" indent="-342900">
              <a:lnSpc>
                <a:spcPct val="80000"/>
              </a:lnSpc>
              <a:spcBef>
                <a:spcPct val="20000"/>
              </a:spcBef>
              <a:buFont typeface="Arial" charset="0"/>
              <a:buNone/>
            </a:pPr>
            <a:r>
              <a:rPr lang="ru-RU" sz="1000" b="1"/>
              <a:t>относятся ещё к 1762 году и</a:t>
            </a:r>
            <a:r>
              <a:rPr lang="en-US" sz="1000" b="1"/>
              <a:t> </a:t>
            </a:r>
            <a:r>
              <a:rPr lang="ru-RU" sz="1000" b="1"/>
              <a:t>принадлежат русскому </a:t>
            </a:r>
            <a:r>
              <a:rPr lang="en-US" sz="1000" b="1"/>
              <a:t> </a:t>
            </a:r>
            <a:r>
              <a:rPr lang="ru-RU" sz="1000" b="1"/>
              <a:t>географу Петру Рычкову. </a:t>
            </a:r>
            <a:r>
              <a:rPr lang="en-US">
                <a:solidFill>
                  <a:srgbClr val="FF3300"/>
                </a:solidFill>
              </a:rPr>
              <a:t>||</a:t>
            </a:r>
            <a:r>
              <a:rPr lang="ru-RU" sz="1000" b="1"/>
              <a:t> С тех пор прошло более 200</a:t>
            </a:r>
            <a:r>
              <a:rPr lang="en-US" sz="1000" b="1"/>
              <a:t> </a:t>
            </a:r>
            <a:r>
              <a:rPr lang="ru-RU" sz="1000" b="1"/>
              <a:t>лет, </a:t>
            </a:r>
            <a:r>
              <a:rPr lang="en-US">
                <a:solidFill>
                  <a:srgbClr val="FF3300"/>
                </a:solidFill>
              </a:rPr>
              <a:t>|</a:t>
            </a:r>
            <a:r>
              <a:rPr lang="ru-RU" sz="1000" b="1"/>
              <a:t> но наши знания об </a:t>
            </a:r>
            <a:endParaRPr lang="en-US" sz="1000" b="1"/>
          </a:p>
          <a:p>
            <a:pPr marL="342900" indent="-342900">
              <a:lnSpc>
                <a:spcPct val="80000"/>
              </a:lnSpc>
              <a:spcBef>
                <a:spcPct val="20000"/>
              </a:spcBef>
              <a:buFont typeface="Arial" charset="0"/>
              <a:buNone/>
            </a:pPr>
            <a:r>
              <a:rPr lang="ru-RU" sz="1000" b="1"/>
              <a:t>этом виде до сих пор</a:t>
            </a:r>
            <a:r>
              <a:rPr lang="en-US" sz="1000" b="1"/>
              <a:t> </a:t>
            </a:r>
            <a:r>
              <a:rPr lang="ru-RU" sz="1000" b="1"/>
              <a:t>остаются отрывочными и</a:t>
            </a:r>
            <a:r>
              <a:rPr lang="en-US" sz="1000" b="1"/>
              <a:t> </a:t>
            </a:r>
            <a:r>
              <a:rPr lang="ru-RU" sz="1000" b="1"/>
              <a:t>скудными. </a:t>
            </a:r>
            <a:r>
              <a:rPr lang="en-US">
                <a:solidFill>
                  <a:srgbClr val="FF3300"/>
                </a:solidFill>
              </a:rPr>
              <a:t>|||</a:t>
            </a:r>
            <a:endParaRPr lang="ru-RU" sz="1000" b="1"/>
          </a:p>
          <a:p>
            <a:pPr marL="342900" indent="-342900">
              <a:lnSpc>
                <a:spcPct val="80000"/>
              </a:lnSpc>
              <a:spcBef>
                <a:spcPct val="20000"/>
              </a:spcBef>
              <a:buFont typeface="Arial" charset="0"/>
              <a:buNone/>
            </a:pPr>
            <a:r>
              <a:rPr lang="en-US" sz="1000" b="1"/>
              <a:t>    </a:t>
            </a:r>
            <a:r>
              <a:rPr lang="ru-RU" sz="1000" b="1"/>
              <a:t>Гнездовая область в Юго-Западной Сибири, </a:t>
            </a:r>
            <a:r>
              <a:rPr lang="en-US">
                <a:solidFill>
                  <a:srgbClr val="FF3300"/>
                </a:solidFill>
              </a:rPr>
              <a:t>|</a:t>
            </a:r>
            <a:r>
              <a:rPr lang="ru-RU" sz="1000" b="1"/>
              <a:t>откуда впервые были</a:t>
            </a:r>
            <a:r>
              <a:rPr lang="en-US" sz="1000" b="1"/>
              <a:t> </a:t>
            </a:r>
            <a:r>
              <a:rPr lang="ru-RU" sz="1000" b="1"/>
              <a:t>получены сведения о белых журавлях, </a:t>
            </a:r>
            <a:r>
              <a:rPr lang="en-US">
                <a:solidFill>
                  <a:srgbClr val="FF3300"/>
                </a:solidFill>
              </a:rPr>
              <a:t>|</a:t>
            </a:r>
            <a:r>
              <a:rPr lang="en-US" sz="1000" b="1"/>
              <a:t> </a:t>
            </a:r>
            <a:r>
              <a:rPr lang="ru-RU" sz="1000" b="1"/>
              <a:t>ныне не существует. </a:t>
            </a:r>
            <a:r>
              <a:rPr lang="en-US">
                <a:solidFill>
                  <a:srgbClr val="FF3300"/>
                </a:solidFill>
              </a:rPr>
              <a:t>||</a:t>
            </a:r>
            <a:r>
              <a:rPr lang="ru-RU" sz="1000" b="1"/>
              <a:t> </a:t>
            </a:r>
            <a:endParaRPr lang="en-US" sz="1000" b="1"/>
          </a:p>
          <a:p>
            <a:pPr marL="342900" indent="-342900">
              <a:lnSpc>
                <a:spcPct val="80000"/>
              </a:lnSpc>
              <a:spcBef>
                <a:spcPct val="20000"/>
              </a:spcBef>
              <a:buFont typeface="Arial" charset="0"/>
              <a:buNone/>
            </a:pPr>
            <a:r>
              <a:rPr lang="ru-RU" sz="1000" b="1"/>
              <a:t>Решающим</a:t>
            </a:r>
            <a:r>
              <a:rPr lang="en-US" sz="1000" b="1"/>
              <a:t> </a:t>
            </a:r>
            <a:r>
              <a:rPr lang="ru-RU" sz="1000" b="1"/>
              <a:t>фактором в её исчезновении явилось, </a:t>
            </a:r>
            <a:r>
              <a:rPr lang="en-US">
                <a:solidFill>
                  <a:srgbClr val="FF3300"/>
                </a:solidFill>
              </a:rPr>
              <a:t>|</a:t>
            </a:r>
            <a:r>
              <a:rPr lang="ru-RU" sz="1000" b="1"/>
              <a:t> по-видимому, </a:t>
            </a:r>
            <a:r>
              <a:rPr lang="en-US">
                <a:solidFill>
                  <a:srgbClr val="FF3300"/>
                </a:solidFill>
              </a:rPr>
              <a:t>|</a:t>
            </a:r>
            <a:r>
              <a:rPr lang="ru-RU" sz="1000" b="1"/>
              <a:t>высыхание</a:t>
            </a:r>
            <a:r>
              <a:rPr lang="en-US" sz="1000" b="1"/>
              <a:t> </a:t>
            </a:r>
            <a:r>
              <a:rPr lang="ru-RU" sz="1000" b="1"/>
              <a:t>озёр и болот, </a:t>
            </a:r>
            <a:r>
              <a:rPr lang="en-US">
                <a:solidFill>
                  <a:srgbClr val="FF3300"/>
                </a:solidFill>
              </a:rPr>
              <a:t>|</a:t>
            </a:r>
            <a:r>
              <a:rPr lang="en-US" sz="1000" b="1"/>
              <a:t> </a:t>
            </a:r>
            <a:r>
              <a:rPr lang="ru-RU" sz="1000" b="1"/>
              <a:t>весьма интенсивно происходившее </a:t>
            </a:r>
            <a:endParaRPr lang="en-US" sz="1000" b="1"/>
          </a:p>
          <a:p>
            <a:pPr marL="342900" indent="-342900">
              <a:lnSpc>
                <a:spcPct val="80000"/>
              </a:lnSpc>
              <a:spcBef>
                <a:spcPct val="20000"/>
              </a:spcBef>
              <a:buFont typeface="Arial" charset="0"/>
              <a:buNone/>
            </a:pPr>
            <a:r>
              <a:rPr lang="ru-RU" sz="1000" b="1"/>
              <a:t>здесь во второй половине XIX века.</a:t>
            </a:r>
            <a:r>
              <a:rPr lang="en-US" sz="1000" b="1"/>
              <a:t> </a:t>
            </a:r>
            <a:r>
              <a:rPr lang="en-US">
                <a:solidFill>
                  <a:srgbClr val="FF3300"/>
                </a:solidFill>
              </a:rPr>
              <a:t>||</a:t>
            </a:r>
            <a:r>
              <a:rPr lang="ru-RU" sz="1000" b="1"/>
              <a:t>Современный ареал стерха</a:t>
            </a:r>
            <a:r>
              <a:rPr lang="en-US" sz="1000" b="1"/>
              <a:t> </a:t>
            </a:r>
            <a:r>
              <a:rPr lang="ru-RU" sz="1000" b="1"/>
              <a:t>представляют собой две небольшие</a:t>
            </a:r>
            <a:r>
              <a:rPr lang="en-US" sz="1000" b="1"/>
              <a:t> </a:t>
            </a:r>
            <a:r>
              <a:rPr lang="ru-RU" sz="1000" b="1"/>
              <a:t>разграниченные территории. </a:t>
            </a:r>
            <a:r>
              <a:rPr lang="en-US">
                <a:solidFill>
                  <a:srgbClr val="FF3300"/>
                </a:solidFill>
              </a:rPr>
              <a:t>||</a:t>
            </a:r>
            <a:r>
              <a:rPr lang="ru-RU" sz="1000" b="1"/>
              <a:t> </a:t>
            </a:r>
            <a:endParaRPr lang="en-US" sz="1000" b="1"/>
          </a:p>
          <a:p>
            <a:pPr marL="342900" indent="-342900">
              <a:lnSpc>
                <a:spcPct val="80000"/>
              </a:lnSpc>
              <a:spcBef>
                <a:spcPct val="20000"/>
              </a:spcBef>
              <a:buFont typeface="Arial" charset="0"/>
              <a:buNone/>
            </a:pPr>
            <a:r>
              <a:rPr lang="ru-RU" sz="1000" b="1"/>
              <a:t>Одна гнездовая область находится в Западной</a:t>
            </a:r>
            <a:r>
              <a:rPr lang="en-US" sz="1000" b="1"/>
              <a:t> </a:t>
            </a:r>
            <a:r>
              <a:rPr lang="ru-RU" sz="1000" b="1"/>
              <a:t>Сибири, </a:t>
            </a:r>
            <a:r>
              <a:rPr lang="en-US">
                <a:solidFill>
                  <a:srgbClr val="FF3300"/>
                </a:solidFill>
              </a:rPr>
              <a:t>|</a:t>
            </a:r>
            <a:r>
              <a:rPr lang="ru-RU" sz="1000" b="1"/>
              <a:t> в низовьях Оби, </a:t>
            </a:r>
            <a:r>
              <a:rPr lang="en-US">
                <a:solidFill>
                  <a:srgbClr val="FF3300"/>
                </a:solidFill>
              </a:rPr>
              <a:t>|</a:t>
            </a:r>
            <a:r>
              <a:rPr lang="ru-RU" sz="1000" b="1"/>
              <a:t> другая </a:t>
            </a:r>
            <a:r>
              <a:rPr lang="en-US">
                <a:solidFill>
                  <a:srgbClr val="FF3300"/>
                </a:solidFill>
              </a:rPr>
              <a:t>|</a:t>
            </a:r>
            <a:r>
              <a:rPr lang="ru-RU" sz="1000" b="1"/>
              <a:t>– в Северо-Восточной Якутии,</a:t>
            </a:r>
            <a:r>
              <a:rPr lang="en-US" sz="1000" b="1"/>
              <a:t> </a:t>
            </a:r>
            <a:r>
              <a:rPr lang="en-US">
                <a:solidFill>
                  <a:srgbClr val="FF3300"/>
                </a:solidFill>
              </a:rPr>
              <a:t>|</a:t>
            </a:r>
            <a:r>
              <a:rPr lang="ru-RU" sz="1000" b="1"/>
              <a:t>в труднодоступной</a:t>
            </a:r>
            <a:endParaRPr lang="en-US" sz="1000" b="1"/>
          </a:p>
          <a:p>
            <a:pPr marL="342900" indent="-342900">
              <a:lnSpc>
                <a:spcPct val="80000"/>
              </a:lnSpc>
              <a:spcBef>
                <a:spcPct val="20000"/>
              </a:spcBef>
              <a:buFont typeface="Arial" charset="0"/>
              <a:buNone/>
            </a:pPr>
            <a:r>
              <a:rPr lang="ru-RU" sz="1000" b="1"/>
              <a:t> тундре к северу от 69-й параллели. </a:t>
            </a:r>
            <a:r>
              <a:rPr lang="en-US">
                <a:solidFill>
                  <a:srgbClr val="FF3300"/>
                </a:solidFill>
              </a:rPr>
              <a:t>|||</a:t>
            </a:r>
            <a:endParaRPr lang="ru-RU" sz="1000" b="1"/>
          </a:p>
          <a:p>
            <a:pPr marL="342900" indent="-342900">
              <a:lnSpc>
                <a:spcPct val="80000"/>
              </a:lnSpc>
              <a:spcBef>
                <a:spcPct val="20000"/>
              </a:spcBef>
              <a:buFont typeface="Arial" charset="0"/>
              <a:buNone/>
            </a:pPr>
            <a:r>
              <a:rPr lang="en-US" sz="1000" b="1"/>
              <a:t>    </a:t>
            </a:r>
            <a:r>
              <a:rPr lang="ru-RU" sz="1000" b="1"/>
              <a:t>Весьма ограниченный ареал стерха, </a:t>
            </a:r>
            <a:r>
              <a:rPr lang="en-US">
                <a:solidFill>
                  <a:srgbClr val="FF3300"/>
                </a:solidFill>
              </a:rPr>
              <a:t>|</a:t>
            </a:r>
            <a:r>
              <a:rPr lang="ru-RU" sz="1000" b="1">
                <a:solidFill>
                  <a:srgbClr val="0000CC"/>
                </a:solidFill>
              </a:rPr>
              <a:t>а также неуклонное уменьшение его</a:t>
            </a:r>
            <a:r>
              <a:rPr lang="en-US" sz="1000" b="1">
                <a:solidFill>
                  <a:srgbClr val="0000CC"/>
                </a:solidFill>
              </a:rPr>
              <a:t> </a:t>
            </a:r>
            <a:r>
              <a:rPr lang="ru-RU" sz="1000" b="1">
                <a:solidFill>
                  <a:srgbClr val="0000CC"/>
                </a:solidFill>
              </a:rPr>
              <a:t>численности вызывают вполне законную тревогу и </a:t>
            </a:r>
            <a:endParaRPr lang="en-US" sz="1000" b="1">
              <a:solidFill>
                <a:srgbClr val="0000CC"/>
              </a:solidFill>
            </a:endParaRPr>
          </a:p>
          <a:p>
            <a:pPr marL="342900" indent="-342900">
              <a:lnSpc>
                <a:spcPct val="80000"/>
              </a:lnSpc>
              <a:spcBef>
                <a:spcPct val="20000"/>
              </a:spcBef>
              <a:buFont typeface="Arial" charset="0"/>
              <a:buNone/>
            </a:pPr>
            <a:r>
              <a:rPr lang="ru-RU" sz="1000" b="1">
                <a:solidFill>
                  <a:srgbClr val="0000CC"/>
                </a:solidFill>
              </a:rPr>
              <a:t>большое опасение за</a:t>
            </a:r>
            <a:r>
              <a:rPr lang="en-US" sz="1000" b="1">
                <a:solidFill>
                  <a:srgbClr val="0000CC"/>
                </a:solidFill>
              </a:rPr>
              <a:t> </a:t>
            </a:r>
            <a:r>
              <a:rPr lang="ru-RU" sz="1000" b="1">
                <a:solidFill>
                  <a:srgbClr val="0000CC"/>
                </a:solidFill>
              </a:rPr>
              <a:t>дальнейшую судьбу этой замечательной птицы,</a:t>
            </a:r>
            <a:r>
              <a:rPr lang="ru-RU" sz="1000" b="1"/>
              <a:t> </a:t>
            </a:r>
            <a:r>
              <a:rPr lang="en-US">
                <a:solidFill>
                  <a:srgbClr val="FF3300"/>
                </a:solidFill>
              </a:rPr>
              <a:t>|</a:t>
            </a:r>
            <a:r>
              <a:rPr lang="ru-RU" sz="1000" b="1"/>
              <a:t> занесённой в Красную</a:t>
            </a:r>
            <a:r>
              <a:rPr lang="en-US" sz="1000" b="1"/>
              <a:t> </a:t>
            </a:r>
            <a:r>
              <a:rPr lang="ru-RU" sz="1000" b="1"/>
              <a:t>книгу. </a:t>
            </a:r>
            <a:r>
              <a:rPr lang="en-US">
                <a:solidFill>
                  <a:srgbClr val="FF3300"/>
                </a:solidFill>
              </a:rPr>
              <a:t>|||</a:t>
            </a:r>
            <a:endParaRPr lang="ru-RU" sz="1000" b="1"/>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1718</TotalTime>
  <Words>3500</Words>
  <Application>Microsoft Office PowerPoint</Application>
  <PresentationFormat>Экран (4:3)</PresentationFormat>
  <Paragraphs>346</Paragraphs>
  <Slides>40</Slides>
  <Notes>0</Notes>
  <HiddenSlides>0</HiddenSlides>
  <MMClips>0</MMClips>
  <ScaleCrop>false</ScaleCrop>
  <HeadingPairs>
    <vt:vector size="6" baseType="variant">
      <vt:variant>
        <vt:lpstr>Использованные шрифты</vt:lpstr>
      </vt:variant>
      <vt:variant>
        <vt:i4>4</vt:i4>
      </vt:variant>
      <vt:variant>
        <vt:lpstr>Шаблон оформления</vt:lpstr>
      </vt:variant>
      <vt:variant>
        <vt:i4>1</vt:i4>
      </vt:variant>
      <vt:variant>
        <vt:lpstr>Заголовки слайдов</vt:lpstr>
      </vt:variant>
      <vt:variant>
        <vt:i4>40</vt:i4>
      </vt:variant>
    </vt:vector>
  </HeadingPairs>
  <TitlesOfParts>
    <vt:vector size="45" baseType="lpstr">
      <vt:lpstr>Arial</vt:lpstr>
      <vt:lpstr>Calibri</vt:lpstr>
      <vt:lpstr>Wingdings</vt:lpstr>
      <vt:lpstr>Times New Roman</vt:lpstr>
      <vt:lpstr>Тема Office</vt:lpstr>
      <vt:lpstr>Слайд 1</vt:lpstr>
      <vt:lpstr>Слайд 2</vt:lpstr>
      <vt:lpstr>Повторяем пройденное</vt:lpstr>
      <vt:lpstr>Слайд 4</vt:lpstr>
      <vt:lpstr>Критерии оценки чтения текста</vt:lpstr>
      <vt:lpstr>Задание 1. Чтение текста вслух</vt:lpstr>
      <vt:lpstr>Выразительность чтения</vt:lpstr>
      <vt:lpstr>Признаки выразительного чтения</vt:lpstr>
      <vt:lpstr>Слайд 9</vt:lpstr>
      <vt:lpstr> Прочитайте текст, выделяя голосом подчеркнутые слова </vt:lpstr>
      <vt:lpstr>М. Безродный Конспект письма на родину</vt:lpstr>
      <vt:lpstr>ПРАВИЛЬНОСТЬ ЧТЕНИЯ</vt:lpstr>
      <vt:lpstr>Осмысленность чтения  </vt:lpstr>
      <vt:lpstr>Ошибки чтения</vt:lpstr>
      <vt:lpstr>Возьмите на заметку…</vt:lpstr>
      <vt:lpstr>Слайд 16</vt:lpstr>
      <vt:lpstr>Слайд 17</vt:lpstr>
      <vt:lpstr>Слайд 18</vt:lpstr>
      <vt:lpstr>Слайд 19</vt:lpstr>
      <vt:lpstr>Слайд 20</vt:lpstr>
      <vt:lpstr>«Шедевры» чтения</vt:lpstr>
      <vt:lpstr>Что  понимают под техникой чтения</vt:lpstr>
      <vt:lpstr>"Практика административной работы в школе" №6 за 2009 год</vt:lpstr>
      <vt:lpstr>Возьмите на заметку…</vt:lpstr>
      <vt:lpstr>Слайд 25</vt:lpstr>
      <vt:lpstr>Слайд 26</vt:lpstr>
      <vt:lpstr>Смысловая сторона чтения</vt:lpstr>
      <vt:lpstr>Слайд 28</vt:lpstr>
      <vt:lpstr>Слайд 29</vt:lpstr>
      <vt:lpstr>Слайд 30</vt:lpstr>
      <vt:lpstr>Роль интонации</vt:lpstr>
      <vt:lpstr>«Запоминалки» ударения</vt:lpstr>
      <vt:lpstr>Слайд 33</vt:lpstr>
      <vt:lpstr>Слайд 34</vt:lpstr>
      <vt:lpstr>Слайд 35</vt:lpstr>
      <vt:lpstr>Слайд 36</vt:lpstr>
      <vt:lpstr>Слайд 37</vt:lpstr>
      <vt:lpstr>Слайд 38</vt:lpstr>
      <vt:lpstr>Слайд 39</vt:lpstr>
      <vt:lpstr>Литература</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g.egoraeva</cp:lastModifiedBy>
  <cp:revision>18</cp:revision>
  <dcterms:created xsi:type="dcterms:W3CDTF">2017-04-20T10:04:09Z</dcterms:created>
  <dcterms:modified xsi:type="dcterms:W3CDTF">2017-08-21T07:41:28Z</dcterms:modified>
</cp:coreProperties>
</file>