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6" r:id="rId6"/>
    <p:sldId id="279" r:id="rId7"/>
    <p:sldId id="264" r:id="rId8"/>
    <p:sldId id="267" r:id="rId9"/>
    <p:sldId id="272" r:id="rId10"/>
    <p:sldId id="273" r:id="rId11"/>
    <p:sldId id="268" r:id="rId12"/>
    <p:sldId id="274" r:id="rId13"/>
    <p:sldId id="269" r:id="rId14"/>
    <p:sldId id="270" r:id="rId15"/>
    <p:sldId id="275" r:id="rId16"/>
    <p:sldId id="26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B30C-A5BA-425C-AE1A-0C559FE924A4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E1BC-169B-4C3D-AAC6-E4F7A4885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B0B9-3F1B-4AAE-8E4F-A3645B11FD3A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99EF-7FF7-428C-AA81-AD8197F8C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0A3E-C338-484B-847D-98B2E88F1D66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1431-53B8-4F8D-BCE1-30EE56BF8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22528-EC04-45C3-8AB3-01FEFB7A9414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7429-F391-4DA4-B078-AA2F5FAA7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5DAE-648F-45CD-8B12-2508C416E853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A744-2B6D-47D2-A6C8-84B126E3B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B31F6-F3DB-4A71-9E57-EEA856FA08A4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56BB-6E76-4C98-9983-0A43CA00F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A610-A374-4AF3-AFDF-0AB56C2BE94D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1EA8-61DB-4844-B31B-74803E637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CE88-3B5A-4B4F-B606-F740289A9D0B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C785-2DFF-47E9-BFD3-1BC0A1BFE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D02A-CE07-4E14-BCBB-0A39E20FDD47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03CA-3546-4E07-8401-FD53C651C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EA7E-AA0D-46E1-A8FA-7C28762E3667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5EBB-2AEB-4B0B-B877-14E35B43B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031E3-6ADB-4519-A697-19F5D990CBC0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12F0-0FA8-4451-B1A0-DF10E513D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8BCF6F-26EE-4E78-880C-6EFA67430C39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52BA4-0589-405D-B633-D04B4AFEC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67691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Национальный  центр  инноваций  в образовании</a:t>
            </a:r>
          </a:p>
        </p:txBody>
      </p:sp>
      <p:pic>
        <p:nvPicPr>
          <p:cNvPr id="13314" name="Picture 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06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C:\Users\User\Desktop\шаттерсток\shutterstock_4020150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836613"/>
            <a:ext cx="74517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3563938" y="1989138"/>
            <a:ext cx="3240087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ЕГЭ </a:t>
            </a:r>
          </a:p>
          <a:p>
            <a:pPr algn="ctr"/>
            <a:r>
              <a:rPr lang="ru-RU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Варианты вступлений </a:t>
            </a:r>
          </a:p>
          <a:p>
            <a:pPr algn="ctr"/>
            <a:r>
              <a:rPr lang="ru-RU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 заданию 25</a:t>
            </a:r>
          </a:p>
        </p:txBody>
      </p:sp>
      <p:sp>
        <p:nvSpPr>
          <p:cNvPr id="13317" name="WordArt 9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11525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НЦИО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Обратите 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4438" y="1600200"/>
            <a:ext cx="6202362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Вступление, несущее в себе информацию о личности писателя, и должно   быть напрямую связано с содержанием анализируемого текста и замыслом сочинения ученика и должно соответствовать требованию смысловой целостности сочинения.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Такая связь вступительной части с последующей продемонстрирована в </a:t>
            </a:r>
            <a:r>
              <a:rPr lang="ru-RU" b="1" dirty="0" smtClean="0">
                <a:solidFill>
                  <a:srgbClr val="FF0000"/>
                </a:solidFill>
              </a:rPr>
              <a:t>первом примере </a:t>
            </a:r>
            <a:r>
              <a:rPr lang="ru-RU" b="1" i="1" dirty="0" smtClean="0"/>
              <a:t>(предыдущий слайд).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2531" name="Picture 2" descr="C:\Users\User\Desktop\шаттерсток\shutterstock_47795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24844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188913"/>
          <a:ext cx="8785225" cy="6675437"/>
        </p:xfrm>
        <a:graphic>
          <a:graphicData uri="http://schemas.openxmlformats.org/drawingml/2006/table">
            <a:tbl>
              <a:tblPr/>
              <a:tblGrid>
                <a:gridCol w="2880320"/>
                <a:gridCol w="5904656"/>
              </a:tblGrid>
              <a:tr h="6380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Начало сочинения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лирическое размышление.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Школа… Какая нежность переполняет мою душу при произнесении этого слова, сколько счастливых воспоминаний о событиях школьной жизни мгновенно проносится передо мной!  Учителя в течение многих лет заботились о нас, окружали теплом и лаской, помогали в трудные минуты нашей жизни. Я всегда с большим трепетом буду вспоминать счастливые школьные годы и мысленно благодарить учителей за сформированные ими человеческие качества, свойства характера, которые всегда будут помогать мне в жизни.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Именно к проблеме влияния школы на формирование характера человека обращается в своём тексте  выдающийся русский педагог В. Сухомлинский.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Природа! Какая красота и мощь звучит в этом слове, как много смысла скрыто в нём! В течение многих веков люди пытались познать природу, проникнуть в её тайны. Множество стихов, песен, сказок люди сложили о матушке-природе, многие талантливые писатели воспевали её в своих произведениях. Торжествующий гимн удивительной красоте летнего утра звучит и в тексте В. Солоухина, размышляющего о возможности полной гармонии человека и природы.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563" name="Picture 4" descr="C:\Users\User\Desktop\шаттерсток\shutterstock_395608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20938"/>
            <a:ext cx="27368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Обратите 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663" cy="4525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Лирическое размышление предполагает предельную искренность, готовность к откровению и в то же время требует умения подчинить поток нахлынувших чувств строгой целесообразности, продиктованной требованием содержательного, смыслового и стилевого единства, а также требованием соразмерности композиционных частей сочинения.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4579" name="Picture 2" descr="C:\Users\User\Desktop\шаттерсток\shutterstock_505442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916113"/>
            <a:ext cx="251936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60350"/>
          <a:ext cx="9036050" cy="6675438"/>
        </p:xfrm>
        <a:graphic>
          <a:graphicData uri="http://schemas.openxmlformats.org/drawingml/2006/table">
            <a:tbl>
              <a:tblPr/>
              <a:tblGrid>
                <a:gridCol w="2555776"/>
                <a:gridCol w="6480720"/>
              </a:tblGrid>
              <a:tr h="620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Начало сочинения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аналитическое обобщение-размышление в связи с проблемой, поставленной автором текста.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жизни редко бывает так, что люди оказываются абсолютно согласны друг с другом. Человек  всегда склонен к сомнению, поэтому часто не доверяет окружающим, пытается переспорить других, доказать свою правоту. Понаблюдав за участниками словесных баталий, Л. Павлова описывает несколько разновидностей манеры вести дискуссию и обращает внимание читателя на различия в поведении полемистов, предлагая нам подумать над тем, какая тактика будет способствовать успеху обсуждения.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Каждый человек в современном мире стремится получить хорошее образование. А задумывался ли кто-нибудь о том, что стоит за этим понятием и каков должен быть объём знаний образованного человека? Я думаю, вряд ли… Мы редко размышляем об этом, озабоченные выбором престижных вузов и востребованных сегодня специальностей. А текст С. Кокориной заставляет подумать о том, что такое настоящее образование и какой человек с полным правом может считать себя образованным.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Такое вступление, как правило, требует вначале более широкого определения и краткого изложения своего видения проблемы (проблематики),  заявленной автором, а затем сужения рамок означенной проблемы до определения вопроса, поднимаемого автором в анализируемом тексте.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11" name="Picture 3" descr="C:\Users\User\Desktop\шаттерсток\shutterstock_3772885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84538"/>
            <a:ext cx="20526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9" name="Group 15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785225" cy="6613525"/>
        </p:xfrm>
        <a:graphic>
          <a:graphicData uri="http://schemas.openxmlformats.org/drawingml/2006/table">
            <a:tbl>
              <a:tblPr/>
              <a:tblGrid>
                <a:gridCol w="2376487"/>
                <a:gridCol w="6408738"/>
              </a:tblGrid>
              <a:tr h="640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7. Начало сочинения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использование цитаты, взятой из текста или из других источников.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3)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«Больше всех говорит тот, кому нечего сказать» – этими словами Льва Николаевича Толстого как нельзя лучше можно охарактеризовать манеру ведения вести спор некоторых участников дискуссий, о которых говорит в своём тексте Л. Павлова.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4)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Два чувства дивно близки нам,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них обретает сердце пищу: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Любовь к родному пепелищу,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Любовь к отеческим гробам –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эти бессмертные строки А. С. Пушкина вспоминались мне, когда я читал текст Ф. Искандера.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Высказывание писателя в данном случае должно будет содержать одну из основных мыслей текста и в то же время давать возможность выхода на анализ его проблематики. Иллюстрацией выхода через цитату на проблематику всего текста является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второй пример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(см. предыдущий слайд).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33" name="Picture 3" descr="C:\Users\User\Desktop\шаттерсток\shutterstock_3650068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22447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785225" cy="6408738"/>
        </p:xfrm>
        <a:graphic>
          <a:graphicData uri="http://schemas.openxmlformats.org/drawingml/2006/table">
            <a:tbl>
              <a:tblPr/>
              <a:tblGrid>
                <a:gridCol w="2376264"/>
                <a:gridCol w="6408712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Начало сочинения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использование цитаты, взятой из текста или из других источников.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«Человек летал. Человек полетит. Человек пришёл в мир для безмерной свободы, творчества и счастья», – убеждённо говорит в своём тексте Александр Куприн. Эти слова были произнесены около столетия назад, и сейчас мы можем сказать: вера писателя в безмерные возможности человека, в его способность к творчеству, в силу его стремлений к свободе, которую может подарить полёт, была не напрасной.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«Равнодушие к нуждающимся в помощи – это один из самых опасных пороков», – утверждает В. Сухомлинский. С этим утверждением нельзя не согласиться. Но очень часто в наше время помощью, в которой нуждаются люди, оказывается вовремя сказанное доброе слово. А всегда ли мы ведём себя по отношению к окружающим как неравнодушные люди, свободны ли мы от порока равнодушия и не слишком ли часто за нашими словами привета, пожелания или благодарности, обращёнными к собеседнику, скрывается обычное безразличие? Об этом я задумалась, прочитав текст В. Сухомлинского.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9" name="Picture 2" descr="C:\Users\User\Desktop\шаттерсток\shutterstock_3639154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349500"/>
            <a:ext cx="21717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Задание 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924300" y="1600200"/>
            <a:ext cx="4968875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Напишите  свой вариант начала сочинения по тексту В.Ф.Тендрякова, выбрав любой из предложенных вариантов.</a:t>
            </a:r>
          </a:p>
        </p:txBody>
      </p:sp>
      <p:pic>
        <p:nvPicPr>
          <p:cNvPr id="28675" name="Picture 4" descr="C:\Users\User\Desktop\шаттерсток\shutterstock_377289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35877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User\Desktop\shutterstock_4271303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333375"/>
            <a:ext cx="5616575" cy="3790950"/>
          </a:xfrm>
        </p:spPr>
      </p:pic>
      <p:sp>
        <p:nvSpPr>
          <p:cNvPr id="5" name="Прямоугольник 4"/>
          <p:cNvSpPr/>
          <p:nvPr/>
        </p:nvSpPr>
        <p:spPr>
          <a:xfrm>
            <a:off x="2051720" y="4293096"/>
            <a:ext cx="633670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Удачи на экзаменах!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5976937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1900" b="1" smtClean="0"/>
              <a:t> </a:t>
            </a:r>
            <a:r>
              <a:rPr lang="ru-RU" sz="2600" b="1" smtClean="0"/>
              <a:t>ФИПИ  Унифицированные учебные материалы для подготовки экспертов предметных комиссий ЕГЭ 201</a:t>
            </a:r>
            <a:r>
              <a:rPr lang="en-US" sz="2600" b="1" smtClean="0"/>
              <a:t>7</a:t>
            </a:r>
            <a:r>
              <a:rPr lang="ru-RU" sz="2600" b="1" smtClean="0"/>
              <a:t> года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b="1" smtClean="0"/>
              <a:t>Егораева Г.Т. ЕГЭ. Русский язык. Задания части 2. – М., Экзамен, 201</a:t>
            </a:r>
            <a:r>
              <a:rPr lang="en-US" sz="2600" b="1" smtClean="0"/>
              <a:t>8</a:t>
            </a:r>
            <a:endParaRPr lang="ru-RU" sz="2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b="1" smtClean="0"/>
              <a:t>Егораева Г.Т. ЕГЭ. Русский язык. Практикум. Часть 2. Работа над комментарием. – М., Экзамен, 201</a:t>
            </a:r>
            <a:r>
              <a:rPr lang="en-US" sz="2600" b="1" smtClean="0"/>
              <a:t>8</a:t>
            </a:r>
            <a:endParaRPr lang="ru-RU" sz="2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b="1" smtClean="0"/>
              <a:t>Егораева Г.Т. ЕГЭ. Часть 2. Русский язык. Комментарий и аргументация. – М., Экзамен, 201</a:t>
            </a:r>
            <a:r>
              <a:rPr lang="en-US" sz="2600" b="1" smtClean="0"/>
              <a:t>8</a:t>
            </a:r>
            <a:endParaRPr lang="ru-RU" sz="26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19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3000" smtClean="0"/>
          </a:p>
        </p:txBody>
      </p:sp>
      <p:pic>
        <p:nvPicPr>
          <p:cNvPr id="30723" name="Picture 4" descr="C:\Users\User\Desktop\шаттерсток\shutterstock_379326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06057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C:\Users\User\Desktop\шаттерсток\shutterstock_3793265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844675"/>
            <a:ext cx="3767137" cy="3767138"/>
          </a:xfrm>
        </p:spPr>
      </p:pic>
      <p:sp>
        <p:nvSpPr>
          <p:cNvPr id="5" name="Прямоугольник 4"/>
          <p:cNvSpPr/>
          <p:nvPr/>
        </p:nvSpPr>
        <p:spPr>
          <a:xfrm>
            <a:off x="1907704" y="5445224"/>
            <a:ext cx="54534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Текст для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idx="1"/>
          </p:nvPr>
        </p:nvSpPr>
        <p:spPr>
          <a:xfrm>
            <a:off x="0" y="188913"/>
            <a:ext cx="8964613" cy="64087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           (1)Все мы пробыли месяц в запасном полку за Волгой. (2)Мы, это так — остатки разбитых за Доном частей, докатившихся до Сталинграда. (3)Кого-то вновь бросили в бой, а нас отвели в запас; казалось бы, - счастливцы, какой-никакой отдых от окопов. (4)Отдых… два свинцово-тяжелых сухаря на день, мутная водица вместо похлебки, поэтому отправку на фронт  все встретили с радостью.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     (5)Очередной хутор на нашем пути. (6)Лейтенант в сопровождении старшины отправился выяснять обстановку.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(7)Через полчаса старшина вернулся.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—(8) Ребята! — объявил он вдохновенно. — (9)Удалось вышибить на рыло по двести пятьдесят граммов хлеба и по пятнадцати граммов сахара! (10)Кто со мной получать хлеб?(11)Давай ты! —  я лежал рядом, и старшина ткнул в меня пальцем.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   (12) У меня вспыхнула мыслишка… о находчивости, трусливая, гаденькая и унылая.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   (13)Прямо на крыльце я расстелил плащ-палатку, на нее стали падать буханки — семь и еще половина.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(14)Старшина на секунду отвернулся, и я сунул полбуханки под крыльцо, завернул хлеб в плащ-палатку, взвалил её себе на плечо.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    (15)Только идиот может рассчитывать, что старшина не заметит исчезновения перерубленной пополам буханки. (16)К полученному хлебу никто не прикасался, кроме него и меня. (17)Я вор, и сейчас, вот сейчас, через несколько минут это станет известно… (18)Да, тем, кто, как и я, пятеро суток ничего не ел. (19)Как и я!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     (20)В жизни мне случалось делать нехорошее: врал учителям, чтоб не поставили двойку, не раз давал слово не драться и не сдерживал слова, однажды на рыбалке я наткнулся на чужой перепутанный перемёт, на котором сидел голавль, и снял его с крюка… (21)Но всякий раз я находил для себя оправдание: не выучил задание — надо было дочитать книгу, подрался снова - так тот сам полез первый, снял с чужого перемёта голавля — но перемёт-то снесло течением, перепутало, сам хозяин его ни за что бы не нашёл… </a:t>
            </a:r>
            <a:br>
              <a:rPr lang="ru-RU" sz="1500" smtClean="0">
                <a:latin typeface="Arial" charset="0"/>
                <a:cs typeface="Arial" charset="0"/>
              </a:rPr>
            </a:br>
            <a:r>
              <a:rPr lang="ru-RU" sz="1500" smtClean="0">
                <a:latin typeface="Arial" charset="0"/>
                <a:cs typeface="Arial" charset="0"/>
              </a:rPr>
              <a:t>(22)Теперь я и не искал оправданий. (23)Ох, если б можно вернуться, достать спрятанный хлеб, положить его обратно в плащ-палатку! </a:t>
            </a:r>
            <a:br>
              <a:rPr lang="ru-RU" sz="1500" smtClean="0">
                <a:latin typeface="Arial" charset="0"/>
                <a:cs typeface="Arial" charset="0"/>
              </a:rPr>
            </a:br>
            <a:endParaRPr lang="ru-RU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(24)С обочины дороги навстречу нам с усилием — ноет каждая косточка — стали подыматься солдаты. (25)Хмурые, темные лица, согнутые спины, опущенные плечи.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(26)Старшина распахнул плащ-палатку, и куча хлеба была встречена почтительным молчанием.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(27)В этой-то почтительной тишине и раздалось недоуменное: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— (28)А где?.. (29)Тут полбуханка была!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(30)Произошло лёгкое движение, тёмные лица повернулись ко мне, со всех сторон — глаза, глаза, жуткая настороженность в них.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— (31)Эй ты! (32)Где?! (33)Тебя спрашиваю!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(34)Я молчал.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(35)Пожилой солдат, выбеленно голубые глаза, изрытые морщинами щеки, сивый от щетины подбородок, голос без злобы: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— (36) Лучше, парень, будет, коли признаешься.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(37)В голосе пожилого солдата — крупица странного, почти неправдоподобного сочувствия. (38)А оно нестерпимее, чем ругань и изумление.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— (39)Да что с ним разговаривать! — один из парней вскинул руку.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(40)И я невольно дернулся. (41)А парень просто поправил на голове пилотку.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— (41)Не бойся! — с презрением проговорил он. — (42)Бить тебя…(43) Руки пачкать.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 (44)И неожиданно я увидел, что окружавшие меня люди поразительно красивы — тёмные, измученные походом, голодные, но лица какие-то гранёные, чётко лепные. (45)Среди красивых людей — я уродлив.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(46)Ничего не бывает страшнее, чем чувствовать невозможность оправдать себя перед самим собой.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(47)Мне повезло, в роте связи гвардейского полка, куда я попал, не оказалось никого, кто видел бы мой позор. (48)Мелкими поступками раз за разом я завоёвывал себе самоуважение: лез первым на обрыв линии под шквальным обстрелом, старался взвалить на себя катушку с кабелем потяжелей, если удавалось получить у повара лишний котелок супа, не считал это своей добычей, всегда с кем-то делил его. (49)И никто не замечал моих альтруистических «подвигов», считали — нормально. (50) А это-то мне и было нужно, я не претендовал на исключительность, не смел и мечтать стать лучше других.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   (51)Больше в жизни я не воровал. (52)Как-то не приходилось.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       (По В.Ф. Тендрякову)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Формулируем проблемы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6130925" cy="5616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Проблемы</a:t>
            </a:r>
          </a:p>
          <a:p>
            <a:pPr eaLnBrk="1" hangingPunct="1"/>
            <a:r>
              <a:rPr lang="ru-RU" sz="2400" smtClean="0"/>
              <a:t>нравственного выбора;</a:t>
            </a:r>
          </a:p>
          <a:p>
            <a:pPr eaLnBrk="1" hangingPunct="1"/>
            <a:r>
              <a:rPr lang="ru-RU" sz="2400" smtClean="0"/>
              <a:t>эгоизма;</a:t>
            </a:r>
          </a:p>
          <a:p>
            <a:pPr eaLnBrk="1" hangingPunct="1"/>
            <a:r>
              <a:rPr lang="ru-RU" sz="2400" smtClean="0"/>
              <a:t>ответственности человека за свои поступки ;</a:t>
            </a:r>
          </a:p>
          <a:p>
            <a:pPr eaLnBrk="1" hangingPunct="1"/>
            <a:r>
              <a:rPr lang="ru-RU" sz="2400" smtClean="0"/>
              <a:t>вины и раскаяния за свои поступки;</a:t>
            </a:r>
          </a:p>
          <a:p>
            <a:pPr eaLnBrk="1" hangingPunct="1"/>
            <a:r>
              <a:rPr lang="ru-RU" sz="2400" smtClean="0"/>
              <a:t>самооценки личности;</a:t>
            </a:r>
          </a:p>
          <a:p>
            <a:pPr eaLnBrk="1" hangingPunct="1"/>
            <a:r>
              <a:rPr lang="ru-RU" sz="2400" smtClean="0"/>
              <a:t>преодоления эгоизма в отношении с другими людьми;</a:t>
            </a:r>
          </a:p>
          <a:p>
            <a:pPr eaLnBrk="1" hangingPunct="1"/>
            <a:r>
              <a:rPr lang="ru-RU" sz="2400" smtClean="0"/>
              <a:t>совести и ответственности человека за свои поступки и т.п.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  <p:pic>
        <p:nvPicPr>
          <p:cNvPr id="17411" name="Picture 2" descr="C:\Users\User\Desktop\шаттерсток\shutterstock_440876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997200"/>
            <a:ext cx="247173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r>
              <a:rPr lang="ru-RU" sz="2000" b="1" smtClean="0">
                <a:latin typeface="Arial" charset="0"/>
              </a:rPr>
              <a:t>Основные приёмы психологизма как </a:t>
            </a:r>
            <a:br>
              <a:rPr lang="ru-RU" sz="2000" b="1" smtClean="0">
                <a:latin typeface="Arial" charset="0"/>
              </a:rPr>
            </a:br>
            <a:r>
              <a:rPr lang="ru-RU" sz="2000" b="1" smtClean="0">
                <a:latin typeface="Arial" charset="0"/>
              </a:rPr>
              <a:t>способа создания внутреннего мира персонажа</a:t>
            </a:r>
            <a:endParaRPr lang="ru-RU" sz="2000" smtClean="0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79388" y="836613"/>
          <a:ext cx="8785225" cy="603250"/>
        </p:xfrm>
        <a:graphic>
          <a:graphicData uri="http://schemas.openxmlformats.org/drawingml/2006/table">
            <a:tbl>
              <a:tblPr/>
              <a:tblGrid>
                <a:gridCol w="1871662"/>
                <a:gridCol w="69135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Повествование от первого лица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создает иллюзию правдоподобия психологической картины, поскольку о себе человек рассказывает сам.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«Я»  повествователя выступает не только как субъект речи, но и как объект  самоописания и самоизображения.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2" name="Group 60"/>
          <p:cNvGraphicFramePr>
            <a:graphicFrameLocks noGrp="1"/>
          </p:cNvGraphicFramePr>
          <p:nvPr/>
        </p:nvGraphicFramePr>
        <p:xfrm>
          <a:off x="179388" y="1557338"/>
          <a:ext cx="8785225" cy="792162"/>
        </p:xfrm>
        <a:graphic>
          <a:graphicData uri="http://schemas.openxmlformats.org/drawingml/2006/table">
            <a:tbl>
              <a:tblPr/>
              <a:tblGrid>
                <a:gridCol w="1871662"/>
                <a:gridCol w="3600450"/>
                <a:gridCol w="3313113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воспоминания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герой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выделяет важные моменты жизни и заново осмысливает жизненные явления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процессы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Предложения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14-22, 44-52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88" name="Group 56"/>
          <p:cNvGraphicFramePr>
            <a:graphicFrameLocks noGrp="1"/>
          </p:cNvGraphicFramePr>
          <p:nvPr/>
        </p:nvGraphicFramePr>
        <p:xfrm>
          <a:off x="179388" y="2420938"/>
          <a:ext cx="8640762" cy="2630487"/>
        </p:xfrm>
        <a:graphic>
          <a:graphicData uri="http://schemas.openxmlformats.org/drawingml/2006/table">
            <a:tbl>
              <a:tblPr/>
              <a:tblGrid>
                <a:gridCol w="1841500"/>
                <a:gridCol w="3683000"/>
                <a:gridCol w="3116262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самоанализ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прямое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называние чувств и переживаний, происходящих в душе героя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12) У меня вспыхнула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мыслишка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 о находчивости,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трусливая, гаденькая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.. 44)…Я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увидел, что окружавшие меня люди поразительно красивы — тёмные, измученные походом, голодные, но лица какие-то гранёные, чётко лепные. (45)Среди красивых людей —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я уродлив. </a:t>
                      </a:r>
                      <a:b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(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46)Ничего не бывает страшнее, чем чувствовать невозможность оправдать себя перед самим собой. </a:t>
                      </a:r>
                      <a:b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1" name="Group 59"/>
          <p:cNvGraphicFramePr>
            <a:graphicFrameLocks noGrp="1"/>
          </p:cNvGraphicFramePr>
          <p:nvPr/>
        </p:nvGraphicFramePr>
        <p:xfrm>
          <a:off x="179388" y="5157788"/>
          <a:ext cx="8605837" cy="1700212"/>
        </p:xfrm>
        <a:graphic>
          <a:graphicData uri="http://schemas.openxmlformats.org/drawingml/2006/table">
            <a:tbl>
              <a:tblPr/>
              <a:tblGrid>
                <a:gridCol w="1871662"/>
                <a:gridCol w="3735388"/>
                <a:gridCol w="2998787"/>
              </a:tblGrid>
              <a:tr h="170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внутренний монолог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используется для изображения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мыслей героя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поводу его эмоционального состояния;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б) эмоциональное состояние героя передается во внутреннем монологе с помощью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особенностей построения  внутренней речи.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Предложения 17-19 и т.п.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7626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Варианты начала сочинения  по прочитанному тексту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882650"/>
          <a:ext cx="8785225" cy="5713413"/>
        </p:xfrm>
        <a:graphic>
          <a:graphicData uri="http://schemas.openxmlformats.org/drawingml/2006/table">
            <a:tbl>
              <a:tblPr/>
              <a:tblGrid>
                <a:gridCol w="2880320"/>
                <a:gridCol w="5904656"/>
              </a:tblGrid>
              <a:tr h="233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Определение  в начале сочинения проблемы или ряда проблем, которые поднимает автор в предложенном для анализа тексте.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настоящая дружба? Какую ценность имеет дружба по сравнению с самой важной, неотложной работой, профессиональными обязанностями человека? Как сохранить те сердечные, добрые отношения, которые связывают человека с друзьями? Что значит для человека дружеская поддержка в трудные минуты его жизни? Об этом заставляет задуматься текст И. Пановой.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Определение в начале сочинения  авторской позиции с конкретизацией и комментариями в последующих частях.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Удивительное сходство украшающего нашу жизнь крохотного подснежника и скромных, незаметных людей с огромной душой, вмещающих в себя всё лучшее, что есть в человечестве и также являющихся украшением жизни – вот о чём размышляет в своём тексте Г. Троепольский. Автор подчёркивает несоответствие внешней невзрачности и внутреннего величия неравнодушных людей и стремится восславить их, обратить внимание читателя на лучшие качества, которыми эти люди обладают. Троепольский желает им счастья и призывает отдохнуть душой, любуясь подснежниками в весеннем лесу.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72" name="Picture 2" descr="C:\Users\User\Desktop\картинки с шаттерстока\shutterstock_29899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581525"/>
            <a:ext cx="23749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404813"/>
          <a:ext cx="8605837" cy="6308725"/>
        </p:xfrm>
        <a:graphic>
          <a:graphicData uri="http://schemas.openxmlformats.org/drawingml/2006/table">
            <a:tbl>
              <a:tblPr/>
              <a:tblGrid>
                <a:gridCol w="3702673"/>
                <a:gridCol w="4902791"/>
              </a:tblGrid>
              <a:tr h="5387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Начало сочинения – обоснование  своей позиции.</a:t>
                      </a:r>
                      <a:endParaRPr lang="ru-RU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Интеллигентными людьми сейчас обычно называют тех, кому по роду деятельности приходится заниматься умственным трудом: учителей, врачей, инженеров. Но на мой взгляд, не каждый, кто занимается интеллектуальной деятельностью, достоин называться интеллигентом. В моём понимании интеллигентный человек – это человек глубоко порядочный, совестливый, честный по отношению к окружающим людям и к самому себе. Читая текст С. Залыгина, я ещё раз утвердился в своём мнении по этому вопросу.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1" name="Picture 2" descr="C:\Users\User\Desktop\шаттерсток\shutterstock_4268544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3683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2563"/>
          <a:ext cx="9144000" cy="6675437"/>
        </p:xfrm>
        <a:graphic>
          <a:graphicData uri="http://schemas.openxmlformats.org/drawingml/2006/table">
            <a:tbl>
              <a:tblPr/>
              <a:tblGrid>
                <a:gridCol w="2398426"/>
                <a:gridCol w="6745574"/>
              </a:tblGrid>
              <a:tr h="6597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Начало сочинения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краткое сообщение о писателе, являющемся автором текста: о связи проблемы, поднятой в тексте, с общей направленностью его творчества; о личности писателя, оказавшегося неравнодушным к проблемам современности; об обстоятельствах его жизни, которые связаны с мыслями, изложенными в тексте.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 Исаевич Солженицын – один из писателей, который всегда остро ощущал личную причастность ко всему происходящему в России. В своих произведениях он поднимал проблемы, связанные с историей России и русского народа и с современным состоянием общества. Размышляя о малом, этот писатель приходит к важным философским обобщениям, выражает мысли, которые помогают нам понять себя и своё место в мире.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тексте-размышлении о маленьком утёнке автор утверждает, что человек, несмотря на величайшие достижения в области науки и техники, не должен считать себя всесильным, потому что сам не способен вдохнуть ни в одно существо живую душу. Человек обязан бережно относиться ко всему живому, учитывая индивидуальность и неповторимость каждого живого существа.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 Солоухин – один из тех писателей, о ком с полным правом можно сказать: «Это художник слова». Завораживают описания природы, созданные им, удивительно точны, эмоциональны, выразительны его высказывания о человеке. В своём творчестве Солоухин не раз поднимал проблему взаимоотношений человека и природы. Эту проблему писатель ставит и в тексте о прекрасном росном утре.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1924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Тема Office</vt:lpstr>
      <vt:lpstr>Слайд 1</vt:lpstr>
      <vt:lpstr>Слайд 2</vt:lpstr>
      <vt:lpstr>Слайд 3</vt:lpstr>
      <vt:lpstr>Слайд 4</vt:lpstr>
      <vt:lpstr>Формулируем проблемы</vt:lpstr>
      <vt:lpstr>Основные приёмы психологизма как  способа создания внутреннего мира персонажа</vt:lpstr>
      <vt:lpstr>Варианты начала сочинения  по прочитанному тексту</vt:lpstr>
      <vt:lpstr>Слайд 8</vt:lpstr>
      <vt:lpstr>Слайд 9</vt:lpstr>
      <vt:lpstr>Обратите внимание!</vt:lpstr>
      <vt:lpstr>Слайд 11</vt:lpstr>
      <vt:lpstr>Обратите внимание!</vt:lpstr>
      <vt:lpstr>Слайд 13</vt:lpstr>
      <vt:lpstr>Слайд 14</vt:lpstr>
      <vt:lpstr>Слайд 15</vt:lpstr>
      <vt:lpstr>Задание </vt:lpstr>
      <vt:lpstr>Слайд 17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g.egoraeva</cp:lastModifiedBy>
  <cp:revision>34</cp:revision>
  <dcterms:created xsi:type="dcterms:W3CDTF">2016-05-24T04:16:23Z</dcterms:created>
  <dcterms:modified xsi:type="dcterms:W3CDTF">2017-08-21T08:26:53Z</dcterms:modified>
</cp:coreProperties>
</file>