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336" r:id="rId2"/>
    <p:sldId id="304" r:id="rId3"/>
    <p:sldId id="305" r:id="rId4"/>
    <p:sldId id="306" r:id="rId5"/>
    <p:sldId id="307" r:id="rId6"/>
    <p:sldId id="308" r:id="rId7"/>
    <p:sldId id="311" r:id="rId8"/>
    <p:sldId id="458" r:id="rId9"/>
    <p:sldId id="459" r:id="rId10"/>
    <p:sldId id="313" r:id="rId11"/>
    <p:sldId id="461" r:id="rId12"/>
    <p:sldId id="462" r:id="rId13"/>
    <p:sldId id="463" r:id="rId14"/>
    <p:sldId id="464" r:id="rId15"/>
    <p:sldId id="465" r:id="rId16"/>
    <p:sldId id="314" r:id="rId17"/>
    <p:sldId id="366" r:id="rId18"/>
    <p:sldId id="367" r:id="rId19"/>
    <p:sldId id="368" r:id="rId20"/>
    <p:sldId id="369" r:id="rId21"/>
    <p:sldId id="370" r:id="rId22"/>
    <p:sldId id="442" r:id="rId23"/>
    <p:sldId id="332" r:id="rId24"/>
    <p:sldId id="342" r:id="rId25"/>
    <p:sldId id="333" r:id="rId26"/>
    <p:sldId id="334" r:id="rId27"/>
    <p:sldId id="315" r:id="rId28"/>
    <p:sldId id="316" r:id="rId29"/>
    <p:sldId id="317" r:id="rId30"/>
    <p:sldId id="319" r:id="rId31"/>
    <p:sldId id="320" r:id="rId32"/>
    <p:sldId id="321" r:id="rId33"/>
    <p:sldId id="337" r:id="rId34"/>
    <p:sldId id="256" r:id="rId35"/>
    <p:sldId id="340" r:id="rId36"/>
    <p:sldId id="339" r:id="rId37"/>
    <p:sldId id="273" r:id="rId38"/>
    <p:sldId id="264" r:id="rId39"/>
    <p:sldId id="325" r:id="rId40"/>
    <p:sldId id="326" r:id="rId41"/>
    <p:sldId id="327" r:id="rId42"/>
    <p:sldId id="328" r:id="rId43"/>
    <p:sldId id="329" r:id="rId44"/>
    <p:sldId id="330" r:id="rId45"/>
    <p:sldId id="265" r:id="rId46"/>
    <p:sldId id="266" r:id="rId47"/>
    <p:sldId id="268" r:id="rId48"/>
    <p:sldId id="267" r:id="rId49"/>
    <p:sldId id="262" r:id="rId50"/>
    <p:sldId id="260" r:id="rId51"/>
    <p:sldId id="335" r:id="rId52"/>
    <p:sldId id="269" r:id="rId53"/>
    <p:sldId id="323" r:id="rId54"/>
    <p:sldId id="324" r:id="rId55"/>
    <p:sldId id="257" r:id="rId5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2" autoAdjust="0"/>
    <p:restoredTop sz="70097" autoAdjust="0"/>
  </p:normalViewPr>
  <p:slideViewPr>
    <p:cSldViewPr showGuides="1">
      <p:cViewPr varScale="1">
        <p:scale>
          <a:sx n="78" d="100"/>
          <a:sy n="78" d="100"/>
        </p:scale>
        <p:origin x="-117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98" d="100"/>
          <a:sy n="98" d="100"/>
        </p:scale>
        <p:origin x="-2604" y="-108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image" Target="../media/image96.png"/><Relationship Id="rId4" Type="http://schemas.openxmlformats.org/officeDocument/2006/relationships/image" Target="../media/image99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image" Target="../media/image96.png"/><Relationship Id="rId4" Type="http://schemas.openxmlformats.org/officeDocument/2006/relationships/image" Target="../media/image9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6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DAFA2B-9449-4408-91F9-BA60C34AADD3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88AE3BA-C4D9-4441-AFE7-D9211393608E}">
      <dgm:prSet phldrT="[Текст]" custT="1"/>
      <dgm:spPr/>
      <dgm:t>
        <a:bodyPr/>
        <a:lstStyle/>
        <a:p>
          <a:r>
            <a:rPr lang="ru-RU" sz="4000" dirty="0" smtClean="0"/>
            <a:t>Реализация  ООП «Тропинки» </a:t>
          </a:r>
        </a:p>
        <a:p>
          <a:endParaRPr lang="ru-RU" sz="4000" dirty="0"/>
        </a:p>
      </dgm:t>
    </dgm:pt>
    <dgm:pt modelId="{335AD7E4-BB21-47E4-98E2-C142C4A8FCD7}" type="parTrans" cxnId="{BDF145CA-89F4-408D-952E-35BD04518062}">
      <dgm:prSet/>
      <dgm:spPr/>
      <dgm:t>
        <a:bodyPr/>
        <a:lstStyle/>
        <a:p>
          <a:endParaRPr lang="ru-RU"/>
        </a:p>
      </dgm:t>
    </dgm:pt>
    <dgm:pt modelId="{9C73E315-2610-45EE-AF06-10D279238DB0}" type="sibTrans" cxnId="{BDF145CA-89F4-408D-952E-35BD04518062}">
      <dgm:prSet/>
      <dgm:spPr/>
      <dgm:t>
        <a:bodyPr/>
        <a:lstStyle/>
        <a:p>
          <a:endParaRPr lang="ru-RU"/>
        </a:p>
      </dgm:t>
    </dgm:pt>
    <dgm:pt modelId="{E97AADCF-6DC6-44D0-AD5C-8AAC7C914FF3}">
      <dgm:prSet phldrT="[Текст]"/>
      <dgm:spPr/>
      <dgm:t>
        <a:bodyPr/>
        <a:lstStyle/>
        <a:p>
          <a:r>
            <a:rPr lang="ru-RU" dirty="0" smtClean="0"/>
            <a:t>В обязательной части программы</a:t>
          </a:r>
        </a:p>
        <a:p>
          <a:r>
            <a:rPr lang="ru-RU" dirty="0" smtClean="0"/>
            <a:t>(комплексное использование программы) 60%</a:t>
          </a:r>
          <a:endParaRPr lang="ru-RU" dirty="0"/>
        </a:p>
      </dgm:t>
    </dgm:pt>
    <dgm:pt modelId="{E528441A-526A-4E0E-8375-79CEF2DB6169}" type="parTrans" cxnId="{A02C13A7-6B15-4ACE-B3C1-0CA2249475C8}">
      <dgm:prSet/>
      <dgm:spPr/>
      <dgm:t>
        <a:bodyPr/>
        <a:lstStyle/>
        <a:p>
          <a:endParaRPr lang="ru-RU"/>
        </a:p>
      </dgm:t>
    </dgm:pt>
    <dgm:pt modelId="{0D6A400E-C46C-4944-89EA-2E6EF76A70CF}" type="sibTrans" cxnId="{A02C13A7-6B15-4ACE-B3C1-0CA2249475C8}">
      <dgm:prSet/>
      <dgm:spPr/>
      <dgm:t>
        <a:bodyPr/>
        <a:lstStyle/>
        <a:p>
          <a:endParaRPr lang="ru-RU"/>
        </a:p>
      </dgm:t>
    </dgm:pt>
    <dgm:pt modelId="{52F90619-F411-4E8E-B92D-B7D97404C317}">
      <dgm:prSet phldrT="[Текст]"/>
      <dgm:spPr/>
      <dgm:t>
        <a:bodyPr/>
        <a:lstStyle/>
        <a:p>
          <a:r>
            <a:rPr lang="ru-RU" dirty="0" smtClean="0"/>
            <a:t>В части, формируемой участниками образовательного процесса</a:t>
          </a:r>
        </a:p>
        <a:p>
          <a:r>
            <a:rPr lang="ru-RU" dirty="0" smtClean="0"/>
            <a:t>(использование части программы) 40%</a:t>
          </a:r>
          <a:endParaRPr lang="ru-RU" dirty="0"/>
        </a:p>
      </dgm:t>
    </dgm:pt>
    <dgm:pt modelId="{B2360703-AA76-4A39-AAFD-C2BCBA654946}" type="parTrans" cxnId="{C62787C6-139C-4F03-A729-529A17ED5E5F}">
      <dgm:prSet/>
      <dgm:spPr/>
      <dgm:t>
        <a:bodyPr/>
        <a:lstStyle/>
        <a:p>
          <a:endParaRPr lang="ru-RU"/>
        </a:p>
      </dgm:t>
    </dgm:pt>
    <dgm:pt modelId="{EA4F7EFF-9FC8-4F83-A59A-9B85447FB11A}" type="sibTrans" cxnId="{C62787C6-139C-4F03-A729-529A17ED5E5F}">
      <dgm:prSet/>
      <dgm:spPr/>
      <dgm:t>
        <a:bodyPr/>
        <a:lstStyle/>
        <a:p>
          <a:endParaRPr lang="ru-RU"/>
        </a:p>
      </dgm:t>
    </dgm:pt>
    <dgm:pt modelId="{C06C74C0-F2C3-4F80-A726-CCD8910B15F4}" type="pres">
      <dgm:prSet presAssocID="{ABDAFA2B-9449-4408-91F9-BA60C34AADD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984DC9B-C6F1-4BF7-BE7A-7F71C58C711B}" type="pres">
      <dgm:prSet presAssocID="{E88AE3BA-C4D9-4441-AFE7-D9211393608E}" presName="hierRoot1" presStyleCnt="0"/>
      <dgm:spPr/>
    </dgm:pt>
    <dgm:pt modelId="{9EB9A877-2341-49B0-BF44-DAA1E6D1B899}" type="pres">
      <dgm:prSet presAssocID="{E88AE3BA-C4D9-4441-AFE7-D9211393608E}" presName="composite" presStyleCnt="0"/>
      <dgm:spPr/>
    </dgm:pt>
    <dgm:pt modelId="{F4145829-F5FF-4828-93C8-9FB0624311C0}" type="pres">
      <dgm:prSet presAssocID="{E88AE3BA-C4D9-4441-AFE7-D9211393608E}" presName="background" presStyleLbl="node0" presStyleIdx="0" presStyleCnt="1"/>
      <dgm:spPr/>
    </dgm:pt>
    <dgm:pt modelId="{F27608C4-EDC0-4302-BBE8-1181821FB632}" type="pres">
      <dgm:prSet presAssocID="{E88AE3BA-C4D9-4441-AFE7-D9211393608E}" presName="text" presStyleLbl="fgAcc0" presStyleIdx="0" presStyleCnt="1" custScaleX="19841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6CE2CEA-841E-417E-8815-DFD02F37086D}" type="pres">
      <dgm:prSet presAssocID="{E88AE3BA-C4D9-4441-AFE7-D9211393608E}" presName="hierChild2" presStyleCnt="0"/>
      <dgm:spPr/>
    </dgm:pt>
    <dgm:pt modelId="{D170EE0A-2FD5-486D-8509-66147CA1C03E}" type="pres">
      <dgm:prSet presAssocID="{E528441A-526A-4E0E-8375-79CEF2DB6169}" presName="Name10" presStyleLbl="parChTrans1D2" presStyleIdx="0" presStyleCnt="2"/>
      <dgm:spPr/>
      <dgm:t>
        <a:bodyPr/>
        <a:lstStyle/>
        <a:p>
          <a:endParaRPr lang="ru-RU"/>
        </a:p>
      </dgm:t>
    </dgm:pt>
    <dgm:pt modelId="{4A7F5A50-085F-4B83-9F73-8CFB5EBD336E}" type="pres">
      <dgm:prSet presAssocID="{E97AADCF-6DC6-44D0-AD5C-8AAC7C914FF3}" presName="hierRoot2" presStyleCnt="0"/>
      <dgm:spPr/>
    </dgm:pt>
    <dgm:pt modelId="{AF5FB0B1-F07C-485B-A8FD-A4C237D46CC9}" type="pres">
      <dgm:prSet presAssocID="{E97AADCF-6DC6-44D0-AD5C-8AAC7C914FF3}" presName="composite2" presStyleCnt="0"/>
      <dgm:spPr/>
    </dgm:pt>
    <dgm:pt modelId="{DB1B26BC-6797-457E-B7D2-CA849351D020}" type="pres">
      <dgm:prSet presAssocID="{E97AADCF-6DC6-44D0-AD5C-8AAC7C914FF3}" presName="background2" presStyleLbl="node2" presStyleIdx="0" presStyleCnt="2"/>
      <dgm:spPr/>
    </dgm:pt>
    <dgm:pt modelId="{4A1B566C-061F-41ED-A3DE-712419B19263}" type="pres">
      <dgm:prSet presAssocID="{E97AADCF-6DC6-44D0-AD5C-8AAC7C914FF3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0C39367-9431-4286-8EDE-FD9FC58794F1}" type="pres">
      <dgm:prSet presAssocID="{E97AADCF-6DC6-44D0-AD5C-8AAC7C914FF3}" presName="hierChild3" presStyleCnt="0"/>
      <dgm:spPr/>
    </dgm:pt>
    <dgm:pt modelId="{D3E65BBE-A5DE-46EC-A8EF-ECBD200E3360}" type="pres">
      <dgm:prSet presAssocID="{B2360703-AA76-4A39-AAFD-C2BCBA654946}" presName="Name10" presStyleLbl="parChTrans1D2" presStyleIdx="1" presStyleCnt="2"/>
      <dgm:spPr/>
      <dgm:t>
        <a:bodyPr/>
        <a:lstStyle/>
        <a:p>
          <a:endParaRPr lang="ru-RU"/>
        </a:p>
      </dgm:t>
    </dgm:pt>
    <dgm:pt modelId="{D15C6CB9-76CD-4706-B447-4D8C38D04D27}" type="pres">
      <dgm:prSet presAssocID="{52F90619-F411-4E8E-B92D-B7D97404C317}" presName="hierRoot2" presStyleCnt="0"/>
      <dgm:spPr/>
    </dgm:pt>
    <dgm:pt modelId="{EFEF498F-844D-44A7-B1CC-6453826F1983}" type="pres">
      <dgm:prSet presAssocID="{52F90619-F411-4E8E-B92D-B7D97404C317}" presName="composite2" presStyleCnt="0"/>
      <dgm:spPr/>
    </dgm:pt>
    <dgm:pt modelId="{74237AC0-23A4-4B7C-8B12-C245185A5E07}" type="pres">
      <dgm:prSet presAssocID="{52F90619-F411-4E8E-B92D-B7D97404C317}" presName="background2" presStyleLbl="node2" presStyleIdx="1" presStyleCnt="2"/>
      <dgm:spPr/>
    </dgm:pt>
    <dgm:pt modelId="{F81470E9-F84F-4C2A-9533-38AA2EF5D51F}" type="pres">
      <dgm:prSet presAssocID="{52F90619-F411-4E8E-B92D-B7D97404C317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3605036-6C95-40B8-8DE1-59CA49158790}" type="pres">
      <dgm:prSet presAssocID="{52F90619-F411-4E8E-B92D-B7D97404C317}" presName="hierChild3" presStyleCnt="0"/>
      <dgm:spPr/>
    </dgm:pt>
  </dgm:ptLst>
  <dgm:cxnLst>
    <dgm:cxn modelId="{567A7AE5-B0D6-45C8-9914-15C07EB86CC2}" type="presOf" srcId="{E97AADCF-6DC6-44D0-AD5C-8AAC7C914FF3}" destId="{4A1B566C-061F-41ED-A3DE-712419B19263}" srcOrd="0" destOrd="0" presId="urn:microsoft.com/office/officeart/2005/8/layout/hierarchy1"/>
    <dgm:cxn modelId="{C62787C6-139C-4F03-A729-529A17ED5E5F}" srcId="{E88AE3BA-C4D9-4441-AFE7-D9211393608E}" destId="{52F90619-F411-4E8E-B92D-B7D97404C317}" srcOrd="1" destOrd="0" parTransId="{B2360703-AA76-4A39-AAFD-C2BCBA654946}" sibTransId="{EA4F7EFF-9FC8-4F83-A59A-9B85447FB11A}"/>
    <dgm:cxn modelId="{33A61E4C-F6F8-4CE8-96A0-F37445F32ECA}" type="presOf" srcId="{52F90619-F411-4E8E-B92D-B7D97404C317}" destId="{F81470E9-F84F-4C2A-9533-38AA2EF5D51F}" srcOrd="0" destOrd="0" presId="urn:microsoft.com/office/officeart/2005/8/layout/hierarchy1"/>
    <dgm:cxn modelId="{A02C13A7-6B15-4ACE-B3C1-0CA2249475C8}" srcId="{E88AE3BA-C4D9-4441-AFE7-D9211393608E}" destId="{E97AADCF-6DC6-44D0-AD5C-8AAC7C914FF3}" srcOrd="0" destOrd="0" parTransId="{E528441A-526A-4E0E-8375-79CEF2DB6169}" sibTransId="{0D6A400E-C46C-4944-89EA-2E6EF76A70CF}"/>
    <dgm:cxn modelId="{7AB046E4-98B4-43DC-8D58-33EE4C11C0D8}" type="presOf" srcId="{ABDAFA2B-9449-4408-91F9-BA60C34AADD3}" destId="{C06C74C0-F2C3-4F80-A726-CCD8910B15F4}" srcOrd="0" destOrd="0" presId="urn:microsoft.com/office/officeart/2005/8/layout/hierarchy1"/>
    <dgm:cxn modelId="{BDF145CA-89F4-408D-952E-35BD04518062}" srcId="{ABDAFA2B-9449-4408-91F9-BA60C34AADD3}" destId="{E88AE3BA-C4D9-4441-AFE7-D9211393608E}" srcOrd="0" destOrd="0" parTransId="{335AD7E4-BB21-47E4-98E2-C142C4A8FCD7}" sibTransId="{9C73E315-2610-45EE-AF06-10D279238DB0}"/>
    <dgm:cxn modelId="{3582A508-0341-4814-8AF4-B1EA24A7EA35}" type="presOf" srcId="{B2360703-AA76-4A39-AAFD-C2BCBA654946}" destId="{D3E65BBE-A5DE-46EC-A8EF-ECBD200E3360}" srcOrd="0" destOrd="0" presId="urn:microsoft.com/office/officeart/2005/8/layout/hierarchy1"/>
    <dgm:cxn modelId="{40B9905F-6DA2-478B-8F78-FE310B0FB54E}" type="presOf" srcId="{E528441A-526A-4E0E-8375-79CEF2DB6169}" destId="{D170EE0A-2FD5-486D-8509-66147CA1C03E}" srcOrd="0" destOrd="0" presId="urn:microsoft.com/office/officeart/2005/8/layout/hierarchy1"/>
    <dgm:cxn modelId="{59372400-AE1F-4152-9B5D-A9A13531FE69}" type="presOf" srcId="{E88AE3BA-C4D9-4441-AFE7-D9211393608E}" destId="{F27608C4-EDC0-4302-BBE8-1181821FB632}" srcOrd="0" destOrd="0" presId="urn:microsoft.com/office/officeart/2005/8/layout/hierarchy1"/>
    <dgm:cxn modelId="{31CB9ADE-A9ED-460C-AF72-B4E17ECB5896}" type="presParOf" srcId="{C06C74C0-F2C3-4F80-A726-CCD8910B15F4}" destId="{6984DC9B-C6F1-4BF7-BE7A-7F71C58C711B}" srcOrd="0" destOrd="0" presId="urn:microsoft.com/office/officeart/2005/8/layout/hierarchy1"/>
    <dgm:cxn modelId="{6F4AFEF3-DBFF-41DE-B5C5-6AEE3418C04C}" type="presParOf" srcId="{6984DC9B-C6F1-4BF7-BE7A-7F71C58C711B}" destId="{9EB9A877-2341-49B0-BF44-DAA1E6D1B899}" srcOrd="0" destOrd="0" presId="urn:microsoft.com/office/officeart/2005/8/layout/hierarchy1"/>
    <dgm:cxn modelId="{2583DF5C-D00D-4445-A843-4E7C77DCEA76}" type="presParOf" srcId="{9EB9A877-2341-49B0-BF44-DAA1E6D1B899}" destId="{F4145829-F5FF-4828-93C8-9FB0624311C0}" srcOrd="0" destOrd="0" presId="urn:microsoft.com/office/officeart/2005/8/layout/hierarchy1"/>
    <dgm:cxn modelId="{00DD6255-F803-43C3-AC7B-77727FCDBAEB}" type="presParOf" srcId="{9EB9A877-2341-49B0-BF44-DAA1E6D1B899}" destId="{F27608C4-EDC0-4302-BBE8-1181821FB632}" srcOrd="1" destOrd="0" presId="urn:microsoft.com/office/officeart/2005/8/layout/hierarchy1"/>
    <dgm:cxn modelId="{FE1C32C9-9634-40FD-8205-649D2F9BBD45}" type="presParOf" srcId="{6984DC9B-C6F1-4BF7-BE7A-7F71C58C711B}" destId="{A6CE2CEA-841E-417E-8815-DFD02F37086D}" srcOrd="1" destOrd="0" presId="urn:microsoft.com/office/officeart/2005/8/layout/hierarchy1"/>
    <dgm:cxn modelId="{9A951710-8AF3-4F84-B897-8223B34E2C82}" type="presParOf" srcId="{A6CE2CEA-841E-417E-8815-DFD02F37086D}" destId="{D170EE0A-2FD5-486D-8509-66147CA1C03E}" srcOrd="0" destOrd="0" presId="urn:microsoft.com/office/officeart/2005/8/layout/hierarchy1"/>
    <dgm:cxn modelId="{31D14634-DE7B-4F99-9529-3B8506F3BCC8}" type="presParOf" srcId="{A6CE2CEA-841E-417E-8815-DFD02F37086D}" destId="{4A7F5A50-085F-4B83-9F73-8CFB5EBD336E}" srcOrd="1" destOrd="0" presId="urn:microsoft.com/office/officeart/2005/8/layout/hierarchy1"/>
    <dgm:cxn modelId="{24B34027-D9A7-4883-979E-41E1AA9BF1EE}" type="presParOf" srcId="{4A7F5A50-085F-4B83-9F73-8CFB5EBD336E}" destId="{AF5FB0B1-F07C-485B-A8FD-A4C237D46CC9}" srcOrd="0" destOrd="0" presId="urn:microsoft.com/office/officeart/2005/8/layout/hierarchy1"/>
    <dgm:cxn modelId="{A92094F5-A2CF-4489-ADC9-089CD380A477}" type="presParOf" srcId="{AF5FB0B1-F07C-485B-A8FD-A4C237D46CC9}" destId="{DB1B26BC-6797-457E-B7D2-CA849351D020}" srcOrd="0" destOrd="0" presId="urn:microsoft.com/office/officeart/2005/8/layout/hierarchy1"/>
    <dgm:cxn modelId="{A0EBA082-FEDF-432E-8083-2EEA39BE8F7E}" type="presParOf" srcId="{AF5FB0B1-F07C-485B-A8FD-A4C237D46CC9}" destId="{4A1B566C-061F-41ED-A3DE-712419B19263}" srcOrd="1" destOrd="0" presId="urn:microsoft.com/office/officeart/2005/8/layout/hierarchy1"/>
    <dgm:cxn modelId="{482FF4CD-8FE4-4279-9852-D9F0F49B73C7}" type="presParOf" srcId="{4A7F5A50-085F-4B83-9F73-8CFB5EBD336E}" destId="{C0C39367-9431-4286-8EDE-FD9FC58794F1}" srcOrd="1" destOrd="0" presId="urn:microsoft.com/office/officeart/2005/8/layout/hierarchy1"/>
    <dgm:cxn modelId="{009570EE-E4DD-4FF2-9DF2-0B8C62C53C5C}" type="presParOf" srcId="{A6CE2CEA-841E-417E-8815-DFD02F37086D}" destId="{D3E65BBE-A5DE-46EC-A8EF-ECBD200E3360}" srcOrd="2" destOrd="0" presId="urn:microsoft.com/office/officeart/2005/8/layout/hierarchy1"/>
    <dgm:cxn modelId="{524FC822-4AA0-45F8-8DEE-DDCC770B7623}" type="presParOf" srcId="{A6CE2CEA-841E-417E-8815-DFD02F37086D}" destId="{D15C6CB9-76CD-4706-B447-4D8C38D04D27}" srcOrd="3" destOrd="0" presId="urn:microsoft.com/office/officeart/2005/8/layout/hierarchy1"/>
    <dgm:cxn modelId="{A2DDD2C3-C93B-40C6-91AF-C8BC1A803798}" type="presParOf" srcId="{D15C6CB9-76CD-4706-B447-4D8C38D04D27}" destId="{EFEF498F-844D-44A7-B1CC-6453826F1983}" srcOrd="0" destOrd="0" presId="urn:microsoft.com/office/officeart/2005/8/layout/hierarchy1"/>
    <dgm:cxn modelId="{6DB730CF-3686-45EE-BAE3-E272DBF9AE87}" type="presParOf" srcId="{EFEF498F-844D-44A7-B1CC-6453826F1983}" destId="{74237AC0-23A4-4B7C-8B12-C245185A5E07}" srcOrd="0" destOrd="0" presId="urn:microsoft.com/office/officeart/2005/8/layout/hierarchy1"/>
    <dgm:cxn modelId="{BAE6C0F3-A2B1-42EC-8D67-3234D29AA0AB}" type="presParOf" srcId="{EFEF498F-844D-44A7-B1CC-6453826F1983}" destId="{F81470E9-F84F-4C2A-9533-38AA2EF5D51F}" srcOrd="1" destOrd="0" presId="urn:microsoft.com/office/officeart/2005/8/layout/hierarchy1"/>
    <dgm:cxn modelId="{AE007148-1E7A-4D3E-833C-E4C1DEAF612B}" type="presParOf" srcId="{D15C6CB9-76CD-4706-B447-4D8C38D04D27}" destId="{B3605036-6C95-40B8-8DE1-59CA4915879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4A13F9-9077-4A86-B127-BA8759ED0911}" type="doc">
      <dgm:prSet loTypeId="urn:microsoft.com/office/officeart/2005/8/layout/arrow2" loCatId="process" qsTypeId="urn:microsoft.com/office/officeart/2005/8/quickstyle/3d1" qsCatId="3D" csTypeId="urn:microsoft.com/office/officeart/2005/8/colors/accent1_2#4" csCatId="accent1" phldr="1"/>
      <dgm:spPr/>
      <dgm:t>
        <a:bodyPr/>
        <a:lstStyle/>
        <a:p>
          <a:endParaRPr lang="ru-RU"/>
        </a:p>
      </dgm:t>
    </dgm:pt>
    <dgm:pt modelId="{72C2BE6D-BA0C-42F0-BB4F-3B7DBA58D3E1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C0C0C0"/>
                </a:outerShdw>
              </a:effectLst>
            </a:rPr>
            <a:t>Коммуникативные компетенции</a:t>
          </a:r>
          <a:endParaRPr lang="ru-RU" dirty="0"/>
        </a:p>
      </dgm:t>
    </dgm:pt>
    <dgm:pt modelId="{980F713F-87A9-4DF5-9FF8-263F2DD8E371}" type="parTrans" cxnId="{A96B539F-2294-4617-99A8-A5F5D397B471}">
      <dgm:prSet/>
      <dgm:spPr/>
      <dgm:t>
        <a:bodyPr/>
        <a:lstStyle/>
        <a:p>
          <a:endParaRPr lang="ru-RU"/>
        </a:p>
      </dgm:t>
    </dgm:pt>
    <dgm:pt modelId="{9EB28F8D-FEA8-4D68-B03A-314F9D1A35E2}" type="sibTrans" cxnId="{A96B539F-2294-4617-99A8-A5F5D397B471}">
      <dgm:prSet/>
      <dgm:spPr/>
      <dgm:t>
        <a:bodyPr/>
        <a:lstStyle/>
        <a:p>
          <a:endParaRPr lang="ru-RU"/>
        </a:p>
      </dgm:t>
    </dgm:pt>
    <dgm:pt modelId="{7CE4FE04-5184-4B14-B488-7256F6EF1EAB}">
      <dgm:prSet phldrT="[Текст]" custT="1"/>
      <dgm:spPr/>
      <dgm:t>
        <a:bodyPr/>
        <a:lstStyle/>
        <a:p>
          <a:r>
            <a:rPr lang="ru-RU" sz="1800" b="1" dirty="0" smtClean="0">
              <a:latin typeface="Cambria" pitchFamily="16" charset="0"/>
            </a:rPr>
            <a:t>Способность к самообразован</a:t>
          </a:r>
          <a:r>
            <a:rPr lang="ru-RU" sz="1800" b="0" dirty="0" smtClean="0">
              <a:latin typeface="Cambria" pitchFamily="16" charset="0"/>
            </a:rPr>
            <a:t>ию </a:t>
          </a:r>
          <a:endParaRPr lang="ru-RU" sz="1800" dirty="0"/>
        </a:p>
      </dgm:t>
    </dgm:pt>
    <dgm:pt modelId="{0777840A-F181-4CE9-90BE-2775FEA0B4AE}" type="parTrans" cxnId="{AE735A97-E832-4AE0-85E0-E9A6111CFFA4}">
      <dgm:prSet/>
      <dgm:spPr/>
      <dgm:t>
        <a:bodyPr/>
        <a:lstStyle/>
        <a:p>
          <a:endParaRPr lang="ru-RU"/>
        </a:p>
      </dgm:t>
    </dgm:pt>
    <dgm:pt modelId="{0BBC21EE-DEEA-4955-A9E2-9F06312D0DAA}" type="sibTrans" cxnId="{AE735A97-E832-4AE0-85E0-E9A6111CFFA4}">
      <dgm:prSet/>
      <dgm:spPr/>
      <dgm:t>
        <a:bodyPr/>
        <a:lstStyle/>
        <a:p>
          <a:endParaRPr lang="ru-RU"/>
        </a:p>
      </dgm:t>
    </dgm:pt>
    <dgm:pt modelId="{FB458A5B-9307-4C55-9564-30085E4FEF16}">
      <dgm:prSet phldrT="[Текст]" custT="1"/>
      <dgm:spPr/>
      <dgm:t>
        <a:bodyPr/>
        <a:lstStyle/>
        <a:p>
          <a:r>
            <a:rPr lang="ru-RU" sz="1600" b="1" dirty="0" smtClean="0">
              <a:latin typeface="Cambria" pitchFamily="16" charset="0"/>
            </a:rPr>
            <a:t>Смена социальных ролей</a:t>
          </a:r>
          <a:endParaRPr lang="ru-RU" sz="1600" b="1" dirty="0"/>
        </a:p>
      </dgm:t>
    </dgm:pt>
    <dgm:pt modelId="{F252EFCB-CC97-46A6-8EF3-A857A63DCD05}" type="parTrans" cxnId="{56F5A8E2-1BD7-4539-B8EB-65F30F18B213}">
      <dgm:prSet/>
      <dgm:spPr/>
      <dgm:t>
        <a:bodyPr/>
        <a:lstStyle/>
        <a:p>
          <a:endParaRPr lang="ru-RU"/>
        </a:p>
      </dgm:t>
    </dgm:pt>
    <dgm:pt modelId="{82574B4F-46C0-450C-957C-3F960AA952BC}" type="sibTrans" cxnId="{56F5A8E2-1BD7-4539-B8EB-65F30F18B213}">
      <dgm:prSet/>
      <dgm:spPr/>
      <dgm:t>
        <a:bodyPr/>
        <a:lstStyle/>
        <a:p>
          <a:endParaRPr lang="ru-RU"/>
        </a:p>
      </dgm:t>
    </dgm:pt>
    <dgm:pt modelId="{66C135C3-6E50-4846-AE49-23EE7563FFB0}">
      <dgm:prSet custT="1"/>
      <dgm:spPr/>
      <dgm:t>
        <a:bodyPr/>
        <a:lstStyle/>
        <a:p>
          <a:r>
            <a:rPr lang="ru-RU" sz="1600" b="1" dirty="0" smtClean="0">
              <a:effectLst>
                <a:outerShdw blurRad="38100" dist="38100" dir="2700000" algn="tl">
                  <a:srgbClr val="C0C0C0"/>
                </a:outerShdw>
              </a:effectLst>
            </a:rPr>
            <a:t>Умение работать с большими объемами информации</a:t>
          </a:r>
          <a:endParaRPr lang="ru-RU" sz="1600" b="1" dirty="0">
            <a:effectLst>
              <a:outerShdw blurRad="38100" dist="38100" dir="2700000" algn="tl">
                <a:srgbClr val="C0C0C0"/>
              </a:outerShdw>
            </a:effectLst>
          </a:endParaRPr>
        </a:p>
      </dgm:t>
    </dgm:pt>
    <dgm:pt modelId="{29D2C544-A5E9-4361-8F27-E8886AEFB4B6}" type="parTrans" cxnId="{93F54440-2F11-42F1-9646-D691EB283C23}">
      <dgm:prSet/>
      <dgm:spPr/>
      <dgm:t>
        <a:bodyPr/>
        <a:lstStyle/>
        <a:p>
          <a:endParaRPr lang="ru-RU"/>
        </a:p>
      </dgm:t>
    </dgm:pt>
    <dgm:pt modelId="{DC6D7CCB-9A0B-40DA-9098-7D3DE2C700EB}" type="sibTrans" cxnId="{93F54440-2F11-42F1-9646-D691EB283C23}">
      <dgm:prSet/>
      <dgm:spPr/>
      <dgm:t>
        <a:bodyPr/>
        <a:lstStyle/>
        <a:p>
          <a:endParaRPr lang="ru-RU"/>
        </a:p>
      </dgm:t>
    </dgm:pt>
    <dgm:pt modelId="{D5CB8C11-67EC-472B-A5B7-9F23BAA14C8A}">
      <dgm:prSet custT="1"/>
      <dgm:spPr/>
      <dgm:t>
        <a:bodyPr/>
        <a:lstStyle/>
        <a:p>
          <a:r>
            <a:rPr lang="ru-RU" sz="1800" b="1" dirty="0" err="1" smtClean="0">
              <a:effectLst>
                <a:outerShdw blurRad="38100" dist="38100" dir="2700000" algn="tl">
                  <a:srgbClr val="C0C0C0"/>
                </a:outerShdw>
              </a:effectLst>
            </a:rPr>
            <a:t>Креативность</a:t>
          </a:r>
          <a:endParaRPr lang="ru-RU" sz="1800" b="1" dirty="0">
            <a:effectLst>
              <a:outerShdw blurRad="38100" dist="38100" dir="2700000" algn="tl">
                <a:srgbClr val="C0C0C0"/>
              </a:outerShdw>
            </a:effectLst>
          </a:endParaRPr>
        </a:p>
      </dgm:t>
    </dgm:pt>
    <dgm:pt modelId="{07C7BBBA-1DDB-4EA3-AB3C-D2C64FEB9047}" type="parTrans" cxnId="{5F6CE21B-D5AA-40E1-B8E6-EF5390535669}">
      <dgm:prSet/>
      <dgm:spPr/>
      <dgm:t>
        <a:bodyPr/>
        <a:lstStyle/>
        <a:p>
          <a:endParaRPr lang="ru-RU"/>
        </a:p>
      </dgm:t>
    </dgm:pt>
    <dgm:pt modelId="{B8EC906B-80EE-47C7-93EA-F3695DE585FD}" type="sibTrans" cxnId="{5F6CE21B-D5AA-40E1-B8E6-EF5390535669}">
      <dgm:prSet/>
      <dgm:spPr/>
      <dgm:t>
        <a:bodyPr/>
        <a:lstStyle/>
        <a:p>
          <a:endParaRPr lang="ru-RU"/>
        </a:p>
      </dgm:t>
    </dgm:pt>
    <dgm:pt modelId="{C3EDD03C-6660-4C39-A0D2-6B18B305662F}">
      <dgm:prSet/>
      <dgm:spPr/>
      <dgm:t>
        <a:bodyPr/>
        <a:lstStyle/>
        <a:p>
          <a:endParaRPr lang="ru-RU" dirty="0"/>
        </a:p>
      </dgm:t>
    </dgm:pt>
    <dgm:pt modelId="{66623816-FBBF-4BC9-A33F-15E7A7DC9C92}" type="parTrans" cxnId="{645646C0-AB06-4A87-A148-179A7C63D205}">
      <dgm:prSet/>
      <dgm:spPr/>
      <dgm:t>
        <a:bodyPr/>
        <a:lstStyle/>
        <a:p>
          <a:endParaRPr lang="ru-RU"/>
        </a:p>
      </dgm:t>
    </dgm:pt>
    <dgm:pt modelId="{3E26BFA3-19F0-43A2-8A26-1AEEC02A5B74}" type="sibTrans" cxnId="{645646C0-AB06-4A87-A148-179A7C63D205}">
      <dgm:prSet/>
      <dgm:spPr/>
      <dgm:t>
        <a:bodyPr/>
        <a:lstStyle/>
        <a:p>
          <a:endParaRPr lang="ru-RU"/>
        </a:p>
      </dgm:t>
    </dgm:pt>
    <dgm:pt modelId="{6114A86C-20D8-4044-BD0B-D1C4623B25D4}">
      <dgm:prSet/>
      <dgm:spPr/>
      <dgm:t>
        <a:bodyPr/>
        <a:lstStyle/>
        <a:p>
          <a:endParaRPr lang="ru-RU" dirty="0"/>
        </a:p>
      </dgm:t>
    </dgm:pt>
    <dgm:pt modelId="{D2DAA69A-4D01-47ED-9A05-9CBF25EB5E21}" type="parTrans" cxnId="{5ABFDC46-656D-4CA3-AEC8-68BC3B4794E9}">
      <dgm:prSet/>
      <dgm:spPr/>
      <dgm:t>
        <a:bodyPr/>
        <a:lstStyle/>
        <a:p>
          <a:endParaRPr lang="ru-RU"/>
        </a:p>
      </dgm:t>
    </dgm:pt>
    <dgm:pt modelId="{9676A45F-3CE3-44E9-833A-D7021CB322DD}" type="sibTrans" cxnId="{5ABFDC46-656D-4CA3-AEC8-68BC3B4794E9}">
      <dgm:prSet/>
      <dgm:spPr/>
      <dgm:t>
        <a:bodyPr/>
        <a:lstStyle/>
        <a:p>
          <a:endParaRPr lang="ru-RU"/>
        </a:p>
      </dgm:t>
    </dgm:pt>
    <dgm:pt modelId="{A5CD8B07-4BFD-4C99-A785-284B89164655}" type="pres">
      <dgm:prSet presAssocID="{284A13F9-9077-4A86-B127-BA8759ED0911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0D2957-2B8E-484F-AC7D-65AD3F5E8528}" type="pres">
      <dgm:prSet presAssocID="{284A13F9-9077-4A86-B127-BA8759ED0911}" presName="arrow" presStyleLbl="bgShp" presStyleIdx="0" presStyleCnt="1" custAng="285323" custScaleY="109581" custLinFactNeighborX="-2667" custLinFactNeighborY="1978"/>
      <dgm:spPr/>
    </dgm:pt>
    <dgm:pt modelId="{81429872-E67C-4227-95A1-8ABEA1A3FF4F}" type="pres">
      <dgm:prSet presAssocID="{284A13F9-9077-4A86-B127-BA8759ED0911}" presName="arrowDiagram5" presStyleCnt="0"/>
      <dgm:spPr/>
    </dgm:pt>
    <dgm:pt modelId="{80B56BA8-EEBD-43BB-B7FE-EF63DADD1E5F}" type="pres">
      <dgm:prSet presAssocID="{72C2BE6D-BA0C-42F0-BB4F-3B7DBA58D3E1}" presName="bullet5a" presStyleLbl="node1" presStyleIdx="0" presStyleCnt="5" custLinFactY="-28447" custLinFactNeighborX="-23785" custLinFactNeighborY="-100000"/>
      <dgm:spPr/>
    </dgm:pt>
    <dgm:pt modelId="{6081D416-D558-4EDD-8991-2197A5D0A16F}" type="pres">
      <dgm:prSet presAssocID="{72C2BE6D-BA0C-42F0-BB4F-3B7DBA58D3E1}" presName="textBox5a" presStyleLbl="revTx" presStyleIdx="0" presStyleCnt="5" custScaleX="198263" custLinFactNeighborX="1248" custLinFactNeighborY="138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927D7B-23A7-4FE1-9B86-C7DFECFD0149}" type="pres">
      <dgm:prSet presAssocID="{66C135C3-6E50-4846-AE49-23EE7563FFB0}" presName="bullet5b" presStyleLbl="node1" presStyleIdx="1" presStyleCnt="5" custLinFactNeighborX="-25090" custLinFactNeighborY="-34028"/>
      <dgm:spPr/>
    </dgm:pt>
    <dgm:pt modelId="{BB099BC2-3182-4254-81FB-EA16E66EDABA}" type="pres">
      <dgm:prSet presAssocID="{66C135C3-6E50-4846-AE49-23EE7563FFB0}" presName="textBox5b" presStyleLbl="revTx" presStyleIdx="1" presStyleCnt="5" custScaleX="147640" custLinFactNeighborX="18744" custLinFactNeighborY="48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8C4C9E-0F75-40C7-84B8-FE4489661FFF}" type="pres">
      <dgm:prSet presAssocID="{7CE4FE04-5184-4B14-B488-7256F6EF1EAB}" presName="bullet5c" presStyleLbl="node1" presStyleIdx="2" presStyleCnt="5" custLinFactNeighborX="-3291" custLinFactNeighborY="-40015"/>
      <dgm:spPr/>
    </dgm:pt>
    <dgm:pt modelId="{B14A8478-D15C-4C69-9456-A474AD137C57}" type="pres">
      <dgm:prSet presAssocID="{7CE4FE04-5184-4B14-B488-7256F6EF1EAB}" presName="textBox5c" presStyleLbl="revTx" presStyleIdx="2" presStyleCnt="5" custScaleX="181984" custLinFactNeighborX="42199" custLinFactNeighborY="25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56A230-A7EC-4F37-A0FA-143A8CDAA7F4}" type="pres">
      <dgm:prSet presAssocID="{D5CB8C11-67EC-472B-A5B7-9F23BAA14C8A}" presName="bullet5d" presStyleLbl="node1" presStyleIdx="3" presStyleCnt="5" custLinFactNeighborX="-2453" custLinFactNeighborY="-30856"/>
      <dgm:spPr/>
    </dgm:pt>
    <dgm:pt modelId="{2466922A-0EE3-45B3-98C3-32910B4BD001}" type="pres">
      <dgm:prSet presAssocID="{D5CB8C11-67EC-472B-A5B7-9F23BAA14C8A}" presName="textBox5d" presStyleLbl="revTx" presStyleIdx="3" presStyleCnt="5" custScaleX="132573" custLinFactNeighborX="-2306" custLinFactNeighborY="27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F2E22E-0165-4988-9C5F-2903292E73C2}" type="pres">
      <dgm:prSet presAssocID="{FB458A5B-9307-4C55-9564-30085E4FEF16}" presName="bullet5e" presStyleLbl="node1" presStyleIdx="4" presStyleCnt="5" custLinFactNeighborX="-8813" custLinFactNeighborY="-20121"/>
      <dgm:spPr/>
    </dgm:pt>
    <dgm:pt modelId="{64AB8582-8EA8-45FF-9D8F-63702EBB130C}" type="pres">
      <dgm:prSet presAssocID="{FB458A5B-9307-4C55-9564-30085E4FEF16}" presName="textBox5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062A89D-72BD-40F4-AE4C-0E9CFB04FE82}" type="presOf" srcId="{66C135C3-6E50-4846-AE49-23EE7563FFB0}" destId="{BB099BC2-3182-4254-81FB-EA16E66EDABA}" srcOrd="0" destOrd="0" presId="urn:microsoft.com/office/officeart/2005/8/layout/arrow2"/>
    <dgm:cxn modelId="{C0183C0E-86FB-40A5-9E5D-57ECE1C2B913}" type="presOf" srcId="{7CE4FE04-5184-4B14-B488-7256F6EF1EAB}" destId="{B14A8478-D15C-4C69-9456-A474AD137C57}" srcOrd="0" destOrd="0" presId="urn:microsoft.com/office/officeart/2005/8/layout/arrow2"/>
    <dgm:cxn modelId="{56F5A8E2-1BD7-4539-B8EB-65F30F18B213}" srcId="{284A13F9-9077-4A86-B127-BA8759ED0911}" destId="{FB458A5B-9307-4C55-9564-30085E4FEF16}" srcOrd="4" destOrd="0" parTransId="{F252EFCB-CC97-46A6-8EF3-A857A63DCD05}" sibTransId="{82574B4F-46C0-450C-957C-3F960AA952BC}"/>
    <dgm:cxn modelId="{F3E3FC06-43A1-4D05-8806-06AABC445198}" type="presOf" srcId="{FB458A5B-9307-4C55-9564-30085E4FEF16}" destId="{64AB8582-8EA8-45FF-9D8F-63702EBB130C}" srcOrd="0" destOrd="0" presId="urn:microsoft.com/office/officeart/2005/8/layout/arrow2"/>
    <dgm:cxn modelId="{A96B539F-2294-4617-99A8-A5F5D397B471}" srcId="{284A13F9-9077-4A86-B127-BA8759ED0911}" destId="{72C2BE6D-BA0C-42F0-BB4F-3B7DBA58D3E1}" srcOrd="0" destOrd="0" parTransId="{980F713F-87A9-4DF5-9FF8-263F2DD8E371}" sibTransId="{9EB28F8D-FEA8-4D68-B03A-314F9D1A35E2}"/>
    <dgm:cxn modelId="{5ABFDC46-656D-4CA3-AEC8-68BC3B4794E9}" srcId="{284A13F9-9077-4A86-B127-BA8759ED0911}" destId="{6114A86C-20D8-4044-BD0B-D1C4623B25D4}" srcOrd="6" destOrd="0" parTransId="{D2DAA69A-4D01-47ED-9A05-9CBF25EB5E21}" sibTransId="{9676A45F-3CE3-44E9-833A-D7021CB322DD}"/>
    <dgm:cxn modelId="{5F6CE21B-D5AA-40E1-B8E6-EF5390535669}" srcId="{284A13F9-9077-4A86-B127-BA8759ED0911}" destId="{D5CB8C11-67EC-472B-A5B7-9F23BAA14C8A}" srcOrd="3" destOrd="0" parTransId="{07C7BBBA-1DDB-4EA3-AB3C-D2C64FEB9047}" sibTransId="{B8EC906B-80EE-47C7-93EA-F3695DE585FD}"/>
    <dgm:cxn modelId="{645646C0-AB06-4A87-A148-179A7C63D205}" srcId="{284A13F9-9077-4A86-B127-BA8759ED0911}" destId="{C3EDD03C-6660-4C39-A0D2-6B18B305662F}" srcOrd="5" destOrd="0" parTransId="{66623816-FBBF-4BC9-A33F-15E7A7DC9C92}" sibTransId="{3E26BFA3-19F0-43A2-8A26-1AEEC02A5B74}"/>
    <dgm:cxn modelId="{AE735A97-E832-4AE0-85E0-E9A6111CFFA4}" srcId="{284A13F9-9077-4A86-B127-BA8759ED0911}" destId="{7CE4FE04-5184-4B14-B488-7256F6EF1EAB}" srcOrd="2" destOrd="0" parTransId="{0777840A-F181-4CE9-90BE-2775FEA0B4AE}" sibTransId="{0BBC21EE-DEEA-4955-A9E2-9F06312D0DAA}"/>
    <dgm:cxn modelId="{B589A058-F171-467B-97D2-6E4E31F529AE}" type="presOf" srcId="{D5CB8C11-67EC-472B-A5B7-9F23BAA14C8A}" destId="{2466922A-0EE3-45B3-98C3-32910B4BD001}" srcOrd="0" destOrd="0" presId="urn:microsoft.com/office/officeart/2005/8/layout/arrow2"/>
    <dgm:cxn modelId="{BE8CCBEC-5EBB-4C7D-9471-35AC2061C481}" type="presOf" srcId="{72C2BE6D-BA0C-42F0-BB4F-3B7DBA58D3E1}" destId="{6081D416-D558-4EDD-8991-2197A5D0A16F}" srcOrd="0" destOrd="0" presId="urn:microsoft.com/office/officeart/2005/8/layout/arrow2"/>
    <dgm:cxn modelId="{93F54440-2F11-42F1-9646-D691EB283C23}" srcId="{284A13F9-9077-4A86-B127-BA8759ED0911}" destId="{66C135C3-6E50-4846-AE49-23EE7563FFB0}" srcOrd="1" destOrd="0" parTransId="{29D2C544-A5E9-4361-8F27-E8886AEFB4B6}" sibTransId="{DC6D7CCB-9A0B-40DA-9098-7D3DE2C700EB}"/>
    <dgm:cxn modelId="{7A507F04-95D9-42D7-A34C-8018F40648E1}" type="presOf" srcId="{284A13F9-9077-4A86-B127-BA8759ED0911}" destId="{A5CD8B07-4BFD-4C99-A785-284B89164655}" srcOrd="0" destOrd="0" presId="urn:microsoft.com/office/officeart/2005/8/layout/arrow2"/>
    <dgm:cxn modelId="{1849070D-193E-46D8-B144-92CC1776EEE4}" type="presParOf" srcId="{A5CD8B07-4BFD-4C99-A785-284B89164655}" destId="{550D2957-2B8E-484F-AC7D-65AD3F5E8528}" srcOrd="0" destOrd="0" presId="urn:microsoft.com/office/officeart/2005/8/layout/arrow2"/>
    <dgm:cxn modelId="{70B49314-861F-4281-BA2B-71135B60ACF5}" type="presParOf" srcId="{A5CD8B07-4BFD-4C99-A785-284B89164655}" destId="{81429872-E67C-4227-95A1-8ABEA1A3FF4F}" srcOrd="1" destOrd="0" presId="urn:microsoft.com/office/officeart/2005/8/layout/arrow2"/>
    <dgm:cxn modelId="{DAF817B7-8B5A-45D6-A01E-64596FAD575F}" type="presParOf" srcId="{81429872-E67C-4227-95A1-8ABEA1A3FF4F}" destId="{80B56BA8-EEBD-43BB-B7FE-EF63DADD1E5F}" srcOrd="0" destOrd="0" presId="urn:microsoft.com/office/officeart/2005/8/layout/arrow2"/>
    <dgm:cxn modelId="{FBE4905A-685D-4B1E-8434-623879C9108C}" type="presParOf" srcId="{81429872-E67C-4227-95A1-8ABEA1A3FF4F}" destId="{6081D416-D558-4EDD-8991-2197A5D0A16F}" srcOrd="1" destOrd="0" presId="urn:microsoft.com/office/officeart/2005/8/layout/arrow2"/>
    <dgm:cxn modelId="{50E575D3-C039-40C0-9A26-1607023194AB}" type="presParOf" srcId="{81429872-E67C-4227-95A1-8ABEA1A3FF4F}" destId="{72927D7B-23A7-4FE1-9B86-C7DFECFD0149}" srcOrd="2" destOrd="0" presId="urn:microsoft.com/office/officeart/2005/8/layout/arrow2"/>
    <dgm:cxn modelId="{9F54D5AC-894A-47A0-BC96-D01C342DBD7F}" type="presParOf" srcId="{81429872-E67C-4227-95A1-8ABEA1A3FF4F}" destId="{BB099BC2-3182-4254-81FB-EA16E66EDABA}" srcOrd="3" destOrd="0" presId="urn:microsoft.com/office/officeart/2005/8/layout/arrow2"/>
    <dgm:cxn modelId="{5C4A9745-BD35-4693-BF6A-E2FB1A1F0473}" type="presParOf" srcId="{81429872-E67C-4227-95A1-8ABEA1A3FF4F}" destId="{0A8C4C9E-0F75-40C7-84B8-FE4489661FFF}" srcOrd="4" destOrd="0" presId="urn:microsoft.com/office/officeart/2005/8/layout/arrow2"/>
    <dgm:cxn modelId="{8B2EBEFE-26A1-446D-B392-E34B02A391D8}" type="presParOf" srcId="{81429872-E67C-4227-95A1-8ABEA1A3FF4F}" destId="{B14A8478-D15C-4C69-9456-A474AD137C57}" srcOrd="5" destOrd="0" presId="urn:microsoft.com/office/officeart/2005/8/layout/arrow2"/>
    <dgm:cxn modelId="{40130B81-EFC9-4919-A5CE-8336E5391224}" type="presParOf" srcId="{81429872-E67C-4227-95A1-8ABEA1A3FF4F}" destId="{0F56A230-A7EC-4F37-A0FA-143A8CDAA7F4}" srcOrd="6" destOrd="0" presId="urn:microsoft.com/office/officeart/2005/8/layout/arrow2"/>
    <dgm:cxn modelId="{8D786F94-13B3-447D-9D94-410BAA91F87D}" type="presParOf" srcId="{81429872-E67C-4227-95A1-8ABEA1A3FF4F}" destId="{2466922A-0EE3-45B3-98C3-32910B4BD001}" srcOrd="7" destOrd="0" presId="urn:microsoft.com/office/officeart/2005/8/layout/arrow2"/>
    <dgm:cxn modelId="{58C20A57-97C6-4541-AEC1-97A4D5BCA02A}" type="presParOf" srcId="{81429872-E67C-4227-95A1-8ABEA1A3FF4F}" destId="{8BF2E22E-0165-4988-9C5F-2903292E73C2}" srcOrd="8" destOrd="0" presId="urn:microsoft.com/office/officeart/2005/8/layout/arrow2"/>
    <dgm:cxn modelId="{A0A7607A-C728-46C6-84C3-7B6173AF3C6A}" type="presParOf" srcId="{81429872-E67C-4227-95A1-8ABEA1A3FF4F}" destId="{64AB8582-8EA8-45FF-9D8F-63702EBB130C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99FFB1E-126A-483A-A549-521C7E5C5875}" type="doc">
      <dgm:prSet loTypeId="urn:microsoft.com/office/officeart/2005/8/layout/arrow2" loCatId="process" qsTypeId="urn:microsoft.com/office/officeart/2005/8/quickstyle/simple1#4" qsCatId="simple" csTypeId="urn:microsoft.com/office/officeart/2005/8/colors/accent1_2#6" csCatId="accent1" phldr="1"/>
      <dgm:spPr/>
    </dgm:pt>
    <dgm:pt modelId="{FA9A35DD-1587-4482-99FE-EA41A6A44EFE}">
      <dgm:prSet phldrT="[Текст]" custT="1"/>
      <dgm:spPr/>
      <dgm:t>
        <a:bodyPr/>
        <a:lstStyle/>
        <a:p>
          <a:r>
            <a:rPr lang="ru-RU" sz="2000" b="1" dirty="0" err="1" smtClean="0"/>
            <a:t>Фгос</a:t>
          </a:r>
          <a:r>
            <a:rPr lang="ru-RU" sz="2000" b="1" dirty="0" smtClean="0"/>
            <a:t> </a:t>
          </a:r>
          <a:r>
            <a:rPr lang="ru-RU" sz="2000" b="1" dirty="0" err="1" smtClean="0"/>
            <a:t>ноо</a:t>
          </a:r>
          <a:endParaRPr lang="ru-RU" sz="2000" b="1" dirty="0"/>
        </a:p>
      </dgm:t>
    </dgm:pt>
    <dgm:pt modelId="{D9DDADA2-326B-4789-BA9E-3335347770E7}" type="parTrans" cxnId="{4F2D8C1F-8A4D-4E8C-ACBE-9DC486C0237F}">
      <dgm:prSet/>
      <dgm:spPr/>
      <dgm:t>
        <a:bodyPr/>
        <a:lstStyle/>
        <a:p>
          <a:endParaRPr lang="ru-RU"/>
        </a:p>
      </dgm:t>
    </dgm:pt>
    <dgm:pt modelId="{A8FA9B5F-46ED-4F68-A7FB-11392E18184C}" type="sibTrans" cxnId="{4F2D8C1F-8A4D-4E8C-ACBE-9DC486C0237F}">
      <dgm:prSet/>
      <dgm:spPr/>
      <dgm:t>
        <a:bodyPr/>
        <a:lstStyle/>
        <a:p>
          <a:endParaRPr lang="ru-RU"/>
        </a:p>
      </dgm:t>
    </dgm:pt>
    <dgm:pt modelId="{5D2B5C48-BFE5-446C-9819-639772CA84D8}">
      <dgm:prSet phldrT="[Текст]" custT="1"/>
      <dgm:spPr/>
      <dgm:t>
        <a:bodyPr/>
        <a:lstStyle/>
        <a:p>
          <a:r>
            <a:rPr lang="ru-RU" sz="2000" b="1" dirty="0" err="1" smtClean="0"/>
            <a:t>Фгос</a:t>
          </a:r>
          <a:r>
            <a:rPr lang="ru-RU" sz="2000" b="1" dirty="0" smtClean="0"/>
            <a:t> </a:t>
          </a:r>
          <a:r>
            <a:rPr lang="ru-RU" sz="2000" b="1" dirty="0" err="1" smtClean="0"/>
            <a:t>ооо</a:t>
          </a:r>
          <a:endParaRPr lang="ru-RU" sz="2000" b="1" dirty="0"/>
        </a:p>
      </dgm:t>
    </dgm:pt>
    <dgm:pt modelId="{927705DF-E6C9-41BB-AE49-B0CA616703E8}" type="parTrans" cxnId="{47043AC1-91B4-4B38-B411-C97246A3C8A4}">
      <dgm:prSet/>
      <dgm:spPr/>
      <dgm:t>
        <a:bodyPr/>
        <a:lstStyle/>
        <a:p>
          <a:endParaRPr lang="ru-RU"/>
        </a:p>
      </dgm:t>
    </dgm:pt>
    <dgm:pt modelId="{F593C652-6DD5-4F0E-A86C-B3006D1C46D7}" type="sibTrans" cxnId="{47043AC1-91B4-4B38-B411-C97246A3C8A4}">
      <dgm:prSet/>
      <dgm:spPr/>
      <dgm:t>
        <a:bodyPr/>
        <a:lstStyle/>
        <a:p>
          <a:endParaRPr lang="ru-RU"/>
        </a:p>
      </dgm:t>
    </dgm:pt>
    <dgm:pt modelId="{A52A7BD8-F160-4674-9DBD-FDB4A9276C1D}">
      <dgm:prSet phldrT="[Текст]" custT="1"/>
      <dgm:spPr/>
      <dgm:t>
        <a:bodyPr/>
        <a:lstStyle/>
        <a:p>
          <a:r>
            <a:rPr lang="ru-RU" sz="2000" b="1" dirty="0" err="1" smtClean="0"/>
            <a:t>Фгос</a:t>
          </a:r>
          <a:r>
            <a:rPr lang="ru-RU" sz="2000" b="1" dirty="0" smtClean="0"/>
            <a:t> </a:t>
          </a:r>
          <a:r>
            <a:rPr lang="ru-RU" sz="2000" b="1" dirty="0" err="1" smtClean="0"/>
            <a:t>соо</a:t>
          </a:r>
          <a:r>
            <a:rPr lang="ru-RU" sz="2000" b="1" dirty="0" smtClean="0"/>
            <a:t> </a:t>
          </a:r>
          <a:endParaRPr lang="ru-RU" sz="2000" b="1" dirty="0"/>
        </a:p>
      </dgm:t>
    </dgm:pt>
    <dgm:pt modelId="{6B90C435-90A0-41EC-AFDF-24A03983740E}" type="parTrans" cxnId="{5D60FB9C-D49C-427B-BD25-D2284F37E49E}">
      <dgm:prSet/>
      <dgm:spPr/>
      <dgm:t>
        <a:bodyPr/>
        <a:lstStyle/>
        <a:p>
          <a:endParaRPr lang="ru-RU"/>
        </a:p>
      </dgm:t>
    </dgm:pt>
    <dgm:pt modelId="{F076CA0C-3CB1-4854-AC41-7580E6803092}" type="sibTrans" cxnId="{5D60FB9C-D49C-427B-BD25-D2284F37E49E}">
      <dgm:prSet/>
      <dgm:spPr/>
      <dgm:t>
        <a:bodyPr/>
        <a:lstStyle/>
        <a:p>
          <a:endParaRPr lang="ru-RU"/>
        </a:p>
      </dgm:t>
    </dgm:pt>
    <dgm:pt modelId="{647BB4C2-8869-43E3-A380-D8BBA9C919C3}" type="pres">
      <dgm:prSet presAssocID="{499FFB1E-126A-483A-A549-521C7E5C5875}" presName="arrowDiagram" presStyleCnt="0">
        <dgm:presLayoutVars>
          <dgm:chMax val="5"/>
          <dgm:dir/>
          <dgm:resizeHandles val="exact"/>
        </dgm:presLayoutVars>
      </dgm:prSet>
      <dgm:spPr/>
    </dgm:pt>
    <dgm:pt modelId="{EC488CE7-8894-4508-8005-09E5E5B3DFE2}" type="pres">
      <dgm:prSet presAssocID="{499FFB1E-126A-483A-A549-521C7E5C5875}" presName="arrow" presStyleLbl="bgShp" presStyleIdx="0" presStyleCnt="1"/>
      <dgm:spPr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</dgm:pt>
    <dgm:pt modelId="{89709C19-7CCA-429E-A3C6-59F5DE241EF5}" type="pres">
      <dgm:prSet presAssocID="{499FFB1E-126A-483A-A549-521C7E5C5875}" presName="arrowDiagram3" presStyleCnt="0"/>
      <dgm:spPr/>
    </dgm:pt>
    <dgm:pt modelId="{2008E741-1FA2-428B-B834-55FB1C28299A}" type="pres">
      <dgm:prSet presAssocID="{FA9A35DD-1587-4482-99FE-EA41A6A44EFE}" presName="bullet3a" presStyleLbl="node1" presStyleIdx="0" presStyleCnt="3"/>
      <dgm:spPr/>
      <dgm:t>
        <a:bodyPr/>
        <a:lstStyle/>
        <a:p>
          <a:endParaRPr lang="ru-RU"/>
        </a:p>
      </dgm:t>
    </dgm:pt>
    <dgm:pt modelId="{0F91CEF9-51A5-42FE-B355-3537712ECCEF}" type="pres">
      <dgm:prSet presAssocID="{FA9A35DD-1587-4482-99FE-EA41A6A44EFE}" presName="textBox3a" presStyleLbl="revTx" presStyleIdx="0" presStyleCnt="3" custLinFactNeighborX="23555" custLinFactNeighborY="-222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0F9643-C9C2-4347-8C3F-F97FAEAD7D30}" type="pres">
      <dgm:prSet presAssocID="{5D2B5C48-BFE5-446C-9819-639772CA84D8}" presName="bullet3b" presStyleLbl="node1" presStyleIdx="1" presStyleCnt="3"/>
      <dgm:spPr/>
    </dgm:pt>
    <dgm:pt modelId="{B3CDF3CE-A925-468B-BE99-875B61CD2233}" type="pres">
      <dgm:prSet presAssocID="{5D2B5C48-BFE5-446C-9819-639772CA84D8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4E07B4-B4A2-4F4A-8D8D-E47B10D27D29}" type="pres">
      <dgm:prSet presAssocID="{A52A7BD8-F160-4674-9DBD-FDB4A9276C1D}" presName="bullet3c" presStyleLbl="node1" presStyleIdx="2" presStyleCnt="3"/>
      <dgm:spPr/>
    </dgm:pt>
    <dgm:pt modelId="{6F595437-94D4-4972-A8C8-F9A23EDB80CD}" type="pres">
      <dgm:prSet presAssocID="{A52A7BD8-F160-4674-9DBD-FDB4A9276C1D}" presName="textBox3c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D60FB9C-D49C-427B-BD25-D2284F37E49E}" srcId="{499FFB1E-126A-483A-A549-521C7E5C5875}" destId="{A52A7BD8-F160-4674-9DBD-FDB4A9276C1D}" srcOrd="2" destOrd="0" parTransId="{6B90C435-90A0-41EC-AFDF-24A03983740E}" sibTransId="{F076CA0C-3CB1-4854-AC41-7580E6803092}"/>
    <dgm:cxn modelId="{47043AC1-91B4-4B38-B411-C97246A3C8A4}" srcId="{499FFB1E-126A-483A-A549-521C7E5C5875}" destId="{5D2B5C48-BFE5-446C-9819-639772CA84D8}" srcOrd="1" destOrd="0" parTransId="{927705DF-E6C9-41BB-AE49-B0CA616703E8}" sibTransId="{F593C652-6DD5-4F0E-A86C-B3006D1C46D7}"/>
    <dgm:cxn modelId="{A98CC3D8-6C6A-4E11-A433-E008C9FA539A}" type="presOf" srcId="{FA9A35DD-1587-4482-99FE-EA41A6A44EFE}" destId="{0F91CEF9-51A5-42FE-B355-3537712ECCEF}" srcOrd="0" destOrd="0" presId="urn:microsoft.com/office/officeart/2005/8/layout/arrow2"/>
    <dgm:cxn modelId="{B2F8CCC6-58BE-44ED-B95A-A3B59232E39B}" type="presOf" srcId="{5D2B5C48-BFE5-446C-9819-639772CA84D8}" destId="{B3CDF3CE-A925-468B-BE99-875B61CD2233}" srcOrd="0" destOrd="0" presId="urn:microsoft.com/office/officeart/2005/8/layout/arrow2"/>
    <dgm:cxn modelId="{4F2D8C1F-8A4D-4E8C-ACBE-9DC486C0237F}" srcId="{499FFB1E-126A-483A-A549-521C7E5C5875}" destId="{FA9A35DD-1587-4482-99FE-EA41A6A44EFE}" srcOrd="0" destOrd="0" parTransId="{D9DDADA2-326B-4789-BA9E-3335347770E7}" sibTransId="{A8FA9B5F-46ED-4F68-A7FB-11392E18184C}"/>
    <dgm:cxn modelId="{41AC05CF-3C1C-488C-A38F-52EE63D754C2}" type="presOf" srcId="{499FFB1E-126A-483A-A549-521C7E5C5875}" destId="{647BB4C2-8869-43E3-A380-D8BBA9C919C3}" srcOrd="0" destOrd="0" presId="urn:microsoft.com/office/officeart/2005/8/layout/arrow2"/>
    <dgm:cxn modelId="{3242D339-C722-4CF5-820C-DBA2D7F449D6}" type="presOf" srcId="{A52A7BD8-F160-4674-9DBD-FDB4A9276C1D}" destId="{6F595437-94D4-4972-A8C8-F9A23EDB80CD}" srcOrd="0" destOrd="0" presId="urn:microsoft.com/office/officeart/2005/8/layout/arrow2"/>
    <dgm:cxn modelId="{6B21C4DF-183B-4DAC-97DB-B5679A541644}" type="presParOf" srcId="{647BB4C2-8869-43E3-A380-D8BBA9C919C3}" destId="{EC488CE7-8894-4508-8005-09E5E5B3DFE2}" srcOrd="0" destOrd="0" presId="urn:microsoft.com/office/officeart/2005/8/layout/arrow2"/>
    <dgm:cxn modelId="{1034C318-CEA9-4781-B8FA-88C0F1154858}" type="presParOf" srcId="{647BB4C2-8869-43E3-A380-D8BBA9C919C3}" destId="{89709C19-7CCA-429E-A3C6-59F5DE241EF5}" srcOrd="1" destOrd="0" presId="urn:microsoft.com/office/officeart/2005/8/layout/arrow2"/>
    <dgm:cxn modelId="{7CF839BC-AAE9-4EE0-AB60-F9C00A9FBAA4}" type="presParOf" srcId="{89709C19-7CCA-429E-A3C6-59F5DE241EF5}" destId="{2008E741-1FA2-428B-B834-55FB1C28299A}" srcOrd="0" destOrd="0" presId="urn:microsoft.com/office/officeart/2005/8/layout/arrow2"/>
    <dgm:cxn modelId="{7BA9C497-0270-4183-BB03-4487076522B2}" type="presParOf" srcId="{89709C19-7CCA-429E-A3C6-59F5DE241EF5}" destId="{0F91CEF9-51A5-42FE-B355-3537712ECCEF}" srcOrd="1" destOrd="0" presId="urn:microsoft.com/office/officeart/2005/8/layout/arrow2"/>
    <dgm:cxn modelId="{18EBF908-01BA-4B84-BDB3-CEB4E94CF397}" type="presParOf" srcId="{89709C19-7CCA-429E-A3C6-59F5DE241EF5}" destId="{500F9643-C9C2-4347-8C3F-F97FAEAD7D30}" srcOrd="2" destOrd="0" presId="urn:microsoft.com/office/officeart/2005/8/layout/arrow2"/>
    <dgm:cxn modelId="{D1463341-5F61-4F19-A644-AD36BCD4D903}" type="presParOf" srcId="{89709C19-7CCA-429E-A3C6-59F5DE241EF5}" destId="{B3CDF3CE-A925-468B-BE99-875B61CD2233}" srcOrd="3" destOrd="0" presId="urn:microsoft.com/office/officeart/2005/8/layout/arrow2"/>
    <dgm:cxn modelId="{C1D4144D-7EB7-4714-992A-4283910F9503}" type="presParOf" srcId="{89709C19-7CCA-429E-A3C6-59F5DE241EF5}" destId="{AE4E07B4-B4A2-4F4A-8D8D-E47B10D27D29}" srcOrd="4" destOrd="0" presId="urn:microsoft.com/office/officeart/2005/8/layout/arrow2"/>
    <dgm:cxn modelId="{655D7FF5-C13B-4542-BDD1-7E47CFE11505}" type="presParOf" srcId="{89709C19-7CCA-429E-A3C6-59F5DE241EF5}" destId="{6F595437-94D4-4972-A8C8-F9A23EDB80CD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73D1EFF-00E8-44E0-B1CD-75D637405763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43D6B6F-8837-4995-A894-9FA0BE320BFE}">
      <dgm:prSet phldrT="[Текст]"/>
      <dgm:spPr/>
      <dgm:t>
        <a:bodyPr/>
        <a:lstStyle/>
        <a:p>
          <a:r>
            <a:rPr lang="ru-RU" dirty="0" smtClean="0"/>
            <a:t>ФГОС ДО</a:t>
          </a:r>
          <a:endParaRPr lang="ru-RU" dirty="0"/>
        </a:p>
      </dgm:t>
    </dgm:pt>
    <dgm:pt modelId="{E738C07B-FDBD-49CC-8E7A-7231F5C284AE}" type="parTrans" cxnId="{CC74A980-18FF-4105-8F53-D046995B957B}">
      <dgm:prSet/>
      <dgm:spPr/>
      <dgm:t>
        <a:bodyPr/>
        <a:lstStyle/>
        <a:p>
          <a:endParaRPr lang="ru-RU"/>
        </a:p>
      </dgm:t>
    </dgm:pt>
    <dgm:pt modelId="{540E997C-84BC-4884-BD10-85EA0B1941AD}" type="sibTrans" cxnId="{CC74A980-18FF-4105-8F53-D046995B957B}">
      <dgm:prSet/>
      <dgm:spPr/>
      <dgm:t>
        <a:bodyPr/>
        <a:lstStyle/>
        <a:p>
          <a:endParaRPr lang="ru-RU"/>
        </a:p>
      </dgm:t>
    </dgm:pt>
    <dgm:pt modelId="{66B8B7CA-6C79-450A-B029-DF3550651873}">
      <dgm:prSet phldrT="[Текст]"/>
      <dgm:spPr/>
      <dgm:t>
        <a:bodyPr/>
        <a:lstStyle/>
        <a:p>
          <a:r>
            <a:rPr lang="ru-RU" dirty="0" err="1" smtClean="0"/>
            <a:t>Предшкольная</a:t>
          </a:r>
          <a:r>
            <a:rPr lang="ru-RU" dirty="0" smtClean="0"/>
            <a:t> пора</a:t>
          </a:r>
          <a:endParaRPr lang="ru-RU" dirty="0"/>
        </a:p>
      </dgm:t>
    </dgm:pt>
    <dgm:pt modelId="{0B0542B4-1C84-4A42-9BE1-A2BF410327D8}" type="parTrans" cxnId="{E72AB925-936C-4F3F-99BE-E584DC5C589D}">
      <dgm:prSet/>
      <dgm:spPr/>
      <dgm:t>
        <a:bodyPr/>
        <a:lstStyle/>
        <a:p>
          <a:endParaRPr lang="ru-RU"/>
        </a:p>
      </dgm:t>
    </dgm:pt>
    <dgm:pt modelId="{DB00A436-3235-4A3E-A4B3-616A6604AECC}" type="sibTrans" cxnId="{E72AB925-936C-4F3F-99BE-E584DC5C589D}">
      <dgm:prSet/>
      <dgm:spPr/>
      <dgm:t>
        <a:bodyPr/>
        <a:lstStyle/>
        <a:p>
          <a:endParaRPr lang="ru-RU"/>
        </a:p>
      </dgm:t>
    </dgm:pt>
    <dgm:pt modelId="{091CBDAA-43B3-4970-9B83-9E08387A855A}" type="pres">
      <dgm:prSet presAssocID="{173D1EFF-00E8-44E0-B1CD-75D63740576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525A109-6184-4331-BF60-1C24E10E38F4}" type="pres">
      <dgm:prSet presAssocID="{C43D6B6F-8837-4995-A894-9FA0BE320BFE}" presName="arrow" presStyleLbl="node1" presStyleIdx="0" presStyleCnt="2" custRadScaleRad="101327" custRadScaleInc="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9D042E-F144-4F9B-B09F-FE65BE32F4F8}" type="pres">
      <dgm:prSet presAssocID="{66B8B7CA-6C79-450A-B029-DF3550651873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2AB925-936C-4F3F-99BE-E584DC5C589D}" srcId="{173D1EFF-00E8-44E0-B1CD-75D637405763}" destId="{66B8B7CA-6C79-450A-B029-DF3550651873}" srcOrd="1" destOrd="0" parTransId="{0B0542B4-1C84-4A42-9BE1-A2BF410327D8}" sibTransId="{DB00A436-3235-4A3E-A4B3-616A6604AECC}"/>
    <dgm:cxn modelId="{CC74A980-18FF-4105-8F53-D046995B957B}" srcId="{173D1EFF-00E8-44E0-B1CD-75D637405763}" destId="{C43D6B6F-8837-4995-A894-9FA0BE320BFE}" srcOrd="0" destOrd="0" parTransId="{E738C07B-FDBD-49CC-8E7A-7231F5C284AE}" sibTransId="{540E997C-84BC-4884-BD10-85EA0B1941AD}"/>
    <dgm:cxn modelId="{C6FF5012-6E66-4175-86FA-0B414217D39D}" type="presOf" srcId="{C43D6B6F-8837-4995-A894-9FA0BE320BFE}" destId="{2525A109-6184-4331-BF60-1C24E10E38F4}" srcOrd="0" destOrd="0" presId="urn:microsoft.com/office/officeart/2005/8/layout/arrow5"/>
    <dgm:cxn modelId="{D761C383-5A42-49F7-8E5C-CBC935E9B1B9}" type="presOf" srcId="{66B8B7CA-6C79-450A-B029-DF3550651873}" destId="{9C9D042E-F144-4F9B-B09F-FE65BE32F4F8}" srcOrd="0" destOrd="0" presId="urn:microsoft.com/office/officeart/2005/8/layout/arrow5"/>
    <dgm:cxn modelId="{3727C98B-F28E-4809-9A2F-6BEC6ACCB22C}" type="presOf" srcId="{173D1EFF-00E8-44E0-B1CD-75D637405763}" destId="{091CBDAA-43B3-4970-9B83-9E08387A855A}" srcOrd="0" destOrd="0" presId="urn:microsoft.com/office/officeart/2005/8/layout/arrow5"/>
    <dgm:cxn modelId="{49C90B57-7B6C-4F03-AAF5-8CA7F85B2862}" type="presParOf" srcId="{091CBDAA-43B3-4970-9B83-9E08387A855A}" destId="{2525A109-6184-4331-BF60-1C24E10E38F4}" srcOrd="0" destOrd="0" presId="urn:microsoft.com/office/officeart/2005/8/layout/arrow5"/>
    <dgm:cxn modelId="{2636FB68-3AFC-40AD-B547-B9E469C99A96}" type="presParOf" srcId="{091CBDAA-43B3-4970-9B83-9E08387A855A}" destId="{9C9D042E-F144-4F9B-B09F-FE65BE32F4F8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0A3B914-27D4-432B-B928-76FD19494980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47A3F0D-9CDB-4476-936B-E8AED1A5CF78}">
      <dgm:prSet phldrT="[Текст]" custT="1"/>
      <dgm:spPr/>
      <dgm:t>
        <a:bodyPr/>
        <a:lstStyle/>
        <a:p>
          <a:pPr marL="0" marR="0" indent="0" algn="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Речевое развитие</a:t>
          </a:r>
        </a:p>
      </dgm:t>
    </dgm:pt>
    <dgm:pt modelId="{9FB4B0CA-F78F-4B08-8DC2-2E811A941A90}" type="parTrans" cxnId="{F50AE61C-7352-4C31-AE3B-810E98CCD05D}">
      <dgm:prSet/>
      <dgm:spPr/>
      <dgm:t>
        <a:bodyPr/>
        <a:lstStyle/>
        <a:p>
          <a:endParaRPr lang="ru-RU"/>
        </a:p>
      </dgm:t>
    </dgm:pt>
    <dgm:pt modelId="{6D8D22AA-7FDC-4F5C-AA0D-1FB46C30BE4E}" type="sibTrans" cxnId="{F50AE61C-7352-4C31-AE3B-810E98CCD05D}">
      <dgm:prSet/>
      <dgm:spPr/>
      <dgm:t>
        <a:bodyPr/>
        <a:lstStyle/>
        <a:p>
          <a:endParaRPr lang="ru-RU"/>
        </a:p>
      </dgm:t>
    </dgm:pt>
    <dgm:pt modelId="{2DEB5AC3-793A-4105-8BC2-78E11209B05C}">
      <dgm:prSet phldrT="[Текст]" custT="1"/>
      <dgm:spPr/>
      <dgm:t>
        <a:bodyPr/>
        <a:lstStyle/>
        <a:p>
          <a:pPr algn="r"/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Познавательное развитие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CB9F58-69D1-4F2B-9C74-A009BE8C0484}" type="parTrans" cxnId="{3B95EC4E-1940-4605-A159-0B9D465A2FB0}">
      <dgm:prSet/>
      <dgm:spPr/>
      <dgm:t>
        <a:bodyPr/>
        <a:lstStyle/>
        <a:p>
          <a:endParaRPr lang="ru-RU"/>
        </a:p>
      </dgm:t>
    </dgm:pt>
    <dgm:pt modelId="{B5043BDE-8B4D-457D-9900-85AB83EC19AC}" type="sibTrans" cxnId="{3B95EC4E-1940-4605-A159-0B9D465A2FB0}">
      <dgm:prSet/>
      <dgm:spPr/>
      <dgm:t>
        <a:bodyPr/>
        <a:lstStyle/>
        <a:p>
          <a:endParaRPr lang="ru-RU"/>
        </a:p>
      </dgm:t>
    </dgm:pt>
    <dgm:pt modelId="{151A197D-8DC3-473F-B4B1-6FD79AEBEFCC}">
      <dgm:prSet phldrT="[Текст]" custT="1"/>
      <dgm:spPr/>
      <dgm:t>
        <a:bodyPr/>
        <a:lstStyle/>
        <a:p>
          <a:pPr marL="0" marR="0" indent="0" algn="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Социально-коммуникативное развитие</a:t>
          </a:r>
        </a:p>
        <a:p>
          <a:pPr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dirty="0"/>
        </a:p>
      </dgm:t>
    </dgm:pt>
    <dgm:pt modelId="{D3CBC1C2-44D5-4CD8-9A92-84A6EB829968}" type="parTrans" cxnId="{CA893D06-E620-4ED6-A417-A38CBD42B989}">
      <dgm:prSet/>
      <dgm:spPr/>
      <dgm:t>
        <a:bodyPr/>
        <a:lstStyle/>
        <a:p>
          <a:endParaRPr lang="ru-RU"/>
        </a:p>
      </dgm:t>
    </dgm:pt>
    <dgm:pt modelId="{E0174DDF-BAC1-4760-8246-66EFB839EB5D}" type="sibTrans" cxnId="{CA893D06-E620-4ED6-A417-A38CBD42B989}">
      <dgm:prSet/>
      <dgm:spPr/>
      <dgm:t>
        <a:bodyPr/>
        <a:lstStyle/>
        <a:p>
          <a:endParaRPr lang="ru-RU"/>
        </a:p>
      </dgm:t>
    </dgm:pt>
    <dgm:pt modelId="{CF0BC9F3-54FD-4265-9942-738B0F2521CD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   Физическое           	развитие</a:t>
          </a:r>
        </a:p>
        <a:p>
          <a:endParaRPr lang="ru-RU" sz="1800" dirty="0"/>
        </a:p>
      </dgm:t>
    </dgm:pt>
    <dgm:pt modelId="{9786B3F2-265F-4454-BB9A-835EFF1601FF}" type="parTrans" cxnId="{88A8E813-4DA8-417C-9005-55016190BD53}">
      <dgm:prSet/>
      <dgm:spPr/>
      <dgm:t>
        <a:bodyPr/>
        <a:lstStyle/>
        <a:p>
          <a:endParaRPr lang="ru-RU"/>
        </a:p>
      </dgm:t>
    </dgm:pt>
    <dgm:pt modelId="{9C46C51F-33E8-46F1-8F48-6318218BA8BA}" type="sibTrans" cxnId="{88A8E813-4DA8-417C-9005-55016190BD53}">
      <dgm:prSet/>
      <dgm:spPr/>
      <dgm:t>
        <a:bodyPr/>
        <a:lstStyle/>
        <a:p>
          <a:endParaRPr lang="ru-RU"/>
        </a:p>
      </dgm:t>
    </dgm:pt>
    <dgm:pt modelId="{1C84789E-6CD1-4549-8750-BBBC7842DAFF}">
      <dgm:prSet phldrT="[Текст]" custT="1"/>
      <dgm:spPr/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Художественно-эстетическое</a:t>
          </a:r>
        </a:p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развитие</a:t>
          </a:r>
        </a:p>
        <a:p>
          <a:pPr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dirty="0"/>
        </a:p>
      </dgm:t>
    </dgm:pt>
    <dgm:pt modelId="{C2D37699-8288-475F-BFD6-F53BA4161D2A}" type="parTrans" cxnId="{3C958D0D-1047-4BF4-8408-02CCD8E57F93}">
      <dgm:prSet/>
      <dgm:spPr/>
      <dgm:t>
        <a:bodyPr/>
        <a:lstStyle/>
        <a:p>
          <a:endParaRPr lang="ru-RU"/>
        </a:p>
      </dgm:t>
    </dgm:pt>
    <dgm:pt modelId="{0794DFFB-5422-40EF-BEA7-B95B2E947602}" type="sibTrans" cxnId="{3C958D0D-1047-4BF4-8408-02CCD8E57F93}">
      <dgm:prSet/>
      <dgm:spPr/>
      <dgm:t>
        <a:bodyPr/>
        <a:lstStyle/>
        <a:p>
          <a:endParaRPr lang="ru-RU"/>
        </a:p>
      </dgm:t>
    </dgm:pt>
    <dgm:pt modelId="{6409B691-3178-4015-B274-A43D8179FEC0}" type="pres">
      <dgm:prSet presAssocID="{90A3B914-27D4-432B-B928-76FD1949498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EE07F78-C1D9-4F8A-BC9A-4164CAA0781F}" type="pres">
      <dgm:prSet presAssocID="{C47A3F0D-9CDB-4476-936B-E8AED1A5CF78}" presName="composite" presStyleCnt="0"/>
      <dgm:spPr/>
    </dgm:pt>
    <dgm:pt modelId="{9E02D334-00FB-431D-A03D-91D3C94FD5AD}" type="pres">
      <dgm:prSet presAssocID="{C47A3F0D-9CDB-4476-936B-E8AED1A5CF78}" presName="rect1" presStyleLbl="trAlignAcc1" presStyleIdx="0" presStyleCnt="5" custLinFactY="24728" custLinFactNeighborX="7189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7B317B-C085-4AA1-AF37-EA42A1E4896E}" type="pres">
      <dgm:prSet presAssocID="{C47A3F0D-9CDB-4476-936B-E8AED1A5CF78}" presName="rect2" presStyleLbl="fgImgPlace1" presStyleIdx="0" presStyleCnt="5" custLinFactY="32545" custLinFactNeighborX="51913" custLinFactNeighborY="10000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36AA062-5D12-4F78-910F-5D9EEB5A268F}" type="pres">
      <dgm:prSet presAssocID="{6D8D22AA-7FDC-4F5C-AA0D-1FB46C30BE4E}" presName="sibTrans" presStyleCnt="0"/>
      <dgm:spPr/>
    </dgm:pt>
    <dgm:pt modelId="{4C19CEFA-2BA9-403E-8737-49FAFE2528D4}" type="pres">
      <dgm:prSet presAssocID="{2DEB5AC3-793A-4105-8BC2-78E11209B05C}" presName="composite" presStyleCnt="0"/>
      <dgm:spPr/>
    </dgm:pt>
    <dgm:pt modelId="{E5B9E789-CC3D-4687-A275-DF170446A884}" type="pres">
      <dgm:prSet presAssocID="{2DEB5AC3-793A-4105-8BC2-78E11209B05C}" presName="rect1" presStyleLbl="trAlignAcc1" presStyleIdx="1" presStyleCnt="5" custLinFactY="22392" custLinFactNeighborX="461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3192CC-21D9-4EA4-B8B8-EBEF4505C90A}" type="pres">
      <dgm:prSet presAssocID="{2DEB5AC3-793A-4105-8BC2-78E11209B05C}" presName="rect2" presStyleLbl="fgImgPlace1" presStyleIdx="1" presStyleCnt="5" custLinFactY="100000" custLinFactNeighborX="-92936" custLinFactNeighborY="137370"/>
      <dgm:spPr/>
      <dgm:t>
        <a:bodyPr/>
        <a:lstStyle/>
        <a:p>
          <a:endParaRPr lang="ru-RU"/>
        </a:p>
      </dgm:t>
    </dgm:pt>
    <dgm:pt modelId="{BC9001AD-6370-4BCF-A60D-EE2884F524C9}" type="pres">
      <dgm:prSet presAssocID="{B5043BDE-8B4D-457D-9900-85AB83EC19AC}" presName="sibTrans" presStyleCnt="0"/>
      <dgm:spPr/>
    </dgm:pt>
    <dgm:pt modelId="{D370CC08-F0DA-4477-B9D3-3A2F481177E6}" type="pres">
      <dgm:prSet presAssocID="{151A197D-8DC3-473F-B4B1-6FD79AEBEFCC}" presName="composite" presStyleCnt="0"/>
      <dgm:spPr/>
    </dgm:pt>
    <dgm:pt modelId="{E730B66C-D040-4683-BBE5-EC4047C00E58}" type="pres">
      <dgm:prSet presAssocID="{151A197D-8DC3-473F-B4B1-6FD79AEBEFCC}" presName="rect1" presStyleLbl="trAlignAcc1" presStyleIdx="2" presStyleCnt="5" custScaleX="132960" custLinFactY="-100000" custLinFactNeighborX="-2562" custLinFactNeighborY="-1423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D907CF-4C6F-4B62-9E24-9E1CDA7695C3}" type="pres">
      <dgm:prSet presAssocID="{151A197D-8DC3-473F-B4B1-6FD79AEBEFCC}" presName="rect2" presStyleLbl="fgImgPlace1" presStyleIdx="2" presStyleCnt="5" custLinFactY="-100000" custLinFactNeighborX="-68000" custLinFactNeighborY="-11706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00068D46-02D8-48D6-87D0-BB14758795B1}" type="pres">
      <dgm:prSet presAssocID="{E0174DDF-BAC1-4760-8246-66EFB839EB5D}" presName="sibTrans" presStyleCnt="0"/>
      <dgm:spPr/>
    </dgm:pt>
    <dgm:pt modelId="{5CAB3C7B-26A0-4E5E-A0E9-BC789B1D7D4A}" type="pres">
      <dgm:prSet presAssocID="{1C84789E-6CD1-4549-8750-BBBC7842DAFF}" presName="composite" presStyleCnt="0"/>
      <dgm:spPr/>
    </dgm:pt>
    <dgm:pt modelId="{B13BEE5B-776A-4DF1-A96C-AF4607FA09D2}" type="pres">
      <dgm:prSet presAssocID="{1C84789E-6CD1-4549-8750-BBBC7842DAFF}" presName="rect1" presStyleLbl="trAlignAcc1" presStyleIdx="3" presStyleCnt="5" custScaleX="189568" custLinFactNeighborX="15575" custLinFactNeighborY="78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F1AD3B-7E2F-4CA5-9167-7780DEF35352}" type="pres">
      <dgm:prSet presAssocID="{1C84789E-6CD1-4549-8750-BBBC7842DAFF}" presName="rect2" presStyleLbl="fgImgPlace1" presStyleIdx="3" presStyleCnt="5" custScaleX="172298" custScaleY="73974" custLinFactNeighborX="-78919" custLinFactNeighborY="23891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0CAC8FEA-B700-4E17-9594-90EB31B7E6EC}" type="pres">
      <dgm:prSet presAssocID="{0794DFFB-5422-40EF-BEA7-B95B2E947602}" presName="sibTrans" presStyleCnt="0"/>
      <dgm:spPr/>
    </dgm:pt>
    <dgm:pt modelId="{F34AC3B3-FC17-4185-850D-92496E3FE58B}" type="pres">
      <dgm:prSet presAssocID="{CF0BC9F3-54FD-4265-9942-738B0F2521CD}" presName="composite" presStyleCnt="0"/>
      <dgm:spPr/>
    </dgm:pt>
    <dgm:pt modelId="{D882EBAF-AE66-47AC-AFC3-7F687A157416}" type="pres">
      <dgm:prSet presAssocID="{CF0BC9F3-54FD-4265-9942-738B0F2521CD}" presName="rect1" presStyleLbl="trAlignAcc1" presStyleIdx="4" presStyleCnt="5" custLinFactNeighborX="7950" custLinFactNeighborY="-124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D57131-A1E9-42B9-A6DE-2892A923BEAD}" type="pres">
      <dgm:prSet presAssocID="{CF0BC9F3-54FD-4265-9942-738B0F2521CD}" presName="rect2" presStyleLbl="fgImgPlace1" presStyleIdx="4" presStyleCnt="5" custScaleX="133157" custScaleY="110849" custLinFactNeighborX="71969" custLinFactNeighborY="1712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03D4381E-76E9-4DA0-8DD8-2AF51A23B9DB}" type="presOf" srcId="{2DEB5AC3-793A-4105-8BC2-78E11209B05C}" destId="{E5B9E789-CC3D-4687-A275-DF170446A884}" srcOrd="0" destOrd="0" presId="urn:microsoft.com/office/officeart/2008/layout/PictureStrips"/>
    <dgm:cxn modelId="{F50AE61C-7352-4C31-AE3B-810E98CCD05D}" srcId="{90A3B914-27D4-432B-B928-76FD19494980}" destId="{C47A3F0D-9CDB-4476-936B-E8AED1A5CF78}" srcOrd="0" destOrd="0" parTransId="{9FB4B0CA-F78F-4B08-8DC2-2E811A941A90}" sibTransId="{6D8D22AA-7FDC-4F5C-AA0D-1FB46C30BE4E}"/>
    <dgm:cxn modelId="{61A9D61E-5780-4A07-8678-93AC0B27D1D8}" type="presOf" srcId="{CF0BC9F3-54FD-4265-9942-738B0F2521CD}" destId="{D882EBAF-AE66-47AC-AFC3-7F687A157416}" srcOrd="0" destOrd="0" presId="urn:microsoft.com/office/officeart/2008/layout/PictureStrips"/>
    <dgm:cxn modelId="{3C958D0D-1047-4BF4-8408-02CCD8E57F93}" srcId="{90A3B914-27D4-432B-B928-76FD19494980}" destId="{1C84789E-6CD1-4549-8750-BBBC7842DAFF}" srcOrd="3" destOrd="0" parTransId="{C2D37699-8288-475F-BFD6-F53BA4161D2A}" sibTransId="{0794DFFB-5422-40EF-BEA7-B95B2E947602}"/>
    <dgm:cxn modelId="{CA893D06-E620-4ED6-A417-A38CBD42B989}" srcId="{90A3B914-27D4-432B-B928-76FD19494980}" destId="{151A197D-8DC3-473F-B4B1-6FD79AEBEFCC}" srcOrd="2" destOrd="0" parTransId="{D3CBC1C2-44D5-4CD8-9A92-84A6EB829968}" sibTransId="{E0174DDF-BAC1-4760-8246-66EFB839EB5D}"/>
    <dgm:cxn modelId="{55D67B32-B179-414E-B9A0-39614EBFA3FA}" type="presOf" srcId="{90A3B914-27D4-432B-B928-76FD19494980}" destId="{6409B691-3178-4015-B274-A43D8179FEC0}" srcOrd="0" destOrd="0" presId="urn:microsoft.com/office/officeart/2008/layout/PictureStrips"/>
    <dgm:cxn modelId="{037E6F1D-22FD-40BE-93A7-A5BEE500F93B}" type="presOf" srcId="{1C84789E-6CD1-4549-8750-BBBC7842DAFF}" destId="{B13BEE5B-776A-4DF1-A96C-AF4607FA09D2}" srcOrd="0" destOrd="0" presId="urn:microsoft.com/office/officeart/2008/layout/PictureStrips"/>
    <dgm:cxn modelId="{3B95EC4E-1940-4605-A159-0B9D465A2FB0}" srcId="{90A3B914-27D4-432B-B928-76FD19494980}" destId="{2DEB5AC3-793A-4105-8BC2-78E11209B05C}" srcOrd="1" destOrd="0" parTransId="{10CB9F58-69D1-4F2B-9C74-A009BE8C0484}" sibTransId="{B5043BDE-8B4D-457D-9900-85AB83EC19AC}"/>
    <dgm:cxn modelId="{1F0820E1-C455-4B7D-A65C-B797705FCF3A}" type="presOf" srcId="{151A197D-8DC3-473F-B4B1-6FD79AEBEFCC}" destId="{E730B66C-D040-4683-BBE5-EC4047C00E58}" srcOrd="0" destOrd="0" presId="urn:microsoft.com/office/officeart/2008/layout/PictureStrips"/>
    <dgm:cxn modelId="{A705833F-AC54-4CC3-8F7D-CB2569A4B430}" type="presOf" srcId="{C47A3F0D-9CDB-4476-936B-E8AED1A5CF78}" destId="{9E02D334-00FB-431D-A03D-91D3C94FD5AD}" srcOrd="0" destOrd="0" presId="urn:microsoft.com/office/officeart/2008/layout/PictureStrips"/>
    <dgm:cxn modelId="{88A8E813-4DA8-417C-9005-55016190BD53}" srcId="{90A3B914-27D4-432B-B928-76FD19494980}" destId="{CF0BC9F3-54FD-4265-9942-738B0F2521CD}" srcOrd="4" destOrd="0" parTransId="{9786B3F2-265F-4454-BB9A-835EFF1601FF}" sibTransId="{9C46C51F-33E8-46F1-8F48-6318218BA8BA}"/>
    <dgm:cxn modelId="{6BFD524D-640F-43D4-A038-EAB98D4FBFFB}" type="presParOf" srcId="{6409B691-3178-4015-B274-A43D8179FEC0}" destId="{3EE07F78-C1D9-4F8A-BC9A-4164CAA0781F}" srcOrd="0" destOrd="0" presId="urn:microsoft.com/office/officeart/2008/layout/PictureStrips"/>
    <dgm:cxn modelId="{C67E5E48-ACCF-4118-B9F5-F2B1F09AC344}" type="presParOf" srcId="{3EE07F78-C1D9-4F8A-BC9A-4164CAA0781F}" destId="{9E02D334-00FB-431D-A03D-91D3C94FD5AD}" srcOrd="0" destOrd="0" presId="urn:microsoft.com/office/officeart/2008/layout/PictureStrips"/>
    <dgm:cxn modelId="{20725B78-D0AF-4672-A6B7-955B1BCD956A}" type="presParOf" srcId="{3EE07F78-C1D9-4F8A-BC9A-4164CAA0781F}" destId="{FF7B317B-C085-4AA1-AF37-EA42A1E4896E}" srcOrd="1" destOrd="0" presId="urn:microsoft.com/office/officeart/2008/layout/PictureStrips"/>
    <dgm:cxn modelId="{D9B74376-39A9-48D9-BF3D-95FA053494EF}" type="presParOf" srcId="{6409B691-3178-4015-B274-A43D8179FEC0}" destId="{436AA062-5D12-4F78-910F-5D9EEB5A268F}" srcOrd="1" destOrd="0" presId="urn:microsoft.com/office/officeart/2008/layout/PictureStrips"/>
    <dgm:cxn modelId="{8CBB736E-ECB5-4401-AC80-EA1BBF4EF288}" type="presParOf" srcId="{6409B691-3178-4015-B274-A43D8179FEC0}" destId="{4C19CEFA-2BA9-403E-8737-49FAFE2528D4}" srcOrd="2" destOrd="0" presId="urn:microsoft.com/office/officeart/2008/layout/PictureStrips"/>
    <dgm:cxn modelId="{E7F682DA-E97D-440D-B268-5ADC84F1A56A}" type="presParOf" srcId="{4C19CEFA-2BA9-403E-8737-49FAFE2528D4}" destId="{E5B9E789-CC3D-4687-A275-DF170446A884}" srcOrd="0" destOrd="0" presId="urn:microsoft.com/office/officeart/2008/layout/PictureStrips"/>
    <dgm:cxn modelId="{167FF803-2D69-4ED2-A6C8-EFE9E26D1462}" type="presParOf" srcId="{4C19CEFA-2BA9-403E-8737-49FAFE2528D4}" destId="{D83192CC-21D9-4EA4-B8B8-EBEF4505C90A}" srcOrd="1" destOrd="0" presId="urn:microsoft.com/office/officeart/2008/layout/PictureStrips"/>
    <dgm:cxn modelId="{7621BB06-69F1-4045-AE14-567964C9F292}" type="presParOf" srcId="{6409B691-3178-4015-B274-A43D8179FEC0}" destId="{BC9001AD-6370-4BCF-A60D-EE2884F524C9}" srcOrd="3" destOrd="0" presId="urn:microsoft.com/office/officeart/2008/layout/PictureStrips"/>
    <dgm:cxn modelId="{E3F9B72E-6CE5-426D-A2BE-C2292460223F}" type="presParOf" srcId="{6409B691-3178-4015-B274-A43D8179FEC0}" destId="{D370CC08-F0DA-4477-B9D3-3A2F481177E6}" srcOrd="4" destOrd="0" presId="urn:microsoft.com/office/officeart/2008/layout/PictureStrips"/>
    <dgm:cxn modelId="{5A526D5A-87D5-4801-B480-3FC27C15FC82}" type="presParOf" srcId="{D370CC08-F0DA-4477-B9D3-3A2F481177E6}" destId="{E730B66C-D040-4683-BBE5-EC4047C00E58}" srcOrd="0" destOrd="0" presId="urn:microsoft.com/office/officeart/2008/layout/PictureStrips"/>
    <dgm:cxn modelId="{2B189122-3FC1-473C-BBFA-1EB734BF3F4B}" type="presParOf" srcId="{D370CC08-F0DA-4477-B9D3-3A2F481177E6}" destId="{7AD907CF-4C6F-4B62-9E24-9E1CDA7695C3}" srcOrd="1" destOrd="0" presId="urn:microsoft.com/office/officeart/2008/layout/PictureStrips"/>
    <dgm:cxn modelId="{D457A443-CD85-41EA-8851-E44454BC3CA6}" type="presParOf" srcId="{6409B691-3178-4015-B274-A43D8179FEC0}" destId="{00068D46-02D8-48D6-87D0-BB14758795B1}" srcOrd="5" destOrd="0" presId="urn:microsoft.com/office/officeart/2008/layout/PictureStrips"/>
    <dgm:cxn modelId="{612EF096-DFB0-43BA-B97A-5DBEEF43F2FF}" type="presParOf" srcId="{6409B691-3178-4015-B274-A43D8179FEC0}" destId="{5CAB3C7B-26A0-4E5E-A0E9-BC789B1D7D4A}" srcOrd="6" destOrd="0" presId="urn:microsoft.com/office/officeart/2008/layout/PictureStrips"/>
    <dgm:cxn modelId="{C398C8D4-CE35-4890-B99E-076665A326DA}" type="presParOf" srcId="{5CAB3C7B-26A0-4E5E-A0E9-BC789B1D7D4A}" destId="{B13BEE5B-776A-4DF1-A96C-AF4607FA09D2}" srcOrd="0" destOrd="0" presId="urn:microsoft.com/office/officeart/2008/layout/PictureStrips"/>
    <dgm:cxn modelId="{24538105-C76D-4A9F-9502-E2A735C8ADB6}" type="presParOf" srcId="{5CAB3C7B-26A0-4E5E-A0E9-BC789B1D7D4A}" destId="{61F1AD3B-7E2F-4CA5-9167-7780DEF35352}" srcOrd="1" destOrd="0" presId="urn:microsoft.com/office/officeart/2008/layout/PictureStrips"/>
    <dgm:cxn modelId="{49BB6D1F-7EFB-49D6-8FF6-55AEB741EFA6}" type="presParOf" srcId="{6409B691-3178-4015-B274-A43D8179FEC0}" destId="{0CAC8FEA-B700-4E17-9594-90EB31B7E6EC}" srcOrd="7" destOrd="0" presId="urn:microsoft.com/office/officeart/2008/layout/PictureStrips"/>
    <dgm:cxn modelId="{4C7516F4-9C09-45F1-8931-EACD7E357666}" type="presParOf" srcId="{6409B691-3178-4015-B274-A43D8179FEC0}" destId="{F34AC3B3-FC17-4185-850D-92496E3FE58B}" srcOrd="8" destOrd="0" presId="urn:microsoft.com/office/officeart/2008/layout/PictureStrips"/>
    <dgm:cxn modelId="{D6737263-B9D0-43FC-A4AA-2B59ED301774}" type="presParOf" srcId="{F34AC3B3-FC17-4185-850D-92496E3FE58B}" destId="{D882EBAF-AE66-47AC-AFC3-7F687A157416}" srcOrd="0" destOrd="0" presId="urn:microsoft.com/office/officeart/2008/layout/PictureStrips"/>
    <dgm:cxn modelId="{FB5D027C-9A61-48A2-9594-2655609F5B24}" type="presParOf" srcId="{F34AC3B3-FC17-4185-850D-92496E3FE58B}" destId="{A3D57131-A1E9-42B9-A6DE-2892A923BEAD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E65BBE-A5DE-46EC-A8EF-ECBD200E3360}">
      <dsp:nvSpPr>
        <dsp:cNvPr id="0" name=""/>
        <dsp:cNvSpPr/>
      </dsp:nvSpPr>
      <dsp:spPr>
        <a:xfrm>
          <a:off x="4268855" y="2667738"/>
          <a:ext cx="2347268" cy="11170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1261"/>
              </a:lnTo>
              <a:lnTo>
                <a:pt x="2347268" y="761261"/>
              </a:lnTo>
              <a:lnTo>
                <a:pt x="2347268" y="111708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70EE0A-2FD5-486D-8509-66147CA1C03E}">
      <dsp:nvSpPr>
        <dsp:cNvPr id="0" name=""/>
        <dsp:cNvSpPr/>
      </dsp:nvSpPr>
      <dsp:spPr>
        <a:xfrm>
          <a:off x="1921587" y="2667738"/>
          <a:ext cx="2347268" cy="1117086"/>
        </a:xfrm>
        <a:custGeom>
          <a:avLst/>
          <a:gdLst/>
          <a:ahLst/>
          <a:cxnLst/>
          <a:rect l="0" t="0" r="0" b="0"/>
          <a:pathLst>
            <a:path>
              <a:moveTo>
                <a:pt x="2347268" y="0"/>
              </a:moveTo>
              <a:lnTo>
                <a:pt x="2347268" y="761261"/>
              </a:lnTo>
              <a:lnTo>
                <a:pt x="0" y="761261"/>
              </a:lnTo>
              <a:lnTo>
                <a:pt x="0" y="111708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145829-F5FF-4828-93C8-9FB0624311C0}">
      <dsp:nvSpPr>
        <dsp:cNvPr id="0" name=""/>
        <dsp:cNvSpPr/>
      </dsp:nvSpPr>
      <dsp:spPr>
        <a:xfrm>
          <a:off x="458367" y="228712"/>
          <a:ext cx="7620976" cy="24390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7608C4-EDC0-4302-BBE8-1181821FB632}">
      <dsp:nvSpPr>
        <dsp:cNvPr id="0" name=""/>
        <dsp:cNvSpPr/>
      </dsp:nvSpPr>
      <dsp:spPr>
        <a:xfrm>
          <a:off x="885144" y="634149"/>
          <a:ext cx="7620976" cy="24390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dirty="0" smtClean="0"/>
            <a:t>Реализация  ООП «Тропинки» 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kern="1200" dirty="0"/>
        </a:p>
      </dsp:txBody>
      <dsp:txXfrm>
        <a:off x="956581" y="705586"/>
        <a:ext cx="7478102" cy="2296151"/>
      </dsp:txXfrm>
    </dsp:sp>
    <dsp:sp modelId="{DB1B26BC-6797-457E-B7D2-CA849351D020}">
      <dsp:nvSpPr>
        <dsp:cNvPr id="0" name=""/>
        <dsp:cNvSpPr/>
      </dsp:nvSpPr>
      <dsp:spPr>
        <a:xfrm>
          <a:off x="1094" y="3784824"/>
          <a:ext cx="3840985" cy="24390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1B566C-061F-41ED-A3DE-712419B19263}">
      <dsp:nvSpPr>
        <dsp:cNvPr id="0" name=""/>
        <dsp:cNvSpPr/>
      </dsp:nvSpPr>
      <dsp:spPr>
        <a:xfrm>
          <a:off x="427870" y="4190261"/>
          <a:ext cx="3840985" cy="24390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В обязательной части программы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(комплексное использование программы) 60%</a:t>
          </a:r>
          <a:endParaRPr lang="ru-RU" sz="2300" kern="1200" dirty="0"/>
        </a:p>
      </dsp:txBody>
      <dsp:txXfrm>
        <a:off x="499307" y="4261698"/>
        <a:ext cx="3698111" cy="2296151"/>
      </dsp:txXfrm>
    </dsp:sp>
    <dsp:sp modelId="{74237AC0-23A4-4B7C-8B12-C245185A5E07}">
      <dsp:nvSpPr>
        <dsp:cNvPr id="0" name=""/>
        <dsp:cNvSpPr/>
      </dsp:nvSpPr>
      <dsp:spPr>
        <a:xfrm>
          <a:off x="4695632" y="3784824"/>
          <a:ext cx="3840985" cy="243902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1470E9-F84F-4C2A-9533-38AA2EF5D51F}">
      <dsp:nvSpPr>
        <dsp:cNvPr id="0" name=""/>
        <dsp:cNvSpPr/>
      </dsp:nvSpPr>
      <dsp:spPr>
        <a:xfrm>
          <a:off x="5122408" y="4190261"/>
          <a:ext cx="3840985" cy="24390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В части, формируемой участниками образовательного процесса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(использование части программы) 40%</a:t>
          </a:r>
          <a:endParaRPr lang="ru-RU" sz="2300" kern="1200" dirty="0"/>
        </a:p>
      </dsp:txBody>
      <dsp:txXfrm>
        <a:off x="5193845" y="4261698"/>
        <a:ext cx="3698111" cy="22961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0D2957-2B8E-484F-AC7D-65AD3F5E8528}">
      <dsp:nvSpPr>
        <dsp:cNvPr id="0" name=""/>
        <dsp:cNvSpPr/>
      </dsp:nvSpPr>
      <dsp:spPr>
        <a:xfrm rot="285323">
          <a:off x="-206435" y="-6"/>
          <a:ext cx="7740352" cy="5301221"/>
        </a:xfrm>
        <a:prstGeom prst="swooshArrow">
          <a:avLst>
            <a:gd name="adj1" fmla="val 25000"/>
            <a:gd name="adj2" fmla="val 2500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80B56BA8-EEBD-43BB-B7FE-EF63DADD1E5F}">
      <dsp:nvSpPr>
        <dsp:cNvPr id="0" name=""/>
        <dsp:cNvSpPr/>
      </dsp:nvSpPr>
      <dsp:spPr>
        <a:xfrm>
          <a:off x="720080" y="3600400"/>
          <a:ext cx="178028" cy="17802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81D416-D558-4EDD-8991-2197A5D0A16F}">
      <dsp:nvSpPr>
        <dsp:cNvPr id="0" name=""/>
        <dsp:cNvSpPr/>
      </dsp:nvSpPr>
      <dsp:spPr>
        <a:xfrm>
          <a:off x="365906" y="4077068"/>
          <a:ext cx="2010359" cy="11513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333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effectLst>
                <a:outerShdw blurRad="38100" dist="38100" dir="2700000" algn="tl">
                  <a:srgbClr val="C0C0C0"/>
                </a:outerShdw>
              </a:effectLst>
            </a:rPr>
            <a:t>Коммуникативные компетенции</a:t>
          </a:r>
          <a:endParaRPr lang="ru-RU" sz="1800" kern="1200" dirty="0"/>
        </a:p>
      </dsp:txBody>
      <dsp:txXfrm>
        <a:off x="365906" y="4077068"/>
        <a:ext cx="2010359" cy="1151377"/>
      </dsp:txXfrm>
    </dsp:sp>
    <dsp:sp modelId="{72927D7B-23A7-4FE1-9B86-C7DFECFD0149}">
      <dsp:nvSpPr>
        <dsp:cNvPr id="0" name=""/>
        <dsp:cNvSpPr/>
      </dsp:nvSpPr>
      <dsp:spPr>
        <a:xfrm>
          <a:off x="1656184" y="2808313"/>
          <a:ext cx="278652" cy="27865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B099BC2-3182-4254-81FB-EA16E66EDABA}">
      <dsp:nvSpPr>
        <dsp:cNvPr id="0" name=""/>
        <dsp:cNvSpPr/>
      </dsp:nvSpPr>
      <dsp:spPr>
        <a:xfrm>
          <a:off x="1800203" y="3140971"/>
          <a:ext cx="1897024" cy="20270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7652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effectLst>
                <a:outerShdw blurRad="38100" dist="38100" dir="2700000" algn="tl">
                  <a:srgbClr val="C0C0C0"/>
                </a:outerShdw>
              </a:effectLst>
            </a:rPr>
            <a:t>Умение работать с большими объемами информации</a:t>
          </a:r>
          <a:endParaRPr lang="ru-RU" sz="1600" b="1" kern="1200" dirty="0">
            <a:effectLst>
              <a:outerShdw blurRad="38100" dist="38100" dir="2700000" algn="tl">
                <a:srgbClr val="C0C0C0"/>
              </a:outerShdw>
            </a:effectLst>
          </a:endParaRPr>
        </a:p>
      </dsp:txBody>
      <dsp:txXfrm>
        <a:off x="1800203" y="3140971"/>
        <a:ext cx="1897024" cy="2027004"/>
      </dsp:txXfrm>
    </dsp:sp>
    <dsp:sp modelId="{0A8C4C9E-0F75-40C7-84B8-FE4489661FFF}">
      <dsp:nvSpPr>
        <dsp:cNvPr id="0" name=""/>
        <dsp:cNvSpPr/>
      </dsp:nvSpPr>
      <dsp:spPr>
        <a:xfrm>
          <a:off x="2952327" y="2016226"/>
          <a:ext cx="371536" cy="37153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14A8478-D15C-4C69-9456-A474AD137C57}">
      <dsp:nvSpPr>
        <dsp:cNvPr id="0" name=""/>
        <dsp:cNvSpPr/>
      </dsp:nvSpPr>
      <dsp:spPr>
        <a:xfrm>
          <a:off x="3168354" y="2420891"/>
          <a:ext cx="2718637" cy="27187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6870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Cambria" pitchFamily="16" charset="0"/>
            </a:rPr>
            <a:t>Способность к самообразован</a:t>
          </a:r>
          <a:r>
            <a:rPr lang="ru-RU" sz="1800" b="0" kern="1200" dirty="0" smtClean="0">
              <a:latin typeface="Cambria" pitchFamily="16" charset="0"/>
            </a:rPr>
            <a:t>ию </a:t>
          </a:r>
          <a:endParaRPr lang="ru-RU" sz="1800" kern="1200" dirty="0"/>
        </a:p>
      </dsp:txBody>
      <dsp:txXfrm>
        <a:off x="3168354" y="2420891"/>
        <a:ext cx="2718637" cy="2718798"/>
      </dsp:txXfrm>
    </dsp:sp>
    <dsp:sp modelId="{0F56A230-A7EC-4F37-A0FA-143A8CDAA7F4}">
      <dsp:nvSpPr>
        <dsp:cNvPr id="0" name=""/>
        <dsp:cNvSpPr/>
      </dsp:nvSpPr>
      <dsp:spPr>
        <a:xfrm>
          <a:off x="4392488" y="1440162"/>
          <a:ext cx="479901" cy="47990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466922A-0EE3-45B3-98C3-32910B4BD001}">
      <dsp:nvSpPr>
        <dsp:cNvPr id="0" name=""/>
        <dsp:cNvSpPr/>
      </dsp:nvSpPr>
      <dsp:spPr>
        <a:xfrm>
          <a:off x="4356386" y="1916840"/>
          <a:ext cx="2052323" cy="32412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290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 smtClean="0">
              <a:effectLst>
                <a:outerShdw blurRad="38100" dist="38100" dir="2700000" algn="tl">
                  <a:srgbClr val="C0C0C0"/>
                </a:outerShdw>
              </a:effectLst>
            </a:rPr>
            <a:t>Креативность</a:t>
          </a:r>
          <a:endParaRPr lang="ru-RU" sz="1800" b="1" kern="1200" dirty="0">
            <a:effectLst>
              <a:outerShdw blurRad="38100" dist="38100" dir="2700000" algn="tl">
                <a:srgbClr val="C0C0C0"/>
              </a:outerShdw>
            </a:effectLst>
          </a:endParaRPr>
        </a:p>
      </dsp:txBody>
      <dsp:txXfrm>
        <a:off x="4356386" y="1916840"/>
        <a:ext cx="2052323" cy="3241272"/>
      </dsp:txXfrm>
    </dsp:sp>
    <dsp:sp modelId="{8BF2E22E-0165-4988-9C5F-2903292E73C2}">
      <dsp:nvSpPr>
        <dsp:cNvPr id="0" name=""/>
        <dsp:cNvSpPr/>
      </dsp:nvSpPr>
      <dsp:spPr>
        <a:xfrm>
          <a:off x="5832647" y="1080120"/>
          <a:ext cx="611487" cy="61148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4AB8582-8EA8-45FF-9D8F-63702EBB130C}">
      <dsp:nvSpPr>
        <dsp:cNvPr id="0" name=""/>
        <dsp:cNvSpPr/>
      </dsp:nvSpPr>
      <dsp:spPr>
        <a:xfrm>
          <a:off x="6192281" y="1508902"/>
          <a:ext cx="1548070" cy="3560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4015" tIns="0" rIns="0" bIns="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Cambria" pitchFamily="16" charset="0"/>
            </a:rPr>
            <a:t>Смена социальных ролей</a:t>
          </a:r>
          <a:endParaRPr lang="ru-RU" sz="1600" b="1" kern="1200" dirty="0"/>
        </a:p>
      </dsp:txBody>
      <dsp:txXfrm>
        <a:off x="6192281" y="1508902"/>
        <a:ext cx="1548070" cy="356056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488CE7-8894-4508-8005-09E5E5B3DFE2}">
      <dsp:nvSpPr>
        <dsp:cNvPr id="0" name=""/>
        <dsp:cNvSpPr/>
      </dsp:nvSpPr>
      <dsp:spPr>
        <a:xfrm>
          <a:off x="115212" y="0"/>
          <a:ext cx="4954150" cy="3096344"/>
        </a:xfrm>
        <a:prstGeom prst="swooshArrow">
          <a:avLst>
            <a:gd name="adj1" fmla="val 25000"/>
            <a:gd name="adj2" fmla="val 25000"/>
          </a:avLst>
        </a:prstGeom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08E741-1FA2-428B-B834-55FB1C28299A}">
      <dsp:nvSpPr>
        <dsp:cNvPr id="0" name=""/>
        <dsp:cNvSpPr/>
      </dsp:nvSpPr>
      <dsp:spPr>
        <a:xfrm>
          <a:off x="744389" y="2137096"/>
          <a:ext cx="128807" cy="1288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91CEF9-51A5-42FE-B355-3537712ECCEF}">
      <dsp:nvSpPr>
        <dsp:cNvPr id="0" name=""/>
        <dsp:cNvSpPr/>
      </dsp:nvSpPr>
      <dsp:spPr>
        <a:xfrm>
          <a:off x="1080693" y="2001977"/>
          <a:ext cx="1154317" cy="894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253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err="1" smtClean="0"/>
            <a:t>Фгос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ноо</a:t>
          </a:r>
          <a:endParaRPr lang="ru-RU" sz="2000" b="1" kern="1200" dirty="0"/>
        </a:p>
      </dsp:txBody>
      <dsp:txXfrm>
        <a:off x="1080693" y="2001977"/>
        <a:ext cx="1154317" cy="894843"/>
      </dsp:txXfrm>
    </dsp:sp>
    <dsp:sp modelId="{500F9643-C9C2-4347-8C3F-F97FAEAD7D30}">
      <dsp:nvSpPr>
        <dsp:cNvPr id="0" name=""/>
        <dsp:cNvSpPr/>
      </dsp:nvSpPr>
      <dsp:spPr>
        <a:xfrm>
          <a:off x="1881367" y="1295510"/>
          <a:ext cx="232845" cy="2328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CDF3CE-A925-468B-BE99-875B61CD2233}">
      <dsp:nvSpPr>
        <dsp:cNvPr id="0" name=""/>
        <dsp:cNvSpPr/>
      </dsp:nvSpPr>
      <dsp:spPr>
        <a:xfrm>
          <a:off x="1997789" y="1411932"/>
          <a:ext cx="1188996" cy="16844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380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err="1" smtClean="0"/>
            <a:t>Фгос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ооо</a:t>
          </a:r>
          <a:endParaRPr lang="ru-RU" sz="2000" b="1" kern="1200" dirty="0"/>
        </a:p>
      </dsp:txBody>
      <dsp:txXfrm>
        <a:off x="1997789" y="1411932"/>
        <a:ext cx="1188996" cy="1684411"/>
      </dsp:txXfrm>
    </dsp:sp>
    <dsp:sp modelId="{AE4E07B4-B4A2-4F4A-8D8D-E47B10D27D29}">
      <dsp:nvSpPr>
        <dsp:cNvPr id="0" name=""/>
        <dsp:cNvSpPr/>
      </dsp:nvSpPr>
      <dsp:spPr>
        <a:xfrm>
          <a:off x="3248712" y="783375"/>
          <a:ext cx="322019" cy="3220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595437-94D4-4972-A8C8-F9A23EDB80CD}">
      <dsp:nvSpPr>
        <dsp:cNvPr id="0" name=""/>
        <dsp:cNvSpPr/>
      </dsp:nvSpPr>
      <dsp:spPr>
        <a:xfrm>
          <a:off x="3409722" y="944384"/>
          <a:ext cx="1188996" cy="21519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32" tIns="0" rIns="0" bIns="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err="1" smtClean="0"/>
            <a:t>Фгос</a:t>
          </a:r>
          <a:r>
            <a:rPr lang="ru-RU" sz="2000" b="1" kern="1200" dirty="0" smtClean="0"/>
            <a:t> </a:t>
          </a:r>
          <a:r>
            <a:rPr lang="ru-RU" sz="2000" b="1" kern="1200" dirty="0" err="1" smtClean="0"/>
            <a:t>соо</a:t>
          </a:r>
          <a:r>
            <a:rPr lang="ru-RU" sz="2000" b="1" kern="1200" dirty="0" smtClean="0"/>
            <a:t> </a:t>
          </a:r>
          <a:endParaRPr lang="ru-RU" sz="2000" b="1" kern="1200" dirty="0"/>
        </a:p>
      </dsp:txBody>
      <dsp:txXfrm>
        <a:off x="3409722" y="944384"/>
        <a:ext cx="1188996" cy="215195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25A109-6184-4331-BF60-1C24E10E38F4}">
      <dsp:nvSpPr>
        <dsp:cNvPr id="0" name=""/>
        <dsp:cNvSpPr/>
      </dsp:nvSpPr>
      <dsp:spPr>
        <a:xfrm rot="16200000">
          <a:off x="0" y="29"/>
          <a:ext cx="2486684" cy="2486684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ФГОС ДО</a:t>
          </a:r>
          <a:endParaRPr lang="ru-RU" sz="2100" kern="1200" dirty="0"/>
        </a:p>
      </dsp:txBody>
      <dsp:txXfrm rot="5400000">
        <a:off x="0" y="621700"/>
        <a:ext cx="2051514" cy="1243342"/>
      </dsp:txXfrm>
    </dsp:sp>
    <dsp:sp modelId="{9C9D042E-F144-4F9B-B09F-FE65BE32F4F8}">
      <dsp:nvSpPr>
        <dsp:cNvPr id="0" name=""/>
        <dsp:cNvSpPr/>
      </dsp:nvSpPr>
      <dsp:spPr>
        <a:xfrm rot="5400000">
          <a:off x="6158069" y="1989"/>
          <a:ext cx="2486684" cy="2486684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err="1" smtClean="0"/>
            <a:t>Предшкольная</a:t>
          </a:r>
          <a:r>
            <a:rPr lang="ru-RU" sz="2100" kern="1200" dirty="0" smtClean="0"/>
            <a:t> пора</a:t>
          </a:r>
          <a:endParaRPr lang="ru-RU" sz="2100" kern="1200" dirty="0"/>
        </a:p>
      </dsp:txBody>
      <dsp:txXfrm rot="-5400000">
        <a:off x="6593239" y="623660"/>
        <a:ext cx="2051514" cy="124334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02D334-00FB-431D-A03D-91D3C94FD5AD}">
      <dsp:nvSpPr>
        <dsp:cNvPr id="0" name=""/>
        <dsp:cNvSpPr/>
      </dsp:nvSpPr>
      <dsp:spPr>
        <a:xfrm>
          <a:off x="1908646" y="1631703"/>
          <a:ext cx="2797492" cy="87421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2136" tIns="76200" rIns="76200" bIns="76200" numCol="1" spcCol="1270" anchor="ctr" anchorCtr="0">
          <a:noAutofit/>
        </a:bodyPr>
        <a:lstStyle/>
        <a:p>
          <a:pPr marL="0" marR="0" lvl="0" indent="0" algn="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Речевое развитие</a:t>
          </a:r>
        </a:p>
      </dsp:txBody>
      <dsp:txXfrm>
        <a:off x="1908646" y="1631703"/>
        <a:ext cx="2797492" cy="874216"/>
      </dsp:txXfrm>
    </dsp:sp>
    <dsp:sp modelId="{FF7B317B-C085-4AA1-AF37-EA42A1E4896E}">
      <dsp:nvSpPr>
        <dsp:cNvPr id="0" name=""/>
        <dsp:cNvSpPr/>
      </dsp:nvSpPr>
      <dsp:spPr>
        <a:xfrm>
          <a:off x="1908655" y="1631701"/>
          <a:ext cx="611951" cy="917927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B9E789-CC3D-4687-A275-DF170446A884}">
      <dsp:nvSpPr>
        <dsp:cNvPr id="0" name=""/>
        <dsp:cNvSpPr/>
      </dsp:nvSpPr>
      <dsp:spPr>
        <a:xfrm>
          <a:off x="1836639" y="2711823"/>
          <a:ext cx="2797492" cy="87421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2136" tIns="76200" rIns="76200" bIns="7620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Познавательное развитие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36639" y="2711823"/>
        <a:ext cx="2797492" cy="874216"/>
      </dsp:txXfrm>
    </dsp:sp>
    <dsp:sp modelId="{D83192CC-21D9-4EA4-B8B8-EBEF4505C90A}">
      <dsp:nvSpPr>
        <dsp:cNvPr id="0" name=""/>
        <dsp:cNvSpPr/>
      </dsp:nvSpPr>
      <dsp:spPr>
        <a:xfrm>
          <a:off x="1022249" y="3694460"/>
          <a:ext cx="611951" cy="917927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30B66C-D040-4683-BBE5-EC4047C00E58}">
      <dsp:nvSpPr>
        <dsp:cNvPr id="0" name=""/>
        <dsp:cNvSpPr/>
      </dsp:nvSpPr>
      <dsp:spPr>
        <a:xfrm>
          <a:off x="1116555" y="623590"/>
          <a:ext cx="3719546" cy="87421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2136" tIns="76200" rIns="76200" bIns="76200" numCol="1" spcCol="1270" anchor="ctr" anchorCtr="0">
          <a:noAutofit/>
        </a:bodyPr>
        <a:lstStyle/>
        <a:p>
          <a:pPr marL="0" marR="0" lvl="0" indent="0" algn="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Социально-коммуникативное развитие</a:t>
          </a: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 dirty="0"/>
        </a:p>
      </dsp:txBody>
      <dsp:txXfrm>
        <a:off x="1116555" y="623590"/>
        <a:ext cx="3719546" cy="874216"/>
      </dsp:txXfrm>
    </dsp:sp>
    <dsp:sp modelId="{7AD907CF-4C6F-4B62-9E24-9E1CDA7695C3}">
      <dsp:nvSpPr>
        <dsp:cNvPr id="0" name=""/>
        <dsp:cNvSpPr/>
      </dsp:nvSpPr>
      <dsp:spPr>
        <a:xfrm>
          <a:off x="1116564" y="623591"/>
          <a:ext cx="611951" cy="917927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3BEE5B-776A-4DF1-A96C-AF4607FA09D2}">
      <dsp:nvSpPr>
        <dsp:cNvPr id="0" name=""/>
        <dsp:cNvSpPr/>
      </dsp:nvSpPr>
      <dsp:spPr>
        <a:xfrm>
          <a:off x="792849" y="3791944"/>
          <a:ext cx="5303150" cy="87421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2136" tIns="76200" rIns="76200" bIns="762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Художественно-эстетическое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развитие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792849" y="3791944"/>
        <a:ext cx="5303150" cy="874216"/>
      </dsp:txXfrm>
    </dsp:sp>
    <dsp:sp modelId="{61F1AD3B-7E2F-4CA5-9167-7780DEF35352}">
      <dsp:nvSpPr>
        <dsp:cNvPr id="0" name=""/>
        <dsp:cNvSpPr/>
      </dsp:nvSpPr>
      <dsp:spPr>
        <a:xfrm>
          <a:off x="828531" y="3935961"/>
          <a:ext cx="1054380" cy="679027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82EBAF-AE66-47AC-AFC3-7F687A157416}">
      <dsp:nvSpPr>
        <dsp:cNvPr id="0" name=""/>
        <dsp:cNvSpPr/>
      </dsp:nvSpPr>
      <dsp:spPr>
        <a:xfrm>
          <a:off x="1980661" y="4765381"/>
          <a:ext cx="2797492" cy="87421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2136" tIns="76200" rIns="76200" bIns="7620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       Физическое           	развитие</a:t>
          </a:r>
        </a:p>
        <a:p>
          <a:pPr lvl="0" algn="l">
            <a:spcBef>
              <a:spcPct val="0"/>
            </a:spcBef>
          </a:pPr>
          <a:endParaRPr lang="ru-RU" sz="1800" kern="1200" dirty="0"/>
        </a:p>
      </dsp:txBody>
      <dsp:txXfrm>
        <a:off x="1980661" y="4765381"/>
        <a:ext cx="2797492" cy="874216"/>
      </dsp:txXfrm>
    </dsp:sp>
    <dsp:sp modelId="{A3D57131-A1E9-42B9-A6DE-2892A923BEAD}">
      <dsp:nvSpPr>
        <dsp:cNvPr id="0" name=""/>
        <dsp:cNvSpPr/>
      </dsp:nvSpPr>
      <dsp:spPr>
        <a:xfrm>
          <a:off x="1980661" y="4854936"/>
          <a:ext cx="814856" cy="1017513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5B9C82-4C28-4C4E-892F-F528D18C9AFD}" type="datetimeFigureOut">
              <a:rPr lang="ru-RU" smtClean="0"/>
              <a:pPr/>
              <a:t>08.06.2017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4876EE-0A78-4ABC-9A78-551F5737D7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2779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AD72B5-9CAA-49BB-ADA9-733671B3AB1D}" type="datetimeFigureOut">
              <a:rPr lang="ru-RU" smtClean="0"/>
              <a:pPr/>
              <a:t>08.06.2017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B297C-843D-43A6-A432-65C9F9264B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051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544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>
                <a:latin typeface="Arial" charset="0"/>
              </a:rPr>
              <a:t>6= 3_4_2</a:t>
            </a:r>
            <a:endParaRPr 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5821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5486A0-9E58-4221-9AFA-E3C011B0DB09}" type="slidenum">
              <a:rPr lang="ru-RU" altLang="ru-RU"/>
              <a:pPr>
                <a:spcBef>
                  <a:spcPct val="0"/>
                </a:spcBef>
              </a:pPr>
              <a:t>38</a:t>
            </a:fld>
            <a:endParaRPr lang="ru-RU" altLang="ru-RU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ru-RU" smtClean="0">
                <a:latin typeface="Arial" panose="020B0604020202020204" pitchFamily="34" charset="0"/>
              </a:rPr>
              <a:t>6= 3_4_2</a:t>
            </a:r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774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7AF7693-8B9D-45AD-92EC-4DC88D355D2D}" type="slidenum">
              <a:rPr lang="ru-RU" altLang="ru-RU"/>
              <a:pPr eaLnBrk="1" hangingPunct="1"/>
              <a:t>39</a:t>
            </a:fld>
            <a:endParaRPr lang="ru-RU" altLang="ru-RU"/>
          </a:p>
        </p:txBody>
      </p:sp>
      <p:sp>
        <p:nvSpPr>
          <p:cNvPr id="38400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B3FA66D7-1587-4055-BE4B-3BD86E453FAE}" type="slidenum">
              <a:rPr lang="ru-RU" altLang="ru-RU" sz="1200"/>
              <a:pPr algn="r" eaLnBrk="1" hangingPunct="1"/>
              <a:t>39</a:t>
            </a:fld>
            <a:endParaRPr lang="ru-RU" altLang="ru-RU" sz="1200"/>
          </a:p>
        </p:txBody>
      </p:sp>
      <p:sp>
        <p:nvSpPr>
          <p:cNvPr id="3840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mtClean="0">
                <a:latin typeface="Arial" panose="020B0604020202020204" pitchFamily="34" charset="0"/>
              </a:rPr>
              <a:t>	Программа ''Предшкольная пора'' предназначена для развития и обучения детей шестого года жизни в условиях подготовительных групп (классов) образовательных учреждений (детских садов, школ).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mtClean="0">
                <a:latin typeface="Arial" panose="020B0604020202020204" pitchFamily="34" charset="0"/>
              </a:rPr>
              <a:t>	Программа  не претендует на всесторонность воспитания и обучения пятилетнего дошкольника.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mtClean="0">
                <a:latin typeface="Arial" panose="020B0604020202020204" pitchFamily="34" charset="0"/>
              </a:rPr>
              <a:t>	Работа по данной программе обеспечивает общее психическое развитие детей, развитие тех интеллектуальных качеств, творческих способностей и свойств личности, при которых происходит формирование у детей предпосылок к учебной деятельности и качеств, необходимых для адаптации к школьному обучению, а также успешному обучению в дальнейшем.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mtClean="0">
                <a:latin typeface="Arial" panose="020B0604020202020204" pitchFamily="34" charset="0"/>
              </a:rPr>
              <a:t>	Программа проста, и удобна для работы педагогов, тем, что  включает в себя комплект учебно-методических пособий. 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mtClean="0">
                <a:latin typeface="Arial" panose="020B0604020202020204" pitchFamily="34" charset="0"/>
              </a:rPr>
              <a:t>В УМК входят: программа обучения и развития ( для групп подготовки детей к школе с 5 лет); средства обучения для дошкольника (рабочие тетради, учебные книги), методические пособия и рекомендации для педагога по каждому разделу.</a:t>
            </a:r>
          </a:p>
        </p:txBody>
      </p:sp>
    </p:spTree>
    <p:extLst>
      <p:ext uri="{BB962C8B-B14F-4D97-AF65-F5344CB8AC3E}">
        <p14:creationId xmlns:p14="http://schemas.microsoft.com/office/powerpoint/2010/main" val="2193038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E29D8-20CF-4E7B-9F57-1CA7FFD434C7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2666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CA2EE6F-1487-4161-AF3F-A0690A8EF138}" type="slidenum">
              <a:rPr lang="ru-RU" altLang="ru-RU"/>
              <a:pPr>
                <a:spcBef>
                  <a:spcPct val="0"/>
                </a:spcBef>
              </a:pPr>
              <a:t>42</a:t>
            </a:fld>
            <a:endParaRPr lang="ru-RU" altLang="ru-RU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b="1" dirty="0" smtClean="0"/>
              <a:t>Раздел "Учимся родному языку" </a:t>
            </a:r>
            <a:r>
              <a:rPr lang="ru-RU" altLang="ru-RU" dirty="0" smtClean="0"/>
              <a:t>предназначен для обучения детей с родным языком – русским, но также может использоваться и для обучения детей на родном – нерусском языке. </a:t>
            </a:r>
          </a:p>
          <a:p>
            <a:r>
              <a:rPr lang="ru-RU" altLang="ru-RU" dirty="0" smtClean="0"/>
              <a:t>Раздел обеспечивает обогащение активного словаря ребенка, характеризующими качествами и свойства предметов, обобщающими словами, связной речи, формирование умений составлять описательный, повествовательный рассказ, рассказ-рассуждение. Особое внимание уделено специальной подготовке к изучению русского языка в школе, обучению чтению и подготовке руки ребенка к письму. Большое внимание уделяется развитию фантазии, воображения, словесного творчества ребенка.</a:t>
            </a:r>
          </a:p>
          <a:p>
            <a:r>
              <a:rPr lang="ru-RU" altLang="ru-RU" dirty="0" smtClean="0"/>
              <a:t>Для реализации этого раздела программы рекомендуется использование пособий  из серии "</a:t>
            </a:r>
            <a:r>
              <a:rPr lang="ru-RU" altLang="ru-RU" dirty="0" err="1" smtClean="0"/>
              <a:t>Предшкольная</a:t>
            </a:r>
            <a:r>
              <a:rPr lang="ru-RU" altLang="ru-RU" dirty="0" smtClean="0"/>
              <a:t> пора":</a:t>
            </a:r>
          </a:p>
          <a:p>
            <a:r>
              <a:rPr lang="ru-RU" altLang="ru-RU" dirty="0" err="1" smtClean="0"/>
              <a:t>Журова</a:t>
            </a:r>
            <a:r>
              <a:rPr lang="ru-RU" altLang="ru-RU" dirty="0" smtClean="0"/>
              <a:t> Л.Е., Кузнецова М.И. "Азбука для дошкольников. Играем со звуками и словами";</a:t>
            </a:r>
          </a:p>
          <a:p>
            <a:r>
              <a:rPr lang="ru-RU" altLang="ru-RU" dirty="0" err="1" smtClean="0"/>
              <a:t>Журова</a:t>
            </a:r>
            <a:r>
              <a:rPr lang="ru-RU" altLang="ru-RU" dirty="0" smtClean="0"/>
              <a:t> Л.Е., Кузнецова М.И. "Азбука для дошкольников. Играем и читаем вместе";</a:t>
            </a:r>
          </a:p>
          <a:p>
            <a:r>
              <a:rPr lang="ru-RU" altLang="ru-RU" dirty="0" smtClean="0"/>
              <a:t>Виноградова Н.Ф. "Придумай и расскажи";</a:t>
            </a:r>
          </a:p>
          <a:p>
            <a:r>
              <a:rPr lang="ru-RU" altLang="ru-RU" dirty="0" smtClean="0"/>
              <a:t>Виноградова Н.Ф. "Рассказы-загадки о природе".</a:t>
            </a:r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0456980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B1D24A8-3837-4664-8D0F-0F5B9FF32B9E}" type="slidenum">
              <a:rPr lang="ru-RU" altLang="ru-RU"/>
              <a:pPr>
                <a:spcBef>
                  <a:spcPct val="0"/>
                </a:spcBef>
              </a:pPr>
              <a:t>43</a:t>
            </a:fld>
            <a:endParaRPr lang="ru-RU" altLang="ru-RU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dirty="0" smtClean="0"/>
              <a:t>Давайте рассмотрим рабочие тетради </a:t>
            </a:r>
            <a:r>
              <a:rPr lang="ru-RU" altLang="ru-RU" b="1" dirty="0" smtClean="0"/>
              <a:t>"Я и мои друзья" "Я хочу в школу"</a:t>
            </a:r>
            <a:r>
              <a:rPr lang="ru-RU" altLang="ru-RU" dirty="0" smtClean="0"/>
              <a:t> Козловой С.А.. Предназначена они для занятий с детьми старшего дошкольного возраста. В тетрадях представлены задания которые помогут ребенку подготовиться к социальной адаптации в школьном коллективе,</a:t>
            </a:r>
            <a:r>
              <a:rPr lang="ru-RU" altLang="ru-RU" b="1" dirty="0" smtClean="0"/>
              <a:t> </a:t>
            </a:r>
            <a:r>
              <a:rPr lang="ru-RU" altLang="ru-RU" dirty="0" smtClean="0"/>
              <a:t>оценить свои возможности и поверить в себя, научиться самостоятельности,  а воспитателю (учителю) лучше узнать ребенка в процессе совместной работы. При помощи взрослого ребенок более подробно сможет познакомиться с различными жизненными ситуациями, проявить желание участвовать в совместной деятельности. Сама работа по этим тетрадям  для детей – подготовка к школе, так как дети учатся слушать и слышать инструкции взрослого, быть усидчивыми, выполнять задания по образцу и творчески, оценивать свою деятельность. Эти тетради созданы для того, чтобы вы  общались с детьми, выслушивали их ответы на поставленные вопросы, при вашей помощи ребенок сможет мастерить поделки, учить стихи, разобраться в типичных проблемных  ситуациях, в такой совместной работе ребенок почувствует в вас не только педагога, но и надежного друга. </a:t>
            </a:r>
          </a:p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604731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CA2EE6F-1487-4161-AF3F-A0690A8EF138}" type="slidenum">
              <a:rPr lang="ru-RU" altLang="ru-RU"/>
              <a:pPr>
                <a:spcBef>
                  <a:spcPct val="0"/>
                </a:spcBef>
              </a:pPr>
              <a:t>45</a:t>
            </a:fld>
            <a:endParaRPr lang="ru-RU" altLang="ru-RU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187552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B1D24A8-3837-4664-8D0F-0F5B9FF32B9E}" type="slidenum">
              <a:rPr lang="ru-RU" altLang="ru-RU"/>
              <a:pPr>
                <a:spcBef>
                  <a:spcPct val="0"/>
                </a:spcBef>
              </a:pPr>
              <a:t>46</a:t>
            </a:fld>
            <a:endParaRPr lang="ru-RU" altLang="ru-RU"/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422320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54CB8D6-1637-4658-870D-6D5B724B2988}" type="slidenum">
              <a:rPr lang="ru-RU" altLang="ru-RU"/>
              <a:pPr/>
              <a:t>47</a:t>
            </a:fld>
            <a:endParaRPr lang="ru-RU" altLang="ru-RU"/>
          </a:p>
        </p:txBody>
      </p:sp>
      <p:sp>
        <p:nvSpPr>
          <p:cNvPr id="23142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F3FC88CC-D76A-44D5-965D-8FC5637ECFD7}" type="slidenum">
              <a:rPr lang="ru-RU" altLang="ru-RU" sz="1200"/>
              <a:pPr algn="r" eaLnBrk="1" hangingPunct="1"/>
              <a:t>47</a:t>
            </a:fld>
            <a:endParaRPr lang="ru-RU" altLang="ru-RU" sz="1200"/>
          </a:p>
        </p:txBody>
      </p:sp>
      <p:sp>
        <p:nvSpPr>
          <p:cNvPr id="2314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eaLnBrk="1" hangingPunct="1"/>
            <a:endParaRPr lang="ru-RU" altLang="ru-RU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8027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07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CF9571E-C53B-486A-805C-0E5D0E03041D}" type="slidenum">
              <a:rPr lang="ru-RU" altLang="ru-RU"/>
              <a:pPr>
                <a:spcBef>
                  <a:spcPct val="0"/>
                </a:spcBef>
              </a:pPr>
              <a:t>48</a:t>
            </a:fld>
            <a:endParaRPr lang="ru-RU" altLang="ru-RU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8104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8BD87DA-6B00-4CD9-9D76-BC5DDA44D7A3}" type="slidenum">
              <a:rPr lang="ru-RU" altLang="ru-RU"/>
              <a:pPr/>
              <a:t>52</a:t>
            </a:fld>
            <a:endParaRPr lang="ru-RU" altLang="ru-RU"/>
          </a:p>
        </p:txBody>
      </p:sp>
      <p:sp>
        <p:nvSpPr>
          <p:cNvPr id="23552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83A35847-842E-4DC0-96B0-7D3D79522D29}" type="slidenum">
              <a:rPr lang="ru-RU" altLang="ru-RU" sz="1200"/>
              <a:pPr algn="r" eaLnBrk="1" hangingPunct="1"/>
              <a:t>52</a:t>
            </a:fld>
            <a:endParaRPr lang="ru-RU" altLang="ru-RU" sz="1200"/>
          </a:p>
        </p:txBody>
      </p:sp>
      <p:sp>
        <p:nvSpPr>
          <p:cNvPr id="2355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>
              <a:latin typeface="Arial" panose="020B0604020202020204" pitchFamily="34" charset="0"/>
            </a:endParaRPr>
          </a:p>
          <a:p>
            <a:pPr eaLnBrk="1" hangingPunct="1"/>
            <a:endParaRPr lang="ru-RU" altLang="ru-RU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448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altLang="ru-RU" smtClean="0"/>
              <a:t>Программа может быть использована  60% обязательной части (инвариативная часть)</a:t>
            </a:r>
          </a:p>
          <a:p>
            <a:r>
              <a:rPr lang="ru-RU" altLang="ru-RU" smtClean="0"/>
              <a:t>Так и в 40 % вариативной части в качестве парциальных программ и отдельных модулей ( «Подготовка к обучению грамоте», «Развитие речи» О.С. Ушаковой)</a:t>
            </a:r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95663C-FE07-4B13-9451-5C04EECE49F2}" type="slidenum">
              <a:rPr lang="ru-RU" altLang="ru-RU"/>
              <a:pPr/>
              <a:t>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914114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297C-843D-43A6-A432-65C9F9264BA0}" type="slidenum">
              <a:rPr lang="ru-RU" smtClean="0"/>
              <a:pPr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85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363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935" y="4343400"/>
            <a:ext cx="5028132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1739101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0750"/>
            <a:fld id="{AC431191-34ED-4CAC-8587-6C9475E6BC1F}" type="slidenum">
              <a:rPr lang="ru-RU" altLang="ru-RU"/>
              <a:pPr defTabSz="920750"/>
              <a:t>10</a:t>
            </a:fld>
            <a:endParaRPr lang="ru-RU" altLang="ru-RU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ru-RU" smtClean="0"/>
              <a:t>6= 3_4_2</a:t>
            </a: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82629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Преемственность в формировании личностных качеств, нравственного</a:t>
            </a:r>
            <a:r>
              <a:rPr lang="ru-RU" baseline="0" dirty="0" smtClean="0"/>
              <a:t> базиса личности, коммуникативной сферы личности</a:t>
            </a:r>
          </a:p>
          <a:p>
            <a:r>
              <a:rPr lang="ru-RU" baseline="0" dirty="0" smtClean="0"/>
              <a:t>К задачам дошкольного возраста относятся</a:t>
            </a:r>
          </a:p>
          <a:p>
            <a:r>
              <a:rPr lang="ru-RU" baseline="0" dirty="0" smtClean="0"/>
              <a:t>Риски сегодняшнего для дошкольника</a:t>
            </a:r>
          </a:p>
          <a:p>
            <a:r>
              <a:rPr lang="ru-RU" baseline="0" dirty="0" smtClean="0"/>
              <a:t>Магистрали баланса потребностей дошкольника и возможностей системы образования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6C74C6-A5D1-4FD7-95C1-F224518E3B96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42720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9753C11-745E-4F45-B411-FE114854B177}" type="slidenum">
              <a:rPr 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ru-RU">
              <a:latin typeface="Arial" charset="0"/>
            </a:endParaRPr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>
                <a:latin typeface="Arial" charset="0"/>
              </a:rPr>
              <a:t>6= 3_4_2</a:t>
            </a:r>
            <a:endParaRPr 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24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856D0E4-A567-4475-8772-0EF058B45ABF}" type="slidenum">
              <a:rPr lang="ru-RU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ru-RU">
              <a:latin typeface="Arial" charset="0"/>
            </a:endParaRPr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>
                <a:latin typeface="Arial" charset="0"/>
              </a:rPr>
              <a:t>6= 3_4_2</a:t>
            </a:r>
            <a:endParaRPr lang="ru-RU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350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297C-843D-43A6-A432-65C9F9264BA0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97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0750"/>
            <a:fld id="{77B0DE08-C5A5-47DF-A51E-9B58ED40FAFA}" type="slidenum">
              <a:rPr lang="ru-RU" altLang="ru-RU"/>
              <a:pPr defTabSz="920750"/>
              <a:t>32</a:t>
            </a:fld>
            <a:endParaRPr lang="ru-RU" altLang="ru-RU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altLang="ru-RU" smtClean="0"/>
              <a:t>6= 3_4_2</a:t>
            </a:r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9467871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8B297C-843D-43A6-A432-65C9F9264BA0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230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tags" Target="../tags/tag2.xml"/><Relationship Id="rId7" Type="http://schemas.openxmlformats.org/officeDocument/2006/relationships/image" Target="../media/image4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.bin"/><Relationship Id="rId4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DFDEF0E-D0D1-4632-A3F8-676C5654128B}" type="datetime1">
              <a:rPr lang="ru-RU" smtClean="0"/>
              <a:pPr/>
              <a:t>08.06.2017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2F8198-9114-4FB0-9D23-06A30A0AC4A1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9" name="Picture 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7438"/>
            <a:ext cx="9144000" cy="1063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704735" y="1265638"/>
            <a:ext cx="4103634" cy="307772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38355" y="4437112"/>
            <a:ext cx="4089629" cy="16457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40AB6-3702-4415-B192-F18794682748}" type="datetime1">
              <a:rPr lang="ru-RU" smtClean="0"/>
              <a:pPr/>
              <a:t>08.06.2017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Рисунок 2"/>
          <p:cNvSpPr>
            <a:spLocks noGrp="1"/>
          </p:cNvSpPr>
          <p:nvPr>
            <p:ph type="pic" idx="13"/>
          </p:nvPr>
        </p:nvSpPr>
        <p:spPr>
          <a:xfrm>
            <a:off x="323528" y="1265638"/>
            <a:ext cx="4103634" cy="307772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0" name="Текст 3"/>
          <p:cNvSpPr>
            <a:spLocks noGrp="1"/>
          </p:cNvSpPr>
          <p:nvPr>
            <p:ph type="body" sz="half" idx="14"/>
          </p:nvPr>
        </p:nvSpPr>
        <p:spPr>
          <a:xfrm>
            <a:off x="4716016" y="4437112"/>
            <a:ext cx="4089629" cy="16457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 бло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8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50"/>
          <p:cNvSpPr>
            <a:spLocks noChangeAspect="1"/>
          </p:cNvSpPr>
          <p:nvPr userDrawn="1"/>
        </p:nvSpPr>
        <p:spPr bwMode="auto">
          <a:xfrm>
            <a:off x="8712200" y="6642100"/>
            <a:ext cx="431800" cy="215900"/>
          </a:xfrm>
          <a:custGeom>
            <a:avLst/>
            <a:gdLst>
              <a:gd name="T0" fmla="*/ 358783 w 10000"/>
              <a:gd name="T1" fmla="*/ 0 h 10000"/>
              <a:gd name="T2" fmla="*/ 0 w 10000"/>
              <a:gd name="T3" fmla="*/ 0 h 10000"/>
              <a:gd name="T4" fmla="*/ 0 w 10000"/>
              <a:gd name="T5" fmla="*/ 215900 h 10000"/>
              <a:gd name="T6" fmla="*/ 358783 w 10000"/>
              <a:gd name="T7" fmla="*/ 215900 h 10000"/>
              <a:gd name="T8" fmla="*/ 431800 w 10000"/>
              <a:gd name="T9" fmla="*/ 107950 h 10000"/>
              <a:gd name="T10" fmla="*/ 358783 w 10000"/>
              <a:gd name="T11" fmla="*/ 0 h 1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0" h="10000">
                <a:moveTo>
                  <a:pt x="8309" y="0"/>
                </a:moveTo>
                <a:lnTo>
                  <a:pt x="0" y="0"/>
                </a:lnTo>
                <a:lnTo>
                  <a:pt x="0" y="10000"/>
                </a:lnTo>
                <a:lnTo>
                  <a:pt x="8309" y="10000"/>
                </a:lnTo>
                <a:lnTo>
                  <a:pt x="10000" y="5000"/>
                </a:lnTo>
                <a:lnTo>
                  <a:pt x="8309" y="0"/>
                </a:lnTo>
                <a:close/>
              </a:path>
            </a:pathLst>
          </a:custGeom>
          <a:solidFill>
            <a:schemeClr val="bg2"/>
          </a:solidFill>
          <a:ln w="9525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5784" tIns="47892" rIns="95784" bIns="47892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5" name="Rectangle 28"/>
          <p:cNvSpPr>
            <a:spLocks noChangeArrowheads="1"/>
          </p:cNvSpPr>
          <p:nvPr userDrawn="1"/>
        </p:nvSpPr>
        <p:spPr bwMode="auto">
          <a:xfrm>
            <a:off x="0" y="6642100"/>
            <a:ext cx="8640763" cy="2159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lIns="95784" tIns="47892" rIns="95784" bIns="47892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7" name="TextBox 12"/>
          <p:cNvSpPr txBox="1"/>
          <p:nvPr userDrawn="1"/>
        </p:nvSpPr>
        <p:spPr>
          <a:xfrm>
            <a:off x="252413" y="6688138"/>
            <a:ext cx="3598862" cy="123825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dirty="0">
                <a:solidFill>
                  <a:srgbClr val="FFFFFF"/>
                </a:solidFill>
                <a:latin typeface="+mn-lt"/>
              </a:rPr>
              <a:t>© </a:t>
            </a:r>
            <a:r>
              <a:rPr lang="ru-RU" sz="800" dirty="0">
                <a:solidFill>
                  <a:srgbClr val="FFFFFF"/>
                </a:solidFill>
                <a:latin typeface="+mn-lt"/>
              </a:rPr>
              <a:t>Издательство «ДРОФА»</a:t>
            </a:r>
            <a:endParaRPr lang="ru-RU" sz="800" dirty="0">
              <a:solidFill>
                <a:srgbClr val="FFFFFF"/>
              </a:solidFill>
              <a:latin typeface="+mn-lt"/>
              <a:cs typeface="Arial" pitchFamily="34" charset="0"/>
            </a:endParaRPr>
          </a:p>
        </p:txBody>
      </p:sp>
      <p:cxnSp>
        <p:nvCxnSpPr>
          <p:cNvPr id="18" name="Прямая соединительная линия 13"/>
          <p:cNvCxnSpPr/>
          <p:nvPr userDrawn="1"/>
        </p:nvCxnSpPr>
        <p:spPr>
          <a:xfrm>
            <a:off x="644525" y="431800"/>
            <a:ext cx="8499475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3"/>
          <p:cNvSpPr/>
          <p:nvPr userDrawn="1"/>
        </p:nvSpPr>
        <p:spPr>
          <a:xfrm>
            <a:off x="8828088" y="6675438"/>
            <a:ext cx="157162" cy="153987"/>
          </a:xfrm>
          <a:prstGeom prst="rect">
            <a:avLst/>
          </a:prstGeom>
        </p:spPr>
        <p:txBody>
          <a:bodyPr wrap="none" lIns="0" tIns="0" rIns="0" bIns="0" anchor="ctr" anchorCtr="1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9801FA20-A85E-4F92-BE87-7396C306E3A9}" type="slidenum">
              <a:rPr lang="ru-RU" sz="1000" b="1">
                <a:solidFill>
                  <a:srgbClr val="FFFFFF"/>
                </a:solidFill>
                <a:latin typeface="Arial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000" b="1" kern="0" dirty="0">
              <a:solidFill>
                <a:sysClr val="windowText" lastClr="000000"/>
              </a:solidFill>
              <a:latin typeface="+mn-lt"/>
            </a:endParaRPr>
          </a:p>
        </p:txBody>
      </p:sp>
      <p:pic>
        <p:nvPicPr>
          <p:cNvPr id="20" name="Рисунок 4"/>
          <p:cNvPicPr>
            <a:picLocks noChangeAspect="1"/>
          </p:cNvPicPr>
          <p:nvPr userDrawn="1"/>
        </p:nvPicPr>
        <p:blipFill>
          <a:blip r:embed="rId7" cstate="print"/>
          <a:srcRect l="8826" t="5151" r="11752" b="6136"/>
          <a:stretch>
            <a:fillRect/>
          </a:stretch>
        </p:blipFill>
        <p:spPr bwMode="auto">
          <a:xfrm>
            <a:off x="0" y="147638"/>
            <a:ext cx="665163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1" name="Object 3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9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4"/>
          </p:nvPr>
        </p:nvSpPr>
        <p:spPr>
          <a:xfrm>
            <a:off x="250825" y="1484784"/>
            <a:ext cx="4176713" cy="4815728"/>
          </a:xfrm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/>
          <a:lstStyle>
            <a:lvl1pPr>
              <a:defRPr i="0"/>
            </a:lvl1pPr>
          </a:lstStyle>
          <a:p>
            <a:pPr lvl="0"/>
            <a:endParaRPr lang="ru-RU" dirty="0" smtClean="0"/>
          </a:p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4" name="Текст 12"/>
          <p:cNvSpPr>
            <a:spLocks noGrp="1"/>
          </p:cNvSpPr>
          <p:nvPr>
            <p:ph type="body" sz="quarter" idx="15"/>
          </p:nvPr>
        </p:nvSpPr>
        <p:spPr>
          <a:xfrm>
            <a:off x="4716463" y="1484784"/>
            <a:ext cx="4176713" cy="4815728"/>
          </a:xfrm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/>
          <a:lstStyle>
            <a:lvl1pPr>
              <a:defRPr/>
            </a:lvl1pPr>
          </a:lstStyle>
          <a:p>
            <a:pPr lvl="0"/>
            <a:endParaRPr lang="ru-RU" dirty="0" smtClean="0"/>
          </a:p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6" name="Текст 12"/>
          <p:cNvSpPr>
            <a:spLocks noGrp="1"/>
          </p:cNvSpPr>
          <p:nvPr>
            <p:ph type="body" sz="quarter" idx="16"/>
          </p:nvPr>
        </p:nvSpPr>
        <p:spPr>
          <a:xfrm>
            <a:off x="250825" y="6337300"/>
            <a:ext cx="8640000" cy="288000"/>
          </a:xfrm>
        </p:spPr>
        <p:txBody>
          <a:bodyPr lIns="0" tIns="0" rIns="0" bIns="0" anchor="b"/>
          <a:lstStyle>
            <a:lvl1pPr>
              <a:spcBef>
                <a:spcPts val="300"/>
              </a:spcBef>
              <a:defRPr sz="800" baseline="0">
                <a:latin typeface="+mn-lt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/>
          </p:nvPr>
        </p:nvSpPr>
        <p:spPr>
          <a:xfrm>
            <a:off x="539181" y="1250490"/>
            <a:ext cx="3600000" cy="431800"/>
          </a:xfrm>
          <a:solidFill>
            <a:schemeClr val="bg1"/>
          </a:solidFill>
          <a:ln>
            <a:noFill/>
          </a:ln>
        </p:spPr>
        <p:txBody>
          <a:bodyPr lIns="36000" tIns="36000" bIns="36000" rtlCol="0" anchor="ctr">
            <a:noAutofit/>
          </a:bodyPr>
          <a:lstStyle>
            <a:lvl1pPr algn="ctr">
              <a:def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3"/>
          </p:nvPr>
        </p:nvSpPr>
        <p:spPr>
          <a:xfrm>
            <a:off x="5004819" y="1260000"/>
            <a:ext cx="3600000" cy="431800"/>
          </a:xfrm>
          <a:solidFill>
            <a:schemeClr val="bg1"/>
          </a:solidFill>
          <a:ln>
            <a:noFill/>
          </a:ln>
        </p:spPr>
        <p:txBody>
          <a:bodyPr lIns="36000" tIns="36000" bIns="36000" rtlCol="0" anchor="ctr">
            <a:noAutofit/>
          </a:bodyPr>
          <a:lstStyle>
            <a:lvl1pPr algn="ctr">
              <a:defRPr lang="ru-RU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12" name="Текст 6"/>
          <p:cNvSpPr>
            <a:spLocks noGrp="1"/>
          </p:cNvSpPr>
          <p:nvPr>
            <p:ph type="body" sz="quarter" idx="11"/>
          </p:nvPr>
        </p:nvSpPr>
        <p:spPr>
          <a:xfrm>
            <a:off x="665495" y="215900"/>
            <a:ext cx="8227680" cy="215900"/>
          </a:xfrm>
        </p:spPr>
        <p:txBody>
          <a:bodyPr lIns="0" tIns="0" rIns="0" bIns="18000" anchor="b"/>
          <a:lstStyle>
            <a:lvl1pPr>
              <a:spcBef>
                <a:spcPts val="0"/>
              </a:spcBef>
              <a:defRPr lang="ru-RU" sz="1200" b="1" i="0" kern="1200" dirty="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41476" y="620688"/>
            <a:ext cx="5082852" cy="62373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8" name="Рисунок 7"/>
          <p:cNvSpPr>
            <a:spLocks noGrp="1"/>
          </p:cNvSpPr>
          <p:nvPr>
            <p:ph type="pic" sz="quarter" idx="10"/>
          </p:nvPr>
        </p:nvSpPr>
        <p:spPr>
          <a:xfrm>
            <a:off x="145604" y="404664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9" name="Рисунок 7"/>
          <p:cNvSpPr>
            <a:spLocks noGrp="1"/>
          </p:cNvSpPr>
          <p:nvPr>
            <p:ph type="pic" sz="quarter" idx="11"/>
          </p:nvPr>
        </p:nvSpPr>
        <p:spPr>
          <a:xfrm>
            <a:off x="577652" y="1556792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6" name="Рисунок 7"/>
          <p:cNvSpPr>
            <a:spLocks noGrp="1"/>
          </p:cNvSpPr>
          <p:nvPr>
            <p:ph type="pic" sz="quarter" idx="12"/>
          </p:nvPr>
        </p:nvSpPr>
        <p:spPr>
          <a:xfrm>
            <a:off x="145604" y="2564904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7" name="Рисунок 7"/>
          <p:cNvSpPr>
            <a:spLocks noGrp="1"/>
          </p:cNvSpPr>
          <p:nvPr>
            <p:ph type="pic" sz="quarter" idx="13"/>
          </p:nvPr>
        </p:nvSpPr>
        <p:spPr>
          <a:xfrm>
            <a:off x="577652" y="3645024"/>
            <a:ext cx="1598400" cy="2268000"/>
          </a:xfrm>
        </p:spPr>
        <p:txBody>
          <a:bodyPr/>
          <a:lstStyle/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467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>
            <a:lvl1pPr>
              <a:defRPr sz="3200">
                <a:solidFill>
                  <a:srgbClr val="0070C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5pPr>
              <a:defRPr sz="160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C7369-03EA-4429-9F15-89C3D2409475}" type="datetime1">
              <a:rPr lang="ru-RU" smtClean="0"/>
              <a:pPr/>
              <a:t>08.06.2017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 userDrawn="1"/>
        </p:nvSpPr>
        <p:spPr>
          <a:xfrm>
            <a:off x="-108520" y="6748988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-108520" y="0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0070C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B88DBF8-BDB1-4591-A0CB-7A0A7C3B8B6E}" type="datetime1">
              <a:rPr lang="ru-RU" smtClean="0"/>
              <a:pPr/>
              <a:t>08.06.2017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02F8198-9114-4FB0-9D23-06A30A0AC4A1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Picture 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7438"/>
            <a:ext cx="9144000" cy="1063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solidFill>
                  <a:srgbClr val="0070C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BFEA5-BE8D-4962-A0BE-CB4DD186E98D}" type="datetime1">
              <a:rPr lang="ru-RU" smtClean="0"/>
              <a:pPr/>
              <a:t>08.06.2017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 userDrawn="1"/>
        </p:nvSpPr>
        <p:spPr>
          <a:xfrm>
            <a:off x="-108520" y="6748988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-108520" y="0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 userDrawn="1"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>
                <a:solidFill>
                  <a:srgbClr val="0070C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919DB-41B6-4B0F-AA19-2D696523D4BA}" type="datetime1">
              <a:rPr lang="ru-RU" smtClean="0"/>
              <a:pPr/>
              <a:t>08.06.2017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5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 userDrawn="1"/>
        </p:nvSpPr>
        <p:spPr>
          <a:xfrm>
            <a:off x="-108520" y="6748988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 userDrawn="1"/>
        </p:nvSpPr>
        <p:spPr>
          <a:xfrm>
            <a:off x="-108520" y="0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solidFill>
                  <a:srgbClr val="0070C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7A756-58DF-4C23-ADB9-C48BBE85F19B}" type="datetime1">
              <a:rPr lang="ru-RU" smtClean="0"/>
              <a:pPr/>
              <a:t>08.06.2017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 userDrawn="1"/>
        </p:nvSpPr>
        <p:spPr>
          <a:xfrm>
            <a:off x="-108520" y="6748988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 userDrawn="1"/>
        </p:nvSpPr>
        <p:spPr>
          <a:xfrm>
            <a:off x="-108520" y="0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42896-427A-4744-80D3-36F21B56FED7}" type="datetime1">
              <a:rPr lang="ru-RU" smtClean="0"/>
              <a:pPr/>
              <a:t>08.06.2017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-108520" y="0"/>
            <a:ext cx="925252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rgbClr val="0070C0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4A4BC-D267-4D26-8C01-24DDFC74B56A}" type="datetime1">
              <a:rPr lang="ru-RU" smtClean="0"/>
              <a:pPr/>
              <a:t>08.06.2017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3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 userDrawn="1"/>
        </p:nvSpPr>
        <p:spPr>
          <a:xfrm>
            <a:off x="-108520" y="6748988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 userDrawn="1"/>
        </p:nvSpPr>
        <p:spPr>
          <a:xfrm>
            <a:off x="-108520" y="0"/>
            <a:ext cx="9252520" cy="108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60340" y="1265637"/>
            <a:ext cx="4615916" cy="34619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869160"/>
            <a:ext cx="5486400" cy="130304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3031E-4315-4FFC-8F15-17904EE53508}" type="datetime1">
              <a:rPr lang="ru-RU" smtClean="0"/>
              <a:pPr/>
              <a:t>08.06.2017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754FA8-2EC1-458C-ABAC-6CCEB82D7ECC}" type="datetime1">
              <a:rPr lang="ru-RU" smtClean="0"/>
              <a:pPr/>
              <a:t>08.06.2017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80424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F8198-9114-4FB0-9D23-06A30A0AC4A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9" name="Picture 2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59532" y="6328588"/>
            <a:ext cx="3276364" cy="26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 userDrawn="1"/>
        </p:nvSpPr>
        <p:spPr>
          <a:xfrm>
            <a:off x="0" y="6748988"/>
            <a:ext cx="9144000" cy="109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0"/>
            <a:ext cx="9144000" cy="109012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0000">
                <a:schemeClr val="bg1">
                  <a:lumMod val="50000"/>
                </a:schemeClr>
              </a:gs>
              <a:gs pos="100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3" r:id="rId11"/>
    <p:sldLayoutId id="2147483664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11" Type="http://schemas.openxmlformats.org/officeDocument/2006/relationships/image" Target="../media/image37.pn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Relationship Id="rId1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2.jpeg"/><Relationship Id="rId7" Type="http://schemas.openxmlformats.org/officeDocument/2006/relationships/image" Target="../media/image3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42.jpeg"/><Relationship Id="rId10" Type="http://schemas.openxmlformats.org/officeDocument/2006/relationships/image" Target="../media/image45.jpeg"/><Relationship Id="rId4" Type="http://schemas.openxmlformats.org/officeDocument/2006/relationships/image" Target="../media/image31.jpeg"/><Relationship Id="rId9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jpeg"/><Relationship Id="rId18" Type="http://schemas.openxmlformats.org/officeDocument/2006/relationships/image" Target="../media/image62.jpe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jpeg"/><Relationship Id="rId2" Type="http://schemas.openxmlformats.org/officeDocument/2006/relationships/image" Target="../media/image46.png"/><Relationship Id="rId16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jpeg"/><Relationship Id="rId5" Type="http://schemas.openxmlformats.org/officeDocument/2006/relationships/image" Target="../media/image49.png"/><Relationship Id="rId15" Type="http://schemas.openxmlformats.org/officeDocument/2006/relationships/image" Target="../media/image59.jpe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gif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63.jpeg"/><Relationship Id="rId7" Type="http://schemas.openxmlformats.org/officeDocument/2006/relationships/image" Target="../media/image46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image" Target="../media/image69.jpeg"/><Relationship Id="rId15" Type="http://schemas.openxmlformats.org/officeDocument/2006/relationships/image" Target="../media/image54.png"/><Relationship Id="rId10" Type="http://schemas.openxmlformats.org/officeDocument/2006/relationships/image" Target="../media/image50.png"/><Relationship Id="rId4" Type="http://schemas.openxmlformats.org/officeDocument/2006/relationships/image" Target="../media/image68.png"/><Relationship Id="rId9" Type="http://schemas.openxmlformats.org/officeDocument/2006/relationships/image" Target="../media/image49.png"/><Relationship Id="rId1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1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jpeg"/><Relationship Id="rId11" Type="http://schemas.openxmlformats.org/officeDocument/2006/relationships/image" Target="../media/image19.png"/><Relationship Id="rId5" Type="http://schemas.openxmlformats.org/officeDocument/2006/relationships/image" Target="../media/image13.jpeg"/><Relationship Id="rId15" Type="http://schemas.openxmlformats.org/officeDocument/2006/relationships/image" Target="../media/image23.pn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Relationship Id="rId14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image" Target="../media/image100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gif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6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0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gif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0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134.jpeg"/><Relationship Id="rId7" Type="http://schemas.openxmlformats.org/officeDocument/2006/relationships/image" Target="../media/image1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7.pn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Relationship Id="rId9" Type="http://schemas.openxmlformats.org/officeDocument/2006/relationships/image" Target="../media/image140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0563" y="2029801"/>
            <a:ext cx="8215370" cy="1752600"/>
          </a:xfrm>
        </p:spPr>
        <p:txBody>
          <a:bodyPr>
            <a:normAutofit lnSpcReduction="10000"/>
          </a:bodyPr>
          <a:lstStyle/>
          <a:p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Организация образовательного процесса в условиях реализации требований ФГОС ДО на примере программ дошкольного образования «Тропинки» под ред. В.Т. Кудрявцева , «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Предшкольная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пора» под ред. Н.Ф. Виноградовой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0852" y="728691"/>
            <a:ext cx="9036496" cy="1584176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</a:rPr>
              <a:t>Объединенная издательская группа</a:t>
            </a:r>
            <a:br>
              <a:rPr lang="ru-RU" sz="32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3200" dirty="0" smtClean="0">
                <a:solidFill>
                  <a:schemeClr val="accent6">
                    <a:lumMod val="75000"/>
                  </a:schemeClr>
                </a:solidFill>
              </a:rPr>
              <a:t> «Дрофа»-«ВЕНТАНА-ГРАФ»</a:t>
            </a:r>
            <a:endParaRPr lang="ru-RU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1400" y="6592402"/>
            <a:ext cx="2880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https://</a:t>
            </a:r>
            <a:r>
              <a:rPr lang="ru-RU" dirty="0" smtClean="0"/>
              <a:t>book24.ru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/>
          <a:srcRect l="6079" t="45268" r="49709" b="18500"/>
          <a:stretch/>
        </p:blipFill>
        <p:spPr>
          <a:xfrm>
            <a:off x="-16284" y="4196879"/>
            <a:ext cx="5760800" cy="265045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67680" y="5373270"/>
            <a:ext cx="1440200" cy="4320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6669939" y="5749611"/>
            <a:ext cx="2474061" cy="1111713"/>
            <a:chOff x="2097939" y="5404832"/>
            <a:chExt cx="2834111" cy="1296181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3"/>
            <a:srcRect l="2295" t="59119" r="85330" b="16083"/>
            <a:stretch/>
          </p:blipFill>
          <p:spPr>
            <a:xfrm>
              <a:off x="2097939" y="5404832"/>
              <a:ext cx="1152161" cy="1296181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4"/>
            <a:srcRect l="553" t="7875" r="88947" b="80312"/>
            <a:stretch/>
          </p:blipFill>
          <p:spPr>
            <a:xfrm>
              <a:off x="3220405" y="5488446"/>
              <a:ext cx="1711645" cy="10810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7298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Рисунок 15" descr="2FON_08.jpg"/>
          <p:cNvPicPr>
            <a:picLocks noChangeAspect="1"/>
          </p:cNvPicPr>
          <p:nvPr/>
        </p:nvPicPr>
        <p:blipFill>
          <a:blip r:embed="rId3" cstate="print"/>
          <a:srcRect l="25000"/>
          <a:stretch>
            <a:fillRect/>
          </a:stretch>
        </p:blipFill>
        <p:spPr bwMode="auto">
          <a:xfrm>
            <a:off x="3779912" y="0"/>
            <a:ext cx="5143500" cy="513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4216474" y="195783"/>
            <a:ext cx="4270375" cy="3596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ru-RU" sz="825" dirty="0"/>
          </a:p>
          <a:p>
            <a:pPr>
              <a:lnSpc>
                <a:spcPct val="110000"/>
              </a:lnSpc>
              <a:defRPr/>
            </a:pPr>
            <a:endParaRPr lang="ru-RU" sz="825" dirty="0"/>
          </a:p>
          <a:p>
            <a:pPr>
              <a:lnSpc>
                <a:spcPct val="110000"/>
              </a:lnSpc>
              <a:defRPr/>
            </a:pPr>
            <a:r>
              <a:rPr lang="ru-RU" sz="2400" dirty="0">
                <a:solidFill>
                  <a:srgbClr val="FF0000"/>
                </a:solidFill>
              </a:rPr>
              <a:t>Речевое развитие</a:t>
            </a:r>
          </a:p>
          <a:p>
            <a:pPr>
              <a:lnSpc>
                <a:spcPct val="110000"/>
              </a:lnSpc>
              <a:defRPr/>
            </a:pPr>
            <a:endParaRPr lang="ru-RU" dirty="0">
              <a:solidFill>
                <a:srgbClr val="FF9900"/>
              </a:solidFill>
            </a:endParaRPr>
          </a:p>
          <a:p>
            <a:pPr>
              <a:lnSpc>
                <a:spcPct val="110000"/>
              </a:lnSpc>
              <a:defRPr/>
            </a:pPr>
            <a:r>
              <a:rPr lang="ru-RU" dirty="0" smtClean="0">
                <a:solidFill>
                  <a:srgbClr val="FF9900"/>
                </a:solidFill>
              </a:rPr>
              <a:t> </a:t>
            </a:r>
            <a:endParaRPr lang="ru-RU" dirty="0">
              <a:solidFill>
                <a:srgbClr val="FF9900"/>
              </a:solidFill>
            </a:endParaRPr>
          </a:p>
          <a:p>
            <a:pPr>
              <a:lnSpc>
                <a:spcPct val="110000"/>
              </a:lnSpc>
              <a:defRPr/>
            </a:pPr>
            <a:endParaRPr lang="ru-RU" dirty="0">
              <a:solidFill>
                <a:srgbClr val="FF9900"/>
              </a:solidFill>
            </a:endParaRPr>
          </a:p>
          <a:p>
            <a:pPr>
              <a:lnSpc>
                <a:spcPct val="110000"/>
              </a:lnSpc>
              <a:defRPr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Лидия Ефремовна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Журова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10000"/>
              </a:lnSpc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«Подготовка к обучению грамоте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</a:p>
          <a:p>
            <a:pPr>
              <a:lnSpc>
                <a:spcPct val="110000"/>
              </a:lnSpc>
              <a:defRPr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(программа, методические рекомендации, сценарии занятий)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110000"/>
              </a:lnSpc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 </a:t>
            </a:r>
          </a:p>
          <a:p>
            <a:pPr>
              <a:lnSpc>
                <a:spcPct val="110000"/>
              </a:lnSpc>
              <a:defRPr/>
            </a:pPr>
            <a:endParaRPr lang="ru-RU" sz="825" dirty="0"/>
          </a:p>
          <a:p>
            <a:pPr>
              <a:lnSpc>
                <a:spcPct val="110000"/>
              </a:lnSpc>
              <a:defRPr/>
            </a:pPr>
            <a:r>
              <a:rPr lang="ru-RU" sz="1500" dirty="0"/>
              <a:t>   </a:t>
            </a:r>
          </a:p>
        </p:txBody>
      </p:sp>
      <p:pic>
        <p:nvPicPr>
          <p:cNvPr id="4301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1225003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965288">
            <a:off x="1273768" y="323897"/>
            <a:ext cx="1193792" cy="1539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198580">
            <a:off x="237399" y="1207401"/>
            <a:ext cx="1073646" cy="1419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1571124">
            <a:off x="1020526" y="1511737"/>
            <a:ext cx="1114441" cy="1460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414956">
            <a:off x="1693468" y="1798734"/>
            <a:ext cx="1014180" cy="1300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Documents and Settings\Татка\Мои документы\для работы\1931_10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7544" y="2204865"/>
            <a:ext cx="1296144" cy="905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539552" y="3861048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Оксана Семеновна Ушакова, 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Елизавета Михайловна Струнина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 «Развитие речи»</a:t>
            </a:r>
          </a:p>
          <a:p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(программа, методические рекомендации, сценарии занятий)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8" name="Picture 2" descr="C:\Users\Наталья\Pictures\Тропинки Обложки\400_10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364088" y="3961952"/>
            <a:ext cx="1231466" cy="1630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2" descr="C:\Users\Наталья\Pictures\Тропинки Обложки\140_100.ti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>
          <a:xfrm>
            <a:off x="6012160" y="4610024"/>
            <a:ext cx="1080120" cy="1521930"/>
          </a:xfrm>
          <a:prstGeom prst="rect">
            <a:avLst/>
          </a:prstGeom>
        </p:spPr>
      </p:pic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812360" y="2737816"/>
            <a:ext cx="1120749" cy="1570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" name="Picture 5" descr="414_10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04248" y="3933056"/>
            <a:ext cx="1204168" cy="1667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" name="Picture 2" descr="C:\Users\Наталья\Pictures\Тропинки Обложки\400_100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740352" y="4509120"/>
            <a:ext cx="1149175" cy="1559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063" y="34925"/>
            <a:ext cx="2957512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0998">
            <a:off x="6232525" y="207963"/>
            <a:ext cx="2459038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42517" y="5757580"/>
            <a:ext cx="8458200" cy="12223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 </a:t>
            </a:r>
            <a:r>
              <a:rPr lang="ru-RU" dirty="0" smtClean="0"/>
              <a:t>                                 л. е. </a:t>
            </a:r>
            <a:r>
              <a:rPr lang="ru-RU" dirty="0" err="1" smtClean="0"/>
              <a:t>Журова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«Подготовка к обучению грамоте»</a:t>
            </a:r>
            <a:endParaRPr lang="ru-RU" dirty="0"/>
          </a:p>
        </p:txBody>
      </p:sp>
      <p:sp>
        <p:nvSpPr>
          <p:cNvPr id="8090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7838" y="4800600"/>
            <a:ext cx="8458200" cy="914400"/>
          </a:xfrm>
        </p:spPr>
        <p:txBody>
          <a:bodyPr/>
          <a:lstStyle/>
          <a:p>
            <a:pPr algn="ctr" eaLnBrk="1" hangingPunct="1"/>
            <a:r>
              <a:rPr lang="ru-RU" altLang="ru-RU" smtClean="0">
                <a:solidFill>
                  <a:srgbClr val="03546C"/>
                </a:solidFill>
              </a:rPr>
              <a:t>РАЗВИТИЕ КУЛЬТУРЫ РЕЧИ</a:t>
            </a:r>
          </a:p>
        </p:txBody>
      </p:sp>
      <p:pic>
        <p:nvPicPr>
          <p:cNvPr id="8090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5288">
            <a:off x="6407150" y="1752600"/>
            <a:ext cx="2360613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97181">
            <a:off x="1119188" y="92075"/>
            <a:ext cx="24511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571124">
            <a:off x="244475" y="1131888"/>
            <a:ext cx="2390775" cy="313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5" name="Picture 2" descr="C:\Documents and Settings\Татка\Мои документы\для работы\1931_10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557338"/>
            <a:ext cx="3732213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6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688" y="3392488"/>
            <a:ext cx="1844675" cy="239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7" name="Рисунок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38" y="1995488"/>
            <a:ext cx="2262187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8" name="Рисунок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3581400"/>
            <a:ext cx="2205038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773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Подготовка к обучению грамоте</a:t>
            </a:r>
            <a:endParaRPr lang="ru-RU" dirty="0"/>
          </a:p>
        </p:txBody>
      </p:sp>
      <p:sp>
        <p:nvSpPr>
          <p:cNvPr id="8192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mtClean="0"/>
              <a:t>Речевая одаренность детей;</a:t>
            </a:r>
          </a:p>
          <a:p>
            <a:r>
              <a:rPr lang="ru-RU" altLang="ru-RU" smtClean="0"/>
              <a:t>Слушать слово и слышать его;</a:t>
            </a:r>
          </a:p>
          <a:p>
            <a:r>
              <a:rPr lang="ru-RU" altLang="ru-RU" smtClean="0"/>
              <a:t>Вслушиваемся в звуки;</a:t>
            </a:r>
          </a:p>
          <a:p>
            <a:r>
              <a:rPr lang="ru-RU" altLang="ru-RU" smtClean="0"/>
              <a:t>Учимся проводить звуковой анализ слова;</a:t>
            </a:r>
          </a:p>
          <a:p>
            <a:r>
              <a:rPr lang="ru-RU" altLang="ru-RU" smtClean="0"/>
              <a:t>Учим буквы;</a:t>
            </a:r>
          </a:p>
          <a:p>
            <a:r>
              <a:rPr lang="ru-RU" altLang="ru-RU" smtClean="0"/>
              <a:t>Слово изменение;</a:t>
            </a:r>
          </a:p>
          <a:p>
            <a:r>
              <a:rPr lang="ru-RU" altLang="ru-RU" smtClean="0"/>
              <a:t>Учимся читать.</a:t>
            </a:r>
          </a:p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3074619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Средняя группа</a:t>
            </a:r>
            <a:endParaRPr lang="ru-RU" dirty="0"/>
          </a:p>
        </p:txBody>
      </p:sp>
      <p:sp>
        <p:nvSpPr>
          <p:cNvPr id="82947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mtClean="0"/>
              <a:t>Развивать артикуляционный аппарат;</a:t>
            </a:r>
          </a:p>
          <a:p>
            <a:r>
              <a:rPr lang="ru-RU" altLang="ru-RU" smtClean="0"/>
              <a:t>Отрабатывать произношение сонорных, шипящих, свистящих.</a:t>
            </a:r>
          </a:p>
          <a:p>
            <a:r>
              <a:rPr lang="ru-RU" altLang="ru-RU" smtClean="0"/>
              <a:t>Совершенствовать интонационную выразительность речи;</a:t>
            </a:r>
          </a:p>
          <a:p>
            <a:r>
              <a:rPr lang="ru-RU" altLang="ru-RU" smtClean="0"/>
              <a:t>Учить правильно понимать и употреблять термины «слово», «звук»;</a:t>
            </a:r>
          </a:p>
          <a:p>
            <a:r>
              <a:rPr lang="ru-RU" altLang="ru-RU" smtClean="0"/>
              <a:t>Сравнивать слова (интонационно выделять нужный звук.)</a:t>
            </a:r>
          </a:p>
        </p:txBody>
      </p:sp>
    </p:spTree>
    <p:extLst>
      <p:ext uri="{BB962C8B-B14F-4D97-AF65-F5344CB8AC3E}">
        <p14:creationId xmlns:p14="http://schemas.microsoft.com/office/powerpoint/2010/main" val="2653747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Старшая группа</a:t>
            </a:r>
            <a:endParaRPr lang="ru-RU" dirty="0"/>
          </a:p>
        </p:txBody>
      </p:sp>
      <p:sp>
        <p:nvSpPr>
          <p:cNvPr id="83971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mtClean="0"/>
              <a:t>Учить проводить звуковой анализ слова;</a:t>
            </a:r>
          </a:p>
          <a:p>
            <a:r>
              <a:rPr lang="ru-RU" altLang="ru-RU" smtClean="0"/>
              <a:t>Ввести понятия «гласный звук», «твердый и мягкий согласные звуки», «звонкий и глухой согласные звуки»;</a:t>
            </a:r>
          </a:p>
          <a:p>
            <a:r>
              <a:rPr lang="ru-RU" altLang="ru-RU" smtClean="0"/>
              <a:t>Учить называть звуки, которые являются парными по твердости-мягкости и глухости-звонкости;</a:t>
            </a:r>
          </a:p>
          <a:p>
            <a:r>
              <a:rPr lang="ru-RU" altLang="ru-RU" smtClean="0"/>
              <a:t>Проводить звуковой анализ слов состоящих из 3-5 звуков.</a:t>
            </a:r>
          </a:p>
        </p:txBody>
      </p:sp>
    </p:spTree>
    <p:extLst>
      <p:ext uri="{BB962C8B-B14F-4D97-AF65-F5344CB8AC3E}">
        <p14:creationId xmlns:p14="http://schemas.microsoft.com/office/powerpoint/2010/main" val="1088146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Подготовительная группа</a:t>
            </a:r>
            <a:endParaRPr lang="ru-RU" dirty="0"/>
          </a:p>
        </p:txBody>
      </p:sp>
      <p:sp>
        <p:nvSpPr>
          <p:cNvPr id="8499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smtClean="0"/>
              <a:t>Закреплять умение проводить звуковой анализ слова;</a:t>
            </a:r>
          </a:p>
          <a:p>
            <a:r>
              <a:rPr lang="ru-RU" altLang="ru-RU" smtClean="0"/>
              <a:t>Познакомить с понятием ударение;</a:t>
            </a:r>
          </a:p>
          <a:p>
            <a:r>
              <a:rPr lang="ru-RU" altLang="ru-RU" smtClean="0"/>
              <a:t>Познакомить со всеми буквами алфавита;</a:t>
            </a:r>
          </a:p>
          <a:p>
            <a:r>
              <a:rPr lang="ru-RU" altLang="ru-RU" smtClean="0"/>
              <a:t>Научить плавному чтению.</a:t>
            </a:r>
          </a:p>
        </p:txBody>
      </p:sp>
    </p:spTree>
    <p:extLst>
      <p:ext uri="{BB962C8B-B14F-4D97-AF65-F5344CB8AC3E}">
        <p14:creationId xmlns:p14="http://schemas.microsoft.com/office/powerpoint/2010/main" val="16296168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1360_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728700"/>
            <a:ext cx="1260475" cy="1657350"/>
          </a:xfrm>
          <a:prstGeom prst="rect">
            <a:avLst/>
          </a:prstGeom>
          <a:ln w="1905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5" descr="1359_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9692" y="296652"/>
            <a:ext cx="1274763" cy="1657350"/>
          </a:xfrm>
          <a:prstGeom prst="rect">
            <a:avLst/>
          </a:prstGeom>
          <a:ln w="1905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7" descr="1366_2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524" y="296652"/>
            <a:ext cx="1274763" cy="1657350"/>
          </a:xfrm>
          <a:prstGeom prst="rect">
            <a:avLst/>
          </a:prstGeom>
          <a:ln w="1905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8" descr="1371_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612" y="692696"/>
            <a:ext cx="1274763" cy="1657350"/>
          </a:xfrm>
          <a:prstGeom prst="rect">
            <a:avLst/>
          </a:prstGeom>
          <a:ln w="1905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9" descr="1059_2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1412776"/>
            <a:ext cx="1314450" cy="1800225"/>
          </a:xfrm>
          <a:prstGeom prst="rect">
            <a:avLst/>
          </a:prstGeom>
          <a:ln w="1905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0" descr="1203_20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1448780"/>
            <a:ext cx="1276350" cy="1803400"/>
          </a:xfrm>
          <a:prstGeom prst="rect">
            <a:avLst/>
          </a:prstGeom>
          <a:ln w="1905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1" descr="1993_20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536" y="2348880"/>
            <a:ext cx="1376363" cy="1797050"/>
          </a:xfrm>
          <a:prstGeom prst="rect">
            <a:avLst/>
          </a:prstGeom>
          <a:ln w="1905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2" descr="1756_20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3528" y="4545124"/>
            <a:ext cx="1905000" cy="1390650"/>
          </a:xfrm>
          <a:prstGeom prst="rect">
            <a:avLst/>
          </a:prstGeom>
          <a:ln w="1905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4" descr="1786_20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75656" y="4509120"/>
            <a:ext cx="1905000" cy="1495425"/>
          </a:xfrm>
          <a:prstGeom prst="rect">
            <a:avLst/>
          </a:prstGeom>
          <a:ln w="1905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 descr="E:\Users\ErofeevaTN\Desktop\султанова 5-6\Новая папка\сканирование003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99692" y="1376772"/>
            <a:ext cx="1391698" cy="3024336"/>
          </a:xfrm>
          <a:prstGeom prst="rect">
            <a:avLst/>
          </a:prstGeom>
          <a:noFill/>
        </p:spPr>
      </p:pic>
      <p:pic>
        <p:nvPicPr>
          <p:cNvPr id="10" name="Picture 13" descr="1204_20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367644" y="2600908"/>
            <a:ext cx="1382712" cy="1797050"/>
          </a:xfrm>
          <a:prstGeom prst="rect">
            <a:avLst/>
          </a:prstGeom>
          <a:ln w="1905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344308" y="2168860"/>
            <a:ext cx="1548234" cy="2023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167844" y="2384884"/>
            <a:ext cx="1420100" cy="1899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040052" y="3789040"/>
            <a:ext cx="1691803" cy="2347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300192" y="4401108"/>
            <a:ext cx="1666202" cy="2214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415809" y="3789040"/>
            <a:ext cx="1728191" cy="2441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2" name="Picture 8" descr="E:\Users\ErofeevaTN\Desktop\султанова 5-6\Новая папка\сканирование0098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 rot="5400000">
            <a:off x="3334895" y="4450081"/>
            <a:ext cx="1376032" cy="1854150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4572000" y="548680"/>
            <a:ext cx="457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Познавательное развитие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391980" y="1160748"/>
            <a:ext cx="33843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Марина Наумовна Султанова</a:t>
            </a:r>
          </a:p>
          <a:p>
            <a:pPr algn="ctr">
              <a:defRPr/>
            </a:pP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«Путешествие в страну математики» </a:t>
            </a:r>
          </a:p>
          <a:p>
            <a:pPr>
              <a:defRPr/>
            </a:pP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Методическое пособие</a:t>
            </a:r>
          </a:p>
          <a:p>
            <a:pPr>
              <a:defRPr/>
            </a:pP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Рабочие тетради</a:t>
            </a:r>
          </a:p>
          <a:p>
            <a:pPr>
              <a:defRPr/>
            </a:pP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Дидактические игры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9862" y="2363681"/>
            <a:ext cx="78867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Содержание программы нацелено на создание предпосылок теоретического мышления у детей 3-7 лет методом замены математических понятий математическими образами с последующими  оперированием этими образами в форме исследования и преобразования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391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Вторая младшая группа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Знакомство с числами в пределах 3;</a:t>
            </a:r>
          </a:p>
          <a:p>
            <a:r>
              <a:rPr lang="ru-RU" dirty="0" smtClean="0"/>
              <a:t>Знакомство с основными геометрическими фигурами, цветами;</a:t>
            </a:r>
          </a:p>
          <a:p>
            <a:r>
              <a:rPr lang="ru-RU" dirty="0" smtClean="0"/>
              <a:t>Формирование навыка группировать предметы по одному признаку;</a:t>
            </a:r>
          </a:p>
          <a:p>
            <a:r>
              <a:rPr lang="ru-RU" dirty="0" smtClean="0"/>
              <a:t>Знакомить детей с частями суток;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225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Средняя группа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Знакомство с числами в пределах </a:t>
            </a:r>
            <a:r>
              <a:rPr lang="ru-RU" dirty="0" smtClean="0"/>
              <a:t>5;</a:t>
            </a:r>
          </a:p>
          <a:p>
            <a:r>
              <a:rPr lang="ru-RU" dirty="0" smtClean="0"/>
              <a:t>Формирование навыка пересчитывания с обобщающим жестом;</a:t>
            </a:r>
          </a:p>
          <a:p>
            <a:r>
              <a:rPr lang="ru-RU" dirty="0" smtClean="0"/>
              <a:t>Знакомство детей со способом сравнения путем приведения к одной форме;</a:t>
            </a:r>
          </a:p>
          <a:p>
            <a:r>
              <a:rPr lang="ru-RU" dirty="0" smtClean="0"/>
              <a:t>Формирование понятия числа:  зависимость числа от мерки.</a:t>
            </a:r>
          </a:p>
          <a:p>
            <a:r>
              <a:rPr lang="ru-RU" dirty="0" smtClean="0"/>
              <a:t>Формирование умения пользоваться условной меркой;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912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63588" y="440668"/>
            <a:ext cx="75968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Издание программ и пособий для реализации ФГОС дошкольного образования (Приказ № 1155 </a:t>
            </a:r>
            <a:r>
              <a:rPr lang="ru-RU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Минобрнауки</a:t>
            </a: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России от 17.10.2013 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Текст 14"/>
          <p:cNvSpPr txBox="1">
            <a:spLocks/>
          </p:cNvSpPr>
          <p:nvPr/>
        </p:nvSpPr>
        <p:spPr>
          <a:xfrm>
            <a:off x="1007604" y="1628800"/>
            <a:ext cx="3600450" cy="10080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Комплексные программы 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Текст 14"/>
          <p:cNvSpPr txBox="1">
            <a:spLocks/>
          </p:cNvSpPr>
          <p:nvPr/>
        </p:nvSpPr>
        <p:spPr>
          <a:xfrm>
            <a:off x="5004048" y="1592796"/>
            <a:ext cx="3600450" cy="10080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Парциаль</a:t>
            </a:r>
            <a:r>
              <a:rPr kumimoji="0" lang="ru-RU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ные</a:t>
            </a: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программы 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Текст 14"/>
          <p:cNvSpPr txBox="1">
            <a:spLocks/>
          </p:cNvSpPr>
          <p:nvPr/>
        </p:nvSpPr>
        <p:spPr>
          <a:xfrm>
            <a:off x="287524" y="3392996"/>
            <a:ext cx="1790700" cy="4320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Тропинки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Текст 14"/>
          <p:cNvSpPr txBox="1">
            <a:spLocks/>
          </p:cNvSpPr>
          <p:nvPr/>
        </p:nvSpPr>
        <p:spPr>
          <a:xfrm>
            <a:off x="2195736" y="3392996"/>
            <a:ext cx="1790700" cy="39636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Ступеньки к школе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Текст 14"/>
          <p:cNvSpPr txBox="1">
            <a:spLocks/>
          </p:cNvSpPr>
          <p:nvPr/>
        </p:nvSpPr>
        <p:spPr>
          <a:xfrm>
            <a:off x="6804248" y="4401108"/>
            <a:ext cx="1790700" cy="4320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Элементарный английский язык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Текст 14"/>
          <p:cNvSpPr txBox="1">
            <a:spLocks/>
          </p:cNvSpPr>
          <p:nvPr/>
        </p:nvSpPr>
        <p:spPr>
          <a:xfrm>
            <a:off x="4644008" y="4401108"/>
            <a:ext cx="1466664" cy="4320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200" dirty="0" smtClean="0">
                <a:solidFill>
                  <a:srgbClr val="0070C0"/>
                </a:solidFill>
              </a:rPr>
              <a:t>А</a:t>
            </a:r>
            <a:r>
              <a:rPr kumimoji="0" 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нглийский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язык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Текст 14"/>
          <p:cNvSpPr txBox="1">
            <a:spLocks/>
          </p:cNvSpPr>
          <p:nvPr/>
        </p:nvSpPr>
        <p:spPr>
          <a:xfrm>
            <a:off x="6948264" y="3573016"/>
            <a:ext cx="1790700" cy="6480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/>
          <a:p>
            <a:pPr>
              <a:defRPr/>
            </a:pPr>
            <a:r>
              <a:rPr lang="ru-RU" sz="1200" dirty="0" smtClean="0">
                <a:solidFill>
                  <a:srgbClr val="0070C0"/>
                </a:solidFill>
              </a:rPr>
              <a:t>Предшкольная пора (Планета знаний)</a:t>
            </a:r>
            <a:endParaRPr lang="ru-RU" sz="1200" dirty="0">
              <a:solidFill>
                <a:srgbClr val="0070C0"/>
              </a:solidFill>
            </a:endParaRPr>
          </a:p>
        </p:txBody>
      </p:sp>
      <p:sp>
        <p:nvSpPr>
          <p:cNvPr id="12" name="Текст 14"/>
          <p:cNvSpPr txBox="1">
            <a:spLocks/>
          </p:cNvSpPr>
          <p:nvPr/>
        </p:nvSpPr>
        <p:spPr>
          <a:xfrm>
            <a:off x="4247964" y="3573016"/>
            <a:ext cx="1898712" cy="68407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Предшкольная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пора </a:t>
            </a:r>
            <a:r>
              <a:rPr lang="ru-RU" sz="1200" baseline="0" dirty="0" smtClean="0">
                <a:solidFill>
                  <a:srgbClr val="0070C0"/>
                </a:solidFill>
              </a:rPr>
              <a:t>(Начальная школа </a:t>
            </a:r>
            <a:r>
              <a:rPr lang="en-US" sz="1200" baseline="0" dirty="0" smtClean="0">
                <a:solidFill>
                  <a:srgbClr val="0070C0"/>
                </a:solidFill>
              </a:rPr>
              <a:t>XXI</a:t>
            </a:r>
            <a:r>
              <a:rPr lang="ru-RU" sz="1200" baseline="0" dirty="0" smtClean="0">
                <a:solidFill>
                  <a:srgbClr val="0070C0"/>
                </a:solidFill>
              </a:rPr>
              <a:t> века)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15516" y="4905164"/>
            <a:ext cx="89284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Компоненты  УМК </a:t>
            </a:r>
          </a:p>
          <a:p>
            <a:pPr>
              <a:defRPr/>
            </a:pP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Программа </a:t>
            </a:r>
          </a:p>
          <a:p>
            <a:pPr>
              <a:defRPr/>
            </a:pP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Пособия для педагогов ( методики по каждой образовательной области или по возрасту)</a:t>
            </a:r>
          </a:p>
          <a:p>
            <a:pPr>
              <a:defRPr/>
            </a:pP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Пособия и игры для детей ( по каждой образовательной области или по возрасту) </a:t>
            </a:r>
          </a:p>
          <a:p>
            <a:pPr>
              <a:defRPr/>
            </a:pP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Педагогическая  диагностика</a:t>
            </a:r>
          </a:p>
        </p:txBody>
      </p:sp>
      <p:cxnSp>
        <p:nvCxnSpPr>
          <p:cNvPr id="16" name="Прямая со стрелкой 15"/>
          <p:cNvCxnSpPr/>
          <p:nvPr/>
        </p:nvCxnSpPr>
        <p:spPr>
          <a:xfrm flipH="1">
            <a:off x="1295636" y="2636912"/>
            <a:ext cx="612068" cy="6840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3167844" y="2600908"/>
            <a:ext cx="612068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5400092" y="2600908"/>
            <a:ext cx="1224136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6624228" y="2636912"/>
            <a:ext cx="1728192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6156176" y="2600908"/>
            <a:ext cx="468052" cy="21962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endCxn id="9" idx="1"/>
          </p:cNvCxnSpPr>
          <p:nvPr/>
        </p:nvCxnSpPr>
        <p:spPr>
          <a:xfrm>
            <a:off x="6588224" y="2600908"/>
            <a:ext cx="216024" cy="20162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Старшая группа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Формирование навыков порядкового счета и взаиморасположения чисел в пределах 10;</a:t>
            </a:r>
          </a:p>
          <a:p>
            <a:r>
              <a:rPr lang="ru-RU" dirty="0" smtClean="0"/>
              <a:t>Порядковый счет, сравнение чисел, число на единицу меньше, больше;</a:t>
            </a:r>
          </a:p>
          <a:p>
            <a:r>
              <a:rPr lang="ru-RU" dirty="0" smtClean="0"/>
              <a:t>Знакомство с составом числа в пределах 10;</a:t>
            </a:r>
          </a:p>
          <a:p>
            <a:r>
              <a:rPr lang="ru-RU" dirty="0" smtClean="0"/>
              <a:t>Закрепление представлений о временах года;</a:t>
            </a:r>
          </a:p>
          <a:p>
            <a:r>
              <a:rPr lang="ru-RU" dirty="0" smtClean="0"/>
              <a:t>Формирование навыков ориентации в пространстве, на плоскости на плане по заданной схеме;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920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Подготовительная группа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Знакомство с числовым лучом;</a:t>
            </a:r>
          </a:p>
          <a:p>
            <a:r>
              <a:rPr lang="ru-RU" dirty="0"/>
              <a:t>Формирование навыков порядкового </a:t>
            </a:r>
            <a:r>
              <a:rPr lang="ru-RU" dirty="0" smtClean="0"/>
              <a:t>счета </a:t>
            </a:r>
            <a:r>
              <a:rPr lang="ru-RU" dirty="0"/>
              <a:t>в пределах </a:t>
            </a:r>
            <a:r>
              <a:rPr lang="ru-RU" dirty="0" smtClean="0"/>
              <a:t>100 и количественных навыков  в пределах 10;</a:t>
            </a:r>
          </a:p>
          <a:p>
            <a:r>
              <a:rPr lang="ru-RU" dirty="0" smtClean="0"/>
              <a:t>Знакомство с понятием «цифра»</a:t>
            </a:r>
          </a:p>
          <a:p>
            <a:r>
              <a:rPr lang="ru-RU" dirty="0" smtClean="0"/>
              <a:t>Прямой и обратный счет;</a:t>
            </a:r>
          </a:p>
          <a:p>
            <a:r>
              <a:rPr lang="ru-RU" dirty="0" smtClean="0"/>
              <a:t>Работа с объемными и плоскостными фигурами;</a:t>
            </a:r>
          </a:p>
          <a:p>
            <a:r>
              <a:rPr lang="ru-RU" dirty="0" smtClean="0"/>
              <a:t>Знакомство с часами;</a:t>
            </a:r>
          </a:p>
          <a:p>
            <a:r>
              <a:rPr lang="ru-RU" dirty="0" smtClean="0"/>
              <a:t>Закрепление последовательности времен года, месяцев, дней недели;</a:t>
            </a:r>
          </a:p>
          <a:p>
            <a:r>
              <a:rPr lang="ru-RU" dirty="0" smtClean="0"/>
              <a:t>Формирование навыка ориентации в пространстве.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96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/>
          </p:cNvSpPr>
          <p:nvPr>
            <p:ph type="body" idx="4294967295"/>
          </p:nvPr>
        </p:nvSpPr>
        <p:spPr>
          <a:xfrm>
            <a:off x="1439466" y="1431133"/>
            <a:ext cx="6172200" cy="3394472"/>
          </a:xfrm>
          <a:solidFill>
            <a:schemeClr val="bg1">
              <a:alpha val="53999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ru-RU" altLang="ru-RU" smtClean="0"/>
              <a:t>		</a:t>
            </a:r>
            <a:r>
              <a:rPr lang="ru-RU" altLang="ru-RU" sz="1800"/>
              <a:t>В ходе непринужденной игры малыш </a:t>
            </a:r>
            <a:r>
              <a:rPr lang="ru-RU" altLang="ru-RU" sz="1800">
                <a:solidFill>
                  <a:srgbClr val="990000"/>
                </a:solidFill>
              </a:rPr>
              <a:t>познакомится с </a:t>
            </a:r>
            <a:r>
              <a:rPr lang="ru-RU" altLang="ru-RU" smtClean="0">
                <a:solidFill>
                  <a:srgbClr val="990000"/>
                </a:solidFill>
              </a:rPr>
              <a:t>геометрическими фигурами</a:t>
            </a:r>
            <a:r>
              <a:rPr lang="ru-RU" altLang="ru-RU" sz="1800"/>
              <a:t>, закрепит </a:t>
            </a:r>
            <a:r>
              <a:rPr lang="ru-RU" altLang="ru-RU" smtClean="0">
                <a:solidFill>
                  <a:srgbClr val="990000"/>
                </a:solidFill>
              </a:rPr>
              <a:t>навык счета</a:t>
            </a:r>
            <a:r>
              <a:rPr lang="ru-RU" altLang="ru-RU" sz="1800">
                <a:solidFill>
                  <a:srgbClr val="990000"/>
                </a:solidFill>
              </a:rPr>
              <a:t> </a:t>
            </a:r>
            <a:r>
              <a:rPr lang="ru-RU" altLang="ru-RU" sz="1800"/>
              <a:t>и</a:t>
            </a:r>
            <a:r>
              <a:rPr lang="ru-RU" altLang="ru-RU" sz="1800">
                <a:solidFill>
                  <a:srgbClr val="990000"/>
                </a:solidFill>
              </a:rPr>
              <a:t> </a:t>
            </a:r>
            <a:r>
              <a:rPr lang="ru-RU" altLang="ru-RU" smtClean="0">
                <a:solidFill>
                  <a:srgbClr val="990000"/>
                </a:solidFill>
              </a:rPr>
              <a:t>знание основных цветов</a:t>
            </a:r>
            <a:r>
              <a:rPr lang="ru-RU" altLang="ru-RU" sz="1800"/>
              <a:t>, научится </a:t>
            </a:r>
            <a:r>
              <a:rPr lang="ru-RU" altLang="ru-RU" smtClean="0">
                <a:solidFill>
                  <a:srgbClr val="000066"/>
                </a:solidFill>
              </a:rPr>
              <a:t>сопоставлять предмет и его форму</a:t>
            </a:r>
            <a:r>
              <a:rPr lang="ru-RU" altLang="ru-RU" sz="1800"/>
              <a:t>, </a:t>
            </a:r>
            <a:r>
              <a:rPr lang="ru-RU" altLang="ru-RU" smtClean="0">
                <a:solidFill>
                  <a:srgbClr val="000066"/>
                </a:solidFill>
              </a:rPr>
              <a:t>группировать объекту по заданному признаку</a:t>
            </a:r>
            <a:r>
              <a:rPr lang="ru-RU" altLang="ru-RU" sz="1800"/>
              <a:t>, </a:t>
            </a:r>
            <a:r>
              <a:rPr lang="ru-RU" altLang="ru-RU" smtClean="0">
                <a:solidFill>
                  <a:schemeClr val="folHlink"/>
                </a:solidFill>
              </a:rPr>
              <a:t>по части составлять целое</a:t>
            </a:r>
            <a:r>
              <a:rPr lang="ru-RU" altLang="ru-RU" sz="1800"/>
              <a:t>, </a:t>
            </a:r>
            <a:r>
              <a:rPr lang="ru-RU" altLang="ru-RU" smtClean="0">
                <a:solidFill>
                  <a:srgbClr val="990000"/>
                </a:solidFill>
              </a:rPr>
              <a:t>преобразовывать схематичное изображение в реальное</a:t>
            </a:r>
            <a:r>
              <a:rPr lang="ru-RU" altLang="ru-RU" sz="1800"/>
              <a:t>, </a:t>
            </a:r>
            <a:r>
              <a:rPr lang="ru-RU" altLang="ru-RU" smtClean="0">
                <a:solidFill>
                  <a:srgbClr val="FF3300"/>
                </a:solidFill>
              </a:rPr>
              <a:t>действовать по заданной схеме </a:t>
            </a:r>
            <a:r>
              <a:rPr lang="ru-RU" altLang="ru-RU" sz="1800"/>
              <a:t>и </a:t>
            </a:r>
            <a:r>
              <a:rPr lang="ru-RU" altLang="ru-RU" smtClean="0">
                <a:solidFill>
                  <a:srgbClr val="660033"/>
                </a:solidFill>
              </a:rPr>
              <a:t>рассматривать вариативность решений</a:t>
            </a:r>
            <a:r>
              <a:rPr lang="ru-RU" altLang="ru-RU" sz="18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57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16" descr="2FON_08.jpg"/>
          <p:cNvPicPr>
            <a:picLocks noChangeAspect="1"/>
          </p:cNvPicPr>
          <p:nvPr/>
        </p:nvPicPr>
        <p:blipFill>
          <a:blip r:embed="rId2" cstate="print"/>
          <a:srcRect l="25000"/>
          <a:stretch>
            <a:fillRect/>
          </a:stretch>
        </p:blipFill>
        <p:spPr bwMode="auto">
          <a:xfrm>
            <a:off x="3635896" y="584684"/>
            <a:ext cx="5359400" cy="602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23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367644" y="332656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dirty="0" smtClean="0"/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Развитие культуры общения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908720"/>
            <a:ext cx="4572000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latin typeface="+mn-lt"/>
              </a:rPr>
              <a:t>«</a:t>
            </a:r>
            <a:r>
              <a:rPr lang="ru-RU" sz="1600" b="1" dirty="0">
                <a:latin typeface="+mn-lt"/>
              </a:rPr>
              <a:t>Современные технологии эффективной социализации ребенка в дошкольной образовательной организации» </a:t>
            </a:r>
            <a:endParaRPr lang="en-US" sz="1600" b="1" dirty="0" smtClean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latin typeface="+mn-lt"/>
              </a:rPr>
              <a:t>Методическое </a:t>
            </a:r>
            <a:r>
              <a:rPr lang="ru-RU" sz="1600" dirty="0">
                <a:latin typeface="+mn-lt"/>
              </a:rPr>
              <a:t>пособие для </a:t>
            </a:r>
            <a:r>
              <a:rPr lang="ru-RU" sz="1600" dirty="0" smtClean="0">
                <a:latin typeface="+mn-lt"/>
              </a:rPr>
              <a:t>педагога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Bookman Old Style" pitchFamily="18" charset="0"/>
              </a:rPr>
              <a:t>Авторы Н.П. Гришаева</a:t>
            </a:r>
            <a:r>
              <a:rPr lang="ru-RU" sz="1200" b="1" i="1" dirty="0" smtClean="0">
                <a:solidFill>
                  <a:srgbClr val="C00000"/>
                </a:solidFill>
                <a:latin typeface="Bookman Old Style" pitchFamily="18" charset="0"/>
              </a:rPr>
              <a:t>, </a:t>
            </a:r>
            <a:r>
              <a:rPr lang="ru-RU" sz="1200" b="1" dirty="0" smtClean="0">
                <a:solidFill>
                  <a:srgbClr val="C00000"/>
                </a:solidFill>
                <a:latin typeface="Bookman Old Style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Bookman Old Style" pitchFamily="18" charset="0"/>
              </a:rPr>
              <a:t>Л.М. Струкова</a:t>
            </a:r>
            <a:endParaRPr lang="ru-RU" sz="1600" b="1" dirty="0">
              <a:solidFill>
                <a:srgbClr val="C00000"/>
              </a:solidFill>
              <a:latin typeface="Bookman Old Style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i="1" dirty="0">
                <a:latin typeface="+mn-lt"/>
              </a:rPr>
              <a:t>    </a:t>
            </a:r>
            <a:endParaRPr lang="ru-RU" sz="1200" i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latin typeface="+mn-lt"/>
            </a:endParaRPr>
          </a:p>
        </p:txBody>
      </p:sp>
      <p:pic>
        <p:nvPicPr>
          <p:cNvPr id="6" name="Рисунок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257092"/>
            <a:ext cx="1445747" cy="1819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://www.vgf.ru/Portals/0/Images/Proekty/3086_200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2320" y="2168860"/>
            <a:ext cx="1188132" cy="1505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0" y="2384884"/>
            <a:ext cx="416110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В </a:t>
            </a:r>
            <a:r>
              <a:rPr lang="ru-RU" sz="1400" dirty="0"/>
              <a:t>систему </a:t>
            </a:r>
            <a:r>
              <a:rPr lang="ru-RU" sz="1400" dirty="0" smtClean="0"/>
              <a:t>образовательного пространства ОП  </a:t>
            </a:r>
            <a:r>
              <a:rPr lang="ru-RU" sz="1400" dirty="0"/>
              <a:t>«Тропинки» включены </a:t>
            </a:r>
            <a:r>
              <a:rPr lang="ru-RU" sz="1400" dirty="0" smtClean="0"/>
              <a:t>современные </a:t>
            </a:r>
            <a:r>
              <a:rPr lang="ru-RU" sz="1400" dirty="0"/>
              <a:t>технологии социализации ребёнка-дошкольника, </a:t>
            </a:r>
            <a:r>
              <a:rPr lang="ru-RU" sz="1400" dirty="0" smtClean="0"/>
              <a:t>направленные на развитие </a:t>
            </a:r>
            <a:r>
              <a:rPr lang="ru-RU" sz="1400" dirty="0"/>
              <a:t>у него </a:t>
            </a:r>
            <a:r>
              <a:rPr lang="ru-RU" sz="1400" dirty="0" err="1" smtClean="0"/>
              <a:t>саморегуляции</a:t>
            </a:r>
            <a:r>
              <a:rPr lang="ru-RU" sz="1400" dirty="0" smtClean="0"/>
              <a:t> </a:t>
            </a:r>
            <a:r>
              <a:rPr lang="ru-RU" sz="1400" dirty="0"/>
              <a:t>поведения, </a:t>
            </a:r>
            <a:r>
              <a:rPr lang="ru-RU" sz="1400" dirty="0" smtClean="0"/>
              <a:t>самостоятельности, инициативности, ответственности </a:t>
            </a:r>
            <a:r>
              <a:rPr lang="ru-RU" sz="1400" dirty="0"/>
              <a:t>– </a:t>
            </a:r>
            <a:r>
              <a:rPr lang="ru-RU" sz="1400" dirty="0" smtClean="0"/>
              <a:t>качеств, необходимых </a:t>
            </a:r>
            <a:r>
              <a:rPr lang="ru-RU" sz="1400" dirty="0"/>
              <a:t>не только для успешной адаптации и обучения в школе, но и для жизни в современном </a:t>
            </a:r>
            <a:r>
              <a:rPr lang="ru-RU" sz="1400" dirty="0" smtClean="0"/>
              <a:t>обществе.</a:t>
            </a:r>
            <a:endParaRPr lang="ru-RU" sz="1400" b="0" i="1" dirty="0"/>
          </a:p>
        </p:txBody>
      </p:sp>
      <p:pic>
        <p:nvPicPr>
          <p:cNvPr id="18434" name="Picture 2" descr="https://apf.mail.ru/cgi-bin/readmsg/3456_100.jpg?id=14599516330000000668%3B0%3B2&amp;x-email=t_sav%40mail.ru&amp;exif=1&amp;bs=1623905&amp;bl=1742294&amp;ct=image%2Fjpeg&amp;cn=3456_100.jpg&amp;cte=binar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9972" y="3681028"/>
            <a:ext cx="1302966" cy="1860705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608004" y="872716"/>
            <a:ext cx="43564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/>
              <a:t>«Тропинка в экономику» </a:t>
            </a:r>
            <a:r>
              <a:rPr lang="ru-RU" dirty="0" smtClean="0"/>
              <a:t>Программа, методические рекомендации, конспекты занятий с детьми. Дидактические материалы для занятий с детьми 5-7 лет </a:t>
            </a:r>
            <a: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  <a:t>Авторы   А.Д.Шатова</a:t>
            </a:r>
            <a:endParaRPr lang="ru-RU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60132" y="3969060"/>
            <a:ext cx="31328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/>
              <a:t>«Здравствуй русская сторонка»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/>
              <a:t>Программа музейного воспитания в детском саду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  <a:t>Авторы   </a:t>
            </a:r>
            <a:r>
              <a:rPr lang="ru-RU" b="1" dirty="0" err="1" smtClean="0">
                <a:solidFill>
                  <a:srgbClr val="C00000"/>
                </a:solidFill>
                <a:latin typeface="Bookman Old Style" pitchFamily="18" charset="0"/>
              </a:rPr>
              <a:t>И.И.Наседкина</a:t>
            </a:r>
            <a:endParaRPr lang="ru-RU" b="1" dirty="0" smtClean="0">
              <a:solidFill>
                <a:srgbClr val="C00000"/>
              </a:solidFill>
              <a:latin typeface="Bookman Old Style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C00000"/>
                </a:solidFill>
                <a:latin typeface="Bookman Old Style" pitchFamily="18" charset="0"/>
              </a:rPr>
              <a:t>Р.М. Абрамова</a:t>
            </a:r>
            <a:endParaRPr lang="ru-RU" b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18436" name="Picture 4" descr="https://www.vgf.ru/Portals/0/Images/Proekty/3087_200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2492896"/>
            <a:ext cx="1076908" cy="13999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1668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1403648" y="404664"/>
          <a:ext cx="7740352" cy="53012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Стрелка вверх 2"/>
          <p:cNvSpPr/>
          <p:nvPr/>
        </p:nvSpPr>
        <p:spPr>
          <a:xfrm>
            <a:off x="0" y="260350"/>
            <a:ext cx="1763713" cy="63373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/>
              <a:t>Школа 2008</a:t>
            </a:r>
            <a:endParaRPr lang="ru-RU" b="1" dirty="0"/>
          </a:p>
        </p:txBody>
      </p:sp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609387" y="766084"/>
            <a:ext cx="9080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Calibri" pitchFamily="34" charset="0"/>
              </a:rPr>
              <a:t>Школа </a:t>
            </a:r>
          </a:p>
          <a:p>
            <a:r>
              <a:rPr lang="ru-RU" b="1" dirty="0">
                <a:solidFill>
                  <a:schemeClr val="bg1"/>
                </a:solidFill>
                <a:latin typeface="Calibri" pitchFamily="34" charset="0"/>
              </a:rPr>
              <a:t>2020</a:t>
            </a:r>
          </a:p>
        </p:txBody>
      </p:sp>
      <p:sp>
        <p:nvSpPr>
          <p:cNvPr id="5" name="TextBox 7"/>
          <p:cNvSpPr txBox="1">
            <a:spLocks noChangeArrowheads="1"/>
          </p:cNvSpPr>
          <p:nvPr/>
        </p:nvSpPr>
        <p:spPr bwMode="auto">
          <a:xfrm>
            <a:off x="1331913" y="0"/>
            <a:ext cx="59610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 smtClean="0"/>
              <a:t>ФГОС</a:t>
            </a:r>
            <a:endParaRPr lang="ru-R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98397" y="1141118"/>
            <a:ext cx="615553" cy="4821532"/>
          </a:xfrm>
          <a:prstGeom prst="rect">
            <a:avLst/>
          </a:prstGeom>
          <a:noFill/>
        </p:spPr>
        <p:txBody>
          <a:bodyPr vert="vert270"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+mn-lt"/>
              </a:rPr>
              <a:t>Быстро меняющийся мир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43108" y="571480"/>
            <a:ext cx="4572000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Инструмент</a:t>
            </a: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обеспечения </a:t>
            </a: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баланса целей личности, общества и государства  </a:t>
            </a: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в образовании.</a:t>
            </a:r>
            <a:endParaRPr lang="ru-RU" dirty="0">
              <a:latin typeface="+mn-lt"/>
            </a:endParaRPr>
          </a:p>
        </p:txBody>
      </p:sp>
      <p:graphicFrame>
        <p:nvGraphicFramePr>
          <p:cNvPr id="9" name="Схема 8"/>
          <p:cNvGraphicFramePr/>
          <p:nvPr/>
        </p:nvGraphicFramePr>
        <p:xfrm>
          <a:off x="3419872" y="3212976"/>
          <a:ext cx="5184576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0" name="TextBox 17"/>
          <p:cNvSpPr txBox="1">
            <a:spLocks noChangeArrowheads="1"/>
          </p:cNvSpPr>
          <p:nvPr/>
        </p:nvSpPr>
        <p:spPr bwMode="auto">
          <a:xfrm>
            <a:off x="7396163" y="2997200"/>
            <a:ext cx="17478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600" b="1">
                <a:solidFill>
                  <a:srgbClr val="FF0000"/>
                </a:solidFill>
                <a:latin typeface="Calibri" pitchFamily="34" charset="0"/>
              </a:rPr>
              <a:t>Преемственность</a:t>
            </a:r>
          </a:p>
          <a:p>
            <a:r>
              <a:rPr lang="ru-RU" sz="1600" b="1">
                <a:solidFill>
                  <a:srgbClr val="FF0000"/>
                </a:solidFill>
                <a:latin typeface="Calibri" pitchFamily="34" charset="0"/>
              </a:rPr>
              <a:t> и развитие</a:t>
            </a:r>
          </a:p>
        </p:txBody>
      </p:sp>
      <p:grpSp>
        <p:nvGrpSpPr>
          <p:cNvPr id="11" name="Группа 15"/>
          <p:cNvGrpSpPr>
            <a:grpSpLocks/>
          </p:cNvGrpSpPr>
          <p:nvPr/>
        </p:nvGrpSpPr>
        <p:grpSpPr bwMode="auto">
          <a:xfrm>
            <a:off x="3708400" y="5962650"/>
            <a:ext cx="1298575" cy="895350"/>
            <a:chOff x="664777" y="2201500"/>
            <a:chExt cx="1298333" cy="894843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809213" y="2201500"/>
              <a:ext cx="1153897" cy="89484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Прямоугольник 12"/>
            <p:cNvSpPr/>
            <p:nvPr/>
          </p:nvSpPr>
          <p:spPr>
            <a:xfrm>
              <a:off x="664777" y="2201500"/>
              <a:ext cx="1153898" cy="89484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68253" tIns="0" rIns="0" bIns="0" spcCol="1270"/>
            <a:lstStyle/>
            <a:p>
              <a:pPr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000" b="1" dirty="0" err="1"/>
                <a:t>Фгос</a:t>
              </a:r>
              <a:r>
                <a:rPr lang="ru-RU" sz="2000" b="1" dirty="0"/>
                <a:t> до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38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5" name="Рисунок 16" descr="2FON_08.jpg"/>
          <p:cNvPicPr>
            <a:picLocks noChangeAspect="1"/>
          </p:cNvPicPr>
          <p:nvPr/>
        </p:nvPicPr>
        <p:blipFill>
          <a:blip r:embed="rId3" cstate="print"/>
          <a:srcRect l="25000"/>
          <a:stretch>
            <a:fillRect/>
          </a:stretch>
        </p:blipFill>
        <p:spPr bwMode="auto">
          <a:xfrm>
            <a:off x="5256076" y="2708920"/>
            <a:ext cx="3887924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32" name="Рисунок 11" descr="VG_logo3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4663" y="6034088"/>
            <a:ext cx="835025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0234" name="Text Box 2"/>
          <p:cNvSpPr txBox="1">
            <a:spLocks noChangeArrowheads="1"/>
          </p:cNvSpPr>
          <p:nvPr/>
        </p:nvSpPr>
        <p:spPr bwMode="auto">
          <a:xfrm>
            <a:off x="215516" y="2816932"/>
            <a:ext cx="3708411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+mj-lt"/>
                <a:cs typeface="Times New Roman" panose="02020603050405020304" pitchFamily="18" charset="0"/>
              </a:rPr>
              <a:t>Обеспечение условий  для интеллектуального и личностного развития детей дошкольного возраста, развития творческих способностей, формирования  регулятивных и коммуникативных умений в игровой деятельности, взаимодействии со взрослыми и сверстниками</a:t>
            </a:r>
            <a:endParaRPr lang="ru-RU" sz="1400" i="1" dirty="0">
              <a:latin typeface="+mj-lt"/>
            </a:endParaRPr>
          </a:p>
          <a:p>
            <a:endParaRPr lang="ru-RU" sz="1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1367644" y="152636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dirty="0" smtClean="0"/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Развитие культуры познания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95536" y="764704"/>
            <a:ext cx="2988332" cy="1404156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9532" y="656692"/>
            <a:ext cx="3312368" cy="1368152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85000" lnSpcReduction="20000"/>
          </a:bodyPr>
          <a:lstStyle/>
          <a:p>
            <a:pPr>
              <a:spcBef>
                <a:spcPct val="0"/>
              </a:spcBef>
            </a:pPr>
            <a:r>
              <a:rPr lang="ru-RU" sz="2000" b="1" dirty="0" smtClean="0">
                <a:solidFill>
                  <a:schemeClr val="tx2"/>
                </a:solidFill>
              </a:rPr>
              <a:t>Программа </a:t>
            </a:r>
          </a:p>
          <a:p>
            <a:pPr>
              <a:spcBef>
                <a:spcPct val="0"/>
              </a:spcBef>
            </a:pPr>
            <a:r>
              <a:rPr lang="ru-RU" sz="2000" b="1" dirty="0" smtClean="0">
                <a:solidFill>
                  <a:schemeClr val="tx2"/>
                </a:solidFill>
              </a:rPr>
              <a:t>«Воображаем, думаем, играем»</a:t>
            </a:r>
            <a:endParaRPr lang="ru-RU" sz="2000" b="1" dirty="0" smtClean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endParaRPr kumimoji="0" lang="ru-RU" sz="19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Авторы: Н.Г. </a:t>
            </a:r>
            <a:r>
              <a:rPr kumimoji="0" lang="ru-RU" sz="1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Салмина</a:t>
            </a:r>
            <a:endParaRPr lang="ru-RU" sz="1900" b="1" dirty="0" smtClean="0">
              <a:solidFill>
                <a:srgbClr val="C00000"/>
              </a:solidFill>
              <a:latin typeface="Bookman Old Style" pitchFamily="18" charset="0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ru-RU" sz="1900" b="1" dirty="0" smtClean="0">
                <a:solidFill>
                  <a:srgbClr val="C00000"/>
                </a:solidFill>
                <a:latin typeface="Bookman Old Style" pitchFamily="18" charset="0"/>
                <a:ea typeface="+mj-ea"/>
                <a:cs typeface="+mj-cs"/>
              </a:rPr>
              <a:t>              М.С. </a:t>
            </a:r>
            <a:r>
              <a:rPr lang="ru-RU" sz="1900" b="1" dirty="0" err="1" smtClean="0">
                <a:solidFill>
                  <a:srgbClr val="C00000"/>
                </a:solidFill>
                <a:latin typeface="Bookman Old Style" pitchFamily="18" charset="0"/>
                <a:ea typeface="+mj-ea"/>
                <a:cs typeface="+mj-cs"/>
              </a:rPr>
              <a:t>Милаева</a:t>
            </a:r>
            <a:endParaRPr lang="ru-RU" sz="1900" b="1" dirty="0" smtClean="0">
              <a:solidFill>
                <a:srgbClr val="C00000"/>
              </a:solidFill>
              <a:latin typeface="Bookman Old Style" pitchFamily="18" charset="0"/>
              <a:ea typeface="+mj-ea"/>
              <a:cs typeface="+mj-cs"/>
            </a:endParaRPr>
          </a:p>
          <a:p>
            <a:pPr>
              <a:spcBef>
                <a:spcPct val="0"/>
              </a:spcBef>
            </a:pPr>
            <a:r>
              <a:rPr lang="ru-RU" sz="1900" b="1" dirty="0" smtClean="0">
                <a:solidFill>
                  <a:srgbClr val="C00000"/>
                </a:solidFill>
                <a:latin typeface="Bookman Old Style" pitchFamily="18" charset="0"/>
                <a:ea typeface="+mj-ea"/>
                <a:cs typeface="+mj-cs"/>
              </a:rPr>
              <a:t>              А.О. Глебова</a:t>
            </a:r>
            <a:endParaRPr kumimoji="0" lang="ru-RU" sz="19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20072" y="872716"/>
            <a:ext cx="3348372" cy="1116124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92500" lnSpcReduction="10000"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Программа</a:t>
            </a:r>
            <a:r>
              <a:rPr kumimoji="0" lang="ru-RU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«Путешествие в мир Математики»</a:t>
            </a:r>
            <a:endParaRPr kumimoji="0" lang="ru-RU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700" b="1" dirty="0" smtClean="0">
                <a:solidFill>
                  <a:srgbClr val="C00000"/>
                </a:solidFill>
                <a:latin typeface="Bookman Old Style" pitchFamily="18" charset="0"/>
                <a:ea typeface="+mj-ea"/>
                <a:cs typeface="+mj-cs"/>
              </a:rPr>
              <a:t>Автор М.Н. Султанова</a:t>
            </a:r>
            <a:endParaRPr kumimoji="0" lang="ru-RU" sz="17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pic>
        <p:nvPicPr>
          <p:cNvPr id="51202" name="Picture 2" descr="http://static1.ozone.ru/multimedia/books_covers/10118278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5516" y="1556792"/>
            <a:ext cx="1196864" cy="1196864"/>
          </a:xfrm>
          <a:prstGeom prst="rect">
            <a:avLst/>
          </a:prstGeom>
          <a:noFill/>
        </p:spPr>
      </p:pic>
      <p:sp>
        <p:nvSpPr>
          <p:cNvPr id="40" name="Прямоугольник 39"/>
          <p:cNvSpPr/>
          <p:nvPr/>
        </p:nvSpPr>
        <p:spPr>
          <a:xfrm>
            <a:off x="4067944" y="2096852"/>
            <a:ext cx="421246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600" dirty="0" smtClean="0"/>
              <a:t>Разработана на основе концепции развивающего обучения;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развитие воображения – приоритетное направление образовательного процесса;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усвоение математических понятий  происходит посредством  образов, в том числе  двигательных;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реализуется  интегрированный подход в образовании;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игра (в частности двигательная) – основная форма работы;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включение исследовательской деятельности;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использование </a:t>
            </a:r>
            <a:r>
              <a:rPr lang="ru-RU" sz="1600" dirty="0" err="1" smtClean="0"/>
              <a:t>здоровьесберегающих</a:t>
            </a:r>
            <a:r>
              <a:rPr lang="ru-RU" sz="1600" dirty="0" smtClean="0"/>
              <a:t> технологий</a:t>
            </a:r>
            <a:endParaRPr lang="ru-RU" sz="1600" dirty="0"/>
          </a:p>
        </p:txBody>
      </p:sp>
      <p:pic>
        <p:nvPicPr>
          <p:cNvPr id="43" name="Picture 19" descr="1359_2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36396" y="4005064"/>
            <a:ext cx="870788" cy="1090320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</p:spPr>
      </p:pic>
      <p:grpSp>
        <p:nvGrpSpPr>
          <p:cNvPr id="54" name="Группа 53"/>
          <p:cNvGrpSpPr/>
          <p:nvPr/>
        </p:nvGrpSpPr>
        <p:grpSpPr>
          <a:xfrm>
            <a:off x="3923928" y="5517232"/>
            <a:ext cx="1800200" cy="1126324"/>
            <a:chOff x="1367644" y="1484313"/>
            <a:chExt cx="1800200" cy="1306815"/>
          </a:xfrm>
        </p:grpSpPr>
        <p:pic>
          <p:nvPicPr>
            <p:cNvPr id="42" name="Picture 18" descr="1360_20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367644" y="1700808"/>
              <a:ext cx="777942" cy="1090320"/>
            </a:xfrm>
            <a:prstGeom prst="rect">
              <a:avLst/>
            </a:prstGeom>
            <a:noFill/>
            <a:effectLst>
              <a:outerShdw dist="35921" dir="2700000" algn="ctr" rotWithShape="0">
                <a:srgbClr val="808080"/>
              </a:outerShdw>
            </a:effectLst>
          </p:spPr>
        </p:pic>
        <p:pic>
          <p:nvPicPr>
            <p:cNvPr id="44" name="Picture 20" descr="1366_20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031700" y="1484313"/>
              <a:ext cx="740100" cy="1090320"/>
            </a:xfrm>
            <a:prstGeom prst="rect">
              <a:avLst/>
            </a:prstGeom>
            <a:noFill/>
            <a:effectLst>
              <a:outerShdw dist="35921" dir="2700000" algn="ctr" rotWithShape="0">
                <a:srgbClr val="808080"/>
              </a:outerShdw>
            </a:effectLst>
          </p:spPr>
        </p:pic>
        <p:pic>
          <p:nvPicPr>
            <p:cNvPr id="45" name="Picture 21" descr="1371_20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461205" y="1674388"/>
              <a:ext cx="706639" cy="1090320"/>
            </a:xfrm>
            <a:prstGeom prst="rect">
              <a:avLst/>
            </a:prstGeom>
            <a:noFill/>
            <a:effectLst>
              <a:outerShdw dist="35921" dir="2700000" algn="ctr" rotWithShape="0">
                <a:srgbClr val="808080"/>
              </a:outerShdw>
            </a:effectLst>
          </p:spPr>
        </p:pic>
      </p:grpSp>
      <p:pic>
        <p:nvPicPr>
          <p:cNvPr id="46" name="Picture 22" descr="1059_20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36396" y="1592796"/>
            <a:ext cx="805333" cy="1076301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47" name="Picture 23" descr="1203_20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136396" y="2744924"/>
            <a:ext cx="865853" cy="1186402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</p:spPr>
      </p:pic>
      <p:grpSp>
        <p:nvGrpSpPr>
          <p:cNvPr id="53" name="Группа 52"/>
          <p:cNvGrpSpPr/>
          <p:nvPr/>
        </p:nvGrpSpPr>
        <p:grpSpPr>
          <a:xfrm>
            <a:off x="5868144" y="5373216"/>
            <a:ext cx="2052922" cy="1115777"/>
            <a:chOff x="250826" y="4090011"/>
            <a:chExt cx="3529012" cy="1786914"/>
          </a:xfrm>
        </p:grpSpPr>
        <p:pic>
          <p:nvPicPr>
            <p:cNvPr id="48" name="Picture 24" descr="1993_200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50826" y="4090011"/>
              <a:ext cx="1135307" cy="1182225"/>
            </a:xfrm>
            <a:prstGeom prst="rect">
              <a:avLst/>
            </a:prstGeom>
            <a:noFill/>
            <a:effectLst>
              <a:outerShdw dist="35921" dir="2700000" algn="ctr" rotWithShape="0">
                <a:srgbClr val="808080"/>
              </a:outerShdw>
            </a:effectLst>
          </p:spPr>
        </p:pic>
        <p:pic>
          <p:nvPicPr>
            <p:cNvPr id="49" name="Picture 25" descr="1756_200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01415" y="4962059"/>
              <a:ext cx="1571360" cy="914866"/>
            </a:xfrm>
            <a:prstGeom prst="rect">
              <a:avLst/>
            </a:prstGeom>
            <a:noFill/>
            <a:effectLst>
              <a:outerShdw dist="35921" dir="2700000" algn="ctr" rotWithShape="0">
                <a:srgbClr val="808080"/>
              </a:outerShdw>
            </a:effectLst>
          </p:spPr>
        </p:pic>
        <p:pic>
          <p:nvPicPr>
            <p:cNvPr id="50" name="Picture 26" descr="1204_200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438512" y="4090011"/>
              <a:ext cx="1140545" cy="1182225"/>
            </a:xfrm>
            <a:prstGeom prst="rect">
              <a:avLst/>
            </a:prstGeom>
            <a:noFill/>
            <a:effectLst>
              <a:outerShdw dist="35921" dir="2700000" algn="ctr" rotWithShape="0">
                <a:srgbClr val="808080"/>
              </a:outerShdw>
            </a:effectLst>
          </p:spPr>
        </p:pic>
        <p:pic>
          <p:nvPicPr>
            <p:cNvPr id="51" name="Picture 27" descr="1786_200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081460" y="4893130"/>
              <a:ext cx="1571360" cy="983795"/>
            </a:xfrm>
            <a:prstGeom prst="rect">
              <a:avLst/>
            </a:prstGeom>
            <a:noFill/>
            <a:effectLst>
              <a:outerShdw dist="35921" dir="2700000" algn="ctr" rotWithShape="0">
                <a:srgbClr val="808080"/>
              </a:outerShdw>
            </a:effectLst>
          </p:spPr>
        </p:pic>
        <p:pic>
          <p:nvPicPr>
            <p:cNvPr id="52" name="Picture 28" descr="1877_200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626198" y="4090011"/>
              <a:ext cx="1153640" cy="1182225"/>
            </a:xfrm>
            <a:prstGeom prst="rect">
              <a:avLst/>
            </a:prstGeom>
            <a:noFill/>
            <a:effectLst>
              <a:outerShdw dist="35921" dir="2700000" algn="ctr" rotWithShape="0">
                <a:srgbClr val="808080"/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897332262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Text Box 2"/>
          <p:cNvSpPr txBox="1">
            <a:spLocks noChangeArrowheads="1"/>
          </p:cNvSpPr>
          <p:nvPr/>
        </p:nvSpPr>
        <p:spPr bwMode="auto">
          <a:xfrm>
            <a:off x="5040052" y="1304764"/>
            <a:ext cx="3636404" cy="2797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1100" i="1" dirty="0"/>
          </a:p>
          <a:p>
            <a:r>
              <a:rPr lang="ru-RU" sz="1600" dirty="0" smtClean="0"/>
              <a:t>-</a:t>
            </a:r>
            <a:r>
              <a:rPr lang="ru-RU" sz="1600" dirty="0"/>
              <a:t>развитие предпосылок ценностно-смыслового восприятия и понимания произведений искусства;</a:t>
            </a:r>
          </a:p>
          <a:p>
            <a:r>
              <a:rPr lang="ru-RU" sz="1600" dirty="0"/>
              <a:t>-становление эстетического отношения к окружающему миру;</a:t>
            </a:r>
          </a:p>
          <a:p>
            <a:r>
              <a:rPr lang="ru-RU" sz="1600" dirty="0"/>
              <a:t>-формирование элементарных представлений о видах искусства;</a:t>
            </a:r>
          </a:p>
          <a:p>
            <a:r>
              <a:rPr lang="ru-RU" sz="1600" dirty="0"/>
              <a:t>-восприятие музыки, художественной литературы, фольклора</a:t>
            </a:r>
          </a:p>
          <a:p>
            <a:pPr>
              <a:lnSpc>
                <a:spcPct val="110000"/>
              </a:lnSpc>
              <a:spcBef>
                <a:spcPct val="20000"/>
              </a:spcBef>
            </a:pPr>
            <a:endParaRPr lang="ru-RU" sz="1600" b="1" dirty="0"/>
          </a:p>
        </p:txBody>
      </p:sp>
      <p:pic>
        <p:nvPicPr>
          <p:cNvPr id="295939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508" y="2096852"/>
            <a:ext cx="920762" cy="1283023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5941" name="Picture 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516" y="692696"/>
            <a:ext cx="890153" cy="1295921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1506_200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15616" y="1952836"/>
            <a:ext cx="952947" cy="1243596"/>
          </a:xfrm>
          <a:prstGeom prst="rect">
            <a:avLst/>
          </a:prstGeom>
          <a:ln w="1905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447764" y="260648"/>
            <a:ext cx="60486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dirty="0" smtClean="0"/>
              <a:t> </a:t>
            </a: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Развитие художественно-эстетической культуры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99692" y="4041068"/>
            <a:ext cx="5112568" cy="1671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20000"/>
              </a:spcBef>
            </a:pPr>
            <a:r>
              <a:rPr lang="ru-RU" dirty="0" smtClean="0"/>
              <a:t> </a:t>
            </a:r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pPr>
              <a:lnSpc>
                <a:spcPct val="110000"/>
              </a:lnSpc>
              <a:spcBef>
                <a:spcPct val="20000"/>
              </a:spcBef>
            </a:pPr>
            <a:r>
              <a:rPr lang="ru-RU" dirty="0" smtClean="0">
                <a:solidFill>
                  <a:srgbClr val="0070C0"/>
                </a:solidFill>
              </a:rPr>
              <a:t>Программа «Цветные тропинки»</a:t>
            </a:r>
          </a:p>
          <a:p>
            <a:pPr>
              <a:lnSpc>
                <a:spcPct val="110000"/>
              </a:lnSpc>
            </a:pPr>
            <a:r>
              <a:rPr lang="ru-RU" i="1" dirty="0" smtClean="0">
                <a:solidFill>
                  <a:srgbClr val="C00000"/>
                </a:solidFill>
              </a:rPr>
              <a:t>Автор И.А. Лыкова</a:t>
            </a:r>
          </a:p>
          <a:p>
            <a:pPr>
              <a:lnSpc>
                <a:spcPct val="110000"/>
              </a:lnSpc>
            </a:pPr>
            <a:r>
              <a:rPr lang="ru-RU" dirty="0" smtClean="0"/>
              <a:t> </a:t>
            </a:r>
            <a:r>
              <a:rPr lang="ru-RU" dirty="0" smtClean="0">
                <a:solidFill>
                  <a:srgbClr val="0070C0"/>
                </a:solidFill>
              </a:rPr>
              <a:t>«Видим, понимаем, создаем»</a:t>
            </a:r>
            <a:endParaRPr lang="ru-RU" dirty="0" smtClean="0"/>
          </a:p>
          <a:p>
            <a:pPr>
              <a:lnSpc>
                <a:spcPct val="110000"/>
              </a:lnSpc>
            </a:pPr>
            <a:r>
              <a:rPr lang="ru-RU" i="1" dirty="0" smtClean="0">
                <a:solidFill>
                  <a:srgbClr val="C00000"/>
                </a:solidFill>
              </a:rPr>
              <a:t>Авторы Н.Г. </a:t>
            </a:r>
            <a:r>
              <a:rPr lang="ru-RU" i="1" dirty="0" err="1" smtClean="0">
                <a:solidFill>
                  <a:srgbClr val="C00000"/>
                </a:solidFill>
              </a:rPr>
              <a:t>Салмина</a:t>
            </a:r>
            <a:r>
              <a:rPr lang="ru-RU" i="1" dirty="0" smtClean="0">
                <a:solidFill>
                  <a:srgbClr val="C00000"/>
                </a:solidFill>
              </a:rPr>
              <a:t>, М.С. </a:t>
            </a:r>
            <a:r>
              <a:rPr lang="ru-RU" i="1" dirty="0" err="1" smtClean="0">
                <a:solidFill>
                  <a:srgbClr val="C00000"/>
                </a:solidFill>
              </a:rPr>
              <a:t>Милаева</a:t>
            </a:r>
            <a:r>
              <a:rPr lang="ru-RU" i="1" dirty="0" smtClean="0">
                <a:solidFill>
                  <a:srgbClr val="C00000"/>
                </a:solidFill>
              </a:rPr>
              <a:t>, А.О. Глебова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39652" y="1268760"/>
            <a:ext cx="3636404" cy="1260140"/>
          </a:xfrm>
          <a:prstGeom prst="rect">
            <a:avLst/>
          </a:prstGeom>
        </p:spPr>
        <p:txBody>
          <a:bodyPr vert="horz" wrap="none" lIns="91440" tIns="45720" rIns="91440" bIns="45720" rtlCol="0" anchor="b">
            <a:normAutofit fontScale="77500" lnSpcReduction="20000"/>
          </a:bodyPr>
          <a:lstStyle/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Программа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«Музыкальный мир»</a:t>
            </a:r>
            <a:endParaRPr lang="ru-RU" sz="2000" b="1" dirty="0" smtClean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для музыкальных занятий</a:t>
            </a:r>
          </a:p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с детьми3-7 лет</a:t>
            </a:r>
          </a:p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1900" b="1" dirty="0" smtClean="0">
                <a:solidFill>
                  <a:srgbClr val="C00000"/>
                </a:solidFill>
                <a:latin typeface="Bookman Old Style" pitchFamily="18" charset="0"/>
                <a:ea typeface="+mj-ea"/>
                <a:cs typeface="+mj-cs"/>
              </a:rPr>
              <a:t>Авторы Т.Н. Бакланова</a:t>
            </a:r>
          </a:p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Г.П. Новикова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3586" y="2653071"/>
            <a:ext cx="1199234" cy="1712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0232" y="3897052"/>
            <a:ext cx="1897264" cy="1422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http://www.drofa.ru/images/data/cat/6161_big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8660" y="3818536"/>
            <a:ext cx="1404156" cy="19802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98210829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drofa.ru/images/data/cat/6161_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524" y="548680"/>
            <a:ext cx="2160240" cy="349003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131840" y="296652"/>
            <a:ext cx="536459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Художественно-эстетическое развитие</a:t>
            </a:r>
          </a:p>
          <a:p>
            <a:pPr algn="ctr">
              <a:defRPr/>
            </a:pP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«Цветная тропинка»</a:t>
            </a:r>
          </a:p>
          <a:p>
            <a:pPr algn="ctr">
              <a:defRPr/>
            </a:pPr>
            <a:endParaRPr lang="ru-RU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>
              <a:defRPr/>
            </a:pPr>
            <a:r>
              <a:rPr lang="ru-RU" alt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Лыкова Ирина Александровна                </a:t>
            </a:r>
          </a:p>
          <a:p>
            <a:pPr>
              <a:defRPr/>
            </a:pPr>
            <a:r>
              <a:rPr lang="ru-RU" alt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педагогических наук      автор парциальных программ художественно-эстетического   развития детей 2-7 лет </a:t>
            </a:r>
          </a:p>
          <a:p>
            <a:pPr>
              <a:defRPr/>
            </a:pPr>
            <a:endParaRPr lang="ru-RU" dirty="0" smtClean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</a:endParaRPr>
          </a:p>
          <a:p>
            <a:pPr>
              <a:defRPr/>
            </a:pPr>
            <a:endParaRPr lang="ru-RU" dirty="0" smtClean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</a:endParaRPr>
          </a:p>
          <a:p>
            <a:pPr>
              <a:defRPr/>
            </a:pPr>
            <a:endParaRPr lang="ru-RU" dirty="0" smtClean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</a:endParaRPr>
          </a:p>
          <a:p>
            <a:pPr algn="r">
              <a:defRPr/>
            </a:pP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Н.Г. </a:t>
            </a:r>
            <a:r>
              <a:rPr lang="ru-RU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Салмина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, А.О. Глебова</a:t>
            </a:r>
          </a:p>
          <a:p>
            <a:pPr algn="r">
              <a:defRPr/>
            </a:pP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«Видим,  понимаем,  создаем»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3314" name="Picture 2" descr="http://www.drofa.ru/images/data/cat/6157_b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88124" y="4257092"/>
            <a:ext cx="2913646" cy="215609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827584" y="4077072"/>
            <a:ext cx="457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Задания, представленные в тетради, направлены на формирование у детей общих художественно-графических умений с помощью анализа объектов и интенсивного развития компонентов зрительного восприятия, необходимых для становления графических умений и зрительно-моторной координации. 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23528" y="404664"/>
            <a:ext cx="1511300" cy="2173287"/>
          </a:xfrm>
          <a:prstGeom prst="rect">
            <a:avLst/>
          </a:prstGeom>
        </p:spPr>
      </p:pic>
      <p:pic>
        <p:nvPicPr>
          <p:cNvPr id="3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3104964"/>
            <a:ext cx="1548606" cy="2287587"/>
          </a:xfrm>
          <a:prstGeom prst="rect">
            <a:avLst/>
          </a:prstGeom>
          <a:ln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1506_20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1760" y="3609020"/>
            <a:ext cx="1519485" cy="2259012"/>
          </a:xfrm>
          <a:prstGeom prst="rect">
            <a:avLst/>
          </a:prstGeom>
          <a:ln w="1905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3023828" y="692696"/>
            <a:ext cx="52925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художественно-эстетической культуры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19872" y="191683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Татьяна Ивановна Бакланова, </a:t>
            </a:r>
            <a:br>
              <a:rPr lang="ru-RU" alt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alt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Галина Павловна  Новикова</a:t>
            </a:r>
          </a:p>
          <a:p>
            <a:pPr algn="ctr"/>
            <a:r>
              <a:rPr lang="ru-RU" alt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«МЫЗЫКАЛЬНЫЙ МИР»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83968" y="3068960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Программа</a:t>
            </a:r>
          </a:p>
          <a:p>
            <a:r>
              <a:rPr lang="ru-RU" altLang="ru-RU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Сценарии занятий</a:t>
            </a:r>
          </a:p>
          <a:p>
            <a:endParaRPr lang="ru-RU" altLang="ru-RU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ru-RU" altLang="ru-RU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buFontTx/>
              <a:buNone/>
            </a:pPr>
            <a:r>
              <a:rPr lang="ru-RU" altLang="ru-RU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Для детей 3-5 лет . «Музыкальные маршруты»</a:t>
            </a:r>
          </a:p>
          <a:p>
            <a:r>
              <a:rPr lang="ru-RU" altLang="ru-RU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Для детей 5-7 лет. «Музыкальные находки»</a:t>
            </a:r>
          </a:p>
          <a:p>
            <a:endParaRPr lang="ru-RU" altLang="ru-RU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buFontTx/>
              <a:buNone/>
            </a:pPr>
            <a:endParaRPr lang="ru-RU" altLang="ru-RU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88740"/>
            <a:ext cx="2625725" cy="385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959932" y="1088740"/>
            <a:ext cx="4572000" cy="379950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Физическое развитие</a:t>
            </a:r>
          </a:p>
          <a:p>
            <a:pPr>
              <a:lnSpc>
                <a:spcPct val="110000"/>
              </a:lnSpc>
              <a:defRPr/>
            </a:pPr>
            <a:endParaRPr lang="ru-RU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lnSpc>
                <a:spcPct val="110000"/>
              </a:lnSpc>
              <a:defRPr/>
            </a:pPr>
            <a:r>
              <a:rPr lang="ru-RU" sz="105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</a:t>
            </a:r>
          </a:p>
          <a:p>
            <a:pPr>
              <a:lnSpc>
                <a:spcPct val="110000"/>
              </a:lnSpc>
              <a:defRPr/>
            </a:pPr>
            <a:endParaRPr lang="ru-RU" sz="105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lnSpc>
                <a:spcPct val="110000"/>
              </a:lnSpc>
              <a:defRPr/>
            </a:pP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Л.Н. Волошина</a:t>
            </a:r>
          </a:p>
          <a:p>
            <a:pPr>
              <a:lnSpc>
                <a:spcPct val="110000"/>
              </a:lnSpc>
              <a:defRPr/>
            </a:pP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  Т.В.Курилова</a:t>
            </a:r>
          </a:p>
          <a:p>
            <a:pPr>
              <a:lnSpc>
                <a:spcPct val="110000"/>
              </a:lnSpc>
              <a:defRPr/>
            </a:pPr>
            <a:endParaRPr lang="ru-RU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lnSpc>
                <a:spcPct val="110000"/>
              </a:lnSpc>
              <a:defRPr/>
            </a:pPr>
            <a:endParaRPr lang="ru-RU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lnSpc>
                <a:spcPct val="110000"/>
              </a:lnSpc>
              <a:defRPr/>
            </a:pPr>
            <a:endParaRPr lang="ru-RU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lnSpc>
                <a:spcPct val="110000"/>
              </a:lnSpc>
              <a:defRPr/>
            </a:pP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Программа;</a:t>
            </a:r>
          </a:p>
          <a:p>
            <a:pPr>
              <a:lnSpc>
                <a:spcPct val="110000"/>
              </a:lnSpc>
              <a:defRPr/>
            </a:pP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Конспекты занятий;</a:t>
            </a:r>
          </a:p>
          <a:p>
            <a:pPr>
              <a:lnSpc>
                <a:spcPct val="110000"/>
              </a:lnSpc>
              <a:defRPr/>
            </a:pP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Методика обучения в разновозрастных группах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3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971550" y="198438"/>
            <a:ext cx="4984750" cy="795337"/>
          </a:xfrm>
        </p:spPr>
        <p:txBody>
          <a:bodyPr lIns="91440" tIns="45720" rIns="91440" bIns="45720" anchor="ctr"/>
          <a:lstStyle/>
          <a:p>
            <a:r>
              <a:rPr lang="ru-RU" sz="1400" b="1" smtClean="0">
                <a:latin typeface="Times New Roman" pitchFamily="18" charset="0"/>
                <a:cs typeface="Times New Roman" pitchFamily="18" charset="0"/>
              </a:rPr>
              <a:t>Образовательная программа дошкольного образования</a:t>
            </a:r>
          </a:p>
        </p:txBody>
      </p:sp>
      <p:pic>
        <p:nvPicPr>
          <p:cNvPr id="443394" name="Picture 2" descr="\\parovoz\all_reklama\Znaki\Trop_znak_cov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775" y="908050"/>
            <a:ext cx="774700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3395" name="Rectangle 2"/>
          <p:cNvSpPr txBox="1">
            <a:spLocks noChangeArrowheads="1"/>
          </p:cNvSpPr>
          <p:nvPr/>
        </p:nvSpPr>
        <p:spPr bwMode="auto">
          <a:xfrm>
            <a:off x="4291013" y="3733800"/>
            <a:ext cx="44926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defTabSz="457200"/>
            <a:r>
              <a:rPr lang="ru-RU" sz="2200" b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Кудрявцев Владимир Товиевич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572000" y="4292600"/>
            <a:ext cx="3929063" cy="1701800"/>
          </a:xfrm>
          <a:prstGeom prst="rect">
            <a:avLst/>
          </a:prstGeom>
          <a:ln>
            <a:noFill/>
          </a:ln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fontAlgn="auto">
              <a:lnSpc>
                <a:spcPct val="110000"/>
              </a:lnSpc>
              <a:spcBef>
                <a:spcPts val="0"/>
              </a:spcBef>
              <a:buFont typeface="Wingdings 3" charset="2"/>
              <a:buNone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Доктор психологических наук, профессор, </a:t>
            </a:r>
          </a:p>
          <a:p>
            <a:pPr marL="0" indent="0" algn="just" fontAlgn="auto">
              <a:lnSpc>
                <a:spcPct val="110000"/>
              </a:lnSpc>
              <a:spcBef>
                <a:spcPts val="0"/>
              </a:spcBef>
              <a:buFont typeface="Wingdings 3" charset="2"/>
              <a:buNone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заведующий кафедрой теории и истории психологии Института психологии им. </a:t>
            </a:r>
            <a:r>
              <a:rPr lang="ru-RU" sz="1400" dirty="0" err="1" smtClean="0">
                <a:solidFill>
                  <a:schemeClr val="tx1"/>
                </a:solidFill>
                <a:latin typeface="Times New Roman" panose="02020603050405020304" pitchFamily="18" charset="0"/>
              </a:rPr>
              <a:t>Л.С.Выготского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 РГГУ, </a:t>
            </a:r>
          </a:p>
          <a:p>
            <a:pPr marL="0" indent="0" algn="just" fontAlgn="auto">
              <a:lnSpc>
                <a:spcPct val="110000"/>
              </a:lnSpc>
              <a:spcBef>
                <a:spcPts val="0"/>
              </a:spcBef>
              <a:buFont typeface="Wingdings 3" charset="2"/>
              <a:buNone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главный научный сотрудник Института психолого-педагогических проблем детства РАО, </a:t>
            </a:r>
          </a:p>
          <a:p>
            <a:pPr marL="0" indent="0" algn="just" fontAlgn="auto">
              <a:lnSpc>
                <a:spcPct val="110000"/>
              </a:lnSpc>
              <a:spcBef>
                <a:spcPts val="0"/>
              </a:spcBef>
              <a:buFont typeface="Wingdings 3" charset="2"/>
              <a:buNone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</a:rPr>
              <a:t>советник директора ФИРО. 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43397" name="Picture 2" descr="http://ww.w.tovievich.ru/uploads/posts/2014-05/1399232981_10277606_704040476300830_663174075545169199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238" y="3354388"/>
            <a:ext cx="3927475" cy="264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763713" y="1376363"/>
            <a:ext cx="4333875" cy="9398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5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ТРОПИНКИ</a:t>
            </a:r>
            <a:endParaRPr lang="ru-RU" sz="55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43399" name="Picture 9" descr="F:\сканирование00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15113" y="441325"/>
            <a:ext cx="2106612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www.drofa.ru/images/data/cat/6159_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532" y="260648"/>
            <a:ext cx="2484276" cy="36004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572000" y="1124744"/>
            <a:ext cx="381642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В методическом пособии представлена программа трудового воспитания дошкольников, даны рекомендации по организации трудовой деятельности детей 3-7 лет. К пособию прилагаются дидактические материалы.</a:t>
            </a:r>
            <a:b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Программа трудового воспитания является частью основной образовательной программы дошкольного образования "Тропинки" под редакцией В. Т. Кудрявцева (блок "Тропинка в мир труда").</a:t>
            </a:r>
            <a:b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9636" name="Picture 4" descr="http://www.drofa.ru/images/data/cat/6160_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2924944"/>
            <a:ext cx="2304256" cy="3312368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275856" y="260648"/>
            <a:ext cx="50040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Н. В. Лабутина, А. А. Иванова, Н. П. Гусева «Трудовое воспитание дошкольников</a:t>
            </a:r>
            <a:r>
              <a:rPr lang="ru-RU" dirty="0" smtClean="0"/>
              <a:t>».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0232" y="260648"/>
            <a:ext cx="2160587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6196" y="1232756"/>
            <a:ext cx="2160587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755576" y="692696"/>
            <a:ext cx="42484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Тропинка в мир экономики</a:t>
            </a:r>
          </a:p>
          <a:p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Анна </a:t>
            </a:r>
            <a:r>
              <a:rPr lang="ru-RU" sz="24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Демьяновна</a:t>
            </a:r>
            <a:r>
              <a:rPr lang="ru-RU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Шатова</a:t>
            </a:r>
            <a:endParaRPr lang="ru-RU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2852936"/>
            <a:ext cx="4572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ru-RU" alt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Четыре блока (раздела)</a:t>
            </a:r>
            <a:r>
              <a:rPr lang="ru-RU" alt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:</a:t>
            </a:r>
          </a:p>
          <a:p>
            <a:pPr>
              <a:buFontTx/>
              <a:buNone/>
            </a:pPr>
            <a:r>
              <a:rPr lang="ru-RU" alt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«Труд – продукт (товар)», </a:t>
            </a:r>
          </a:p>
          <a:p>
            <a:pPr>
              <a:buFontTx/>
              <a:buNone/>
            </a:pPr>
            <a:r>
              <a:rPr lang="ru-RU" alt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«Деньги (цена, стоимость)», </a:t>
            </a:r>
          </a:p>
          <a:p>
            <a:pPr>
              <a:buFontTx/>
              <a:buNone/>
            </a:pPr>
            <a:r>
              <a:rPr lang="ru-RU" alt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«Реклама желания и возможности», </a:t>
            </a:r>
          </a:p>
          <a:p>
            <a:pPr>
              <a:buFontTx/>
              <a:buNone/>
            </a:pPr>
            <a:r>
              <a:rPr lang="ru-RU" alt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«Полезные навыки и привычки в быту — тоже экономика».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4499992" y="1484784"/>
            <a:ext cx="3857625" cy="3494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endParaRPr lang="ru-RU" sz="1100" dirty="0">
              <a:latin typeface="+mn-lt"/>
            </a:endParaRPr>
          </a:p>
          <a:p>
            <a:pPr>
              <a:lnSpc>
                <a:spcPct val="110000"/>
              </a:lnSpc>
              <a:defRPr/>
            </a:pPr>
            <a:endParaRPr lang="ru-RU" sz="1100" dirty="0">
              <a:latin typeface="+mn-lt"/>
            </a:endParaRPr>
          </a:p>
          <a:p>
            <a:pPr>
              <a:lnSpc>
                <a:spcPct val="110000"/>
              </a:lnSpc>
              <a:defRPr/>
            </a:pP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Речевое развитие</a:t>
            </a:r>
          </a:p>
          <a:p>
            <a:pPr>
              <a:lnSpc>
                <a:spcPct val="110000"/>
              </a:lnSpc>
              <a:defRPr/>
            </a:pPr>
            <a:r>
              <a:rPr lang="ru-RU" sz="11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  </a:t>
            </a:r>
          </a:p>
          <a:p>
            <a:pPr>
              <a:lnSpc>
                <a:spcPct val="110000"/>
              </a:lnSpc>
              <a:defRPr/>
            </a:pP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  <a:p>
            <a:pPr>
              <a:lnSpc>
                <a:spcPct val="110000"/>
              </a:lnSpc>
              <a:defRPr/>
            </a:pPr>
            <a:r>
              <a:rPr lang="ru-RU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   «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Paths to the World</a:t>
            </a:r>
            <a:r>
              <a:rPr lang="ru-RU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». </a:t>
            </a:r>
          </a:p>
          <a:p>
            <a:pPr>
              <a:lnSpc>
                <a:spcPct val="110000"/>
              </a:lnSpc>
              <a:defRPr/>
            </a:pPr>
            <a:r>
              <a:rPr lang="ru-RU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     Английский язык для дошкольников </a:t>
            </a:r>
          </a:p>
          <a:p>
            <a:pPr>
              <a:lnSpc>
                <a:spcPct val="110000"/>
              </a:lnSpc>
              <a:defRPr/>
            </a:pPr>
            <a:r>
              <a:rPr lang="ru-RU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     Учебное пособие для детей 5–6 лет</a:t>
            </a:r>
          </a:p>
          <a:p>
            <a:pPr>
              <a:lnSpc>
                <a:spcPct val="110000"/>
              </a:lnSpc>
              <a:defRPr/>
            </a:pPr>
            <a:r>
              <a:rPr lang="ru-RU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     Методические рекомендации</a:t>
            </a:r>
          </a:p>
          <a:p>
            <a:pPr>
              <a:lnSpc>
                <a:spcPct val="110000"/>
              </a:lnSpc>
              <a:defRPr/>
            </a:pPr>
            <a:endParaRPr lang="ru-RU" sz="2000" dirty="0">
              <a:latin typeface="+mn-lt"/>
            </a:endParaRPr>
          </a:p>
        </p:txBody>
      </p:sp>
      <p:pic>
        <p:nvPicPr>
          <p:cNvPr id="22" name="Рисунок 21" descr="1635_20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32656"/>
            <a:ext cx="1905000" cy="2762250"/>
          </a:xfrm>
          <a:prstGeom prst="rect">
            <a:avLst/>
          </a:prstGeom>
          <a:ln w="1905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 descr="1774_200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" y="3556000"/>
            <a:ext cx="1905000" cy="2762250"/>
          </a:xfrm>
          <a:prstGeom prst="rect">
            <a:avLst/>
          </a:prstGeom>
          <a:ln w="1905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620688"/>
            <a:ext cx="7416824" cy="151216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  </a:t>
            </a:r>
            <a:r>
              <a:rPr lang="ru-RU" sz="2400" dirty="0" smtClean="0"/>
              <a:t>В программе </a:t>
            </a:r>
            <a:r>
              <a:rPr lang="ru-RU" sz="2400" i="1" dirty="0" smtClean="0">
                <a:solidFill>
                  <a:srgbClr val="C00000"/>
                </a:solidFill>
                <a:latin typeface="Bookman Old Style" pitchFamily="18" charset="0"/>
              </a:rPr>
              <a:t>«Тропинки» </a:t>
            </a:r>
            <a:r>
              <a:rPr lang="ru-RU" sz="2400" b="0" dirty="0" smtClean="0"/>
              <a:t>предусмотрена</a:t>
            </a:r>
            <a:r>
              <a:rPr lang="ru-RU" sz="2400" dirty="0" smtClean="0"/>
              <a:t> система мониторинга освоения программы</a:t>
            </a:r>
            <a:r>
              <a:rPr lang="ru-RU" sz="2400" b="0" dirty="0" smtClean="0"/>
              <a:t>, представленная в виде педагогической диагностики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pic>
        <p:nvPicPr>
          <p:cNvPr id="2050" name="Picture 2" descr="https://www.vgf.ru/Portals/0/Images/Proekty/4260_200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36912"/>
            <a:ext cx="1905000" cy="27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vgf.ru/Portals/0/Images/Proekty/4443_200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767369"/>
            <a:ext cx="190500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41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5985284"/>
            <a:ext cx="9144000" cy="7200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395536" y="1701186"/>
            <a:ext cx="8280920" cy="2376264"/>
          </a:xfrm>
        </p:spPr>
        <p:txBody>
          <a:bodyPr>
            <a:noAutofit/>
          </a:bodyPr>
          <a:lstStyle/>
          <a:p>
            <a:pPr algn="l"/>
            <a:r>
              <a:rPr lang="ru-RU" dirty="0"/>
              <a:t>«</a:t>
            </a:r>
            <a:r>
              <a:rPr lang="ru-RU" dirty="0" err="1"/>
              <a:t>Предшкольная</a:t>
            </a:r>
            <a:r>
              <a:rPr lang="ru-RU" dirty="0"/>
              <a:t> пора»</a:t>
            </a:r>
            <a:br>
              <a:rPr lang="ru-RU" dirty="0"/>
            </a:br>
            <a:r>
              <a:rPr lang="ru-RU" dirty="0"/>
              <a:t>под ред. Н.Ф. Виноградовой</a:t>
            </a:r>
          </a:p>
        </p:txBody>
      </p:sp>
      <p:pic>
        <p:nvPicPr>
          <p:cNvPr id="5" name="Picture 2" descr="D:\Masha\черная пятница\Вебинары\заставка для вебинаров для youtube-0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6104" y="6060488"/>
            <a:ext cx="7272300" cy="644876"/>
          </a:xfrm>
          <a:prstGeom prst="rect">
            <a:avLst/>
          </a:prstGeom>
          <a:noFill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98240" y="3936640"/>
            <a:ext cx="8064896" cy="1152128"/>
          </a:xfrm>
          <a:prstGeom prst="rect">
            <a:avLst/>
          </a:prstGeom>
        </p:spPr>
        <p:txBody>
          <a:bodyPr vert="horz" lIns="145132" tIns="72568" rIns="145132" bIns="72568" rtlCol="0" anchor="ctr">
            <a:noAutofit/>
          </a:bodyPr>
          <a:lstStyle/>
          <a:p>
            <a:pPr>
              <a:spcBef>
                <a:spcPct val="0"/>
              </a:spcBef>
            </a:pP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91766" y="4152654"/>
            <a:ext cx="3881115" cy="720080"/>
          </a:xfrm>
          <a:prstGeom prst="rect">
            <a:avLst/>
          </a:prstGeom>
        </p:spPr>
        <p:txBody>
          <a:bodyPr vert="horz" lIns="145132" tIns="72568" rIns="145132" bIns="72568" rtlCol="0" anchor="ctr">
            <a:noAutofit/>
          </a:bodyPr>
          <a:lstStyle/>
          <a:p>
            <a:pPr lvl="0">
              <a:spcBef>
                <a:spcPct val="0"/>
              </a:spcBef>
            </a:pPr>
            <a:endParaRPr kumimoji="0" lang="ru-RU" sz="2000" b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76887" y="384250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Программа  образования для детей старшего дошкольного возраста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smtClean="0"/>
              <a:t>Статья 64. Дошкольное образование</a:t>
            </a:r>
            <a:r>
              <a:rPr lang="ru-RU" smtClean="0"/>
              <a:t/>
            </a:r>
            <a:br>
              <a:rPr lang="ru-RU" smtClean="0"/>
            </a:br>
            <a:endParaRPr lang="ru-RU" smtClean="0"/>
          </a:p>
        </p:txBody>
      </p:sp>
      <p:sp>
        <p:nvSpPr>
          <p:cNvPr id="16387" name="Содержимое 2"/>
          <p:cNvSpPr>
            <a:spLocks noGrp="1"/>
          </p:cNvSpPr>
          <p:nvPr>
            <p:ph idx="1"/>
          </p:nvPr>
        </p:nvSpPr>
        <p:spPr>
          <a:xfrm>
            <a:off x="457200" y="1160748"/>
            <a:ext cx="8229600" cy="4525963"/>
          </a:xfrm>
        </p:spPr>
        <p:txBody>
          <a:bodyPr>
            <a:normAutofit fontScale="92500"/>
          </a:bodyPr>
          <a:lstStyle/>
          <a:p>
            <a:pPr marL="457200" indent="-457200" eaLnBrk="1" hangingPunct="1">
              <a:buFont typeface="Arial" panose="020B0604020202020204" pitchFamily="34" charset="0"/>
              <a:buAutoNum type="arabicPeriod"/>
            </a:pPr>
            <a:r>
              <a:rPr lang="ru-RU" altLang="ru-RU" dirty="0" smtClean="0"/>
              <a:t>Дошкольное образование направлено на формирование общей культуры, развитие физических, интеллектуальных, нравственных, эстетических и личностных качеств, </a:t>
            </a:r>
            <a:r>
              <a:rPr lang="ru-RU" altLang="ru-RU" b="1" dirty="0" smtClean="0"/>
              <a:t>формирование предпосылок учебной деятельности, </a:t>
            </a:r>
            <a:r>
              <a:rPr lang="ru-RU" altLang="ru-RU" dirty="0" smtClean="0"/>
              <a:t>сохранение и укрепление здоровья детей дошкольного возраста.</a:t>
            </a:r>
          </a:p>
          <a:p>
            <a:pPr marL="457200" indent="-457200">
              <a:buFont typeface="Arial" pitchFamily="34" charset="0"/>
              <a:buAutoNum type="arabicPeriod"/>
            </a:pPr>
            <a:r>
              <a:rPr lang="ru-RU" altLang="ru-RU" dirty="0"/>
              <a:t>Образовательные программы дошкольного образования направлены на разностороннее развитие детей дошкольного возраста с учетом их возрастных и индивидуальных особенностей, в том числе достижение детьми дошкольного возраста уровня развития, </a:t>
            </a:r>
            <a:r>
              <a:rPr lang="ru-RU" altLang="ru-RU" b="1" dirty="0"/>
              <a:t>необходимого и</a:t>
            </a:r>
            <a:r>
              <a:rPr lang="ru-RU" altLang="ru-RU" dirty="0"/>
              <a:t> </a:t>
            </a:r>
            <a:r>
              <a:rPr lang="ru-RU" altLang="ru-RU" b="1" dirty="0"/>
              <a:t>достаточного для успешного освоения ими образовательных программ начального общего образования</a:t>
            </a:r>
          </a:p>
          <a:p>
            <a:pPr marL="457200" indent="-457200" eaLnBrk="1" hangingPunct="1">
              <a:buFont typeface="Arial" panose="020B0604020202020204" pitchFamily="34" charset="0"/>
              <a:buAutoNum type="arabicPeriod"/>
            </a:pPr>
            <a:endParaRPr lang="ru-RU" altLang="ru-RU" dirty="0" smtClean="0"/>
          </a:p>
          <a:p>
            <a:pPr eaLnBrk="1" hangingPunct="1"/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294431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404813"/>
            <a:ext cx="8015287" cy="5048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3200" b="1" smtClean="0">
                <a:solidFill>
                  <a:schemeClr val="tx1"/>
                </a:solidFill>
              </a:rPr>
              <a:t>Основные предпосылки учебной деятельности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229600" cy="5113337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ru-RU" altLang="ru-RU" sz="2400" smtClean="0"/>
              <a:t>достаточно высокий уровень  произвольности;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ru-RU" altLang="ru-RU" sz="2400" smtClean="0"/>
              <a:t>умение сосредоточиться на поставленной педагогом задаче;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ru-RU" altLang="ru-RU" sz="2400" smtClean="0"/>
              <a:t>появление специфического отношения к задачам как учебным: понимание того, что смысл их решения состоит не только в получении результата, но и в овладении способом действия;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ru-RU" altLang="ru-RU" sz="2400" smtClean="0"/>
              <a:t>высокий уровень активности и инициативности, проявление самостоятельности в работе;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ru-RU" altLang="ru-RU" sz="2400" smtClean="0"/>
              <a:t>умение оценить правильность выполнения собственной работы;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ru-RU" altLang="ru-RU" sz="2400" smtClean="0"/>
              <a:t>умение планировать и контролировать собственные   действия;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ru-RU" altLang="ru-RU" sz="2400" smtClean="0"/>
              <a:t>позитивное отношение к школе и к учебной работе</a:t>
            </a:r>
          </a:p>
        </p:txBody>
      </p:sp>
    </p:spTree>
    <p:extLst>
      <p:ext uri="{BB962C8B-B14F-4D97-AF65-F5344CB8AC3E}">
        <p14:creationId xmlns:p14="http://schemas.microsoft.com/office/powerpoint/2010/main" val="26555870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</a:t>
            </a:r>
            <a:r>
              <a:rPr lang="ru-RU" altLang="ru-RU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altLang="ru-RU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Предшкольная</a:t>
            </a:r>
            <a:r>
              <a:rPr lang="ru-RU" altLang="ru-RU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пора»</a:t>
            </a:r>
            <a:r>
              <a:rPr lang="en-US" altLang="ru-RU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ru-RU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ru-RU" sz="2400" dirty="0">
                <a:solidFill>
                  <a:srgbClr val="FF0000"/>
                </a:solidFill>
              </a:rPr>
              <a:t/>
            </a:r>
            <a:br>
              <a:rPr lang="en-US" altLang="ru-RU" sz="2400" dirty="0">
                <a:solidFill>
                  <a:srgbClr val="FF0000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spcBef>
                <a:spcPct val="0"/>
              </a:spcBef>
              <a:buNone/>
            </a:pPr>
            <a:endParaRPr lang="en-US" altLang="ru-RU" sz="1800" dirty="0" smtClea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</a:pPr>
            <a:endParaRPr lang="en-US" altLang="ru-RU" sz="1800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</a:pPr>
            <a:endParaRPr lang="en-US" altLang="ru-RU" sz="1800" dirty="0" smtClea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</a:pPr>
            <a:endParaRPr lang="en-US" altLang="ru-RU" sz="1800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</a:pPr>
            <a:endParaRPr lang="en-US" altLang="ru-RU" sz="1800" dirty="0" smtClea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</a:pPr>
            <a:endParaRPr lang="en-US" altLang="ru-RU" sz="1800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</a:pPr>
            <a:endParaRPr lang="ru-RU" altLang="ru-RU" sz="1800" dirty="0" smtClea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</a:pPr>
            <a:endParaRPr lang="ru-RU" altLang="ru-RU" sz="1800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</a:pPr>
            <a:endParaRPr lang="en-US" altLang="ru-RU" sz="1800" dirty="0" smtClea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buNone/>
            </a:pPr>
            <a:endParaRPr lang="ru-RU" altLang="ru-RU" sz="1800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None/>
            </a:pPr>
            <a:r>
              <a:rPr lang="ru-RU" alt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</a:t>
            </a:r>
            <a:r>
              <a:rPr lang="en-US" alt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авторского коллектива </a:t>
            </a:r>
            <a:r>
              <a:rPr lang="ru-RU" alt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endParaRPr lang="en-US" altLang="ru-RU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ru-RU" alt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член-корреспондент </a:t>
            </a:r>
            <a:r>
              <a:rPr lang="ru-RU" alt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РАО, доктор педагогических наук, 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профессор </a:t>
            </a:r>
            <a:r>
              <a:rPr lang="ru-RU" alt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Наталья Федоровна </a:t>
            </a:r>
            <a:r>
              <a:rPr lang="ru-RU" alt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Виноградова</a:t>
            </a:r>
          </a:p>
          <a:p>
            <a:endParaRPr lang="ru-RU" dirty="0"/>
          </a:p>
        </p:txBody>
      </p:sp>
      <p:pic>
        <p:nvPicPr>
          <p:cNvPr id="6" name="Picture 4" descr="vinogra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60132" y="1016732"/>
            <a:ext cx="2736304" cy="3203761"/>
          </a:xfrm>
          <a:prstGeom prst="rect">
            <a:avLst/>
          </a:prstGeom>
        </p:spPr>
      </p:pic>
      <p:pic>
        <p:nvPicPr>
          <p:cNvPr id="1026" name="Picture 2" descr="\\Parovoz\covers_rekl\RGB\4119_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124744"/>
            <a:ext cx="2196244" cy="31401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465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ext Box 2"/>
          <p:cNvSpPr txBox="1">
            <a:spLocks noChangeArrowheads="1"/>
          </p:cNvSpPr>
          <p:nvPr/>
        </p:nvSpPr>
        <p:spPr bwMode="auto">
          <a:xfrm>
            <a:off x="3177088" y="660400"/>
            <a:ext cx="5603573" cy="5047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altLang="ru-RU" sz="1800" b="1" dirty="0" err="1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Предшкольная</a:t>
            </a:r>
            <a:r>
              <a:rPr lang="ru-RU" altLang="ru-RU" sz="1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пора</a:t>
            </a:r>
            <a:r>
              <a:rPr lang="ru-RU" altLang="ru-RU" sz="18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altLang="ru-RU" sz="1800" b="1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ru-RU" sz="1400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400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0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поможет воспитателям, педагогам и родителям </a:t>
            </a:r>
            <a:r>
              <a:rPr lang="ru-RU" altLang="ru-RU" sz="1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подготовить </a:t>
            </a:r>
            <a:r>
              <a:rPr lang="ru-RU" altLang="ru-RU" sz="18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 к обучению в школе. </a:t>
            </a:r>
            <a:br>
              <a:rPr lang="ru-RU" altLang="ru-RU" sz="18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 реализует две основные </a:t>
            </a:r>
            <a:r>
              <a:rPr lang="ru-RU" altLang="ru-RU" sz="18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altLang="ru-RU" sz="1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1800" b="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социальную</a:t>
            </a:r>
            <a:r>
              <a:rPr lang="ru-RU" altLang="ru-RU" sz="18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(обеспечение возможности единого старта шестилетних первоклассников) и </a:t>
            </a:r>
            <a:r>
              <a:rPr lang="ru-RU" altLang="ru-RU" sz="1800" b="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педагогическую</a:t>
            </a:r>
            <a:r>
              <a:rPr lang="ru-RU" altLang="ru-RU" sz="18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(развитие личности ребенка старшего дошкольного возраста, формирование его готовности к систематическому обучению).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Особое внимание уделено развитию речи и психических процессов: мышления, внимания, воображения и т.д</a:t>
            </a:r>
            <a:r>
              <a:rPr lang="ru-RU" altLang="ru-RU" sz="18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b="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200" b="0" dirty="0">
              <a:solidFill>
                <a:schemeClr val="accent1">
                  <a:lumMod val="75000"/>
                </a:schemeClr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200" b="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1989" name="Picture 4" descr="2242_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78" y="2531076"/>
            <a:ext cx="1079363" cy="152141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5" descr="1486_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894" y="2304757"/>
            <a:ext cx="1190773" cy="152141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6" descr="2001_2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64" y="4218393"/>
            <a:ext cx="1152439" cy="158969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80894" y="4218393"/>
            <a:ext cx="1234780" cy="154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\\Parovoz\covers_rekl\RGB\4119_1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1540" y="260648"/>
            <a:ext cx="1440160" cy="2059121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4283968" y="515719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предназначена для развития и обучения детей старшего дошкольного возраста в условиях старших, подготовительных групп и  групп кратковременного пребывания в различных  образовательных организациях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4135548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6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E66763E4-A4FF-41FA-B845-DBB447B00A60}" type="slidenum">
              <a:rPr lang="ru-RU" altLang="ru-RU" sz="1400">
                <a:latin typeface="Franklin Gothic Book" pitchFamily="34" charset="0"/>
              </a:rPr>
              <a:pPr algn="r" eaLnBrk="1" hangingPunct="1"/>
              <a:t>39</a:t>
            </a:fld>
            <a:endParaRPr lang="ru-RU" altLang="ru-RU" sz="1400">
              <a:latin typeface="Franklin Gothic Book" pitchFamily="34" charset="0"/>
            </a:endParaRP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55576" y="359582"/>
            <a:ext cx="7931224" cy="6337300"/>
          </a:xfrm>
        </p:spPr>
        <p:txBody>
          <a:bodyPr/>
          <a:lstStyle/>
          <a:p>
            <a:pPr marL="0" indent="0" algn="ctr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1800" b="1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</a:p>
          <a:p>
            <a:pPr marL="0" indent="0" algn="ctr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4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Предшкольная</a:t>
            </a:r>
            <a:r>
              <a:rPr lang="ru-RU" altLang="ru-RU" sz="24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пора»</a:t>
            </a:r>
          </a:p>
          <a:p>
            <a:pPr marL="0" indent="0" algn="ctr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18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1800" b="1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1800" b="1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2400" dirty="0" smtClean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2400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altLang="ru-RU" sz="2400" dirty="0" smtClean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Clr>
                <a:srgbClr val="7E1E00"/>
              </a:buClr>
            </a:pP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предназначена для развития и обучения детей старшего дошкольного возраста в условиях старших, подготовительных групп и  групп кратковременного пребывания в различных  образовательных организациях</a:t>
            </a:r>
          </a:p>
          <a:p>
            <a:pPr marL="0" indent="0">
              <a:lnSpc>
                <a:spcPct val="80000"/>
              </a:lnSpc>
              <a:buClr>
                <a:srgbClr val="7E1E00"/>
              </a:buClr>
              <a:buFont typeface="Wingdings" panose="05000000000000000000" pitchFamily="2" charset="2"/>
              <a:buNone/>
            </a:pPr>
            <a:endParaRPr lang="ru-RU" altLang="ru-RU" sz="18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Clr>
                <a:srgbClr val="7E1E00"/>
              </a:buClr>
            </a:pPr>
            <a:r>
              <a:rPr lang="ru-RU" altLang="ru-RU" sz="1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обеспечивает общее психическое развитие, формирование предпосылок учебной деятельности и качеств, необходимых для адаптации к школе и успешного обучения в начальных классах</a:t>
            </a:r>
            <a:endParaRPr lang="ru-RU" altLang="ru-RU" sz="1800" dirty="0" smtClean="0">
              <a:solidFill>
                <a:schemeClr val="tx2"/>
              </a:solidFill>
              <a:latin typeface="Times New Roman" panose="02020603050405020304" pitchFamily="18" charset="0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62" y="404922"/>
            <a:ext cx="1920390" cy="232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029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65" name="Picture 17" descr="1002_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713" y="836613"/>
            <a:ext cx="1223962" cy="1647825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  <a:extLst/>
        </p:spPr>
      </p:pic>
      <p:pic>
        <p:nvPicPr>
          <p:cNvPr id="444418" name="Picture 9" descr="F:\сканирование00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4438" y="1700213"/>
            <a:ext cx="1079500" cy="155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4419" name="Text Box 3"/>
          <p:cNvSpPr txBox="1">
            <a:spLocks noChangeArrowheads="1"/>
          </p:cNvSpPr>
          <p:nvPr/>
        </p:nvSpPr>
        <p:spPr bwMode="auto">
          <a:xfrm>
            <a:off x="1403350" y="333375"/>
            <a:ext cx="6348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>
                <a:latin typeface="Times New Roman" pitchFamily="18" charset="0"/>
                <a:cs typeface="Times New Roman" pitchFamily="18" charset="0"/>
              </a:rPr>
              <a:t>Разработана в соответствии с ФЗ «Об образовании в Российской Федерации», </a:t>
            </a:r>
          </a:p>
          <a:p>
            <a:pPr algn="ctr"/>
            <a:r>
              <a:rPr lang="ru-RU" sz="1200">
                <a:latin typeface="Times New Roman" pitchFamily="18" charset="0"/>
                <a:cs typeface="Times New Roman" pitchFamily="18" charset="0"/>
              </a:rPr>
              <a:t>Федеральным государственным  образовательным стандартом дошкольного образования</a:t>
            </a:r>
          </a:p>
        </p:txBody>
      </p:sp>
      <p:sp>
        <p:nvSpPr>
          <p:cNvPr id="444420" name="Rectangle 6"/>
          <p:cNvSpPr>
            <a:spLocks noChangeArrowheads="1"/>
          </p:cNvSpPr>
          <p:nvPr/>
        </p:nvSpPr>
        <p:spPr bwMode="auto">
          <a:xfrm>
            <a:off x="4138613" y="838200"/>
            <a:ext cx="440372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>
                <a:latin typeface="Times New Roman" pitchFamily="18" charset="0"/>
                <a:cs typeface="Times New Roman" pitchFamily="18" charset="0"/>
              </a:rPr>
              <a:t>Основная идея программы:                 создание условий для общего психического развития детей 3 - 7 лет средствами развития творческих способностей</a:t>
            </a:r>
            <a:r>
              <a:rPr lang="ru-RU" i="1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в частности, условий формирования у них готовности к современному (развивающему) школьному обучению</a:t>
            </a:r>
            <a:r>
              <a:rPr lang="ru-RU" i="1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01638" y="1641475"/>
            <a:ext cx="1263650" cy="1912938"/>
            <a:chOff x="204" y="226"/>
            <a:chExt cx="2157" cy="3955"/>
          </a:xfrm>
        </p:grpSpPr>
        <p:sp>
          <p:nvSpPr>
            <p:cNvPr id="258057" name="Rectangle 9"/>
            <p:cNvSpPr>
              <a:spLocks noChangeArrowheads="1"/>
            </p:cNvSpPr>
            <p:nvPr/>
          </p:nvSpPr>
          <p:spPr bwMode="auto">
            <a:xfrm>
              <a:off x="204" y="226"/>
              <a:ext cx="1024" cy="1359"/>
            </a:xfrm>
            <a:prstGeom prst="rect">
              <a:avLst/>
            </a:prstGeom>
            <a:blipFill dpi="0" rotWithShape="1">
              <a:blip r:embed="rId5" cstate="print"/>
              <a:srcRect/>
              <a:stretch>
                <a:fillRect/>
              </a:stretch>
            </a:blipFill>
            <a:ln>
              <a:noFill/>
            </a:ln>
            <a:effectLst>
              <a:outerShdw dist="63500" dir="3187806" algn="ctr" rotWithShape="0">
                <a:srgbClr val="000000">
                  <a:alpha val="50000"/>
                </a:srgbClr>
              </a:outerShdw>
            </a:effectLst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258058" name="Rectangle 10"/>
            <p:cNvSpPr>
              <a:spLocks noChangeArrowheads="1"/>
            </p:cNvSpPr>
            <p:nvPr/>
          </p:nvSpPr>
          <p:spPr bwMode="auto">
            <a:xfrm>
              <a:off x="1337" y="226"/>
              <a:ext cx="1024" cy="1359"/>
            </a:xfrm>
            <a:prstGeom prst="rect">
              <a:avLst/>
            </a:prstGeom>
            <a:blipFill dpi="0" rotWithShape="1">
              <a:blip r:embed="rId6" cstate="print"/>
              <a:srcRect/>
              <a:stretch>
                <a:fillRect/>
              </a:stretch>
            </a:blipFill>
            <a:ln>
              <a:noFill/>
            </a:ln>
            <a:effectLst>
              <a:outerShdw dist="63500" dir="3187806" algn="ctr" rotWithShape="0">
                <a:srgbClr val="000000">
                  <a:alpha val="50000"/>
                </a:srgbClr>
              </a:outerShdw>
            </a:effectLst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258059" name="Rectangle 11"/>
            <p:cNvSpPr>
              <a:spLocks noChangeArrowheads="1"/>
            </p:cNvSpPr>
            <p:nvPr/>
          </p:nvSpPr>
          <p:spPr bwMode="auto">
            <a:xfrm>
              <a:off x="204" y="1979"/>
              <a:ext cx="1024" cy="1359"/>
            </a:xfrm>
            <a:prstGeom prst="rect">
              <a:avLst/>
            </a:prstGeom>
            <a:blipFill dpi="0" rotWithShape="1">
              <a:blip r:embed="rId7" cstate="print"/>
              <a:srcRect/>
              <a:stretch>
                <a:fillRect/>
              </a:stretch>
            </a:blipFill>
            <a:ln>
              <a:noFill/>
            </a:ln>
            <a:effectLst>
              <a:outerShdw dist="63500" dir="3187806" algn="ctr" rotWithShape="0">
                <a:srgbClr val="000000">
                  <a:alpha val="50000"/>
                </a:srgbClr>
              </a:outerShdw>
            </a:effectLst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258060" name="Rectangle 12"/>
            <p:cNvSpPr>
              <a:spLocks noChangeArrowheads="1"/>
            </p:cNvSpPr>
            <p:nvPr/>
          </p:nvSpPr>
          <p:spPr bwMode="auto">
            <a:xfrm>
              <a:off x="1337" y="1979"/>
              <a:ext cx="1024" cy="1359"/>
            </a:xfrm>
            <a:prstGeom prst="rect">
              <a:avLst/>
            </a:prstGeom>
            <a:blipFill dpi="0" rotWithShape="1">
              <a:blip r:embed="rId8" cstate="print"/>
              <a:srcRect/>
              <a:stretch>
                <a:fillRect/>
              </a:stretch>
            </a:blipFill>
            <a:ln>
              <a:noFill/>
            </a:ln>
            <a:effectLst>
              <a:outerShdw dist="63500" dir="3187806" algn="ctr" rotWithShape="0">
                <a:srgbClr val="000000">
                  <a:alpha val="50000"/>
                </a:srgbClr>
              </a:outerShdw>
            </a:effectLst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258061" name="Rectangle 13"/>
            <p:cNvSpPr>
              <a:spLocks noChangeArrowheads="1"/>
            </p:cNvSpPr>
            <p:nvPr/>
          </p:nvSpPr>
          <p:spPr bwMode="auto">
            <a:xfrm>
              <a:off x="716" y="1070"/>
              <a:ext cx="1022" cy="1362"/>
            </a:xfrm>
            <a:prstGeom prst="rect">
              <a:avLst/>
            </a:prstGeom>
            <a:blipFill dpi="0" rotWithShape="1">
              <a:blip r:embed="rId9" cstate="print"/>
              <a:srcRect/>
              <a:stretch>
                <a:fillRect/>
              </a:stretch>
            </a:blipFill>
            <a:ln>
              <a:noFill/>
            </a:ln>
            <a:effectLst>
              <a:outerShdw dist="63500" dir="3187806" algn="ctr" rotWithShape="0">
                <a:srgbClr val="000000">
                  <a:alpha val="50000"/>
                </a:srgbClr>
              </a:outerShdw>
            </a:effectLst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  <p:sp>
          <p:nvSpPr>
            <p:cNvPr id="258062" name="Rectangle 14" descr="1931"/>
            <p:cNvSpPr>
              <a:spLocks noChangeArrowheads="1"/>
            </p:cNvSpPr>
            <p:nvPr/>
          </p:nvSpPr>
          <p:spPr bwMode="auto">
            <a:xfrm rot="5400000">
              <a:off x="826" y="2990"/>
              <a:ext cx="1024" cy="1358"/>
            </a:xfrm>
            <a:prstGeom prst="rect">
              <a:avLst/>
            </a:prstGeom>
            <a:blipFill dpi="0" rotWithShape="0">
              <a:blip r:embed="rId10" cstate="print"/>
              <a:srcRect/>
              <a:stretch>
                <a:fillRect/>
              </a:stretch>
            </a:blipFill>
            <a:ln>
              <a:noFill/>
            </a:ln>
            <a:effectLst>
              <a:outerShdw dist="63500" dir="3187806" algn="ctr" rotWithShape="0">
                <a:srgbClr val="000000">
                  <a:alpha val="50000"/>
                </a:srgbClr>
              </a:outerShdw>
            </a:effectLst>
            <a:ex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</a:endParaRPr>
            </a:p>
          </p:txBody>
        </p:sp>
      </p:grpSp>
      <p:pic>
        <p:nvPicPr>
          <p:cNvPr id="444422" name="Picture 10" descr="FGOS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9388" y="115888"/>
            <a:ext cx="4318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5200650" y="3646488"/>
            <a:ext cx="3095625" cy="2087562"/>
            <a:chOff x="3107" y="2750"/>
            <a:chExt cx="1630" cy="1226"/>
          </a:xfrm>
        </p:grpSpPr>
        <p:pic>
          <p:nvPicPr>
            <p:cNvPr id="444427" name="Picture 33" descr="1786_200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651" y="2750"/>
              <a:ext cx="485" cy="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4428" name="Picture 28" descr="140_200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286" y="2750"/>
              <a:ext cx="397" cy="5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4429" name="Rectangle 29"/>
            <p:cNvSpPr>
              <a:spLocks noChangeArrowheads="1"/>
            </p:cNvSpPr>
            <p:nvPr/>
          </p:nvSpPr>
          <p:spPr bwMode="auto">
            <a:xfrm>
              <a:off x="3515" y="3113"/>
              <a:ext cx="386" cy="547"/>
            </a:xfrm>
            <a:prstGeom prst="rect">
              <a:avLst/>
            </a:prstGeom>
            <a:blipFill dpi="0" rotWithShape="1">
              <a:blip r:embed="rId9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>
                <a:latin typeface="Calibri" pitchFamily="34" charset="0"/>
              </a:endParaRPr>
            </a:p>
          </p:txBody>
        </p:sp>
        <p:pic>
          <p:nvPicPr>
            <p:cNvPr id="444430" name="Picture 30" descr="1059_200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969" y="3158"/>
              <a:ext cx="392" cy="5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4431" name="Picture 31"/>
            <p:cNvPicPr>
              <a:picLocks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332" y="3430"/>
              <a:ext cx="405" cy="5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4432" name="Picture 32" descr="1635_200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 rot="-976436">
              <a:off x="3107" y="2795"/>
              <a:ext cx="420" cy="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8073" name="Rectangle 25"/>
          <p:cNvSpPr>
            <a:spLocks noChangeArrowheads="1"/>
          </p:cNvSpPr>
          <p:nvPr/>
        </p:nvSpPr>
        <p:spPr bwMode="auto">
          <a:xfrm>
            <a:off x="6350000" y="5000625"/>
            <a:ext cx="720725" cy="935038"/>
          </a:xfrm>
          <a:prstGeom prst="rect">
            <a:avLst/>
          </a:prstGeom>
          <a:blipFill dpi="0" rotWithShape="1">
            <a:blip r:embed="rId8" cstate="print"/>
            <a:srcRect/>
            <a:stretch>
              <a:fillRect/>
            </a:stretch>
          </a:blipFill>
          <a:ln>
            <a:noFill/>
          </a:ln>
          <a:effectLst>
            <a:outerShdw dist="63500" dir="3187806" algn="ctr" rotWithShape="0">
              <a:srgbClr val="000000">
                <a:alpha val="50000"/>
              </a:srgbClr>
            </a:outerShdw>
          </a:effectLst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444425" name="Содержимое 2"/>
          <p:cNvSpPr txBox="1">
            <a:spLocks/>
          </p:cNvSpPr>
          <p:nvPr/>
        </p:nvSpPr>
        <p:spPr bwMode="auto">
          <a:xfrm>
            <a:off x="1614488" y="3651250"/>
            <a:ext cx="3016250" cy="275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rgbClr val="376092"/>
              </a:buClr>
              <a:buSzPct val="145000"/>
              <a:buFont typeface="Arial" charset="0"/>
              <a:buChar char="•"/>
            </a:pPr>
            <a:r>
              <a:rPr lang="ru-RU" sz="1400" b="1">
                <a:latin typeface="Times New Roman" pitchFamily="18" charset="0"/>
                <a:cs typeface="Times New Roman" pitchFamily="18" charset="0"/>
              </a:rPr>
              <a:t>Т 		Творчество</a:t>
            </a:r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rgbClr val="376092"/>
              </a:buClr>
              <a:buSzPct val="145000"/>
              <a:buFont typeface="Arial" charset="0"/>
              <a:buChar char="•"/>
            </a:pPr>
            <a:r>
              <a:rPr lang="ru-RU" sz="1400" b="1">
                <a:latin typeface="Times New Roman" pitchFamily="18" charset="0"/>
                <a:cs typeface="Times New Roman" pitchFamily="18" charset="0"/>
              </a:rPr>
              <a:t>Р 		Развивающее</a:t>
            </a:r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rgbClr val="376092"/>
              </a:buClr>
              <a:buSzPct val="145000"/>
              <a:buFont typeface="Arial" charset="0"/>
              <a:buChar char="•"/>
            </a:pPr>
            <a:r>
              <a:rPr lang="ru-RU" sz="1400" b="1">
                <a:latin typeface="Times New Roman" pitchFamily="18" charset="0"/>
                <a:cs typeface="Times New Roman" pitchFamily="18" charset="0"/>
              </a:rPr>
              <a:t>О		 образование</a:t>
            </a:r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rgbClr val="376092"/>
              </a:buClr>
              <a:buSzPct val="145000"/>
              <a:buFont typeface="Arial" charset="0"/>
              <a:buChar char="•"/>
            </a:pPr>
            <a:r>
              <a:rPr lang="ru-RU" sz="1400" b="1">
                <a:latin typeface="Times New Roman" pitchFamily="18" charset="0"/>
                <a:cs typeface="Times New Roman" pitchFamily="18" charset="0"/>
              </a:rPr>
              <a:t>П		 Педагогические</a:t>
            </a:r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rgbClr val="376092"/>
              </a:buClr>
              <a:buSzPct val="145000"/>
              <a:buFont typeface="Arial" charset="0"/>
              <a:buChar char="•"/>
            </a:pPr>
            <a:r>
              <a:rPr lang="ru-RU" sz="1400" b="1">
                <a:latin typeface="Times New Roman" pitchFamily="18" charset="0"/>
                <a:cs typeface="Times New Roman" pitchFamily="18" charset="0"/>
              </a:rPr>
              <a:t>И		 инновации</a:t>
            </a:r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rgbClr val="376092"/>
              </a:buClr>
              <a:buSzPct val="145000"/>
              <a:buFont typeface="Arial" charset="0"/>
              <a:buChar char="•"/>
            </a:pPr>
            <a:r>
              <a:rPr lang="ru-RU" sz="1400" b="1">
                <a:latin typeface="Times New Roman" pitchFamily="18" charset="0"/>
                <a:cs typeface="Times New Roman" pitchFamily="18" charset="0"/>
              </a:rPr>
              <a:t>Н		 Новые</a:t>
            </a:r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rgbClr val="376092"/>
              </a:buClr>
              <a:buSzPct val="145000"/>
              <a:buFont typeface="Arial" charset="0"/>
              <a:buChar char="•"/>
            </a:pPr>
            <a:r>
              <a:rPr lang="ru-RU" sz="1400" b="1">
                <a:latin typeface="Times New Roman" pitchFamily="18" charset="0"/>
                <a:cs typeface="Times New Roman" pitchFamily="18" charset="0"/>
              </a:rPr>
              <a:t>К		 конструктивные</a:t>
            </a:r>
          </a:p>
          <a:p>
            <a:pPr marL="285750" indent="-285750" defTabSz="457200">
              <a:spcBef>
                <a:spcPct val="20000"/>
              </a:spcBef>
              <a:spcAft>
                <a:spcPts val="600"/>
              </a:spcAft>
              <a:buClr>
                <a:srgbClr val="376092"/>
              </a:buClr>
              <a:buSzPct val="145000"/>
              <a:buFont typeface="Arial" charset="0"/>
              <a:buChar char="•"/>
            </a:pPr>
            <a:r>
              <a:rPr lang="ru-RU" sz="1400" b="1">
                <a:latin typeface="Times New Roman" pitchFamily="18" charset="0"/>
                <a:cs typeface="Times New Roman" pitchFamily="18" charset="0"/>
              </a:rPr>
              <a:t>И		 идеи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4426" name="Picture 2" descr="\\parovoz\all_reklama\Znaki\Trop_znak_cover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23850" y="4868863"/>
            <a:ext cx="774700" cy="117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39752" y="692696"/>
            <a:ext cx="52674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направлений развития ребенка</a:t>
            </a:r>
            <a:endParaRPr lang="ru-RU" sz="2400" b="1" dirty="0"/>
          </a:p>
        </p:txBody>
      </p:sp>
      <p:graphicFrame>
        <p:nvGraphicFramePr>
          <p:cNvPr id="6" name="Схема 5"/>
          <p:cNvGraphicFramePr/>
          <p:nvPr>
            <p:extLst/>
          </p:nvPr>
        </p:nvGraphicFramePr>
        <p:xfrm>
          <a:off x="251520" y="1154361"/>
          <a:ext cx="8646402" cy="2490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Схема 6"/>
          <p:cNvGraphicFramePr/>
          <p:nvPr>
            <p:extLst/>
          </p:nvPr>
        </p:nvGraphicFramePr>
        <p:xfrm>
          <a:off x="1511220" y="717176"/>
          <a:ext cx="6096000" cy="61630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9" name="Picture 10" descr="758_20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3429000"/>
            <a:ext cx="720080" cy="86409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082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2F8198-9114-4FB0-9D23-06A30A0AC4A1}" type="slidenum">
              <a:rPr lang="ru-RU" smtClean="0"/>
              <a:pPr/>
              <a:t>41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2908" y="3097781"/>
            <a:ext cx="3476984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Речевое развитие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1404" y="4214222"/>
            <a:ext cx="3476984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Художественно-эстетическое развитие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5269912"/>
            <a:ext cx="3492388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Физическое развитие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06486" y="5446352"/>
            <a:ext cx="1907232" cy="8542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Учимся быть здоровыми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06486" y="4351259"/>
            <a:ext cx="1907232" cy="8309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Учимся рисовать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901122" y="3217454"/>
            <a:ext cx="1916980" cy="8230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Учимся родному языку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905506" y="1297624"/>
            <a:ext cx="1908212" cy="7580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Познаем мир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2908" y="1670628"/>
            <a:ext cx="3476984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Познавательное развитие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31404" y="333044"/>
            <a:ext cx="3468488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Социально-коммуникативное развитие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905506" y="2243037"/>
            <a:ext cx="1908212" cy="7580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Учимся думать рассуждать фантазировать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853278" y="333044"/>
            <a:ext cx="3060340" cy="6494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>
            <a:off x="3707904" y="720586"/>
            <a:ext cx="2052228" cy="1324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>
            <a:off x="3708152" y="1812102"/>
            <a:ext cx="2052228" cy="1324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>
            <a:off x="3707904" y="2253094"/>
            <a:ext cx="2052228" cy="1324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>
            <a:off x="3707904" y="3488737"/>
            <a:ext cx="2052228" cy="1324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>
            <a:off x="3714440" y="4627546"/>
            <a:ext cx="2052228" cy="1324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>
            <a:off x="3727388" y="5726786"/>
            <a:ext cx="2052228" cy="1324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905506" y="385692"/>
            <a:ext cx="1908212" cy="6965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Познаем других людей и себя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8028384" y="295393"/>
            <a:ext cx="870261" cy="60609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И</a:t>
            </a:r>
          </a:p>
          <a:p>
            <a:pPr algn="ctr"/>
            <a:r>
              <a:rPr lang="ru-RU" dirty="0" smtClean="0">
                <a:solidFill>
                  <a:schemeClr val="tx2"/>
                </a:solidFill>
              </a:rPr>
              <a:t>Г</a:t>
            </a:r>
          </a:p>
          <a:p>
            <a:pPr algn="ctr"/>
            <a:r>
              <a:rPr lang="ru-RU" dirty="0" smtClean="0">
                <a:solidFill>
                  <a:schemeClr val="tx2"/>
                </a:solidFill>
              </a:rPr>
              <a:t>Р</a:t>
            </a:r>
          </a:p>
          <a:p>
            <a:pPr algn="ctr"/>
            <a:r>
              <a:rPr lang="ru-RU" dirty="0" smtClean="0">
                <a:solidFill>
                  <a:schemeClr val="tx2"/>
                </a:solidFill>
              </a:rPr>
              <a:t>А</a:t>
            </a:r>
          </a:p>
          <a:p>
            <a:pPr algn="ctr"/>
            <a:r>
              <a:rPr lang="ru-RU" dirty="0" smtClean="0">
                <a:solidFill>
                  <a:schemeClr val="tx2"/>
                </a:solidFill>
              </a:rPr>
              <a:t>Е</a:t>
            </a:r>
          </a:p>
          <a:p>
            <a:pPr algn="ctr"/>
            <a:r>
              <a:rPr lang="ru-RU" dirty="0" smtClean="0">
                <a:solidFill>
                  <a:schemeClr val="tx2"/>
                </a:solidFill>
              </a:rPr>
              <a:t>М  </a:t>
            </a:r>
          </a:p>
          <a:p>
            <a:pPr algn="ctr"/>
            <a:endParaRPr lang="ru-RU" dirty="0">
              <a:solidFill>
                <a:schemeClr val="tx2"/>
              </a:solidFill>
            </a:endParaRPr>
          </a:p>
          <a:p>
            <a:pPr algn="ctr"/>
            <a:r>
              <a:rPr lang="ru-RU" dirty="0" smtClean="0">
                <a:solidFill>
                  <a:schemeClr val="tx2"/>
                </a:solidFill>
              </a:rPr>
              <a:t>И</a:t>
            </a:r>
          </a:p>
          <a:p>
            <a:pPr algn="ctr"/>
            <a:endParaRPr lang="ru-RU" dirty="0">
              <a:solidFill>
                <a:schemeClr val="tx2"/>
              </a:solidFill>
            </a:endParaRPr>
          </a:p>
          <a:p>
            <a:pPr algn="ctr"/>
            <a:r>
              <a:rPr lang="ru-RU" dirty="0" smtClean="0">
                <a:solidFill>
                  <a:schemeClr val="tx2"/>
                </a:solidFill>
              </a:rPr>
              <a:t>Ф</a:t>
            </a:r>
          </a:p>
          <a:p>
            <a:pPr algn="ctr"/>
            <a:r>
              <a:rPr lang="ru-RU" dirty="0" smtClean="0">
                <a:solidFill>
                  <a:schemeClr val="tx2"/>
                </a:solidFill>
              </a:rPr>
              <a:t>А</a:t>
            </a:r>
          </a:p>
          <a:p>
            <a:pPr algn="ctr"/>
            <a:r>
              <a:rPr lang="ru-RU" dirty="0" smtClean="0">
                <a:solidFill>
                  <a:schemeClr val="tx2"/>
                </a:solidFill>
              </a:rPr>
              <a:t>Н</a:t>
            </a:r>
          </a:p>
          <a:p>
            <a:pPr algn="ctr"/>
            <a:r>
              <a:rPr lang="ru-RU" dirty="0" smtClean="0">
                <a:solidFill>
                  <a:schemeClr val="tx2"/>
                </a:solidFill>
              </a:rPr>
              <a:t>Т</a:t>
            </a:r>
          </a:p>
          <a:p>
            <a:pPr algn="ctr"/>
            <a:r>
              <a:rPr lang="ru-RU" dirty="0" smtClean="0">
                <a:solidFill>
                  <a:schemeClr val="tx2"/>
                </a:solidFill>
              </a:rPr>
              <a:t>А</a:t>
            </a:r>
          </a:p>
          <a:p>
            <a:pPr algn="ctr"/>
            <a:r>
              <a:rPr lang="ru-RU" dirty="0" smtClean="0">
                <a:solidFill>
                  <a:schemeClr val="tx2"/>
                </a:solidFill>
              </a:rPr>
              <a:t>З</a:t>
            </a:r>
          </a:p>
          <a:p>
            <a:pPr algn="ctr"/>
            <a:r>
              <a:rPr lang="ru-RU" dirty="0" smtClean="0">
                <a:solidFill>
                  <a:schemeClr val="tx2"/>
                </a:solidFill>
              </a:rPr>
              <a:t>И</a:t>
            </a:r>
          </a:p>
          <a:p>
            <a:pPr algn="ctr"/>
            <a:r>
              <a:rPr lang="ru-RU" dirty="0" smtClean="0">
                <a:solidFill>
                  <a:schemeClr val="tx2"/>
                </a:solidFill>
              </a:rPr>
              <a:t>Р</a:t>
            </a:r>
          </a:p>
          <a:p>
            <a:pPr algn="ctr"/>
            <a:r>
              <a:rPr lang="ru-RU" dirty="0" smtClean="0">
                <a:solidFill>
                  <a:schemeClr val="tx2"/>
                </a:solidFill>
              </a:rPr>
              <a:t>У</a:t>
            </a:r>
          </a:p>
          <a:p>
            <a:pPr algn="ctr"/>
            <a:r>
              <a:rPr lang="ru-RU" dirty="0" smtClean="0">
                <a:solidFill>
                  <a:schemeClr val="tx2"/>
                </a:solidFill>
              </a:rPr>
              <a:t>Е</a:t>
            </a:r>
          </a:p>
          <a:p>
            <a:pPr algn="ctr"/>
            <a:r>
              <a:rPr lang="ru-RU" dirty="0">
                <a:solidFill>
                  <a:schemeClr val="tx2"/>
                </a:solidFill>
              </a:rPr>
              <a:t>М</a:t>
            </a:r>
          </a:p>
        </p:txBody>
      </p:sp>
    </p:spTree>
    <p:extLst>
      <p:ext uri="{BB962C8B-B14F-4D97-AF65-F5344CB8AC3E}">
        <p14:creationId xmlns:p14="http://schemas.microsoft.com/office/powerpoint/2010/main" val="272748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Picture 9" descr="435_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763" y="2857287"/>
            <a:ext cx="1905000" cy="11144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2"/>
          <p:cNvSpPr txBox="1">
            <a:spLocks noChangeArrowheads="1"/>
          </p:cNvSpPr>
          <p:nvPr/>
        </p:nvSpPr>
        <p:spPr bwMode="auto">
          <a:xfrm>
            <a:off x="3707904" y="272668"/>
            <a:ext cx="5436096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«Учимся родному языку»</a:t>
            </a:r>
            <a:endParaRPr lang="ru-RU" altLang="ru-RU" sz="1800" b="1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Азбука </a:t>
            </a:r>
            <a:r>
              <a:rPr lang="ru-RU" alt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alt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дошкольников, Л.Е. </a:t>
            </a:r>
            <a:r>
              <a:rPr lang="ru-RU" altLang="ru-RU" sz="1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Журова</a:t>
            </a:r>
            <a:endParaRPr lang="ru-RU" altLang="ru-RU" sz="1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«Играем со звуками и словами». </a:t>
            </a:r>
            <a:r>
              <a:rPr lang="ru-RU" altLang="ru-RU" sz="1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Рабочие тетради № 1,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«Играем и читаем вместе». </a:t>
            </a:r>
            <a:r>
              <a:rPr lang="ru-RU" altLang="ru-RU" sz="1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Рабочие тетради № 1,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«Касса букв. Русский алфавит». </a:t>
            </a:r>
            <a:r>
              <a:rPr lang="ru-RU" altLang="ru-RU" sz="1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Дидактическое </a:t>
            </a:r>
            <a:r>
              <a:rPr lang="ru-RU" altLang="ru-RU" sz="14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</a:t>
            </a:r>
            <a:endParaRPr lang="ru-RU" altLang="ru-RU" sz="1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«Придумай и расскажи</a:t>
            </a:r>
            <a:r>
              <a:rPr lang="ru-RU" alt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Н.Ф. Виноградова</a:t>
            </a:r>
            <a:endParaRPr lang="ru-RU" altLang="ru-RU" sz="1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ru-RU" sz="1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материалы и методическое </a:t>
            </a:r>
            <a:r>
              <a:rPr lang="ru-RU" altLang="ru-RU" sz="14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</a:t>
            </a:r>
            <a:endParaRPr lang="ru-RU" altLang="ru-RU" sz="1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«Путешествуем по сказкам», Н.Г. </a:t>
            </a:r>
            <a:r>
              <a:rPr lang="ru-RU" altLang="ru-RU" sz="1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Салмина</a:t>
            </a:r>
            <a:r>
              <a:rPr lang="ru-RU" alt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1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100" b="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100" b="0" dirty="0"/>
          </a:p>
        </p:txBody>
      </p:sp>
      <p:pic>
        <p:nvPicPr>
          <p:cNvPr id="44036" name="Picture 7" descr="449_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535" y="354488"/>
            <a:ext cx="1481138" cy="1873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8" descr="447_2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1" y="279228"/>
            <a:ext cx="1481138" cy="1873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10" descr="759_2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22" y="2320587"/>
            <a:ext cx="1475295" cy="184744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11" descr="1740_20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37" y="4343417"/>
            <a:ext cx="1438598" cy="17231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86385" y="4005064"/>
            <a:ext cx="6518659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Clr>
                <a:srgbClr val="660033"/>
              </a:buClr>
              <a:defRPr/>
            </a:pPr>
            <a:r>
              <a:rPr lang="ru-RU" dirty="0" smtClean="0">
                <a:latin typeface="Times New Roman" pitchFamily="18" charset="0"/>
              </a:rPr>
              <a:t>-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Обеспечение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обогащение активного словаря ребенка, связной речи;</a:t>
            </a:r>
          </a:p>
          <a:p>
            <a:pPr>
              <a:lnSpc>
                <a:spcPct val="80000"/>
              </a:lnSpc>
              <a:buClr>
                <a:srgbClr val="660033"/>
              </a:buClr>
              <a:defRPr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-Формирование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умений составлять описательный, повествовательный рассказ,  рассказ- рассуждение;</a:t>
            </a:r>
          </a:p>
          <a:p>
            <a:pPr>
              <a:lnSpc>
                <a:spcPct val="80000"/>
              </a:lnSpc>
              <a:buClr>
                <a:srgbClr val="660033"/>
              </a:buClr>
              <a:defRPr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-Осуществление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специальной подготовки к изучению русского языка в школе, обучение чтению и подготовка руки к письму;</a:t>
            </a:r>
          </a:p>
          <a:p>
            <a:pPr>
              <a:lnSpc>
                <a:spcPct val="80000"/>
              </a:lnSpc>
              <a:buClr>
                <a:srgbClr val="660033"/>
              </a:buClr>
              <a:defRPr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-Развитие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фантазии, воображения, словесного творчества.</a:t>
            </a:r>
          </a:p>
        </p:txBody>
      </p:sp>
    </p:spTree>
    <p:extLst>
      <p:ext uri="{BB962C8B-B14F-4D97-AF65-F5344CB8AC3E}">
        <p14:creationId xmlns:p14="http://schemas.microsoft.com/office/powerpoint/2010/main" val="2138361423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3" name="Text Box 2"/>
          <p:cNvSpPr txBox="1">
            <a:spLocks noChangeArrowheads="1"/>
          </p:cNvSpPr>
          <p:nvPr/>
        </p:nvSpPr>
        <p:spPr bwMode="auto">
          <a:xfrm>
            <a:off x="4067175" y="260350"/>
            <a:ext cx="4784725" cy="303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«Познаю других людей и себя»</a:t>
            </a:r>
            <a:endParaRPr lang="ru-RU" altLang="ru-RU" sz="1800" b="1" i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 хочу в школу</a:t>
            </a:r>
            <a:r>
              <a:rPr lang="ru-RU" alt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С.А. Козлова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«Я и моя семья</a:t>
            </a:r>
            <a:r>
              <a:rPr lang="ru-RU" alt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Т.А. Куликова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«Я и мои друзья</a:t>
            </a:r>
            <a:r>
              <a:rPr lang="ru-RU" alt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С.А. Козлова</a:t>
            </a:r>
            <a:endParaRPr lang="ru-RU" altLang="ru-RU" sz="1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altLang="ru-RU" sz="14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1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1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8484" name="Picture 10" descr="896_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81" y="260350"/>
            <a:ext cx="1546592" cy="196417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5" name="Picture 11" descr="752_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60350"/>
            <a:ext cx="1562467" cy="203120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6" name="Picture 13" descr="444_2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9" y="2744924"/>
            <a:ext cx="1593154" cy="202330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69320" y="3291949"/>
            <a:ext cx="66825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  <a:buClr>
                <a:srgbClr val="660033"/>
              </a:buClr>
              <a:defRPr/>
            </a:pP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знаний необходимых для осознания своей принадлежности  к обществу, понимания самого себя, своих способностей и возможностей;</a:t>
            </a:r>
          </a:p>
          <a:p>
            <a:pPr algn="just">
              <a:lnSpc>
                <a:spcPct val="80000"/>
              </a:lnSpc>
              <a:buClr>
                <a:srgbClr val="660033"/>
              </a:buClr>
              <a:defRPr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-Развитие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умения управлять своими эмоциями, контролировать и оценивать свою деятельность и поведение, соотносить результаты с эталоном;</a:t>
            </a:r>
          </a:p>
          <a:p>
            <a:pPr algn="just">
              <a:lnSpc>
                <a:spcPct val="80000"/>
              </a:lnSpc>
              <a:buClr>
                <a:srgbClr val="660033"/>
              </a:buClr>
              <a:defRPr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-Ознакомление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 со своим организмом, правилами охраны органов чувств, навыками гигиены;</a:t>
            </a:r>
          </a:p>
          <a:p>
            <a:pPr algn="just">
              <a:lnSpc>
                <a:spcPct val="80000"/>
              </a:lnSpc>
              <a:buClr>
                <a:srgbClr val="660033"/>
              </a:buClr>
              <a:defRPr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-Воспитание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доброжелательного , внимательного отношения к людям и окружающему миру, развитие навыков общения;</a:t>
            </a:r>
          </a:p>
        </p:txBody>
      </p:sp>
    </p:spTree>
    <p:extLst>
      <p:ext uri="{BB962C8B-B14F-4D97-AF65-F5344CB8AC3E}">
        <p14:creationId xmlns:p14="http://schemas.microsoft.com/office/powerpoint/2010/main" val="1453135241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5985284"/>
            <a:ext cx="9144000" cy="7200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Благодарим за внимание!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959931" y="1506979"/>
            <a:ext cx="4534781" cy="2899922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chemeClr val="tx2"/>
                </a:solidFill>
              </a:rPr>
              <a:t>«Учимся быть здоровыми»</a:t>
            </a:r>
          </a:p>
          <a:p>
            <a:pPr algn="ctr"/>
            <a:r>
              <a:rPr lang="ru-RU" dirty="0" smtClean="0">
                <a:solidFill>
                  <a:schemeClr val="tx2"/>
                </a:solidFill>
              </a:rPr>
              <a:t>А.С. Галанов. «Подвижные игры»</a:t>
            </a:r>
          </a:p>
          <a:p>
            <a:pPr algn="ctr"/>
            <a:endParaRPr lang="ru-RU" dirty="0" smtClean="0">
              <a:solidFill>
                <a:schemeClr val="tx2"/>
              </a:solidFill>
            </a:endParaRPr>
          </a:p>
          <a:p>
            <a:pPr algn="ctr"/>
            <a:r>
              <a:rPr lang="ru-RU" dirty="0">
                <a:solidFill>
                  <a:schemeClr val="tx2"/>
                </a:solidFill>
              </a:rPr>
              <a:t>Пособие содержит описание подвижных игр. Игры можно проводить как в помещении, так и на улице</a:t>
            </a:r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39552" y="4005064"/>
            <a:ext cx="8064896" cy="1152128"/>
          </a:xfrm>
          <a:prstGeom prst="rect">
            <a:avLst/>
          </a:prstGeom>
        </p:spPr>
        <p:txBody>
          <a:bodyPr vert="horz" lIns="145132" tIns="72568" rIns="145132" bIns="72568" rtlCol="0" anchor="ctr">
            <a:noAutofit/>
          </a:bodyPr>
          <a:lstStyle/>
          <a:p>
            <a:pPr lvl="0" algn="ctr">
              <a:spcBef>
                <a:spcPct val="0"/>
              </a:spcBef>
            </a:pPr>
            <a:endParaRPr lang="ru-RU" sz="24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 descr="D:\Masha\черная пятница\Вебинары\заставка для вебинаров для youtube-0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6104" y="6057292"/>
            <a:ext cx="7272300" cy="644876"/>
          </a:xfrm>
          <a:prstGeom prst="rect">
            <a:avLst/>
          </a:prstGeom>
          <a:noFill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547936" y="1997224"/>
            <a:ext cx="8280920" cy="2376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91952" y="4157464"/>
            <a:ext cx="8064896" cy="1152128"/>
          </a:xfrm>
          <a:prstGeom prst="rect">
            <a:avLst/>
          </a:prstGeom>
        </p:spPr>
        <p:txBody>
          <a:bodyPr vert="horz" lIns="145132" tIns="72568" rIns="145132" bIns="72568" rtlCol="0" anchor="ctr">
            <a:noAutofit/>
          </a:bodyPr>
          <a:lstStyle/>
          <a:p>
            <a:pPr lvl="0" algn="ctr">
              <a:spcBef>
                <a:spcPct val="0"/>
              </a:spcBef>
            </a:pPr>
            <a:endParaRPr lang="en-US" sz="2400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Рисунок 10" descr="3303_20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0328" y="1742483"/>
            <a:ext cx="2485460" cy="3173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857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Picture 9" descr="435_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763" y="2857287"/>
            <a:ext cx="1905000" cy="11144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2"/>
          <p:cNvSpPr txBox="1">
            <a:spLocks noChangeArrowheads="1"/>
          </p:cNvSpPr>
          <p:nvPr/>
        </p:nvSpPr>
        <p:spPr bwMode="auto">
          <a:xfrm>
            <a:off x="3707904" y="272668"/>
            <a:ext cx="5436096" cy="243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«Учимся родному языку»</a:t>
            </a:r>
            <a:endParaRPr lang="ru-RU" altLang="ru-RU" sz="1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Азбука </a:t>
            </a:r>
            <a:r>
              <a:rPr lang="ru-RU" alt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alt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дошкольников, Л.Е. </a:t>
            </a:r>
            <a:r>
              <a:rPr lang="ru-RU" altLang="ru-RU" sz="1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Журова</a:t>
            </a:r>
            <a:endParaRPr lang="ru-RU" altLang="ru-RU" sz="1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«Играем со звуками и словами». </a:t>
            </a:r>
            <a:r>
              <a:rPr lang="ru-RU" altLang="ru-RU" sz="1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Рабочие тетради № 1,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«Играем и читаем вместе». </a:t>
            </a:r>
            <a:r>
              <a:rPr lang="ru-RU" altLang="ru-RU" sz="1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Рабочие тетради № 1,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«Касса букв. Русский алфавит». </a:t>
            </a:r>
            <a:r>
              <a:rPr lang="ru-RU" altLang="ru-RU" sz="1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Дидактическое </a:t>
            </a:r>
            <a:r>
              <a:rPr lang="ru-RU" altLang="ru-RU" sz="14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</a:t>
            </a:r>
            <a:endParaRPr lang="ru-RU" altLang="ru-RU" sz="1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«Придумай и расскажи</a:t>
            </a:r>
            <a:r>
              <a:rPr lang="ru-RU" alt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Н.Ф. Виноградова</a:t>
            </a:r>
            <a:endParaRPr lang="ru-RU" altLang="ru-RU" sz="1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ru-RU" sz="1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Дидактические материалы и методическое </a:t>
            </a:r>
            <a:r>
              <a:rPr lang="ru-RU" altLang="ru-RU" sz="14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</a:t>
            </a:r>
            <a:endParaRPr lang="ru-RU" altLang="ru-RU" sz="1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«Путешествуем по сказкам», Н.Г. </a:t>
            </a:r>
            <a:r>
              <a:rPr lang="ru-RU" altLang="ru-RU" sz="1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Салмина</a:t>
            </a:r>
            <a:r>
              <a:rPr lang="ru-RU" alt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1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100" b="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100" b="0" dirty="0"/>
          </a:p>
        </p:txBody>
      </p:sp>
      <p:pic>
        <p:nvPicPr>
          <p:cNvPr id="44036" name="Picture 7" descr="449_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535" y="354488"/>
            <a:ext cx="1481138" cy="1873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8" descr="447_2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1" y="279228"/>
            <a:ext cx="1481138" cy="1873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10" descr="759_2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22" y="2320587"/>
            <a:ext cx="1475295" cy="184744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11" descr="1740_20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37" y="4343417"/>
            <a:ext cx="1438598" cy="172310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86385" y="4005064"/>
            <a:ext cx="6518659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Clr>
                <a:srgbClr val="660033"/>
              </a:buClr>
              <a:defRPr/>
            </a:pPr>
            <a:r>
              <a:rPr lang="ru-RU" dirty="0" smtClean="0">
                <a:solidFill>
                  <a:schemeClr val="accent1"/>
                </a:solidFill>
                <a:latin typeface="Times New Roman" pitchFamily="18" charset="0"/>
              </a:rPr>
              <a:t>-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Обеспечение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обогащение активного словаря ребенка, связной речи;</a:t>
            </a:r>
          </a:p>
          <a:p>
            <a:pPr>
              <a:lnSpc>
                <a:spcPct val="80000"/>
              </a:lnSpc>
              <a:buClr>
                <a:srgbClr val="660033"/>
              </a:buClr>
              <a:defRPr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-Формирование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умений составлять описательный, повествовательный рассказ,  рассказ- рассуждение;</a:t>
            </a:r>
          </a:p>
          <a:p>
            <a:pPr>
              <a:lnSpc>
                <a:spcPct val="80000"/>
              </a:lnSpc>
              <a:buClr>
                <a:srgbClr val="660033"/>
              </a:buClr>
              <a:defRPr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-Осуществление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специальной подготовки к изучению русского языка в школе, обучение чтению и подготовка руки к письму;</a:t>
            </a:r>
          </a:p>
          <a:p>
            <a:pPr>
              <a:lnSpc>
                <a:spcPct val="80000"/>
              </a:lnSpc>
              <a:buClr>
                <a:srgbClr val="660033"/>
              </a:buClr>
              <a:defRPr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-Развитие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фантазии, воображения, словесного творчества.</a:t>
            </a:r>
          </a:p>
        </p:txBody>
      </p:sp>
    </p:spTree>
    <p:extLst>
      <p:ext uri="{BB962C8B-B14F-4D97-AF65-F5344CB8AC3E}">
        <p14:creationId xmlns:p14="http://schemas.microsoft.com/office/powerpoint/2010/main" val="3583758223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3" name="Text Box 2"/>
          <p:cNvSpPr txBox="1">
            <a:spLocks noChangeArrowheads="1"/>
          </p:cNvSpPr>
          <p:nvPr/>
        </p:nvSpPr>
        <p:spPr bwMode="auto">
          <a:xfrm>
            <a:off x="4067175" y="260350"/>
            <a:ext cx="4784725" cy="303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«Познаю других людей и себя»</a:t>
            </a:r>
            <a:endParaRPr lang="ru-RU" altLang="ru-RU" sz="18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 хочу в школу</a:t>
            </a:r>
            <a:r>
              <a:rPr lang="ru-RU" alt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С.А. Козлова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«Я и моя семья</a:t>
            </a:r>
            <a:r>
              <a:rPr lang="ru-RU" alt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Т.А. Куликова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«Я и мои друзья</a:t>
            </a:r>
            <a:r>
              <a:rPr lang="ru-RU" alt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С.А. Козлова</a:t>
            </a:r>
            <a:endParaRPr lang="ru-RU" altLang="ru-RU" sz="1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altLang="ru-RU" sz="14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1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1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8484" name="Picture 10" descr="896_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81" y="260350"/>
            <a:ext cx="1546592" cy="196417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5" name="Picture 11" descr="752_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60350"/>
            <a:ext cx="1562467" cy="203120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6" name="Picture 13" descr="444_2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39" y="2744924"/>
            <a:ext cx="1593154" cy="202330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69320" y="3291949"/>
            <a:ext cx="66825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  <a:buClr>
                <a:srgbClr val="660033"/>
              </a:buClr>
              <a:defRPr/>
            </a:pP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знаний необходимых для осознания своей принадлежности  к обществу, понимания самого себя, своих способностей и возможностей;</a:t>
            </a:r>
          </a:p>
          <a:p>
            <a:pPr algn="just">
              <a:lnSpc>
                <a:spcPct val="80000"/>
              </a:lnSpc>
              <a:buClr>
                <a:srgbClr val="660033"/>
              </a:buClr>
              <a:defRPr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-Развитие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умения управлять своими эмоциями, контролировать и оценивать свою деятельность и поведение, соотносить результаты с эталоном;</a:t>
            </a:r>
          </a:p>
          <a:p>
            <a:pPr algn="just">
              <a:lnSpc>
                <a:spcPct val="80000"/>
              </a:lnSpc>
              <a:buClr>
                <a:srgbClr val="660033"/>
              </a:buClr>
              <a:defRPr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-Ознакомление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 со своим организмом, правилами охраны органов чувств, навыками гигиены;</a:t>
            </a:r>
          </a:p>
          <a:p>
            <a:pPr algn="just">
              <a:lnSpc>
                <a:spcPct val="80000"/>
              </a:lnSpc>
              <a:buClr>
                <a:srgbClr val="660033"/>
              </a:buClr>
              <a:defRPr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-Воспитание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доброжелательного , внимательного отношения к людям и окружающему миру, развитие навыков общения;</a:t>
            </a:r>
          </a:p>
        </p:txBody>
      </p:sp>
    </p:spTree>
    <p:extLst>
      <p:ext uri="{BB962C8B-B14F-4D97-AF65-F5344CB8AC3E}">
        <p14:creationId xmlns:p14="http://schemas.microsoft.com/office/powerpoint/2010/main" val="389952841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 6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ru-RU" altLang="ru-RU" sz="1400" dirty="0"/>
          </a:p>
        </p:txBody>
      </p:sp>
      <p:sp>
        <p:nvSpPr>
          <p:cNvPr id="2478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331640" y="1921845"/>
            <a:ext cx="8243887" cy="905660"/>
          </a:xfrm>
        </p:spPr>
        <p:txBody>
          <a:bodyPr anchor="b">
            <a:normAutofit fontScale="90000"/>
          </a:bodyPr>
          <a:lstStyle/>
          <a:p>
            <a:pPr>
              <a:defRPr/>
            </a:pPr>
            <a:r>
              <a:rPr lang="ru-RU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«Познаем мир»</a:t>
            </a:r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  <a:t/>
            </a:r>
            <a:br>
              <a:rPr lang="ru-RU" sz="2000" b="1" i="1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</a:rPr>
            </a:b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«Рассказы загадки о природе», Н.Ф. Виноградова</a:t>
            </a:r>
            <a:b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«Удивительные превращения», Д.С. </a:t>
            </a:r>
            <a:r>
              <a:rPr lang="ru-RU" sz="16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Златопольский</a:t>
            </a: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 о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екретах вещества</a:t>
            </a:r>
            <a:b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Детям о секретах земного притяжения</a:t>
            </a:r>
            <a:b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 о секретах механики</a:t>
            </a:r>
            <a:b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«Знакомимся с математикой», Е.И. Щербакова</a:t>
            </a:r>
            <a:b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«Учимся рисовать», Н.Г. </a:t>
            </a:r>
            <a:r>
              <a:rPr lang="ru-RU" sz="16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Салмина</a:t>
            </a:r>
            <a:r>
              <a:rPr lang="ru-RU" sz="1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А.О. Глебова</a:t>
            </a:r>
            <a:endParaRPr lang="ru-RU" sz="16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37" name="Picture 5" descr="446_1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020" y="2198661"/>
            <a:ext cx="1279337" cy="1661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 descr="Ново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4" y="271065"/>
            <a:ext cx="1376888" cy="1686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Rectangle 9"/>
          <p:cNvSpPr>
            <a:spLocks noChangeArrowheads="1"/>
          </p:cNvSpPr>
          <p:nvPr/>
        </p:nvSpPr>
        <p:spPr bwMode="auto">
          <a:xfrm>
            <a:off x="2908263" y="3144043"/>
            <a:ext cx="6229387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>
              <a:buClr>
                <a:srgbClr val="660033"/>
              </a:buClr>
            </a:pPr>
            <a:r>
              <a:rPr lang="ru-RU" altLang="ru-RU" b="1" dirty="0" smtClean="0">
                <a:solidFill>
                  <a:schemeClr val="tx2"/>
                </a:solidFill>
                <a:cs typeface="Arial" panose="020B0604020202020204" pitchFamily="34" charset="0"/>
              </a:rPr>
              <a:t>- </a:t>
            </a:r>
            <a:r>
              <a:rPr lang="ru-RU" alt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</a:t>
            </a:r>
            <a:r>
              <a:rPr lang="ru-RU" alt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знаний об окружающем предметном мире, природной и социальной среде;</a:t>
            </a:r>
          </a:p>
          <a:p>
            <a:pPr algn="l" eaLnBrk="1" hangingPunct="1">
              <a:buClr>
                <a:srgbClr val="660033"/>
              </a:buClr>
            </a:pPr>
            <a:r>
              <a:rPr lang="ru-RU" alt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-Осознание </a:t>
            </a:r>
            <a:r>
              <a:rPr lang="ru-RU" alt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характерных особенностей объектов </a:t>
            </a:r>
            <a:r>
              <a:rPr lang="ru-RU" alt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природы;</a:t>
            </a:r>
            <a:endParaRPr lang="ru-RU" alt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eaLnBrk="1" hangingPunct="1">
              <a:buClr>
                <a:srgbClr val="660033"/>
              </a:buClr>
            </a:pPr>
            <a:r>
              <a:rPr lang="ru-RU" alt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-Развитие </a:t>
            </a:r>
            <a:r>
              <a:rPr lang="ru-RU" alt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познавательных интересов, умение использовать полученные знания в конкретной деятельности(речевой, изобразительной, художественной);</a:t>
            </a:r>
          </a:p>
          <a:p>
            <a:pPr algn="l" eaLnBrk="1" hangingPunct="1">
              <a:buClr>
                <a:srgbClr val="660033"/>
              </a:buClr>
            </a:pPr>
            <a:r>
              <a:rPr lang="ru-RU" alt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-Усвоение  </a:t>
            </a:r>
            <a:r>
              <a:rPr lang="ru-RU" alt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 поведения в природе и обществе;</a:t>
            </a:r>
          </a:p>
          <a:p>
            <a:pPr algn="l" eaLnBrk="1" hangingPunct="1">
              <a:buClr>
                <a:srgbClr val="660033"/>
              </a:buClr>
            </a:pPr>
            <a:r>
              <a:rPr lang="ru-RU" alt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-Подготовка </a:t>
            </a:r>
            <a:r>
              <a:rPr lang="ru-RU" alt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изучению предметов начальной школы «Математика», «Окружающий мир»  через выделение математических характеристик предметов окружающего мира;</a:t>
            </a:r>
          </a:p>
        </p:txBody>
      </p:sp>
      <p:pic>
        <p:nvPicPr>
          <p:cNvPr id="18436" name="Picture 4" descr="758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4324" y="271065"/>
            <a:ext cx="1337807" cy="1731922"/>
          </a:xfrm>
        </p:spPr>
      </p:pic>
      <p:pic>
        <p:nvPicPr>
          <p:cNvPr id="12" name="Picture 16" descr="727_2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66" y="2228848"/>
            <a:ext cx="1338198" cy="184822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712_20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12" y="4661743"/>
            <a:ext cx="1392689" cy="181049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0" descr="754_10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02" y="3814623"/>
            <a:ext cx="1331379" cy="169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8314003"/>
      </p:ext>
    </p:extLst>
  </p:cSld>
  <p:clrMapOvr>
    <a:masterClrMapping/>
  </p:clrMapOvr>
  <p:transition spd="slow">
    <p:cover dir="l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Text Box 2"/>
          <p:cNvSpPr txBox="1">
            <a:spLocks noChangeArrowheads="1"/>
          </p:cNvSpPr>
          <p:nvPr/>
        </p:nvSpPr>
        <p:spPr bwMode="auto">
          <a:xfrm>
            <a:off x="4122738" y="368660"/>
            <a:ext cx="5021262" cy="287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«Учимся думать, рассуждать, фантазировать»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sz="1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Учимся думать. Н.Г. </a:t>
            </a:r>
            <a:r>
              <a:rPr lang="ru-RU" altLang="ru-RU" sz="12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Салмина</a:t>
            </a:r>
            <a:endParaRPr lang="ru-RU" altLang="ru-RU" sz="12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ru-RU" altLang="ru-RU" sz="1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«Что это такое?». Пособие для детей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sz="1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«Что за чем следует?». Пособие для детей (в двух частях) 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sz="1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«Что с чем объединяется?». Пособие для детей (в двух частях)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sz="12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«Что, как и с чем связано?». Пособие для детей (в двух частях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200" dirty="0">
              <a:solidFill>
                <a:srgbClr val="0066CC"/>
              </a:solidFill>
              <a:latin typeface="Century Gothic" panose="020B0502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«Знакомимся с математикой</a:t>
            </a:r>
            <a:r>
              <a:rPr lang="ru-RU" alt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Е.И. Щербакова</a:t>
            </a:r>
            <a:endParaRPr lang="ru-RU" altLang="ru-RU" sz="1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Развивающее пособие для детей старшего дошкольного возраста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00" b="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200" b="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200" b="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100" b="0" dirty="0"/>
          </a:p>
        </p:txBody>
      </p:sp>
      <p:pic>
        <p:nvPicPr>
          <p:cNvPr id="70660" name="Picture 9" descr="446_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88912"/>
            <a:ext cx="1600200" cy="20161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10" descr="758_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800708"/>
            <a:ext cx="1581150" cy="20161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11" descr="2029_2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964189"/>
            <a:ext cx="1530350" cy="19431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12" descr="750_2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600" y="261937"/>
            <a:ext cx="1584325" cy="19431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4" name="Picture 13" descr="726_20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49" y="3126082"/>
            <a:ext cx="1530350" cy="19446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5" name="Picture 14" descr="728_20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825" y="1411130"/>
            <a:ext cx="1584325" cy="18970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67844" y="3542977"/>
            <a:ext cx="569013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buClr>
                <a:srgbClr val="000099"/>
              </a:buClr>
              <a:defRPr/>
            </a:pPr>
            <a:r>
              <a:rPr lang="ru-RU" dirty="0" smtClean="0">
                <a:solidFill>
                  <a:schemeClr val="accent1"/>
                </a:solidFill>
                <a:cs typeface="Times New Roman" pitchFamily="18" charset="0"/>
              </a:rPr>
              <a:t>-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Осознание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детьми некоторых доступных связей(причинных, временных, последовательных)между предметами и объектами окружающего мира;</a:t>
            </a:r>
          </a:p>
          <a:p>
            <a:pPr algn="just">
              <a:lnSpc>
                <a:spcPct val="90000"/>
              </a:lnSpc>
              <a:buClr>
                <a:srgbClr val="000099"/>
              </a:buClr>
              <a:defRPr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-Развитие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моделирующей деятельности как основы для формирования наглядно-образного и логического мышления;</a:t>
            </a:r>
          </a:p>
          <a:p>
            <a:pPr algn="just">
              <a:lnSpc>
                <a:spcPct val="90000"/>
              </a:lnSpc>
              <a:buClr>
                <a:srgbClr val="000099"/>
              </a:buClr>
              <a:defRPr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-Обеспечение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специальной подготовки к учебным предметам начальной школы – к «Русскому языку», «Математике», «Окружающему миру».</a:t>
            </a:r>
          </a:p>
        </p:txBody>
      </p:sp>
    </p:spTree>
    <p:extLst>
      <p:ext uri="{BB962C8B-B14F-4D97-AF65-F5344CB8AC3E}">
        <p14:creationId xmlns:p14="http://schemas.microsoft.com/office/powerpoint/2010/main" val="709168354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5985284"/>
            <a:ext cx="9144000" cy="7200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3330077" y="3392872"/>
            <a:ext cx="5418387" cy="2376264"/>
          </a:xfrm>
        </p:spPr>
        <p:txBody>
          <a:bodyPr>
            <a:noAutofit/>
          </a:bodyPr>
          <a:lstStyle/>
          <a:p>
            <a:pPr marL="548640" indent="-411480" algn="l">
              <a:lnSpc>
                <a:spcPct val="80000"/>
              </a:lnSpc>
              <a:buClr>
                <a:srgbClr val="660033"/>
              </a:buClr>
              <a:defRPr/>
            </a:pPr>
            <a:r>
              <a:rPr lang="ru-RU" sz="1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Развитие </a:t>
            </a:r>
            <a:r>
              <a:rPr lang="ru-R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графической деятельности детей - рисование, копирование образцов ( букв, цифр,</a:t>
            </a:r>
            <a:r>
              <a:rPr lang="en-US" sz="1800" dirty="0">
                <a:solidFill>
                  <a:schemeClr val="tx2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геометрических фигур и др.)</a:t>
            </a:r>
            <a:r>
              <a:rPr lang="en-US" sz="1800" dirty="0">
                <a:solidFill>
                  <a:schemeClr val="tx2"/>
                </a:solidFill>
                <a:latin typeface="Times New Roman" pitchFamily="18" charset="0"/>
                <a:cs typeface="Times New Roman" panose="02020603050405020304" pitchFamily="18" charset="0"/>
              </a:rPr>
              <a:t/>
            </a:r>
            <a:br>
              <a:rPr lang="en-US" sz="1800" dirty="0">
                <a:solidFill>
                  <a:schemeClr val="tx2"/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умений ряда умений :</a:t>
            </a:r>
            <a:br>
              <a:rPr lang="ru-R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Пространственная ориентировка;</a:t>
            </a:r>
            <a:br>
              <a:rPr lang="ru-R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анализировать форму предмета и изображение;</a:t>
            </a:r>
            <a:br>
              <a:rPr lang="ru-R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воображения;</a:t>
            </a:r>
            <a:br>
              <a:rPr lang="ru-R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Освоение ряда специфических </a:t>
            </a:r>
            <a:r>
              <a:rPr lang="ru-RU" sz="18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 художественной выразительности</a:t>
            </a:r>
            <a:r>
              <a:rPr lang="ru-RU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39552" y="4005064"/>
            <a:ext cx="8064896" cy="1152128"/>
          </a:xfrm>
          <a:prstGeom prst="rect">
            <a:avLst/>
          </a:prstGeom>
        </p:spPr>
        <p:txBody>
          <a:bodyPr vert="horz" lIns="145132" tIns="72568" rIns="145132" bIns="72568" rtlCol="0" anchor="ctr">
            <a:noAutofit/>
          </a:bodyPr>
          <a:lstStyle/>
          <a:p>
            <a:pPr lvl="0" algn="ctr">
              <a:spcBef>
                <a:spcPct val="0"/>
              </a:spcBef>
            </a:pPr>
            <a:endParaRPr lang="ru-RU" sz="24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 descr="D:\Masha\черная пятница\Вебинары\заставка для вебинаров для youtube-0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6104" y="6057292"/>
            <a:ext cx="7272300" cy="644876"/>
          </a:xfrm>
          <a:prstGeom prst="rect">
            <a:avLst/>
          </a:prstGeom>
          <a:noFill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547936" y="1997224"/>
            <a:ext cx="8280920" cy="2376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91952" y="4157464"/>
            <a:ext cx="8064896" cy="1152128"/>
          </a:xfrm>
          <a:prstGeom prst="rect">
            <a:avLst/>
          </a:prstGeom>
        </p:spPr>
        <p:txBody>
          <a:bodyPr vert="horz" lIns="145132" tIns="72568" rIns="145132" bIns="72568" rtlCol="0" anchor="ctr">
            <a:noAutofit/>
          </a:bodyPr>
          <a:lstStyle/>
          <a:p>
            <a:pPr lvl="0" algn="ctr">
              <a:spcBef>
                <a:spcPct val="0"/>
              </a:spcBef>
            </a:pPr>
            <a:endParaRPr lang="en-US" sz="2400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Picture 3" descr="825_2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" y="878053"/>
            <a:ext cx="1905000" cy="14763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823_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" y="1119697"/>
            <a:ext cx="1905000" cy="14763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824_2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002222"/>
            <a:ext cx="1905000" cy="13906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826_2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614" y="2345148"/>
            <a:ext cx="1905000" cy="13906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801_20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52" y="3712070"/>
            <a:ext cx="1962659" cy="151124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 descr="798_20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194" y="3954737"/>
            <a:ext cx="1571625" cy="2043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9" descr="1357_20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006" y="3901681"/>
            <a:ext cx="1905000" cy="14668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53258" y="898598"/>
            <a:ext cx="508473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«Учимся рисовать»</a:t>
            </a:r>
          </a:p>
          <a:p>
            <a:pPr>
              <a:spcBef>
                <a:spcPct val="0"/>
              </a:spcBef>
            </a:pPr>
            <a:r>
              <a:rPr lang="ru-RU" alt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Учимся </a:t>
            </a:r>
            <a:r>
              <a:rPr lang="ru-RU" alt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рисовать </a:t>
            </a:r>
            <a:r>
              <a:rPr lang="ru-RU" alt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Н.Г. </a:t>
            </a:r>
            <a:r>
              <a:rPr lang="ru-RU" altLang="ru-RU" sz="1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Салмина</a:t>
            </a:r>
            <a:r>
              <a:rPr lang="ru-RU" alt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А.О. Глебова</a:t>
            </a:r>
            <a:endParaRPr lang="ru-RU" altLang="ru-RU" sz="1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ru-RU" alt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«Анализ форм и создание образа»</a:t>
            </a:r>
          </a:p>
          <a:p>
            <a:pPr>
              <a:spcBef>
                <a:spcPct val="0"/>
              </a:spcBef>
            </a:pPr>
            <a:r>
              <a:rPr lang="ru-RU" alt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«Клетки, точки и штрихи» </a:t>
            </a:r>
          </a:p>
          <a:p>
            <a:pPr>
              <a:spcBef>
                <a:spcPct val="0"/>
              </a:spcBef>
            </a:pPr>
            <a:r>
              <a:rPr lang="ru-RU" alt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«Рисование, аппликация и лепка»</a:t>
            </a:r>
          </a:p>
          <a:p>
            <a:pPr>
              <a:spcBef>
                <a:spcPct val="0"/>
              </a:spcBef>
            </a:pPr>
            <a:r>
              <a:rPr lang="ru-RU" alt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«Графика, живопись и народные промыслы»</a:t>
            </a:r>
          </a:p>
          <a:p>
            <a:pPr>
              <a:spcBef>
                <a:spcPct val="0"/>
              </a:spcBef>
            </a:pPr>
            <a:r>
              <a:rPr lang="ru-RU" alt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Умелые </a:t>
            </a:r>
            <a:r>
              <a:rPr lang="ru-RU" alt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ручки </a:t>
            </a:r>
          </a:p>
          <a:p>
            <a:pPr>
              <a:spcBef>
                <a:spcPct val="0"/>
              </a:spcBef>
            </a:pPr>
            <a:r>
              <a:rPr lang="ru-RU" alt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«Рисуем по звездам»  Рабочие тетради № 1, 2</a:t>
            </a:r>
          </a:p>
          <a:p>
            <a:pPr>
              <a:spcBef>
                <a:spcPct val="0"/>
              </a:spcBef>
            </a:pPr>
            <a:r>
              <a:rPr lang="ru-RU" alt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«Рисуем по сетке»  Рабочие </a:t>
            </a:r>
            <a:r>
              <a:rPr lang="ru-RU" alt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тетради </a:t>
            </a:r>
            <a:r>
              <a:rPr lang="ru-RU" alt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1, 2</a:t>
            </a:r>
          </a:p>
          <a:p>
            <a:pPr>
              <a:spcBef>
                <a:spcPct val="0"/>
              </a:spcBef>
            </a:pPr>
            <a:r>
              <a:rPr lang="ru-RU" alt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«Форма и штриховка»  Рабочая тетрадь </a:t>
            </a:r>
          </a:p>
          <a:p>
            <a:pPr>
              <a:spcBef>
                <a:spcPct val="0"/>
              </a:spcBef>
            </a:pPr>
            <a:endParaRPr lang="ru-RU" altLang="ru-RU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26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328084" y="2276872"/>
            <a:ext cx="3333750" cy="1836204"/>
          </a:xfrm>
        </p:spPr>
        <p:txBody>
          <a:bodyPr lIns="91440" tIns="45720" rIns="91440" bIns="45720" anchor="ctr">
            <a:normAutofit fontScale="90000"/>
          </a:bodyPr>
          <a:lstStyle/>
          <a:p>
            <a:pPr eaLnBrk="1" hangingPunct="1"/>
            <a:r>
              <a:rPr lang="ru-RU" sz="900" dirty="0" smtClean="0"/>
              <a:t> </a:t>
            </a:r>
            <a:r>
              <a:rPr lang="ru-RU" sz="1400" dirty="0" smtClean="0"/>
              <a:t>Сетевая экспериментальная площадка на 2016-2017 г. «Вариативно-развивающее образование как инструмент достижения ФГОС ДО», научный руководитель -  д. психол. н., проф.  В.Т. Кудрявцев. </a:t>
            </a:r>
            <a:br>
              <a:rPr lang="ru-RU" sz="1400" dirty="0" smtClean="0"/>
            </a:br>
            <a:r>
              <a:rPr lang="ru-RU" sz="1400" dirty="0" smtClean="0"/>
              <a:t>Решение об открытии экспериментальных площадок           ( от 16.06.2016 г.)</a:t>
            </a:r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6804025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65CA6178-5722-4F23-B4F8-EA60F2CE830C}" type="slidenum">
              <a:rPr lang="ru-RU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ru-RU" sz="1200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pic>
        <p:nvPicPr>
          <p:cNvPr id="44646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5425"/>
            <a:ext cx="4608513" cy="633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646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8084" y="0"/>
            <a:ext cx="3533775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540" y="4221088"/>
            <a:ext cx="4140460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5985284"/>
            <a:ext cx="9144000" cy="7200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Благодарим за внимание!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959931" y="1506979"/>
            <a:ext cx="4534781" cy="2899922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«Учимся быть здоровыми»</a:t>
            </a:r>
          </a:p>
          <a:p>
            <a:pPr algn="ctr"/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А.С. Галанов. «Подвижные игры»</a:t>
            </a:r>
          </a:p>
          <a:p>
            <a:pPr algn="ctr"/>
            <a:endParaRPr lang="ru-RU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Пособие содержит описание подвижных игр. Игры можно проводить как в помещении, так и на улице</a:t>
            </a:r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39552" y="4005064"/>
            <a:ext cx="8064896" cy="1152128"/>
          </a:xfrm>
          <a:prstGeom prst="rect">
            <a:avLst/>
          </a:prstGeom>
        </p:spPr>
        <p:txBody>
          <a:bodyPr vert="horz" lIns="145132" tIns="72568" rIns="145132" bIns="72568" rtlCol="0" anchor="ctr">
            <a:noAutofit/>
          </a:bodyPr>
          <a:lstStyle/>
          <a:p>
            <a:pPr lvl="0" algn="ctr">
              <a:spcBef>
                <a:spcPct val="0"/>
              </a:spcBef>
            </a:pPr>
            <a:endParaRPr lang="ru-RU" sz="24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 descr="D:\Masha\черная пятница\Вебинары\заставка для вебинаров для youtube-0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6104" y="6057292"/>
            <a:ext cx="7272300" cy="644876"/>
          </a:xfrm>
          <a:prstGeom prst="rect">
            <a:avLst/>
          </a:prstGeom>
          <a:noFill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547936" y="1997224"/>
            <a:ext cx="8280920" cy="2376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91952" y="4157464"/>
            <a:ext cx="8064896" cy="1152128"/>
          </a:xfrm>
          <a:prstGeom prst="rect">
            <a:avLst/>
          </a:prstGeom>
        </p:spPr>
        <p:txBody>
          <a:bodyPr vert="horz" lIns="145132" tIns="72568" rIns="145132" bIns="72568" rtlCol="0" anchor="ctr">
            <a:noAutofit/>
          </a:bodyPr>
          <a:lstStyle/>
          <a:p>
            <a:pPr lvl="0" algn="ctr">
              <a:spcBef>
                <a:spcPct val="0"/>
              </a:spcBef>
            </a:pPr>
            <a:endParaRPr lang="en-US" sz="2400" dirty="0" smtClean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Рисунок 10" descr="3303_20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0328" y="1742483"/>
            <a:ext cx="2485460" cy="3173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165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810893"/>
            <a:ext cx="7772400" cy="1362075"/>
          </a:xfrm>
        </p:spPr>
        <p:txBody>
          <a:bodyPr/>
          <a:lstStyle/>
          <a:p>
            <a:pPr algn="ctr"/>
            <a:r>
              <a:rPr lang="ru-RU" dirty="0" smtClean="0"/>
              <a:t>НОВИНКИ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1" y="2096230"/>
            <a:ext cx="2398776" cy="31211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000" y="1916832"/>
            <a:ext cx="2398776" cy="31211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041" y="1487745"/>
            <a:ext cx="2398776" cy="312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2031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6"/>
          <p:cNvSpPr txBox="1">
            <a:spLocks noGrp="1"/>
          </p:cNvSpPr>
          <p:nvPr/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endParaRPr lang="ru-RU" altLang="ru-RU" sz="1400" dirty="0"/>
          </a:p>
        </p:txBody>
      </p:sp>
      <p:sp>
        <p:nvSpPr>
          <p:cNvPr id="2560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385175" cy="862013"/>
          </a:xfrm>
        </p:spPr>
        <p:txBody>
          <a:bodyPr anchor="b">
            <a:normAutofit/>
          </a:bodyPr>
          <a:lstStyle/>
          <a:p>
            <a:pPr eaLnBrk="1" hangingPunct="1">
              <a:defRPr/>
            </a:pPr>
            <a:r>
              <a:rPr lang="ru-RU" sz="18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«Играем и фантазируем»</a:t>
            </a:r>
          </a:p>
        </p:txBody>
      </p:sp>
      <p:sp>
        <p:nvSpPr>
          <p:cNvPr id="176134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9552" y="1735138"/>
            <a:ext cx="8316913" cy="4508500"/>
          </a:xfrm>
        </p:spPr>
        <p:txBody>
          <a:bodyPr/>
          <a:lstStyle/>
          <a:p>
            <a:pPr eaLnBrk="1" hangingPunct="1">
              <a:buClr>
                <a:srgbClr val="660033"/>
              </a:buClr>
              <a:buFont typeface="Wingdings" panose="05000000000000000000" pitchFamily="2" charset="2"/>
              <a:buChar char="q"/>
              <a:defRPr/>
            </a:pP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</a:rPr>
              <a:t>Развитие воображения, предвидения;</a:t>
            </a:r>
          </a:p>
          <a:p>
            <a:pPr eaLnBrk="1" hangingPunct="1">
              <a:buClr>
                <a:srgbClr val="660033"/>
              </a:buClr>
              <a:buFont typeface="Wingdings" panose="05000000000000000000" pitchFamily="2" charset="2"/>
              <a:buChar char="q"/>
              <a:defRPr/>
            </a:pP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</a:rPr>
              <a:t>Развитие умений  самостоятельно и с</a:t>
            </a:r>
          </a:p>
          <a:p>
            <a:pPr eaLnBrk="1" hangingPunct="1">
              <a:buClr>
                <a:srgbClr val="660033"/>
              </a:buClr>
              <a:buFont typeface="Wingdings" panose="05000000000000000000" pitchFamily="2" charset="2"/>
              <a:buNone/>
              <a:defRPr/>
            </a:pP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</a:rPr>
              <a:t>    помощью взрослого участвовать в играх с правилами, в ролевых, режиссерских, теат</a:t>
            </a:r>
            <a:r>
              <a:rPr lang="ru-RU" sz="2000" i="1" dirty="0" smtClean="0">
                <a:solidFill>
                  <a:schemeClr val="tx2"/>
                </a:solidFill>
                <a:latin typeface="Times New Roman" pitchFamily="18" charset="0"/>
              </a:rPr>
              <a:t>р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</a:rPr>
              <a:t>ализованных ;</a:t>
            </a:r>
          </a:p>
          <a:p>
            <a:pPr eaLnBrk="1" hangingPunct="1">
              <a:buClr>
                <a:srgbClr val="660033"/>
              </a:buClr>
              <a:buFont typeface="Wingdings" panose="05000000000000000000" pitchFamily="2" charset="2"/>
              <a:buChar char="q"/>
              <a:defRPr/>
            </a:pP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</a:rPr>
              <a:t>Использование компонентов игры для развития  предпосылок учебной деятельности(принятие и удержание учебной задачи, самостоятельный выбор средств для достижения результата, точное выполнение инструкции (правила игры);</a:t>
            </a:r>
          </a:p>
          <a:p>
            <a:pPr eaLnBrk="1" hangingPunct="1">
              <a:buClr>
                <a:srgbClr val="660033"/>
              </a:buClr>
              <a:buFont typeface="Wingdings" panose="05000000000000000000" pitchFamily="2" charset="2"/>
              <a:buNone/>
              <a:defRPr/>
            </a:pPr>
            <a:endParaRPr lang="ru-RU" sz="2000" dirty="0" smtClean="0">
              <a:solidFill>
                <a:schemeClr val="tx2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811794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3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4851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1863" y="188913"/>
            <a:ext cx="2808287" cy="339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8516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2987675" y="981075"/>
            <a:ext cx="2663825" cy="512763"/>
          </a:xfrm>
        </p:spPr>
        <p:txBody>
          <a:bodyPr/>
          <a:lstStyle/>
          <a:p>
            <a:r>
              <a:rPr lang="ru-RU" sz="2000" b="1" smtClean="0"/>
              <a:t>Ступеньки к школе </a:t>
            </a:r>
          </a:p>
        </p:txBody>
      </p:sp>
      <p:pic>
        <p:nvPicPr>
          <p:cNvPr id="44851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1484313"/>
            <a:ext cx="2952750" cy="41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851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113" y="2852738"/>
            <a:ext cx="2663825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8520" name="Rectangle 8"/>
          <p:cNvSpPr>
            <a:spLocks noChangeArrowheads="1"/>
          </p:cNvSpPr>
          <p:nvPr/>
        </p:nvSpPr>
        <p:spPr bwMode="auto">
          <a:xfrm>
            <a:off x="5903913" y="3860800"/>
            <a:ext cx="3240087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ru-RU" sz="1400"/>
              <a:t>академик РАО, доктор биологических наук, профессор, лауреат Премии Президента РФ в области образования, директор Института возрастной физиологии Российской академии образования </a:t>
            </a:r>
            <a:br>
              <a:rPr lang="ru-RU" sz="1400"/>
            </a:br>
            <a:endParaRPr lang="ru-RU" sz="1400"/>
          </a:p>
          <a:p>
            <a:pPr algn="ctr"/>
            <a:r>
              <a:rPr lang="ru-RU"/>
              <a:t/>
            </a:r>
            <a:br>
              <a:rPr lang="ru-RU"/>
            </a:b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09" name="Rectangle 16"/>
          <p:cNvSpPr>
            <a:spLocks noChangeArrowheads="1"/>
          </p:cNvSpPr>
          <p:nvPr/>
        </p:nvSpPr>
        <p:spPr bwMode="auto">
          <a:xfrm>
            <a:off x="3059113" y="1412875"/>
            <a:ext cx="5545137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altLang="ru-RU" sz="1600" b="1">
                <a:solidFill>
                  <a:srgbClr val="1D3A00"/>
                </a:solidFill>
                <a:latin typeface="Calibri" pitchFamily="34" charset="0"/>
              </a:rPr>
              <a:t>обеспечивают реализацию требований ФГОС дошкольного образования;</a:t>
            </a:r>
          </a:p>
          <a:p>
            <a:pPr>
              <a:buFont typeface="Wingdings" pitchFamily="2" charset="2"/>
              <a:buChar char="Ø"/>
            </a:pPr>
            <a:r>
              <a:rPr lang="ru-RU" altLang="ru-RU" sz="1600" b="1">
                <a:solidFill>
                  <a:srgbClr val="1D3A00"/>
                </a:solidFill>
                <a:latin typeface="Calibri" pitchFamily="34" charset="0"/>
              </a:rPr>
              <a:t>обеспечивают достижение результатов освоения ООП ДО</a:t>
            </a:r>
          </a:p>
        </p:txBody>
      </p:sp>
      <p:sp>
        <p:nvSpPr>
          <p:cNvPr id="452610" name="Rectangle 17"/>
          <p:cNvSpPr>
            <a:spLocks noChangeArrowheads="1"/>
          </p:cNvSpPr>
          <p:nvPr/>
        </p:nvSpPr>
        <p:spPr bwMode="auto">
          <a:xfrm>
            <a:off x="3059113" y="2492375"/>
            <a:ext cx="54737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altLang="ru-RU" sz="1600" b="1">
                <a:solidFill>
                  <a:srgbClr val="1D3A00"/>
                </a:solidFill>
                <a:latin typeface="Calibri" pitchFamily="34" charset="0"/>
              </a:rPr>
              <a:t>игровые обучающие задания на развитие фонематического слуха, речи, внимания, воображения, памяти, восприятия и логики; </a:t>
            </a:r>
          </a:p>
          <a:p>
            <a:pPr>
              <a:buFont typeface="Wingdings" pitchFamily="2" charset="2"/>
              <a:buChar char="Ø"/>
            </a:pPr>
            <a:endParaRPr lang="ru-RU" altLang="ru-RU" sz="1600" b="1">
              <a:solidFill>
                <a:srgbClr val="1D3A00"/>
              </a:solidFill>
              <a:latin typeface="Calibri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altLang="ru-RU" sz="1600" b="1">
                <a:solidFill>
                  <a:srgbClr val="1D3A00"/>
                </a:solidFill>
                <a:latin typeface="Calibri" pitchFamily="34" charset="0"/>
              </a:rPr>
              <a:t>веселые упражнения на развитие интереса к звучащему слову; обогащение словарного запаса детей; освоение азов слогового чтения;</a:t>
            </a:r>
          </a:p>
        </p:txBody>
      </p:sp>
      <p:pic>
        <p:nvPicPr>
          <p:cNvPr id="90118" name="Picture 19" descr="D:\АСТ\ПРЕЗЕНТАЦИИ_ АСТ\ПРЕДШКОЛКА\0106143_в мире звуков_презентац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813" y="908050"/>
            <a:ext cx="1223962" cy="1639888"/>
          </a:xfrm>
          <a:prstGeom prst="rect">
            <a:avLst/>
          </a:prstGeom>
          <a:noFill/>
          <a:ln w="3175">
            <a:solidFill>
              <a:srgbClr val="1D3A00"/>
            </a:solidFill>
            <a:miter lim="800000"/>
            <a:headEnd/>
            <a:tailEnd/>
          </a:ln>
          <a:effectLst>
            <a:outerShdw dist="38100" dir="18900000" algn="bl" rotWithShape="0">
              <a:srgbClr val="000000">
                <a:alpha val="39998"/>
              </a:srgbClr>
            </a:outerShdw>
          </a:effectLst>
          <a:extLst/>
        </p:spPr>
      </p:pic>
      <p:pic>
        <p:nvPicPr>
          <p:cNvPr id="90119" name="Picture 20" descr="D:\АСТ\ПРЕЗЕНТАЦИИ_ АСТ\ПРЕДШКОЛКА\0106139_в мире чисел_презентац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2636838"/>
            <a:ext cx="1238250" cy="1727200"/>
          </a:xfrm>
          <a:prstGeom prst="rect">
            <a:avLst/>
          </a:prstGeom>
          <a:noFill/>
          <a:ln w="3175">
            <a:solidFill>
              <a:srgbClr val="1D3A00"/>
            </a:solidFill>
            <a:miter lim="800000"/>
            <a:headEnd/>
            <a:tailEnd/>
          </a:ln>
          <a:effectLst>
            <a:outerShdw dist="38100" dir="18900000" algn="bl" rotWithShape="0">
              <a:srgbClr val="000000">
                <a:alpha val="39998"/>
              </a:srgbClr>
            </a:outerShdw>
          </a:effectLst>
          <a:extLst/>
        </p:spPr>
      </p:pic>
      <p:pic>
        <p:nvPicPr>
          <p:cNvPr id="90120" name="Picture 21" descr="D:\АСТ\ПРЕЗЕНТАЦИИ_ АСТ\ПРЕДШКОЛКА\0089607_что нужно знать_презентаци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908050"/>
            <a:ext cx="1189037" cy="1657350"/>
          </a:xfrm>
          <a:prstGeom prst="rect">
            <a:avLst/>
          </a:prstGeom>
          <a:noFill/>
          <a:ln w="3175">
            <a:solidFill>
              <a:srgbClr val="1D3A00"/>
            </a:solidFill>
            <a:miter lim="800000"/>
            <a:headEnd/>
            <a:tailEnd/>
          </a:ln>
          <a:effectLst>
            <a:outerShdw dist="38100" dir="18900000" algn="bl" rotWithShape="0">
              <a:srgbClr val="000000">
                <a:alpha val="39998"/>
              </a:srgbClr>
            </a:outerShdw>
          </a:effectLst>
          <a:extLst/>
        </p:spPr>
      </p:pic>
      <p:sp>
        <p:nvSpPr>
          <p:cNvPr id="27" name="Прямоугольник 26"/>
          <p:cNvSpPr/>
          <p:nvPr/>
        </p:nvSpPr>
        <p:spPr>
          <a:xfrm>
            <a:off x="251520" y="260648"/>
            <a:ext cx="2214336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11430"/>
                <a:solidFill>
                  <a:srgbClr val="285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  <a:cs typeface="Arial" pitchFamily="34" charset="0"/>
              </a:rPr>
              <a:t>ФГОС ДО</a:t>
            </a:r>
          </a:p>
        </p:txBody>
      </p:sp>
      <p:pic>
        <p:nvPicPr>
          <p:cNvPr id="452615" name="Picture 1" descr="C:\Users\Марина\Desktop\птички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0500" y="0"/>
            <a:ext cx="21558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Скругленный прямоугольник 33"/>
          <p:cNvSpPr/>
          <p:nvPr/>
        </p:nvSpPr>
        <p:spPr>
          <a:xfrm>
            <a:off x="3563888" y="620688"/>
            <a:ext cx="4613363" cy="659428"/>
          </a:xfrm>
          <a:prstGeom prst="roundRect">
            <a:avLst/>
          </a:prstGeom>
          <a:solidFill>
            <a:srgbClr val="FFFFD5"/>
          </a:solidFill>
          <a:ln w="3175">
            <a:solidFill>
              <a:srgbClr val="00330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rgbClr val="000066"/>
              </a:solidFill>
            </a:endParaRPr>
          </a:p>
        </p:txBody>
      </p:sp>
      <p:sp>
        <p:nvSpPr>
          <p:cNvPr id="72739" name="Rectangle 35"/>
          <p:cNvSpPr>
            <a:spLocks noChangeArrowheads="1"/>
          </p:cNvSpPr>
          <p:nvPr/>
        </p:nvSpPr>
        <p:spPr bwMode="auto">
          <a:xfrm>
            <a:off x="3779838" y="765175"/>
            <a:ext cx="4348162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itchFamily="18" charset="0"/>
                <a:cs typeface="Arial" pitchFamily="34" charset="0"/>
              </a:rPr>
              <a:t>СЕРИЯ  «ПРЕДШКОЛЬНАЯ ПОРА»</a:t>
            </a:r>
          </a:p>
        </p:txBody>
      </p:sp>
      <p:pic>
        <p:nvPicPr>
          <p:cNvPr id="452620" name="Picture 17" descr="cover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47813" y="2636838"/>
            <a:ext cx="1295400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2621" name="Picture 24" descr="\\Photoserv\covers1c\AST000000000099263\cover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0825" y="4581525"/>
            <a:ext cx="1252538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2622" name="Picture 25" descr="\\Photoserv\covers1c\AST000000000099265\cover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19250" y="4581525"/>
            <a:ext cx="12954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2623" name="Rectangle 10"/>
          <p:cNvSpPr>
            <a:spLocks noChangeArrowheads="1"/>
          </p:cNvSpPr>
          <p:nvPr/>
        </p:nvSpPr>
        <p:spPr bwMode="auto">
          <a:xfrm>
            <a:off x="3203575" y="4365625"/>
            <a:ext cx="56356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altLang="ru-RU" sz="1600" b="1">
                <a:solidFill>
                  <a:srgbClr val="1D3A00"/>
                </a:solidFill>
                <a:latin typeface="Calibri" pitchFamily="34" charset="0"/>
              </a:rPr>
              <a:t>богатый познавательный и развивающий иллюстративный материал;</a:t>
            </a:r>
          </a:p>
          <a:p>
            <a:pPr>
              <a:buFont typeface="Wingdings" pitchFamily="2" charset="2"/>
              <a:buChar char="Ø"/>
            </a:pPr>
            <a:r>
              <a:rPr lang="ru-RU" altLang="ru-RU" sz="1600" b="1">
                <a:solidFill>
                  <a:srgbClr val="1D3A00"/>
                </a:solidFill>
                <a:latin typeface="Calibri" pitchFamily="34" charset="0"/>
              </a:rPr>
              <a:t>методические рекомендации для взрослых по организации и проведению занятий с детьми;</a:t>
            </a:r>
          </a:p>
        </p:txBody>
      </p:sp>
      <p:sp>
        <p:nvSpPr>
          <p:cNvPr id="452624" name="Rectangle 11"/>
          <p:cNvSpPr>
            <a:spLocks noChangeArrowheads="1"/>
          </p:cNvSpPr>
          <p:nvPr/>
        </p:nvSpPr>
        <p:spPr bwMode="auto">
          <a:xfrm>
            <a:off x="3276600" y="5373688"/>
            <a:ext cx="554355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altLang="ru-RU" sz="1600" b="1">
                <a:solidFill>
                  <a:srgbClr val="1D3A00"/>
                </a:solidFill>
                <a:latin typeface="Calibri" pitchFamily="34" charset="0"/>
              </a:rPr>
              <a:t>представлены тестовые задания для проведения полной диагностики готовности ребенка к школе;</a:t>
            </a:r>
          </a:p>
          <a:p>
            <a:pPr>
              <a:buFont typeface="Wingdings" pitchFamily="2" charset="2"/>
              <a:buChar char="Ø"/>
            </a:pPr>
            <a:r>
              <a:rPr lang="ru-RU" altLang="ru-RU" sz="1600" b="1">
                <a:solidFill>
                  <a:srgbClr val="1D3A00"/>
                </a:solidFill>
                <a:latin typeface="Calibri" pitchFamily="34" charset="0"/>
              </a:rPr>
              <a:t>разрезные материалы;</a:t>
            </a:r>
          </a:p>
          <a:p>
            <a:pPr>
              <a:buFont typeface="Wingdings" pitchFamily="2" charset="2"/>
              <a:buChar char="Ø"/>
            </a:pPr>
            <a:r>
              <a:rPr lang="ru-RU" altLang="ru-RU" sz="1600" b="1">
                <a:solidFill>
                  <a:srgbClr val="1D3A00"/>
                </a:solidFill>
                <a:latin typeface="Calibri" pitchFamily="34" charset="0"/>
              </a:rPr>
              <a:t>рекомендации по проведению диагностики.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5985284"/>
            <a:ext cx="9144000" cy="72008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395536" y="1844824"/>
            <a:ext cx="8280920" cy="2376264"/>
          </a:xfrm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chemeClr val="bg1"/>
                </a:solidFill>
              </a:rPr>
              <a:t>Благодарим за внимание!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39552" y="3717032"/>
            <a:ext cx="8064896" cy="1880592"/>
          </a:xfrm>
          <a:prstGeom prst="rect">
            <a:avLst/>
          </a:prstGeom>
        </p:spPr>
        <p:txBody>
          <a:bodyPr vert="horz" lIns="145132" tIns="72568" rIns="145132" bIns="72568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Контакты для связи:</a:t>
            </a:r>
            <a:endParaRPr lang="en-US" sz="24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lang="ru-RU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+7 (495) 000 00 00</a:t>
            </a:r>
          </a:p>
          <a:p>
            <a:pPr lvl="0" algn="ctr">
              <a:spcBef>
                <a:spcPct val="0"/>
              </a:spcBef>
            </a:pPr>
            <a:r>
              <a:rPr lang="en-US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name@drofa.ru</a:t>
            </a:r>
            <a:endParaRPr lang="ru-RU" sz="24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 descr="D:\Masha\черная пятница\Вебинары\заставка для вебинаров для youtube-0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6104" y="6057292"/>
            <a:ext cx="7272300" cy="644876"/>
          </a:xfrm>
          <a:prstGeom prst="rect">
            <a:avLst/>
          </a:prstGeom>
          <a:noFill/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547936" y="1997224"/>
            <a:ext cx="8280920" cy="2376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Благодарим за внимание!</a:t>
            </a:r>
            <a:endParaRPr kumimoji="0" lang="ru-RU" sz="54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91952" y="4157464"/>
            <a:ext cx="8064896" cy="1152128"/>
          </a:xfrm>
          <a:prstGeom prst="rect">
            <a:avLst/>
          </a:prstGeom>
        </p:spPr>
        <p:txBody>
          <a:bodyPr vert="horz" lIns="145132" tIns="72568" rIns="145132" bIns="72568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Контакты:</a:t>
            </a:r>
          </a:p>
          <a:p>
            <a:pPr lvl="0" algn="ctr">
              <a:spcBef>
                <a:spcPct val="0"/>
              </a:spcBef>
            </a:pP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Ерофеева Татьяна Николаевна,</a:t>
            </a:r>
          </a:p>
          <a:p>
            <a:pPr lvl="0" algn="ctr">
              <a:spcBef>
                <a:spcPct val="0"/>
              </a:spcBef>
            </a:pP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ведущий методист по ДО,</a:t>
            </a:r>
          </a:p>
          <a:p>
            <a:pPr lvl="0" algn="ctr">
              <a:spcBef>
                <a:spcPct val="0"/>
              </a:spcBef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tatero@mail.ru</a:t>
            </a: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533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ru-RU" b="1" dirty="0" smtClean="0"/>
              <a:t>«ТРОПИНКИ» - </a:t>
            </a:r>
            <a:endParaRPr lang="ru-RU" b="1" dirty="0"/>
          </a:p>
        </p:txBody>
      </p:sp>
      <p:sp>
        <p:nvSpPr>
          <p:cNvPr id="2048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 typeface="Wingdings 2" pitchFamily="18" charset="2"/>
              <a:buNone/>
            </a:pPr>
            <a:r>
              <a:rPr lang="ru-RU" altLang="ru-RU" sz="3600" b="1" smtClean="0"/>
              <a:t>комплексная программа,</a:t>
            </a:r>
          </a:p>
          <a:p>
            <a:pPr marL="0" indent="0" algn="ctr">
              <a:buFont typeface="Wingdings 2" pitchFamily="18" charset="2"/>
              <a:buNone/>
            </a:pPr>
            <a:r>
              <a:rPr lang="ru-RU" altLang="ru-RU" sz="3600" b="1" smtClean="0"/>
              <a:t>охватывающая все </a:t>
            </a:r>
          </a:p>
          <a:p>
            <a:pPr marL="0" indent="0" algn="ctr">
              <a:buFont typeface="Wingdings 2" pitchFamily="18" charset="2"/>
              <a:buNone/>
            </a:pPr>
            <a:r>
              <a:rPr lang="ru-RU" altLang="ru-RU" sz="3600" b="1" smtClean="0"/>
              <a:t>основные направления</a:t>
            </a:r>
          </a:p>
          <a:p>
            <a:pPr marL="0" indent="0" algn="ctr">
              <a:buFont typeface="Wingdings 2" pitchFamily="18" charset="2"/>
              <a:buNone/>
            </a:pPr>
            <a:r>
              <a:rPr lang="ru-RU" altLang="ru-RU" sz="3600" b="1" smtClean="0"/>
              <a:t>образовательного процесса </a:t>
            </a:r>
          </a:p>
          <a:p>
            <a:pPr marL="0" indent="0" algn="ctr">
              <a:buFont typeface="Wingdings 2" pitchFamily="18" charset="2"/>
              <a:buNone/>
            </a:pPr>
            <a:r>
              <a:rPr lang="ru-RU" altLang="ru-RU" sz="3600" b="1" smtClean="0"/>
              <a:t>в дошкольной образовательной организации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179512" y="0"/>
          <a:ext cx="8964488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ФГОС ДО                                            ООП  «Тропинки»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341438"/>
            <a:ext cx="4356100" cy="5445125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Wingdings 2" panose="05020102010507070707" pitchFamily="18" charset="2"/>
              <a:buNone/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2. Задачи: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Wingdings 2" panose="05020102010507070707" pitchFamily="18" charset="2"/>
              <a:buNone/>
              <a:defRPr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Обеспечение преемственности разных уровней образования.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ü"/>
              <a:defRPr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ü"/>
              <a:defRPr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Индивидуализация и дифференциация образования.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ü"/>
              <a:defRPr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ü"/>
              <a:defRPr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ü"/>
              <a:defRPr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ü"/>
              <a:defRPr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Обеспечение равных возможностей развития.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ü"/>
              <a:defRPr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ü"/>
              <a:defRPr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ü"/>
              <a:defRPr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Охрана и укрепление здоровья детей.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378325" y="1341438"/>
            <a:ext cx="4859338" cy="5516562"/>
          </a:xfrm>
        </p:spPr>
        <p:txBody>
          <a:bodyPr>
            <a:normAutofit fontScale="70000" lnSpcReduction="20000"/>
          </a:bodyPr>
          <a:lstStyle/>
          <a:p>
            <a:pPr algn="ctr">
              <a:buFont typeface="Wingdings 2" panose="05020102010507070707" pitchFamily="18" charset="2"/>
              <a:buNone/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2. Задачи:</a:t>
            </a:r>
          </a:p>
          <a:p>
            <a:pPr>
              <a:buFont typeface="Wingdings 2" panose="05020102010507070707" pitchFamily="18" charset="2"/>
              <a:buNone/>
              <a:defRPr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Построение целостной системы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непрерывного развивающего образования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ü"/>
              <a:defRPr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Учёт культурно-исторического и психологического своеобразия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современного детства.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ü"/>
              <a:defRPr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Построение образовательного процесса на научных основах, знании возрастных особенностей, природы, закономерностей, механизмов, условий детского развития и его комплексное обеспечение на практике.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ü"/>
              <a:defRPr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Реализация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идеи единства развивающей и оздоровительной работы с детьми 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825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        ФГОС ДО                                   ООП «Тропинки»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0825" y="1268413"/>
            <a:ext cx="4244975" cy="5589587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Wingdings 2" panose="05020102010507070707" pitchFamily="18" charset="2"/>
              <a:buNone/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3. Содержание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Wingdings 2" panose="05020102010507070707" pitchFamily="18" charset="2"/>
              <a:buNone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(комплексная реализация пяти взаимодополняющих и необходимых образовательных областей):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Wingdings 2" panose="05020102010507070707" pitchFamily="18" charset="2"/>
              <a:buNone/>
              <a:defRPr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Социально-коммуникативное развитие.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Познавательное развитие.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Речевое развитие.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Художественно-эстетическое развитие.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ü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Физическое развитие.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16463" y="1268413"/>
            <a:ext cx="4427537" cy="5589587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Font typeface="Wingdings 2" panose="05020102010507070707" pitchFamily="18" charset="2"/>
              <a:buNone/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3. Содержание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Wingdings 2" panose="05020102010507070707" pitchFamily="18" charset="2"/>
              <a:buNone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(в соответствии с пятью образовательными областями ФГОС ДО - пять направлений непосредственного образовательного процесса):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Развитие культуры общения.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культуры познания.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культуры речи.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художественно-эстетической культуры.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Развитие культуры движений и оздоровительная работа.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41" name="Рисунок 7" descr="VG_logo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252413"/>
            <a:ext cx="1547813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3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b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000" b="1" i="0" u="none" strike="noStrike" kern="1200" cap="none" spc="0" normalizeH="0" baseline="0" noProof="0" dirty="0" smtClean="0">
            <a:ln>
              <a:noFill/>
            </a:ln>
            <a:solidFill>
              <a:srgbClr val="0070C0"/>
            </a:solidFill>
            <a:effectLst/>
            <a:uLnTx/>
            <a:uFillTx/>
            <a:latin typeface="+mj-lt"/>
            <a:ea typeface="+mj-ea"/>
            <a:cs typeface="+mj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3167</TotalTime>
  <Words>3322</Words>
  <Application>Microsoft Office PowerPoint</Application>
  <PresentationFormat>Экран (4:3)</PresentationFormat>
  <Paragraphs>566</Paragraphs>
  <Slides>55</Slides>
  <Notes>21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7" baseType="lpstr">
      <vt:lpstr>Тема Office</vt:lpstr>
      <vt:lpstr>think-cell Slide</vt:lpstr>
      <vt:lpstr>Объединенная издательская группа  «Дрофа»-«ВЕНТАНА-ГРАФ»</vt:lpstr>
      <vt:lpstr>Презентация PowerPoint</vt:lpstr>
      <vt:lpstr>Образовательная программа дошкольного образования</vt:lpstr>
      <vt:lpstr>Презентация PowerPoint</vt:lpstr>
      <vt:lpstr> Сетевая экспериментальная площадка на 2016-2017 г. «Вариативно-развивающее образование как инструмент достижения ФГОС ДО», научный руководитель -  д. психол. н., проф.  В.Т. Кудрявцев.  Решение об открытии экспериментальных площадок           ( от 16.06.2016 г.)</vt:lpstr>
      <vt:lpstr>«ТРОПИНКИ» - </vt:lpstr>
      <vt:lpstr>Презентация PowerPoint</vt:lpstr>
      <vt:lpstr> ФГОС ДО                                            ООП  «Тропинки»</vt:lpstr>
      <vt:lpstr>          ФГОС ДО                                   ООП «Тропинки»</vt:lpstr>
      <vt:lpstr>Презентация PowerPoint</vt:lpstr>
      <vt:lpstr>                                  л. е. Журова «Подготовка к обучению грамоте»</vt:lpstr>
      <vt:lpstr>Подготовка к обучению грамоте</vt:lpstr>
      <vt:lpstr>Средняя группа</vt:lpstr>
      <vt:lpstr>Старшая группа</vt:lpstr>
      <vt:lpstr>Подготовительная группа</vt:lpstr>
      <vt:lpstr>Презентация PowerPoint</vt:lpstr>
      <vt:lpstr>Содержание программы нацелено на создание предпосылок теоретического мышления у детей 3-7 лет методом замены математических понятий математическими образами с последующими  оперированием этими образами в форме исследования и преобразования</vt:lpstr>
      <vt:lpstr>Вторая младшая группа</vt:lpstr>
      <vt:lpstr>Средняя группа</vt:lpstr>
      <vt:lpstr>Старшая группа</vt:lpstr>
      <vt:lpstr>Подготовительная группа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«Предшкольная пора» под ред. Н.Ф. Виноградовой</vt:lpstr>
      <vt:lpstr>Статья 64. Дошкольное образование </vt:lpstr>
      <vt:lpstr>Основные предпосылки учебной деятельности</vt:lpstr>
      <vt:lpstr> Программа  «Предшкольная пора»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Благодарим за внимание!</vt:lpstr>
      <vt:lpstr>Презентация PowerPoint</vt:lpstr>
      <vt:lpstr>Презентация PowerPoint</vt:lpstr>
      <vt:lpstr>«Познаем мир»   «Рассказы загадки о природе», Н.Ф. Виноградова «Удивительные превращения», Д.С. Златопольский Детям о секретах вещества                     Детям о секретах земного притяжения Детям о секретах механики «Знакомимся с математикой», Е.И. Щербакова  «Учимся рисовать», Н.Г. Салмина, А.О. Глебова</vt:lpstr>
      <vt:lpstr>Презентация PowerPoint</vt:lpstr>
      <vt:lpstr>         Развитие графической деятельности детей - рисование, копирование образцов ( букв, цифр, геометрических фигур и др.) Формирование умений ряда умений : Пространственная ориентировка; Умение анализировать форму предмета и изображение; Развитие воображения; Освоение ряда специфических средств художественной выразительности.</vt:lpstr>
      <vt:lpstr>Благодарим за внимание!</vt:lpstr>
      <vt:lpstr>НОВИНКИ</vt:lpstr>
      <vt:lpstr>«Играем и фантазируем»</vt:lpstr>
      <vt:lpstr>Презентация PowerPoint</vt:lpstr>
      <vt:lpstr>Презентация PowerPoint</vt:lpstr>
      <vt:lpstr>Благодарим за внимание!</vt:lpstr>
    </vt:vector>
  </TitlesOfParts>
  <Company>Drofa Ltd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Информационно-методическое обеспечение образовательного процесса средствами УМК по искусству</dc:title>
  <dc:creator>zgonnik.m</dc:creator>
  <cp:lastModifiedBy>User</cp:lastModifiedBy>
  <cp:revision>148</cp:revision>
  <dcterms:created xsi:type="dcterms:W3CDTF">2016-02-29T07:29:54Z</dcterms:created>
  <dcterms:modified xsi:type="dcterms:W3CDTF">2017-06-08T06:12:27Z</dcterms:modified>
</cp:coreProperties>
</file>