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86" r:id="rId3"/>
    <p:sldId id="287" r:id="rId4"/>
    <p:sldId id="260" r:id="rId5"/>
    <p:sldId id="267" r:id="rId6"/>
    <p:sldId id="266" r:id="rId7"/>
    <p:sldId id="269" r:id="rId8"/>
    <p:sldId id="270" r:id="rId9"/>
    <p:sldId id="271" r:id="rId10"/>
    <p:sldId id="272" r:id="rId11"/>
    <p:sldId id="276" r:id="rId12"/>
    <p:sldId id="273" r:id="rId13"/>
    <p:sldId id="261" r:id="rId14"/>
    <p:sldId id="289" r:id="rId15"/>
    <p:sldId id="288" r:id="rId16"/>
    <p:sldId id="274" r:id="rId17"/>
    <p:sldId id="280" r:id="rId18"/>
    <p:sldId id="279" r:id="rId19"/>
    <p:sldId id="283" r:id="rId20"/>
    <p:sldId id="284" r:id="rId21"/>
    <p:sldId id="285" r:id="rId22"/>
    <p:sldId id="262" r:id="rId23"/>
    <p:sldId id="277" r:id="rId24"/>
  </p:sldIdLst>
  <p:sldSz cx="9144000" cy="5143500" type="screen16x9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651">
          <p15:clr>
            <a:srgbClr val="A4A3A4"/>
          </p15:clr>
        </p15:guide>
        <p15:guide id="2" pos="485">
          <p15:clr>
            <a:srgbClr val="A4A3A4"/>
          </p15:clr>
        </p15:guide>
        <p15:guide id="3" orient="horz" pos="953">
          <p15:clr>
            <a:srgbClr val="A4A3A4"/>
          </p15:clr>
        </p15:guide>
        <p15:guide id="4" pos="288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9966"/>
    <a:srgbClr val="E24904"/>
    <a:srgbClr val="FF3300"/>
    <a:srgbClr val="73BED3"/>
    <a:srgbClr val="2AC9E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34587" autoAdjust="0"/>
    <p:restoredTop sz="73038" autoAdjust="0"/>
  </p:normalViewPr>
  <p:slideViewPr>
    <p:cSldViewPr snapToGrid="0">
      <p:cViewPr varScale="1">
        <p:scale>
          <a:sx n="113" d="100"/>
          <a:sy n="113" d="100"/>
        </p:scale>
        <p:origin x="-1584" y="-102"/>
      </p:cViewPr>
      <p:guideLst>
        <p:guide orient="horz" pos="651"/>
        <p:guide orient="horz" pos="953"/>
        <p:guide pos="485"/>
        <p:guide pos="288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B6556D-1AF3-4964-B5DB-3E3D07370306}" type="datetimeFigureOut">
              <a:rPr lang="ru-RU" smtClean="0"/>
              <a:pPr/>
              <a:t>01.08.2017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35E7D8-18D6-49A7-B4D0-1FAF797355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132749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/>
            </a:lvl1pPr>
          </a:lstStyle>
          <a:p>
            <a:fld id="{53C63BEF-5538-4E30-810D-F6CF6318089D}" type="datetimeFigureOut">
              <a:rPr lang="ru-RU"/>
              <a:pPr/>
              <a:t>01.08.2017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/>
            </a:lvl1pPr>
          </a:lstStyle>
          <a:p>
            <a:fld id="{700F4D08-EDCB-48CC-B9E6-D5DD9B56AD5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21378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pitchFamily="34" charset="0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pitchFamily="34" charset="0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pitchFamily="34" charset="0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Важнейшей задачей образовательной политики на современном этапе является достижение </a:t>
            </a:r>
            <a:r>
              <a:rPr kumimoji="1" lang="ru-RU" sz="1200" b="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современного качества образования на основе 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сохранения его фундаментальности и соответствия актуальным и перспективным потребностям личности, семьи, общества и государства.  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Сегодня для получения нового качества образования и  нового образовательного результата учителю необходимо организовать деятельность ученика  в ИОС.</a:t>
            </a:r>
          </a:p>
          <a:p>
            <a:r>
              <a:rPr kumimoji="1" lang="ru-RU" sz="1200" kern="1200" baseline="0" dirty="0" smtClean="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Именно поэтому возрастает  значение и влияние образовательной среды на образовательный процесс и его результаты, на отношения в образовательной сфере и на самих субъектов образования.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kumimoji="1" lang="ru-RU" sz="1200" kern="1200" dirty="0" smtClean="0">
              <a:solidFill>
                <a:schemeClr val="tx1"/>
              </a:solidFill>
              <a:latin typeface="Times New Roman" pitchFamily="18" charset="0"/>
              <a:ea typeface="Arial" charset="0"/>
              <a:cs typeface="Times New Roman" pitchFamily="18" charset="0"/>
            </a:endParaRPr>
          </a:p>
          <a:p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	</a:t>
            </a:r>
            <a:endParaRPr kumimoji="1" lang="ru-RU" sz="1200" kern="1200" dirty="0" smtClean="0">
              <a:solidFill>
                <a:schemeClr val="tx1"/>
              </a:solidFill>
              <a:latin typeface="Times New Roman" pitchFamily="18" charset="0"/>
              <a:ea typeface="Arial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F4D08-EDCB-48CC-B9E6-D5DD9B56AD58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80513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kumimoji="0" lang="ru-RU" smtClean="0">
              <a:cs typeface="Arial" pitchFamily="34" charset="0"/>
            </a:endParaRPr>
          </a:p>
        </p:txBody>
      </p:sp>
      <p:sp>
        <p:nvSpPr>
          <p:cNvPr id="3379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613196F-A1B3-4772-992E-4E89407083DE}" type="slidenum">
              <a:rPr lang="ru-RU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89659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kumimoji="1" lang="ru-RU" sz="1200" b="1" u="sng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Курсы повышения квалификации </a:t>
            </a:r>
            <a:endParaRPr kumimoji="1" lang="ru-RU" sz="1200" kern="1200" dirty="0" smtClean="0">
              <a:solidFill>
                <a:schemeClr val="tx1"/>
              </a:solidFill>
              <a:latin typeface="+mn-lt"/>
              <a:ea typeface="Arial" charset="0"/>
              <a:cs typeface="Arial" charset="0"/>
            </a:endParaRPr>
          </a:p>
          <a:p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Курсы повышения квалификации - инновационный образовательный проект, в котором представлены самые современные методические разработки, а также пути их внедрения в практическую деятельность учителя. Учитель получит возможность пройти обучение в любом месте, где есть доступ в Интернет, в любое удобное время. По окончании обучения и проверки итоговой контрольной работы слушатель получает сертификат (бесплатные курсы) или удостоверение установленного образца (платные курсы). Программа рассчитана на 36 часов. Ориентировочная стоимость платного обучения с получением удостоверения – 2000 рублей.</a:t>
            </a:r>
          </a:p>
          <a:p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  </a:t>
            </a:r>
          </a:p>
          <a:p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 </a:t>
            </a:r>
            <a:endParaRPr kumimoji="0" lang="ru-RU" dirty="0" smtClean="0">
              <a:cs typeface="Arial" pitchFamily="34" charset="0"/>
            </a:endParaRPr>
          </a:p>
        </p:txBody>
      </p:sp>
      <p:sp>
        <p:nvSpPr>
          <p:cNvPr id="358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8E587D0-7726-4C40-8D53-04FD9A93CF3D}" type="slidenum">
              <a:rPr lang="ru-RU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51015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kumimoji="1" lang="ru-RU" sz="1200" b="1" kern="1200" dirty="0" smtClean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Атлас+</a:t>
            </a:r>
            <a:r>
              <a:rPr kumimoji="1" lang="ru-RU" sz="1200" kern="1200" dirty="0" smtClean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 – </a:t>
            </a:r>
            <a:r>
              <a:rPr kumimoji="1" lang="ru-RU" sz="1200" b="1" kern="1200" dirty="0" smtClean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бесплатное общедоступное </a:t>
            </a:r>
            <a:r>
              <a:rPr kumimoji="1" lang="ru-RU" sz="1200" kern="1200" dirty="0" smtClean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интерактивное онлайн-приложение   к атласам по географии и истории объединенной 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корпорации</a:t>
            </a:r>
            <a:r>
              <a:rPr kumimoji="1" lang="ru-RU" sz="1200" kern="1200" baseline="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 «Российский учебник».</a:t>
            </a:r>
            <a:endParaRPr kumimoji="1" lang="ru-RU" sz="1200" kern="1200" dirty="0" smtClean="0">
              <a:solidFill>
                <a:schemeClr val="tx1"/>
              </a:solidFill>
              <a:effectLst/>
              <a:latin typeface="+mn-lt"/>
              <a:ea typeface="Arial" charset="0"/>
              <a:cs typeface="Arial" charset="0"/>
            </a:endParaRPr>
          </a:p>
          <a:p>
            <a:r>
              <a:rPr kumimoji="1" lang="ru-RU" sz="1200" kern="1200" dirty="0" smtClean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В приложение </a:t>
            </a:r>
            <a:r>
              <a:rPr kumimoji="1" lang="ru-RU" sz="1200" b="1" kern="1200" dirty="0" smtClean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Атлас+</a:t>
            </a:r>
            <a:r>
              <a:rPr kumimoji="1" lang="ru-RU" sz="1200" kern="1200" dirty="0" smtClean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 входят интерактивные задания, направленные на отработку картографических умений и подготовку к ОГЭ и ЕГЭ.</a:t>
            </a:r>
          </a:p>
          <a:p>
            <a:r>
              <a:rPr kumimoji="1" lang="ru-RU" sz="1200" kern="1200" dirty="0" smtClean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Несколько сотен заданий по географии и истории </a:t>
            </a:r>
            <a:r>
              <a:rPr kumimoji="1"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c</a:t>
            </a:r>
            <a:r>
              <a:rPr kumimoji="1" lang="ru-RU" sz="1200" kern="1200" dirty="0" smtClean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 использованием атласа и карт для всех классов с 5-го по 11-ый.</a:t>
            </a:r>
          </a:p>
        </p:txBody>
      </p:sp>
      <p:sp>
        <p:nvSpPr>
          <p:cNvPr id="3789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DFAF889-8CB1-4E79-87F1-FF388BF336E8}" type="slidenum">
              <a:rPr lang="ru-RU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816179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F4D08-EDCB-48CC-B9E6-D5DD9B56AD58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368161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F4D08-EDCB-48CC-B9E6-D5DD9B56AD58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02151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kumimoji="0" lang="ru-RU" dirty="0" smtClean="0">
              <a:cs typeface="Arial" pitchFamily="34" charset="0"/>
            </a:endParaRPr>
          </a:p>
        </p:txBody>
      </p:sp>
      <p:sp>
        <p:nvSpPr>
          <p:cNvPr id="409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ABCAEA0-042F-49B9-855F-1FA59360ECD0}" type="slidenum">
              <a:rPr lang="ru-RU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78962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ru-RU" sz="1200" b="1" u="sng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Страна невыученных уроков  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- всероссийский интернет-проект, направленный на создание уникальной коллекции методических материалов учителей по проведению внеурочной деятельности. </a:t>
            </a:r>
          </a:p>
          <a:p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Министр образования О.Ю. Васильева призвала учителей посвящать внеурочное время воспитанию детей, а не только подготовке к экзаменам.</a:t>
            </a:r>
          </a:p>
          <a:p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Новый проект корпорации</a:t>
            </a:r>
            <a:r>
              <a:rPr kumimoji="1" lang="ru-RU" sz="1200" kern="1200" baseline="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 «Российский учебник» 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даст учителям возможность делиться своим уникальным опытом проведения внеклассных занятий.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F4D08-EDCB-48CC-B9E6-D5DD9B56AD58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13954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ru-RU" sz="1200" b="1" u="sng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Страна экологических троп (слайда пока нет, нарисуем, но говорить уже нужно! Согласовываю запуск этого проекта совместно с Минприроды)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 -  всероссийский интернет-проект, направленный на создание уникальной энциклопедии растительного и животного мира, которую пишут дети, родители, учителя.</a:t>
            </a:r>
          </a:p>
          <a:p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Задача проекта  помочь школьнику посмотреть на окружающее пространство по новому: родная улица, ближайший парк, лес и поделиться своими экологическими тропами. Просветительский проект направлен на формирование экологического мировоззрения со школьной скамьи.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F4D08-EDCB-48CC-B9E6-D5DD9B56AD58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055536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F4D08-EDCB-48CC-B9E6-D5DD9B56AD58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069903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F4D08-EDCB-48CC-B9E6-D5DD9B56AD58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3269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Важнейшей задачей образовательной политики на современном этапе является достижение </a:t>
            </a:r>
            <a:r>
              <a:rPr kumimoji="1" lang="ru-RU" sz="1200" b="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современного качества образования на основе 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сохранения его фундаментальности и соответствия актуальным и перспективным потребностям личности, семьи, общества и государства.  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Сегодня для получения нового качества образования и  нового образовательного результата учителю необходимо организовать деятельность ученика  в ИОС.</a:t>
            </a:r>
          </a:p>
          <a:p>
            <a:r>
              <a:rPr kumimoji="1" lang="ru-RU" sz="1200" kern="1200" baseline="0" dirty="0" smtClean="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Именно поэтому возрастает  значение и влияние образовательной среды на образовательный процесс и его результаты, на отношения в образовательной сфере и на самих субъектов образования.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kumimoji="1" lang="ru-RU" sz="1200" kern="1200" dirty="0" smtClean="0">
              <a:solidFill>
                <a:schemeClr val="tx1"/>
              </a:solidFill>
              <a:latin typeface="Times New Roman" pitchFamily="18" charset="0"/>
              <a:ea typeface="Arial" charset="0"/>
              <a:cs typeface="Times New Roman" pitchFamily="18" charset="0"/>
            </a:endParaRPr>
          </a:p>
          <a:p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	</a:t>
            </a:r>
            <a:endParaRPr kumimoji="1" lang="ru-RU" sz="1200" kern="1200" dirty="0" smtClean="0">
              <a:solidFill>
                <a:schemeClr val="tx1"/>
              </a:solidFill>
              <a:latin typeface="Times New Roman" pitchFamily="18" charset="0"/>
              <a:ea typeface="Arial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F4D08-EDCB-48CC-B9E6-D5DD9B56AD58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24653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F4D08-EDCB-48CC-B9E6-D5DD9B56AD58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160161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F4D08-EDCB-48CC-B9E6-D5DD9B56AD58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96342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Важнейшей задачей образовательной политики на современном этапе является достижение </a:t>
            </a:r>
            <a:r>
              <a:rPr kumimoji="1" lang="ru-RU" sz="1200" b="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современного качества образования на основе 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сохранения его фундаментальности и соответствия актуальным и перспективным потребностям личности, семьи, общества и государства.  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Сегодня для получения нового качества образования и  нового образовательного результата учителю необходимо организовать деятельность ученика  в ИОС.</a:t>
            </a:r>
          </a:p>
          <a:p>
            <a:r>
              <a:rPr kumimoji="1" lang="ru-RU" sz="1200" kern="1200" baseline="0" dirty="0" smtClean="0">
                <a:solidFill>
                  <a:schemeClr val="tx1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Именно поэтому возрастает  значение и влияние образовательной среды на образовательный процесс и его результаты, на отношения в образовательной сфере и на самих субъектов образования.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kumimoji="1" lang="ru-RU" sz="1200" kern="1200" dirty="0" smtClean="0">
              <a:solidFill>
                <a:schemeClr val="tx1"/>
              </a:solidFill>
              <a:latin typeface="Times New Roman" pitchFamily="18" charset="0"/>
              <a:ea typeface="Arial" charset="0"/>
              <a:cs typeface="Times New Roman" pitchFamily="18" charset="0"/>
            </a:endParaRPr>
          </a:p>
          <a:p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	</a:t>
            </a:r>
            <a:endParaRPr kumimoji="1" lang="ru-RU" sz="1200" kern="1200" dirty="0" smtClean="0">
              <a:solidFill>
                <a:schemeClr val="tx1"/>
              </a:solidFill>
              <a:latin typeface="Times New Roman" pitchFamily="18" charset="0"/>
              <a:ea typeface="Arial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F4D08-EDCB-48CC-B9E6-D5DD9B56AD58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9850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ОИГ оказывает полноценную методическую поддержку педагогам, способствующую росту профессионализма специалистов системы образования. Взаимодействие педагога с методическими  центрами — важное звено непрерывного образования педагогических кадров. Корпорация</a:t>
            </a:r>
            <a:r>
              <a:rPr kumimoji="1" lang="ru-RU" sz="1200" kern="1200" baseline="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 «Российский учебник» 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регулярно проводит обучающие семинары, </a:t>
            </a:r>
            <a:r>
              <a:rPr kumimoji="1" lang="ru-RU" sz="1200" kern="1200" dirty="0" err="1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вебинары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, конференции, мастер-классы,</a:t>
            </a:r>
            <a:r>
              <a:rPr kumimoji="1" lang="ru-RU" sz="1200" kern="1200" baseline="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 организует курсы повышения квалификации 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и т.п.  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1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/>
              <a:t>Примечание.</a:t>
            </a:r>
          </a:p>
          <a:p>
            <a:pPr marL="0" indent="0">
              <a:buNone/>
            </a:pPr>
            <a:r>
              <a:rPr lang="ru-RU" sz="1200" dirty="0" smtClean="0">
                <a:latin typeface="Cambria" pitchFamily="18" charset="0"/>
              </a:rPr>
              <a:t>Методические и авторские ресурсы издательств, а также сотрудничество с ведущими научными</a:t>
            </a:r>
            <a:r>
              <a:rPr lang="ru-RU" sz="1200" baseline="0" dirty="0" smtClean="0">
                <a:latin typeface="Cambria" pitchFamily="18" charset="0"/>
              </a:rPr>
              <a:t> </a:t>
            </a:r>
            <a:r>
              <a:rPr lang="ru-RU" sz="1200" dirty="0" smtClean="0">
                <a:latin typeface="Cambria" pitchFamily="18" charset="0"/>
              </a:rPr>
              <a:t>и педагогическими  учреждениями страны позволяют организовывать различные типы мероприятий:</a:t>
            </a:r>
          </a:p>
          <a:p>
            <a:pPr rtl="0" eaLnBrk="1" fontAlgn="t" latinLnBrk="0" hangingPunct="1">
              <a:buFont typeface="Arial" pitchFamily="34" charset="0"/>
              <a:buChar char="•"/>
            </a:pPr>
            <a:r>
              <a:rPr kumimoji="1" lang="ru-RU" sz="1200" b="0" i="0" u="none" strike="noStrike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Олимпиады и творческие конкурсы (для</a:t>
            </a:r>
            <a:r>
              <a:rPr kumimoji="1"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 учителя и учеников) </a:t>
            </a:r>
            <a:endParaRPr kumimoji="1" lang="ru-RU" sz="1200" b="0" i="0" u="none" strike="noStrike" kern="1200" dirty="0" smtClean="0">
              <a:solidFill>
                <a:schemeClr val="tx1"/>
              </a:solidFill>
              <a:latin typeface="+mn-lt"/>
              <a:ea typeface="Arial" charset="0"/>
              <a:cs typeface="Arial" charset="0"/>
            </a:endParaRPr>
          </a:p>
          <a:p>
            <a:pPr marL="0">
              <a:buFont typeface="Arial" pitchFamily="34" charset="0"/>
              <a:buChar char="•"/>
            </a:pPr>
            <a:r>
              <a:rPr kumimoji="1" lang="ru-RU" sz="1200" b="0" i="0" u="none" strike="noStrike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Лаборатории профессионального мастерства ( выявление  и поддержка </a:t>
            </a:r>
            <a:r>
              <a:rPr kumimoji="1" lang="ru-RU" sz="1200" b="0" i="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талантливых учеников и инициативных учителей, создание условий для их творческого самовыражения</a:t>
            </a:r>
            <a:r>
              <a:rPr kumimoji="1" lang="en-US" sz="1200" b="0" i="0" kern="1200" baseline="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 </a:t>
            </a:r>
            <a:r>
              <a:rPr kumimoji="1" lang="ru-RU" sz="1200" b="0" i="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и самореализации, создание условий</a:t>
            </a:r>
            <a:r>
              <a:rPr kumimoji="1" lang="ru-RU" sz="1200" b="0" i="0" kern="1200" baseline="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 для поддержки одаренных детей).</a:t>
            </a:r>
            <a:endParaRPr kumimoji="1" lang="ru-RU" sz="1200" b="0" i="0" u="none" strike="noStrike" kern="1200" dirty="0" smtClean="0">
              <a:solidFill>
                <a:schemeClr val="tx1"/>
              </a:solidFill>
              <a:latin typeface="+mn-lt"/>
              <a:ea typeface="Arial" charset="0"/>
              <a:cs typeface="Arial" charset="0"/>
            </a:endParaRPr>
          </a:p>
          <a:p>
            <a:pPr marL="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1" lang="ru-RU" sz="1200" b="0" i="0" u="none" strike="noStrike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Конференции:</a:t>
            </a:r>
            <a:r>
              <a:rPr kumimoji="1"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 от региональных до всероссийских - в</a:t>
            </a:r>
            <a:r>
              <a:rPr kumimoji="1" lang="ru-RU" sz="1200" b="0" i="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ыявление и поддержка творчески работающих педагогов. Совершенствование профессионального уровня педагога.</a:t>
            </a:r>
          </a:p>
          <a:p>
            <a:pPr>
              <a:buFont typeface="Arial" pitchFamily="34" charset="0"/>
              <a:buChar char="•"/>
            </a:pPr>
            <a:r>
              <a:rPr kumimoji="1" lang="ru-RU" sz="1200" b="0" i="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Распространение дидактических и методических идей, соответствующих требованиям современного образования и ФГОС.</a:t>
            </a:r>
          </a:p>
          <a:p>
            <a:pPr>
              <a:buFont typeface="Arial" pitchFamily="34" charset="0"/>
              <a:buChar char="•"/>
            </a:pPr>
            <a:r>
              <a:rPr kumimoji="1" lang="ru-RU" sz="1200" b="0" i="0" u="none" strike="noStrike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Курсы повышения</a:t>
            </a:r>
            <a:r>
              <a:rPr kumimoji="1"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 квалификации и дистанционное обучение - п</a:t>
            </a:r>
            <a:r>
              <a:rPr kumimoji="1" lang="ru-RU" sz="1200" b="0" i="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редставление актуальной комплексной информации  дл</a:t>
            </a:r>
            <a:r>
              <a:rPr kumimoji="1" lang="ru-RU" sz="1200" b="0" i="0" kern="1200" baseline="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я руководителей и педагогов регионов через синтез информационных и практических мероприятий в рамках одной программы</a:t>
            </a:r>
            <a:endParaRPr kumimoji="1" lang="ru-RU" sz="1200" b="0" i="0" u="none" strike="noStrike" kern="1200" dirty="0" smtClean="0">
              <a:solidFill>
                <a:schemeClr val="tx1"/>
              </a:solidFill>
              <a:latin typeface="+mn-lt"/>
              <a:ea typeface="Arial" charset="0"/>
              <a:cs typeface="Arial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ru-RU" sz="1200" b="0" i="0" u="none" strike="noStrike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Педагогические экспедиции,</a:t>
            </a:r>
            <a:r>
              <a:rPr kumimoji="1"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 полевые практикумы - м</a:t>
            </a:r>
            <a:r>
              <a:rPr kumimoji="1" lang="ru-RU" sz="1200" b="0" i="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етодическая поддержка через систему образовательных практик, оказание непосредственной помощи педагогу на месте.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1200" b="0" i="0" dirty="0" smtClean="0"/>
              <a:t>Педагогическая экспедиция - форма методической поддержки, которая позволяет получать сведения для организации образовательного процесса в условиях, максимально приближенных к реальности, сбор разнообразного материала за короткий срок, методическая помощь педагогу через систему образовательных практик.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1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ru-RU" sz="1200" kern="1200" dirty="0" smtClean="0">
              <a:solidFill>
                <a:schemeClr val="tx1"/>
              </a:solidFill>
              <a:latin typeface="+mn-lt"/>
              <a:ea typeface="Arial" charset="0"/>
              <a:cs typeface="Arial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F4D08-EDCB-48CC-B9E6-D5DD9B56AD58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86344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kumimoji="1" lang="ru-RU" sz="1200" b="1" u="sng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Дистанционная школа учителей 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 – это возможность бесплатно получить квалифицированную методическую поддержку по реализации требований ФГОС средствами учебно-методических материалов корпорации</a:t>
            </a:r>
            <a:r>
              <a:rPr kumimoji="1" lang="ru-RU" sz="1200" kern="1200" baseline="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 «Российский учебник»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. </a:t>
            </a:r>
          </a:p>
          <a:p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Консультации проводятся в удаленном режиме и ориентированы на учителей-предметников, специалистов методических служб органов управления образованием и учреждений дополнительного профессионального образования. Участникам «Дистанционной школы учителей», успешно справившимся со всеми предложенными заданиями, выдаются сертификаты от объединенной издательской группы</a:t>
            </a:r>
          </a:p>
          <a:p>
            <a:endParaRPr kumimoji="1" lang="ru-RU" sz="1200" kern="1200" dirty="0" smtClean="0">
              <a:solidFill>
                <a:schemeClr val="tx1"/>
              </a:solidFill>
              <a:latin typeface="+mn-lt"/>
              <a:ea typeface="Arial" charset="0"/>
              <a:cs typeface="Arial" charset="0"/>
            </a:endParaRPr>
          </a:p>
          <a:p>
            <a:pPr>
              <a:spcBef>
                <a:spcPct val="0"/>
              </a:spcBef>
            </a:pPr>
            <a:endParaRPr lang="ru-RU" dirty="0" smtClean="0">
              <a:solidFill>
                <a:srgbClr val="000000"/>
              </a:solidFill>
              <a:ea typeface="Calibri" pitchFamily="34" charset="0"/>
              <a:cs typeface="Calibri" pitchFamily="34" charset="0"/>
              <a:sym typeface="Calibri" pitchFamily="34" charset="0"/>
            </a:endParaRPr>
          </a:p>
          <a:p>
            <a:pPr>
              <a:spcBef>
                <a:spcPct val="0"/>
              </a:spcBef>
            </a:pPr>
            <a:endParaRPr kumimoji="0" lang="ru-RU" dirty="0" smtClean="0">
              <a:cs typeface="Arial" pitchFamily="34" charset="0"/>
            </a:endParaRPr>
          </a:p>
        </p:txBody>
      </p:sp>
      <p:sp>
        <p:nvSpPr>
          <p:cNvPr id="2355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ED0C33B-6AC6-4F09-8C95-4B44018CB0C0}" type="slidenum">
              <a:rPr lang="ru-RU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6971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b="0" dirty="0" smtClean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Постоянный доступ к </a:t>
            </a:r>
            <a:r>
              <a:rPr lang="ru-RU" sz="1200" b="0" dirty="0" err="1" smtClean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вебинарам</a:t>
            </a:r>
            <a:r>
              <a:rPr lang="ru-RU" sz="1200" b="0" dirty="0" smtClean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которые Вам были интересны, семинарам, которые вы посетили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b="0" dirty="0" smtClean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Здесь доступны для скачивания Ваши электронные сертификаты участника </a:t>
            </a:r>
            <a:r>
              <a:rPr lang="ru-RU" sz="1200" b="0" dirty="0" err="1" smtClean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вебинаров</a:t>
            </a:r>
            <a:r>
              <a:rPr lang="ru-RU" sz="1200" b="0" dirty="0" smtClean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семинаров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b="0" dirty="0" smtClean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Здесь хранятся индивидуальные коды для скидок в </a:t>
            </a:r>
            <a:r>
              <a:rPr lang="ru-RU" sz="1200" b="0" dirty="0" err="1" smtClean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интернет-магазинах</a:t>
            </a:r>
            <a:r>
              <a:rPr lang="ru-RU" sz="1200" b="0" dirty="0" smtClean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учебной литературы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b="0" dirty="0" smtClean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Здесь создается библиотека скачанных материалов с сайта и просмотренных видеозаписей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b="0" dirty="0" smtClean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Ваш невидимый личный помощник будет рекомендовать тематические подборки по Вашему предмету или учебнику</a:t>
            </a:r>
          </a:p>
          <a:p>
            <a:r>
              <a:rPr lang="ru-RU" sz="1200" b="0" dirty="0" smtClean="0">
                <a:latin typeface="Cambria" pitchFamily="18" charset="0"/>
              </a:rPr>
              <a:t>Ценовые предложения от крупнейших </a:t>
            </a:r>
            <a:r>
              <a:rPr lang="ru-RU" sz="1200" b="0" dirty="0" err="1" smtClean="0">
                <a:latin typeface="Cambria" pitchFamily="18" charset="0"/>
              </a:rPr>
              <a:t>интернет-магазинов</a:t>
            </a:r>
            <a:r>
              <a:rPr lang="ru-RU" sz="1200" b="0" dirty="0" smtClean="0">
                <a:latin typeface="Cambria" pitchFamily="18" charset="0"/>
              </a:rPr>
              <a:t> для совершения самой выгодной покупки</a:t>
            </a:r>
          </a:p>
          <a:p>
            <a:r>
              <a:rPr lang="ru-RU" sz="1200" b="0" dirty="0" smtClean="0">
                <a:latin typeface="Cambria" pitchFamily="18" charset="0"/>
              </a:rPr>
              <a:t>Объединенный каталог двух издательств с фильтрами, которые важны для педагога;</a:t>
            </a:r>
          </a:p>
          <a:p>
            <a:r>
              <a:rPr lang="ru-RU" sz="1200" b="0" dirty="0" smtClean="0">
                <a:latin typeface="Cambria" pitchFamily="18" charset="0"/>
              </a:rPr>
              <a:t>Информация о новинках  с возможностью </a:t>
            </a:r>
            <a:r>
              <a:rPr lang="ru-RU" sz="1200" b="0" dirty="0" err="1" smtClean="0">
                <a:latin typeface="Cambria" pitchFamily="18" charset="0"/>
              </a:rPr>
              <a:t>предзаказа</a:t>
            </a:r>
            <a:r>
              <a:rPr lang="ru-RU" sz="1200" b="0" dirty="0" smtClean="0">
                <a:latin typeface="Cambria" pitchFamily="18" charset="0"/>
              </a:rPr>
              <a:t>;</a:t>
            </a:r>
          </a:p>
          <a:p>
            <a:r>
              <a:rPr lang="ru-RU" sz="1200" b="0" dirty="0" smtClean="0">
                <a:latin typeface="Cambria" pitchFamily="18" charset="0"/>
              </a:rPr>
              <a:t>Карта книжных магазинов с адресами и телефонами;</a:t>
            </a:r>
          </a:p>
          <a:p>
            <a:r>
              <a:rPr lang="ru-RU" sz="1200" b="0" dirty="0" smtClean="0">
                <a:latin typeface="Cambria" pitchFamily="18" charset="0"/>
              </a:rPr>
              <a:t>Индивидуальные скидки и </a:t>
            </a:r>
            <a:r>
              <a:rPr lang="ru-RU" sz="1200" b="0" dirty="0" err="1" smtClean="0">
                <a:latin typeface="Cambria" pitchFamily="18" charset="0"/>
              </a:rPr>
              <a:t>промокоды</a:t>
            </a:r>
            <a:r>
              <a:rPr lang="ru-RU" sz="1200" b="0" dirty="0" smtClean="0">
                <a:latin typeface="Cambria" pitchFamily="18" charset="0"/>
              </a:rPr>
              <a:t> для самых выгодных покупок</a:t>
            </a:r>
          </a:p>
          <a:p>
            <a:pPr>
              <a:spcBef>
                <a:spcPct val="0"/>
              </a:spcBef>
            </a:pPr>
            <a:endParaRPr kumimoji="0" lang="ru-RU" dirty="0" smtClean="0">
              <a:cs typeface="Arial" pitchFamily="34" charset="0"/>
            </a:endParaRPr>
          </a:p>
        </p:txBody>
      </p:sp>
      <p:sp>
        <p:nvSpPr>
          <p:cNvPr id="256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2C73F09-AA7D-4656-B408-43EFC59442AC}" type="slidenum">
              <a:rPr lang="ru-RU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155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kumimoji="0" lang="ru-RU" smtClean="0">
              <a:cs typeface="Arial" pitchFamily="34" charset="0"/>
            </a:endParaRPr>
          </a:p>
        </p:txBody>
      </p:sp>
      <p:sp>
        <p:nvSpPr>
          <p:cNvPr id="2765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7672A41-111B-4F42-A698-E635A55084A5}" type="slidenum">
              <a:rPr lang="ru-RU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17750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kumimoji="1" lang="ru-RU" sz="1200" b="1" kern="1200" dirty="0" smtClean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LECTA </a:t>
            </a:r>
            <a:r>
              <a:rPr kumimoji="1" lang="ru-RU" sz="1200" kern="1200" dirty="0" smtClean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объединяет механизм реализации электронных форм учебников с дополнительными сервисами, направленными на отработку практических навыков и умений у школьников.</a:t>
            </a:r>
          </a:p>
          <a:p>
            <a:r>
              <a:rPr kumimoji="1" lang="ru-RU" sz="1200" kern="1200" smtClean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Образовательная платформа LECTA предназначена для распространения и использования электронного образовательного контента в общеобразовательных учреждениях Российской Федерации.</a:t>
            </a:r>
            <a:r>
              <a:rPr lang="ru-RU" smtClean="0">
                <a:effectLst/>
              </a:rPr>
              <a:t> </a:t>
            </a:r>
            <a:endParaRPr kumimoji="0" lang="ru-RU" smtClean="0">
              <a:cs typeface="Arial" pitchFamily="34" charset="0"/>
            </a:endParaRPr>
          </a:p>
        </p:txBody>
      </p:sp>
      <p:sp>
        <p:nvSpPr>
          <p:cNvPr id="296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41E39DA-61BD-42AE-A5E9-47A946336CEB}" type="slidenum">
              <a:rPr lang="ru-RU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10005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kumimoji="0" lang="ru-RU" smtClean="0">
              <a:cs typeface="Arial" pitchFamily="34" charset="0"/>
            </a:endParaRPr>
          </a:p>
        </p:txBody>
      </p:sp>
      <p:sp>
        <p:nvSpPr>
          <p:cNvPr id="3174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8C9A822-E166-4BE0-923D-46528A3DF276}" type="slidenum">
              <a:rPr lang="ru-RU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6803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584F8A-4FD4-43AA-A568-9AC7FF817A3F}" type="datetimeFigureOut">
              <a:rPr lang="ru-RU"/>
              <a:pPr/>
              <a:t>01.08.2017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BEC511-A29B-4A9E-AF7B-E97E6A75A75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2F109F-2220-44AE-A92D-DDB179BB1BBC}" type="datetimeFigureOut">
              <a:rPr lang="ru-RU"/>
              <a:pPr/>
              <a:t>01.08.2017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FAC28-1AC6-490C-9139-F2510A50EAE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149DF37-D915-4C44-B102-744D4376A7ED}" type="datetimeFigureOut">
              <a:rPr lang="ru-RU"/>
              <a:pPr/>
              <a:t>01.08.2017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414688-F872-4EA4-9734-82CEAD851FF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813D6A6-FD05-4F20-A3AF-D2244831A0C1}" type="datetimeFigureOut">
              <a:rPr lang="ru-RU"/>
              <a:pPr/>
              <a:t>01.08.2017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3718FA-6CED-49E9-8E1C-3C9710514F8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A14C30-C6CB-4A0B-98E3-75E7DCBE34F8}" type="datetimeFigureOut">
              <a:rPr lang="ru-RU"/>
              <a:pPr/>
              <a:t>01.08.2017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7E3598-E8B6-4F71-903E-3A60063A07C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4483F81-2173-42A2-8830-2DC4E839EA06}" type="datetimeFigureOut">
              <a:rPr lang="ru-RU"/>
              <a:pPr/>
              <a:t>01.08.2017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3799AC-F5B3-401C-A97B-3ED7E886CB2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BA145B5-4F2F-4CAF-964E-FBC2C6E6F396}" type="datetimeFigureOut">
              <a:rPr lang="ru-RU"/>
              <a:pPr/>
              <a:t>01.08.2017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17D207-3110-41F5-9A92-E9EE4F26210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1079A4-53E5-4B70-B3E3-485601EF3D8B}" type="datetimeFigureOut">
              <a:rPr lang="ru-RU"/>
              <a:pPr/>
              <a:t>01.08.2017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B3BDB6-6EE3-4240-A991-96824B91341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2E2AB0-B373-44EE-AC3F-4A6A88718DFA}" type="datetimeFigureOut">
              <a:rPr lang="ru-RU"/>
              <a:pPr/>
              <a:t>01.08.2017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276012-5B91-41F7-9E19-576F2EF0EB9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0A75B10-2787-409C-8CBE-0214723F8CA4}" type="datetimeFigureOut">
              <a:rPr lang="ru-RU"/>
              <a:pPr/>
              <a:t>01.08.2017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BDE2D6-313A-481F-B1F5-918752B6719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2B1FE5-A6F6-4FF1-9BB2-FB30E6677B7C}" type="datetimeFigureOut">
              <a:rPr lang="ru-RU"/>
              <a:pPr/>
              <a:t>01.08.2017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79F20A-7147-4716-8EDE-3AF437F5D48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</a:defRPr>
            </a:lvl1pPr>
          </a:lstStyle>
          <a:p>
            <a:fld id="{ACAE22F2-35F9-4374-93FD-6D459F0D03CA}" type="datetimeFigureOut">
              <a:rPr lang="ru-RU"/>
              <a:pPr/>
              <a:t>01.08.2017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</a:defRPr>
            </a:lvl1pPr>
          </a:lstStyle>
          <a:p>
            <a:fld id="{93D6CF98-F8BC-4869-9D2F-E2D429D75F51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Arial" charset="0"/>
          <a:cs typeface="Arial" charset="0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Arial" charset="0"/>
          <a:cs typeface="Arial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7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://www.lecta.ru/atlasplus" TargetMode="Externa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lit.drofa-ventana.ru/" TargetMode="External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11.png"/><Relationship Id="rId5" Type="http://schemas.openxmlformats.org/officeDocument/2006/relationships/image" Target="../media/image35.png"/><Relationship Id="rId10" Type="http://schemas.openxmlformats.org/officeDocument/2006/relationships/image" Target="../media/image15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9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hyperlink" Target="http://lit.drofa-ventana.ru/" TargetMode="External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2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hyperlink" Target="http://lit.drofa-ventana.ru/" TargetMode="Externa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hyperlink" Target="http://hist.drofa-ventana.ru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9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38.png"/><Relationship Id="rId4" Type="http://schemas.openxmlformats.org/officeDocument/2006/relationships/hyperlink" Target="http://drofa-ventana.ru/vneuroka/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hyperlink" Target="http://hist.drofa-ventana.ru/" TargetMode="External"/><Relationship Id="rId4" Type="http://schemas.openxmlformats.org/officeDocument/2006/relationships/hyperlink" Target="https://eco.drofa-ventana.ru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38.png"/><Relationship Id="rId4" Type="http://schemas.openxmlformats.org/officeDocument/2006/relationships/hyperlink" Target="http://drofa-ventana.ru/vneuroka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38.png"/><Relationship Id="rId4" Type="http://schemas.openxmlformats.org/officeDocument/2006/relationships/hyperlink" Target="http://drofa-ventana.ru/vneuroka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38.png"/><Relationship Id="rId4" Type="http://schemas.openxmlformats.org/officeDocument/2006/relationships/hyperlink" Target="http://drofa-ventana.ru/vneuroka/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hyperlink" Target="http://drofa-ventana.ru/vneuroka/" TargetMode="External"/><Relationship Id="rId7" Type="http://schemas.openxmlformats.org/officeDocument/2006/relationships/hyperlink" Target="http://elkniga.ru/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itres.ru/" TargetMode="External"/><Relationship Id="rId5" Type="http://schemas.openxmlformats.org/officeDocument/2006/relationships/hyperlink" Target="https://lecta.ru/" TargetMode="External"/><Relationship Id="rId10" Type="http://schemas.openxmlformats.org/officeDocument/2006/relationships/image" Target="../media/image11.png"/><Relationship Id="rId4" Type="http://schemas.openxmlformats.org/officeDocument/2006/relationships/hyperlink" Target="https://eco.drofa-ventana.ru/" TargetMode="External"/><Relationship Id="rId9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6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drofa-ventana.ru/vneuroka/" TargetMode="External"/><Relationship Id="rId13" Type="http://schemas.openxmlformats.org/officeDocument/2006/relationships/hyperlink" Target="https://drofa-ventana.ru/l/oborudovanie-dlya-shkol-drofa-novaya-shkola/" TargetMode="External"/><Relationship Id="rId3" Type="http://schemas.openxmlformats.org/officeDocument/2006/relationships/hyperlink" Target="https://drofa-ventana.ru/metodicheskaja-pomosch/materialy/type-vebinar/" TargetMode="External"/><Relationship Id="rId7" Type="http://schemas.openxmlformats.org/officeDocument/2006/relationships/hyperlink" Target="https://drofa-ventana.ru/metodicheskaja-pomosch/distantsionnaya-shkola-uchiteley/" TargetMode="External"/><Relationship Id="rId12" Type="http://schemas.openxmlformats.org/officeDocument/2006/relationships/hyperlink" Target="https://drofa-ventana.ru/l/innoschool/" TargetMode="Externa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ecta.ru/" TargetMode="External"/><Relationship Id="rId11" Type="http://schemas.openxmlformats.org/officeDocument/2006/relationships/hyperlink" Target="https://eco.drofa-ventana.ru/" TargetMode="External"/><Relationship Id="rId5" Type="http://schemas.openxmlformats.org/officeDocument/2006/relationships/hyperlink" Target="https://drofa-ventana.ru/metodicheskaja-pomosch/materialy/type-konkursy-i-aktsii/" TargetMode="External"/><Relationship Id="rId15" Type="http://schemas.openxmlformats.org/officeDocument/2006/relationships/image" Target="../media/image10.png"/><Relationship Id="rId10" Type="http://schemas.openxmlformats.org/officeDocument/2006/relationships/hyperlink" Target="https://hist.drofa-ventana.ru/" TargetMode="External"/><Relationship Id="rId4" Type="http://schemas.openxmlformats.org/officeDocument/2006/relationships/hyperlink" Target="https://drofa-ventana.ru/" TargetMode="External"/><Relationship Id="rId9" Type="http://schemas.openxmlformats.org/officeDocument/2006/relationships/hyperlink" Target="https://lit.drofa-ventana.ru/" TargetMode="External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s://drofa-ventana.ru/metodicheskaja-pomosch/distantsionnaya-shkola-uchiteley/zayavka/index.php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hyperlink" Target="https://drofa-ventana.ru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11.png"/><Relationship Id="rId4" Type="http://schemas.openxmlformats.org/officeDocument/2006/relationships/image" Target="../media/image24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D:\Masha\черная пятница\CLI\!лори купленные\lori-0005793696-fullsize+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71450"/>
            <a:ext cx="9144000" cy="575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0" y="3324225"/>
            <a:ext cx="9144000" cy="1851025"/>
          </a:xfrm>
          <a:prstGeom prst="rect">
            <a:avLst/>
          </a:prstGeom>
          <a:solidFill>
            <a:srgbClr val="0070C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sz="1100"/>
          </a:p>
        </p:txBody>
      </p:sp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257579" y="3090863"/>
            <a:ext cx="9937104" cy="1956907"/>
          </a:xfrm>
          <a:noFill/>
          <a:ln/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>
            <a:noAutofit/>
          </a:bodyPr>
          <a:lstStyle/>
          <a:p>
            <a:pPr algn="l">
              <a:tabLst>
                <a:tab pos="1257300" algn="l"/>
              </a:tabLst>
            </a:pPr>
            <a:r>
              <a:rPr kumimoji="0" lang="ru-RU" sz="2800" b="1" dirty="0" smtClean="0">
                <a:solidFill>
                  <a:schemeClr val="bg1"/>
                </a:solidFill>
                <a:cs typeface="Arial" pitchFamily="34" charset="0"/>
              </a:rPr>
              <a:t>Ресурсы и сервисы корпорации «Российский учебник» </a:t>
            </a:r>
            <a:br>
              <a:rPr kumimoji="0" lang="ru-RU" sz="2800" b="1" dirty="0" smtClean="0">
                <a:solidFill>
                  <a:schemeClr val="bg1"/>
                </a:solidFill>
                <a:cs typeface="Arial" pitchFamily="34" charset="0"/>
              </a:rPr>
            </a:br>
            <a:r>
              <a:rPr kumimoji="0" lang="ru-RU" sz="2800" b="1" dirty="0" smtClean="0">
                <a:solidFill>
                  <a:schemeClr val="bg1"/>
                </a:solidFill>
                <a:cs typeface="Arial" pitchFamily="34" charset="0"/>
              </a:rPr>
              <a:t>в инновационном образовательном пространстве</a:t>
            </a:r>
          </a:p>
        </p:txBody>
      </p:sp>
      <p:sp>
        <p:nvSpPr>
          <p:cNvPr id="14342" name="Прямоугольник 9"/>
          <p:cNvSpPr>
            <a:spLocks noChangeArrowheads="1"/>
          </p:cNvSpPr>
          <p:nvPr/>
        </p:nvSpPr>
        <p:spPr bwMode="auto">
          <a:xfrm>
            <a:off x="261938" y="4719638"/>
            <a:ext cx="31146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ru-RU">
                <a:solidFill>
                  <a:schemeClr val="bg1"/>
                </a:solidFill>
              </a:rPr>
              <a:t>Направления и возможности</a:t>
            </a:r>
          </a:p>
        </p:txBody>
      </p:sp>
      <p:pic>
        <p:nvPicPr>
          <p:cNvPr id="1434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92200" y="285262"/>
            <a:ext cx="2027330" cy="48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D:\Masha\черная пятница\!Фирменные стили и логотипы\!Российский учебник\презентация\для-перезентации-РУ-лого-основной-РУ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5279" y="238126"/>
            <a:ext cx="2328350" cy="5631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9144000" cy="485775"/>
          </a:xfrm>
          <a:prstGeom prst="rect">
            <a:avLst/>
          </a:prstGeom>
          <a:solidFill>
            <a:srgbClr val="0070C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sz="1100"/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7938" y="15875"/>
            <a:ext cx="9144000" cy="508000"/>
          </a:xfrm>
        </p:spPr>
        <p:txBody>
          <a:bodyPr>
            <a:noAutofit/>
          </a:bodyPr>
          <a:lstStyle/>
          <a:p>
            <a:r>
              <a:rPr kumimoji="0" lang="ru-RU" sz="2000" b="1" smtClean="0">
                <a:solidFill>
                  <a:schemeClr val="bg1"/>
                </a:solidFill>
                <a:cs typeface="Arial" pitchFamily="34" charset="0"/>
              </a:rPr>
              <a:t>КНИГОВЫДАЧА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465513" y="1233488"/>
            <a:ext cx="5564187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kumimoji="0" lang="ru-RU">
                <a:solidFill>
                  <a:srgbClr val="000000"/>
                </a:solidFill>
              </a:rPr>
              <a:t>Элементарная единица услуги — </a:t>
            </a:r>
            <a:r>
              <a:rPr kumimoji="0" lang="ru-RU">
                <a:solidFill>
                  <a:srgbClr val="1794BE"/>
                </a:solidFill>
              </a:rPr>
              <a:t>КНИГОВЫДАЧА</a:t>
            </a:r>
            <a:r>
              <a:rPr kumimoji="0" lang="ru-RU">
                <a:solidFill>
                  <a:srgbClr val="000000"/>
                </a:solidFill>
              </a:rPr>
              <a:t>, </a:t>
            </a:r>
            <a:endParaRPr kumimoji="0" lang="en-US">
              <a:solidFill>
                <a:srgbClr val="000000"/>
              </a:solidFill>
            </a:endParaRPr>
          </a:p>
          <a:p>
            <a:r>
              <a:rPr kumimoji="0" lang="ru-RU">
                <a:solidFill>
                  <a:srgbClr val="000000"/>
                </a:solidFill>
              </a:rPr>
              <a:t>то есть предоставление</a:t>
            </a:r>
            <a:r>
              <a:rPr kumimoji="0" lang="en-US">
                <a:solidFill>
                  <a:srgbClr val="000000"/>
                </a:solidFill>
              </a:rPr>
              <a:t> </a:t>
            </a:r>
            <a:r>
              <a:rPr kumimoji="0" lang="ru-RU">
                <a:solidFill>
                  <a:srgbClr val="000000"/>
                </a:solidFill>
              </a:rPr>
              <a:t>ученику или учителю доступа на 500 дней к любому ЭФУ или другой книге</a:t>
            </a:r>
            <a:endParaRPr kumimoji="0" lang="en-US">
              <a:solidFill>
                <a:srgbClr val="000000"/>
              </a:solidFill>
            </a:endParaRPr>
          </a:p>
          <a:p>
            <a:r>
              <a:rPr kumimoji="0" lang="ru-RU">
                <a:solidFill>
                  <a:srgbClr val="000000"/>
                </a:solidFill>
              </a:rPr>
              <a:t>из</a:t>
            </a:r>
            <a:r>
              <a:rPr kumimoji="0" lang="en-US">
                <a:solidFill>
                  <a:srgbClr val="000000"/>
                </a:solidFill>
              </a:rPr>
              <a:t> </a:t>
            </a:r>
            <a:r>
              <a:rPr kumimoji="0" lang="ru-RU">
                <a:solidFill>
                  <a:srgbClr val="000000"/>
                </a:solidFill>
              </a:rPr>
              <a:t>библиотеки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486150" y="3062288"/>
            <a:ext cx="5286375" cy="1754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kumimoji="0" lang="ru-RU">
                <a:solidFill>
                  <a:srgbClr val="000000"/>
                </a:solidFill>
              </a:rPr>
              <a:t>Не знаете какие учебники нужны школе?</a:t>
            </a:r>
            <a:endParaRPr kumimoji="0" lang="en-US">
              <a:solidFill>
                <a:srgbClr val="000000"/>
              </a:solidFill>
            </a:endParaRPr>
          </a:p>
          <a:p>
            <a:r>
              <a:rPr kumimoji="0" lang="ru-RU">
                <a:solidFill>
                  <a:srgbClr val="000000"/>
                </a:solidFill>
              </a:rPr>
              <a:t> Это не проблема —</a:t>
            </a:r>
            <a:r>
              <a:rPr kumimoji="0" lang="en-US">
                <a:solidFill>
                  <a:srgbClr val="000000"/>
                </a:solidFill>
              </a:rPr>
              <a:t> </a:t>
            </a:r>
            <a:r>
              <a:rPr kumimoji="0" lang="ru-RU">
                <a:solidFill>
                  <a:srgbClr val="1794BE"/>
                </a:solidFill>
              </a:rPr>
              <a:t>КНИГОВЫДАЧИ</a:t>
            </a:r>
            <a:endParaRPr kumimoji="0" lang="en-US">
              <a:solidFill>
                <a:srgbClr val="1794BE"/>
              </a:solidFill>
            </a:endParaRPr>
          </a:p>
          <a:p>
            <a:r>
              <a:rPr kumimoji="0" lang="ru-RU">
                <a:solidFill>
                  <a:srgbClr val="1794BE"/>
                </a:solidFill>
              </a:rPr>
              <a:t>не привязаны</a:t>
            </a:r>
            <a:r>
              <a:rPr kumimoji="0" lang="en-US">
                <a:solidFill>
                  <a:srgbClr val="1794BE"/>
                </a:solidFill>
              </a:rPr>
              <a:t> </a:t>
            </a:r>
            <a:r>
              <a:rPr kumimoji="0" lang="ru-RU">
                <a:solidFill>
                  <a:srgbClr val="1794BE"/>
                </a:solidFill>
              </a:rPr>
              <a:t>к конкретным учебникам (книгам)</a:t>
            </a:r>
            <a:r>
              <a:rPr kumimoji="0" lang="ru-RU">
                <a:solidFill>
                  <a:srgbClr val="000000"/>
                </a:solidFill>
              </a:rPr>
              <a:t>. </a:t>
            </a:r>
            <a:endParaRPr kumimoji="0" lang="en-US">
              <a:solidFill>
                <a:srgbClr val="000000"/>
              </a:solidFill>
            </a:endParaRPr>
          </a:p>
          <a:p>
            <a:r>
              <a:rPr kumimoji="0" lang="ru-RU">
                <a:solidFill>
                  <a:srgbClr val="000000"/>
                </a:solidFill>
              </a:rPr>
              <a:t>Учитель или ученик сами</a:t>
            </a:r>
            <a:r>
              <a:rPr kumimoji="0" lang="en-US">
                <a:solidFill>
                  <a:srgbClr val="000000"/>
                </a:solidFill>
              </a:rPr>
              <a:t> </a:t>
            </a:r>
            <a:r>
              <a:rPr kumimoji="0" lang="ru-RU">
                <a:solidFill>
                  <a:srgbClr val="000000"/>
                </a:solidFill>
              </a:rPr>
              <a:t>выберут то,</a:t>
            </a:r>
            <a:endParaRPr kumimoji="0" lang="en-US">
              <a:solidFill>
                <a:srgbClr val="000000"/>
              </a:solidFill>
            </a:endParaRPr>
          </a:p>
          <a:p>
            <a:r>
              <a:rPr kumimoji="0" lang="ru-RU">
                <a:solidFill>
                  <a:srgbClr val="000000"/>
                </a:solidFill>
              </a:rPr>
              <a:t> что им нужно из библиотеки</a:t>
            </a:r>
          </a:p>
          <a:p>
            <a:endParaRPr kumimoji="0" lang="ru-RU">
              <a:solidFill>
                <a:srgbClr val="000000"/>
              </a:solidFill>
            </a:endParaRPr>
          </a:p>
        </p:txBody>
      </p:sp>
      <p:pic>
        <p:nvPicPr>
          <p:cNvPr id="32773" name="Изображение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5" y="742950"/>
            <a:ext cx="264477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2" descr="D:\Masha\черная пятница\CLI\!РАСТР\Va45665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5" y="2644775"/>
            <a:ext cx="2638425" cy="210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7" name="Изображение 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8" y="769938"/>
            <a:ext cx="481012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8" name="Изображение 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29013" y="2560638"/>
            <a:ext cx="481012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Изображение 10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91158" y="4657090"/>
            <a:ext cx="935037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Группа 12"/>
          <p:cNvGrpSpPr/>
          <p:nvPr/>
        </p:nvGrpSpPr>
        <p:grpSpPr>
          <a:xfrm>
            <a:off x="5433512" y="4636613"/>
            <a:ext cx="2285548" cy="339246"/>
            <a:chOff x="2244297" y="229962"/>
            <a:chExt cx="3327727" cy="493937"/>
          </a:xfrm>
        </p:grpSpPr>
        <p:pic>
          <p:nvPicPr>
            <p:cNvPr id="16" name="Picture 2" descr="D:\Masha\черная пятница\!Фирменные стили и логотипы\!Российский учебник\презентация\для-перезентации-РУ-лого-основной-РУ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44297" y="238124"/>
              <a:ext cx="2008616" cy="485775"/>
            </a:xfrm>
            <a:prstGeom prst="rect">
              <a:avLst/>
            </a:prstGeom>
            <a:noFill/>
          </p:spPr>
        </p:pic>
        <p:pic>
          <p:nvPicPr>
            <p:cNvPr id="17" name="Picture 3" descr="D:\Masha\черная пятница\!Фирменные стили и логотипы\!Российский учебник\презентация\для-перезентации-РУ-вентана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199064" y="234949"/>
              <a:ext cx="372960" cy="464127"/>
            </a:xfrm>
            <a:prstGeom prst="rect">
              <a:avLst/>
            </a:prstGeom>
            <a:noFill/>
          </p:spPr>
        </p:pic>
        <p:pic>
          <p:nvPicPr>
            <p:cNvPr id="18" name="Picture 4" descr="D:\Masha\черная пятница\!Фирменные стили и логотипы\!Российский учебник\презентация\для-перезентации-РУ-дрофа.pn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494213" y="229962"/>
              <a:ext cx="442024" cy="45583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057275"/>
            <a:ext cx="9151938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0" y="4467225"/>
            <a:ext cx="9144000" cy="676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sz="1100"/>
          </a:p>
        </p:txBody>
      </p:sp>
      <p:sp>
        <p:nvSpPr>
          <p:cNvPr id="10" name="Прямоугольник 9"/>
          <p:cNvSpPr/>
          <p:nvPr/>
        </p:nvSpPr>
        <p:spPr>
          <a:xfrm>
            <a:off x="3794125" y="3246438"/>
            <a:ext cx="5532438" cy="1012825"/>
          </a:xfrm>
          <a:prstGeom prst="rect">
            <a:avLst/>
          </a:prstGeom>
          <a:solidFill>
            <a:srgbClr val="FF000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sz="1100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9144000" cy="485775"/>
          </a:xfrm>
          <a:prstGeom prst="rect">
            <a:avLst/>
          </a:prstGeom>
          <a:solidFill>
            <a:srgbClr val="0070C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sz="1100"/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7938" y="15875"/>
            <a:ext cx="9144000" cy="508000"/>
          </a:xfrm>
        </p:spPr>
        <p:txBody>
          <a:bodyPr>
            <a:noAutofit/>
          </a:bodyPr>
          <a:lstStyle/>
          <a:p>
            <a:r>
              <a:rPr kumimoji="0" lang="ru-RU" sz="2000" b="1" smtClean="0">
                <a:solidFill>
                  <a:schemeClr val="bg1"/>
                </a:solidFill>
                <a:cs typeface="Arial" pitchFamily="34" charset="0"/>
              </a:rPr>
              <a:t>ОНЛАЙН-КУРС ПОВЫШЕНИЯ КВАЛИФИКАЦИИ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0175" y="3151188"/>
            <a:ext cx="4581525" cy="11699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kumimoji="0" lang="ru-RU" sz="1400">
                <a:solidFill>
                  <a:srgbClr val="000000"/>
                </a:solidFill>
              </a:rPr>
              <a:t>Возможности электронных учебников</a:t>
            </a:r>
          </a:p>
          <a:p>
            <a:pPr marL="285750" indent="-285750">
              <a:buFont typeface="Arial" pitchFamily="34" charset="0"/>
              <a:buChar char="•"/>
            </a:pPr>
            <a:r>
              <a:rPr kumimoji="0" lang="ru-RU" sz="1400">
                <a:solidFill>
                  <a:srgbClr val="000000"/>
                </a:solidFill>
              </a:rPr>
              <a:t>Эффективные методы их использования</a:t>
            </a:r>
          </a:p>
          <a:p>
            <a:pPr marL="285750" indent="-285750">
              <a:buFont typeface="Arial" pitchFamily="34" charset="0"/>
              <a:buChar char="•"/>
            </a:pPr>
            <a:r>
              <a:rPr kumimoji="0" lang="ru-RU" sz="1400">
                <a:solidFill>
                  <a:srgbClr val="000000"/>
                </a:solidFill>
              </a:rPr>
              <a:t>Методика грамотного проектирования</a:t>
            </a:r>
            <a:r>
              <a:rPr kumimoji="0" lang="en-US" sz="1400">
                <a:solidFill>
                  <a:srgbClr val="000000"/>
                </a:solidFill>
              </a:rPr>
              <a:t> </a:t>
            </a:r>
            <a:endParaRPr kumimoji="0" lang="ru-RU" sz="1400">
              <a:solidFill>
                <a:srgbClr val="000000"/>
              </a:solidFill>
            </a:endParaRPr>
          </a:p>
          <a:p>
            <a:pPr marL="285750" indent="-285750"/>
            <a:r>
              <a:rPr kumimoji="0" lang="ru-RU" sz="1400">
                <a:solidFill>
                  <a:srgbClr val="000000"/>
                </a:solidFill>
              </a:rPr>
              <a:t>	современного урока с использованием </a:t>
            </a:r>
          </a:p>
          <a:p>
            <a:pPr marL="285750" indent="-285750"/>
            <a:r>
              <a:rPr kumimoji="0" lang="ru-RU" sz="1400">
                <a:solidFill>
                  <a:srgbClr val="000000"/>
                </a:solidFill>
              </a:rPr>
              <a:t>	электронных форм обучения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060825" y="3435350"/>
            <a:ext cx="5611813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kumimoji="0" lang="ru-RU" b="1">
                <a:solidFill>
                  <a:schemeClr val="bg1"/>
                </a:solidFill>
              </a:rPr>
              <a:t>По окончании курса</a:t>
            </a:r>
            <a:r>
              <a:rPr kumimoji="0" lang="en-US" b="1">
                <a:solidFill>
                  <a:schemeClr val="bg1"/>
                </a:solidFill>
              </a:rPr>
              <a:t> </a:t>
            </a:r>
            <a:r>
              <a:rPr kumimoji="0" lang="ru-RU" b="1">
                <a:solidFill>
                  <a:schemeClr val="bg1"/>
                </a:solidFill>
              </a:rPr>
              <a:t>выдается</a:t>
            </a:r>
          </a:p>
          <a:p>
            <a:r>
              <a:rPr kumimoji="0" lang="ru-RU" b="1">
                <a:solidFill>
                  <a:schemeClr val="bg1"/>
                </a:solidFill>
              </a:rPr>
              <a:t>удостоверение</a:t>
            </a:r>
            <a:r>
              <a:rPr kumimoji="0" lang="en-US" b="1">
                <a:solidFill>
                  <a:schemeClr val="bg1"/>
                </a:solidFill>
              </a:rPr>
              <a:t> </a:t>
            </a:r>
            <a:r>
              <a:rPr kumimoji="0" lang="ru-RU" b="1">
                <a:solidFill>
                  <a:schemeClr val="bg1"/>
                </a:solidFill>
              </a:rPr>
              <a:t>установленного образца</a:t>
            </a:r>
          </a:p>
        </p:txBody>
      </p:sp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91158" y="4657090"/>
            <a:ext cx="935037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Группа 11"/>
          <p:cNvGrpSpPr/>
          <p:nvPr/>
        </p:nvGrpSpPr>
        <p:grpSpPr>
          <a:xfrm>
            <a:off x="5433512" y="4636613"/>
            <a:ext cx="2285548" cy="339246"/>
            <a:chOff x="2244297" y="229962"/>
            <a:chExt cx="3327727" cy="493937"/>
          </a:xfrm>
        </p:grpSpPr>
        <p:pic>
          <p:nvPicPr>
            <p:cNvPr id="13" name="Picture 2" descr="D:\Masha\черная пятница\!Фирменные стили и логотипы\!Российский учебник\презентация\для-перезентации-РУ-лого-основной-РУ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44297" y="238124"/>
              <a:ext cx="2008616" cy="485775"/>
            </a:xfrm>
            <a:prstGeom prst="rect">
              <a:avLst/>
            </a:prstGeom>
            <a:noFill/>
          </p:spPr>
        </p:pic>
        <p:pic>
          <p:nvPicPr>
            <p:cNvPr id="16" name="Picture 3" descr="D:\Masha\черная пятница\!Фирменные стили и логотипы\!Российский учебник\презентация\для-перезентации-РУ-вентана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199064" y="234949"/>
              <a:ext cx="372960" cy="464127"/>
            </a:xfrm>
            <a:prstGeom prst="rect">
              <a:avLst/>
            </a:prstGeom>
            <a:noFill/>
          </p:spPr>
        </p:pic>
        <p:pic>
          <p:nvPicPr>
            <p:cNvPr id="17" name="Picture 4" descr="D:\Masha\черная пятница\!Фирменные стили и логотипы\!Российский учебник\презентация\для-перезентации-РУ-дрофа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494213" y="229962"/>
              <a:ext cx="442024" cy="45583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9144000" cy="485775"/>
          </a:xfrm>
          <a:prstGeom prst="rect">
            <a:avLst/>
          </a:prstGeom>
          <a:solidFill>
            <a:srgbClr val="0070C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sz="1100"/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7938" y="15875"/>
            <a:ext cx="9144000" cy="508000"/>
          </a:xfrm>
        </p:spPr>
        <p:txBody>
          <a:bodyPr>
            <a:noAutofit/>
          </a:bodyPr>
          <a:lstStyle/>
          <a:p>
            <a:r>
              <a:rPr kumimoji="0" lang="ru-RU" sz="2000" b="1" smtClean="0">
                <a:solidFill>
                  <a:schemeClr val="bg1"/>
                </a:solidFill>
                <a:cs typeface="Arial" pitchFamily="34" charset="0"/>
              </a:rPr>
              <a:t>АТЛАС +</a:t>
            </a:r>
          </a:p>
        </p:txBody>
      </p:sp>
      <p:sp>
        <p:nvSpPr>
          <p:cNvPr id="36867" name="TextBox 21"/>
          <p:cNvSpPr txBox="1">
            <a:spLocks noChangeArrowheads="1"/>
          </p:cNvSpPr>
          <p:nvPr/>
        </p:nvSpPr>
        <p:spPr bwMode="auto">
          <a:xfrm>
            <a:off x="6049963" y="1392238"/>
            <a:ext cx="2944812" cy="1878012"/>
          </a:xfrm>
          <a:prstGeom prst="rect">
            <a:avLst/>
          </a:prstGeom>
          <a:solidFill>
            <a:schemeClr val="bg1">
              <a:alpha val="76077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defTabSz="457200"/>
            <a:r>
              <a:rPr kumimoji="0" lang="ru-RU" sz="1600">
                <a:solidFill>
                  <a:srgbClr val="000000"/>
                </a:solidFill>
                <a:latin typeface="Calibri Light" pitchFamily="34" charset="0"/>
              </a:rPr>
              <a:t>новаторский подход</a:t>
            </a:r>
          </a:p>
          <a:p>
            <a:pPr marL="180975" defTabSz="457200"/>
            <a:r>
              <a:rPr kumimoji="0" lang="ru-RU" sz="1600">
                <a:solidFill>
                  <a:srgbClr val="000000"/>
                </a:solidFill>
                <a:latin typeface="Calibri Light" pitchFamily="34" charset="0"/>
              </a:rPr>
              <a:t>к предоставлению</a:t>
            </a:r>
          </a:p>
          <a:p>
            <a:pPr marL="180975" defTabSz="457200"/>
            <a:r>
              <a:rPr kumimoji="0" lang="ru-RU" sz="1600">
                <a:solidFill>
                  <a:srgbClr val="000000"/>
                </a:solidFill>
                <a:latin typeface="Calibri Light" pitchFamily="34" charset="0"/>
              </a:rPr>
              <a:t>онлайн доступа</a:t>
            </a:r>
          </a:p>
          <a:p>
            <a:pPr marL="180975" defTabSz="457200"/>
            <a:r>
              <a:rPr kumimoji="0" lang="ru-RU" sz="1600">
                <a:solidFill>
                  <a:srgbClr val="000000"/>
                </a:solidFill>
                <a:latin typeface="Calibri Light" pitchFamily="34" charset="0"/>
              </a:rPr>
              <a:t>к бесплатным приложениям</a:t>
            </a:r>
          </a:p>
          <a:p>
            <a:pPr marL="180975" defTabSz="457200"/>
            <a:r>
              <a:rPr kumimoji="0" lang="ru-RU" sz="1600">
                <a:solidFill>
                  <a:srgbClr val="000000"/>
                </a:solidFill>
                <a:latin typeface="Calibri Light" pitchFamily="34" charset="0"/>
              </a:rPr>
              <a:t>к бумажным версиям атласов</a:t>
            </a:r>
            <a:r>
              <a:rPr kumimoji="0" lang="en-US" sz="1600">
                <a:solidFill>
                  <a:srgbClr val="000000"/>
                </a:solidFill>
                <a:latin typeface="Calibri Light" pitchFamily="34" charset="0"/>
              </a:rPr>
              <a:t> </a:t>
            </a:r>
          </a:p>
          <a:p>
            <a:pPr marL="180975" defTabSz="457200"/>
            <a:endParaRPr kumimoji="0" lang="en-US" sz="1600">
              <a:solidFill>
                <a:srgbClr val="000000"/>
              </a:solidFill>
              <a:latin typeface="Calibri Light" pitchFamily="34" charset="0"/>
            </a:endParaRPr>
          </a:p>
          <a:p>
            <a:pPr marL="180975" defTabSz="457200"/>
            <a:endParaRPr kumimoji="0" lang="en-US" sz="1600">
              <a:solidFill>
                <a:srgbClr val="000000"/>
              </a:solidFill>
              <a:latin typeface="Calibri Light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276975" y="2668588"/>
            <a:ext cx="236855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dirty="0">
                <a:solidFill>
                  <a:srgbClr val="1878A5"/>
                </a:solidFill>
                <a:latin typeface="+mj-lt"/>
                <a:cs typeface="Open Sans" charset="0"/>
                <a:hlinkClick r:id="rId3"/>
              </a:rPr>
              <a:t>www.lecta.ru/atlasplus</a:t>
            </a:r>
            <a:r>
              <a:rPr kumimoji="0" lang="en-US" dirty="0">
                <a:solidFill>
                  <a:srgbClr val="1878A5"/>
                </a:solidFill>
                <a:latin typeface="+mj-lt"/>
                <a:cs typeface="Open Sans" charset="0"/>
              </a:rPr>
              <a:t> </a:t>
            </a:r>
            <a:endParaRPr kumimoji="0" lang="ru-RU" dirty="0">
              <a:latin typeface="+mj-lt"/>
              <a:cs typeface="+mn-cs"/>
            </a:endParaRPr>
          </a:p>
        </p:txBody>
      </p:sp>
      <p:grpSp>
        <p:nvGrpSpPr>
          <p:cNvPr id="36869" name="Группа 16"/>
          <p:cNvGrpSpPr>
            <a:grpSpLocks/>
          </p:cNvGrpSpPr>
          <p:nvPr/>
        </p:nvGrpSpPr>
        <p:grpSpPr bwMode="auto">
          <a:xfrm>
            <a:off x="242888" y="974725"/>
            <a:ext cx="6024562" cy="3625850"/>
            <a:chOff x="176752" y="974083"/>
            <a:chExt cx="6024023" cy="3626492"/>
          </a:xfrm>
        </p:grpSpPr>
        <p:pic>
          <p:nvPicPr>
            <p:cNvPr id="36872" name="Рисунок 3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6752" y="974083"/>
              <a:ext cx="5893164" cy="3531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Прямоугольник 7"/>
            <p:cNvSpPr/>
            <p:nvPr/>
          </p:nvSpPr>
          <p:spPr>
            <a:xfrm>
              <a:off x="187863" y="4387812"/>
              <a:ext cx="6012912" cy="2127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ru-RU"/>
            </a:p>
          </p:txBody>
        </p:sp>
      </p:grpSp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91158" y="4657090"/>
            <a:ext cx="935037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Группа 11"/>
          <p:cNvGrpSpPr/>
          <p:nvPr/>
        </p:nvGrpSpPr>
        <p:grpSpPr>
          <a:xfrm>
            <a:off x="5433512" y="4636613"/>
            <a:ext cx="2285548" cy="339246"/>
            <a:chOff x="2244297" y="229962"/>
            <a:chExt cx="3327727" cy="493937"/>
          </a:xfrm>
        </p:grpSpPr>
        <p:pic>
          <p:nvPicPr>
            <p:cNvPr id="13" name="Picture 2" descr="D:\Masha\черная пятница\!Фирменные стили и логотипы\!Российский учебник\презентация\для-перезентации-РУ-лого-основной-РУ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44297" y="238124"/>
              <a:ext cx="2008616" cy="485775"/>
            </a:xfrm>
            <a:prstGeom prst="rect">
              <a:avLst/>
            </a:prstGeom>
            <a:noFill/>
          </p:spPr>
        </p:pic>
        <p:pic>
          <p:nvPicPr>
            <p:cNvPr id="16" name="Picture 3" descr="D:\Masha\черная пятница\!Фирменные стили и логотипы\!Российский учебник\презентация\для-перезентации-РУ-вентана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199064" y="234949"/>
              <a:ext cx="372960" cy="464127"/>
            </a:xfrm>
            <a:prstGeom prst="rect">
              <a:avLst/>
            </a:prstGeom>
            <a:noFill/>
          </p:spPr>
        </p:pic>
        <p:pic>
          <p:nvPicPr>
            <p:cNvPr id="17" name="Picture 4" descr="D:\Masha\черная пятница\!Фирменные стили и логотипы\!Российский учебник\презентация\для-перезентации-РУ-дрофа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494213" y="229962"/>
              <a:ext cx="442024" cy="45583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1033463"/>
            <a:ext cx="6172200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Треугольник 7"/>
          <p:cNvSpPr/>
          <p:nvPr/>
        </p:nvSpPr>
        <p:spPr>
          <a:xfrm rot="10800000">
            <a:off x="2643188" y="1033463"/>
            <a:ext cx="1549400" cy="4110037"/>
          </a:xfrm>
          <a:prstGeom prst="triangle">
            <a:avLst/>
          </a:prstGeom>
          <a:solidFill>
            <a:srgbClr val="E249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1033463"/>
            <a:ext cx="3409950" cy="4110037"/>
          </a:xfrm>
          <a:prstGeom prst="rect">
            <a:avLst/>
          </a:prstGeom>
          <a:solidFill>
            <a:srgbClr val="E249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dirty="0"/>
          </a:p>
        </p:txBody>
      </p:sp>
      <p:sp>
        <p:nvSpPr>
          <p:cNvPr id="38916" name="Прямоугольник 22"/>
          <p:cNvSpPr>
            <a:spLocks noChangeArrowheads="1"/>
          </p:cNvSpPr>
          <p:nvPr/>
        </p:nvSpPr>
        <p:spPr bwMode="auto">
          <a:xfrm>
            <a:off x="247650" y="3981450"/>
            <a:ext cx="4572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ru-RU" sz="1400" dirty="0">
                <a:solidFill>
                  <a:schemeClr val="bg1"/>
                </a:solidFill>
              </a:rPr>
              <a:t>Международный интернет-проект</a:t>
            </a:r>
          </a:p>
          <a:p>
            <a:r>
              <a:rPr kumimoji="0" lang="ru-RU" sz="1400" dirty="0">
                <a:solidFill>
                  <a:schemeClr val="bg1"/>
                </a:solidFill>
              </a:rPr>
              <a:t>по популяризации художественных</a:t>
            </a:r>
          </a:p>
          <a:p>
            <a:r>
              <a:rPr kumimoji="0" lang="ru-RU" sz="1400" dirty="0">
                <a:solidFill>
                  <a:schemeClr val="bg1"/>
                </a:solidFill>
              </a:rPr>
              <a:t>произведений, которые изучают</a:t>
            </a:r>
          </a:p>
          <a:p>
            <a:r>
              <a:rPr kumimoji="0" lang="ru-RU" sz="1400" dirty="0">
                <a:solidFill>
                  <a:schemeClr val="bg1"/>
                </a:solidFill>
              </a:rPr>
              <a:t>в школе</a:t>
            </a:r>
          </a:p>
        </p:txBody>
      </p:sp>
      <p:sp>
        <p:nvSpPr>
          <p:cNvPr id="38917" name="Прямоугольник 23"/>
          <p:cNvSpPr>
            <a:spLocks noChangeArrowheads="1"/>
          </p:cNvSpPr>
          <p:nvPr/>
        </p:nvSpPr>
        <p:spPr bwMode="auto">
          <a:xfrm>
            <a:off x="304800" y="2259013"/>
            <a:ext cx="4572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77800">
              <a:buFont typeface="Arial" pitchFamily="34" charset="0"/>
              <a:buChar char="•"/>
            </a:pPr>
            <a:r>
              <a:rPr kumimoji="0" lang="ru-RU" sz="1200" dirty="0" smtClean="0">
                <a:solidFill>
                  <a:schemeClr val="bg1"/>
                </a:solidFill>
              </a:rPr>
              <a:t>29 000</a:t>
            </a:r>
            <a:r>
              <a:rPr kumimoji="0" lang="ru-RU" sz="1200" dirty="0">
                <a:solidFill>
                  <a:schemeClr val="bg1"/>
                </a:solidFill>
              </a:rPr>
              <a:t>+ участников</a:t>
            </a:r>
          </a:p>
          <a:p>
            <a:pPr indent="177800">
              <a:buFont typeface="Arial" pitchFamily="34" charset="0"/>
              <a:buChar char="•"/>
            </a:pPr>
            <a:r>
              <a:rPr kumimoji="0" lang="ru-RU" sz="1200" dirty="0">
                <a:solidFill>
                  <a:schemeClr val="bg1"/>
                </a:solidFill>
              </a:rPr>
              <a:t>все регионы РФ</a:t>
            </a:r>
          </a:p>
          <a:p>
            <a:pPr indent="177800">
              <a:buFont typeface="Arial" pitchFamily="34" charset="0"/>
              <a:buChar char="•"/>
            </a:pPr>
            <a:r>
              <a:rPr kumimoji="0" lang="ru-RU" sz="1200" dirty="0" smtClean="0">
                <a:solidFill>
                  <a:schemeClr val="bg1"/>
                </a:solidFill>
              </a:rPr>
              <a:t>39 стран-участников</a:t>
            </a:r>
            <a:endParaRPr kumimoji="0" lang="ru-RU" sz="1200" dirty="0">
              <a:solidFill>
                <a:schemeClr val="bg1"/>
              </a:solidFill>
            </a:endParaRPr>
          </a:p>
          <a:p>
            <a:pPr indent="177800">
              <a:buFont typeface="Arial" pitchFamily="34" charset="0"/>
              <a:buChar char="•"/>
            </a:pPr>
            <a:r>
              <a:rPr kumimoji="0" lang="ru-RU" sz="1200" dirty="0">
                <a:solidFill>
                  <a:schemeClr val="bg1"/>
                </a:solidFill>
              </a:rPr>
              <a:t>запуск 6 июня 2016</a:t>
            </a:r>
            <a:endParaRPr kumimoji="0" lang="en-US" sz="1200" dirty="0">
              <a:solidFill>
                <a:schemeClr val="bg1"/>
              </a:solidFill>
            </a:endParaRPr>
          </a:p>
          <a:p>
            <a:pPr indent="177800">
              <a:buFont typeface="Arial" pitchFamily="34" charset="0"/>
              <a:buChar char="•"/>
            </a:pPr>
            <a:r>
              <a:rPr kumimoji="0" lang="ru-RU" sz="1200" dirty="0">
                <a:solidFill>
                  <a:schemeClr val="bg1"/>
                </a:solidFill>
              </a:rPr>
              <a:t>самая большая в стране видеотека</a:t>
            </a:r>
          </a:p>
          <a:p>
            <a:pPr indent="177800"/>
            <a:r>
              <a:rPr kumimoji="0" lang="ru-RU" sz="1200" dirty="0">
                <a:solidFill>
                  <a:schemeClr val="bg1"/>
                </a:solidFill>
              </a:rPr>
              <a:t>детских интерпретаций художественных</a:t>
            </a:r>
          </a:p>
          <a:p>
            <a:pPr indent="177800"/>
            <a:r>
              <a:rPr kumimoji="0" lang="ru-RU" sz="1200" dirty="0" smtClean="0">
                <a:solidFill>
                  <a:schemeClr val="bg1"/>
                </a:solidFill>
              </a:rPr>
              <a:t>произведений: 550+ писателей, </a:t>
            </a:r>
          </a:p>
          <a:p>
            <a:pPr indent="177800"/>
            <a:r>
              <a:rPr kumimoji="0" lang="ru-RU" sz="1200" dirty="0" smtClean="0">
                <a:solidFill>
                  <a:schemeClr val="bg1"/>
                </a:solidFill>
              </a:rPr>
              <a:t>4 000+ произведений</a:t>
            </a:r>
            <a:endParaRPr kumimoji="0" lang="ru-RU" sz="1200" dirty="0">
              <a:solidFill>
                <a:schemeClr val="bg1"/>
              </a:solidFill>
            </a:endParaRPr>
          </a:p>
        </p:txBody>
      </p:sp>
      <p:pic>
        <p:nvPicPr>
          <p:cNvPr id="38918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660" y="354054"/>
            <a:ext cx="325437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515" y="316685"/>
            <a:ext cx="4953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15225" y="319088"/>
            <a:ext cx="46037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86738" y="344488"/>
            <a:ext cx="652462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2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7029" y="354054"/>
            <a:ext cx="2328862" cy="386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320675" y="1798638"/>
            <a:ext cx="2224088" cy="334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/>
          </a:p>
        </p:txBody>
      </p:sp>
      <p:sp>
        <p:nvSpPr>
          <p:cNvPr id="38925" name="Прямоугольник 21"/>
          <p:cNvSpPr>
            <a:spLocks noChangeArrowheads="1"/>
          </p:cNvSpPr>
          <p:nvPr/>
        </p:nvSpPr>
        <p:spPr bwMode="auto">
          <a:xfrm>
            <a:off x="244475" y="1346200"/>
            <a:ext cx="29019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ru-RU" sz="2400" b="1">
                <a:solidFill>
                  <a:schemeClr val="bg1"/>
                </a:solidFill>
              </a:rPr>
              <a:t>СТРАНА ЧИТАЮЩАЯ</a:t>
            </a:r>
          </a:p>
        </p:txBody>
      </p:sp>
      <p:sp>
        <p:nvSpPr>
          <p:cNvPr id="38926" name="Прямоугольник 14"/>
          <p:cNvSpPr>
            <a:spLocks noChangeArrowheads="1"/>
          </p:cNvSpPr>
          <p:nvPr/>
        </p:nvSpPr>
        <p:spPr bwMode="auto">
          <a:xfrm>
            <a:off x="323850" y="1770063"/>
            <a:ext cx="22669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ru-RU" b="1" dirty="0" err="1">
                <a:solidFill>
                  <a:schemeClr val="bg1"/>
                </a:solidFill>
                <a:hlinkClick r:id="rId8"/>
              </a:rPr>
              <a:t>страначитающая.рф</a:t>
            </a:r>
            <a:endParaRPr kumimoji="0" lang="ru-RU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826682" y="4566206"/>
            <a:ext cx="3317318" cy="369332"/>
          </a:xfrm>
          <a:prstGeom prst="rect">
            <a:avLst/>
          </a:prstGeom>
          <a:solidFill>
            <a:schemeClr val="tx2"/>
          </a:solidFill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Премия Рунета  2016</a:t>
            </a:r>
            <a:r>
              <a:rPr lang="en-US" dirty="0" smtClean="0">
                <a:solidFill>
                  <a:schemeClr val="bg1"/>
                </a:solidFill>
              </a:rPr>
              <a:t>. </a:t>
            </a:r>
            <a:r>
              <a:rPr lang="ru-RU" dirty="0" smtClean="0">
                <a:solidFill>
                  <a:schemeClr val="bg1"/>
                </a:solidFill>
              </a:rPr>
              <a:t> ТОП – 10 </a:t>
            </a:r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4258384" y="335578"/>
            <a:ext cx="3222455" cy="478312"/>
            <a:chOff x="2244297" y="229962"/>
            <a:chExt cx="3327727" cy="493937"/>
          </a:xfrm>
        </p:grpSpPr>
        <p:pic>
          <p:nvPicPr>
            <p:cNvPr id="18" name="Picture 2" descr="D:\Masha\черная пятница\!Фирменные стили и логотипы\!Российский учебник\презентация\для-перезентации-РУ-лого-основной-РУ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244297" y="238124"/>
              <a:ext cx="2008616" cy="485775"/>
            </a:xfrm>
            <a:prstGeom prst="rect">
              <a:avLst/>
            </a:prstGeom>
            <a:noFill/>
          </p:spPr>
        </p:pic>
        <p:pic>
          <p:nvPicPr>
            <p:cNvPr id="19" name="Picture 3" descr="D:\Masha\черная пятница\!Фирменные стили и логотипы\!Российский учебник\презентация\для-перезентации-РУ-вентана.png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5199064" y="234949"/>
              <a:ext cx="372960" cy="464127"/>
            </a:xfrm>
            <a:prstGeom prst="rect">
              <a:avLst/>
            </a:prstGeom>
            <a:noFill/>
          </p:spPr>
        </p:pic>
        <p:pic>
          <p:nvPicPr>
            <p:cNvPr id="20" name="Picture 4" descr="D:\Masha\черная пятница\!Фирменные стили и логотипы\!Российский учебник\презентация\для-перезентации-РУ-дрофа.png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494213" y="229962"/>
              <a:ext cx="442024" cy="45583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004685" y="1041013"/>
            <a:ext cx="6418121" cy="4102488"/>
          </a:xfrm>
          <a:prstGeom prst="rect">
            <a:avLst/>
          </a:prstGeom>
        </p:spPr>
      </p:pic>
      <p:sp>
        <p:nvSpPr>
          <p:cNvPr id="12" name="Треугольник 7"/>
          <p:cNvSpPr/>
          <p:nvPr/>
        </p:nvSpPr>
        <p:spPr>
          <a:xfrm rot="10800000">
            <a:off x="2643188" y="1033463"/>
            <a:ext cx="1549400" cy="4110037"/>
          </a:xfrm>
          <a:prstGeom prst="triangle">
            <a:avLst/>
          </a:prstGeom>
          <a:solidFill>
            <a:srgbClr val="E249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1033463"/>
            <a:ext cx="3409950" cy="4110037"/>
          </a:xfrm>
          <a:prstGeom prst="rect">
            <a:avLst/>
          </a:prstGeom>
          <a:solidFill>
            <a:srgbClr val="E249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dirty="0"/>
          </a:p>
        </p:txBody>
      </p:sp>
      <p:sp>
        <p:nvSpPr>
          <p:cNvPr id="38916" name="Прямоугольник 22"/>
          <p:cNvSpPr>
            <a:spLocks noChangeArrowheads="1"/>
          </p:cNvSpPr>
          <p:nvPr/>
        </p:nvSpPr>
        <p:spPr bwMode="auto">
          <a:xfrm>
            <a:off x="172005" y="3511906"/>
            <a:ext cx="4572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Проект создает </a:t>
            </a:r>
            <a:r>
              <a:rPr lang="ru-RU" sz="1400" dirty="0">
                <a:solidFill>
                  <a:schemeClr val="bg1"/>
                </a:solidFill>
              </a:rPr>
              <a:t>в обществе позитивный </a:t>
            </a:r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имидж </a:t>
            </a:r>
            <a:r>
              <a:rPr lang="ru-RU" sz="1400" dirty="0">
                <a:solidFill>
                  <a:schemeClr val="bg1"/>
                </a:solidFill>
              </a:rPr>
              <a:t>читающей матери и возрождает </a:t>
            </a:r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многовековую </a:t>
            </a:r>
            <a:r>
              <a:rPr lang="ru-RU" sz="1400" dirty="0">
                <a:solidFill>
                  <a:schemeClr val="bg1"/>
                </a:solidFill>
              </a:rPr>
              <a:t>традицию семейных </a:t>
            </a:r>
            <a:r>
              <a:rPr lang="ru-RU" sz="1400" dirty="0" smtClean="0">
                <a:solidFill>
                  <a:schemeClr val="bg1"/>
                </a:solidFill>
              </a:rPr>
              <a:t>чтений. 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В </a:t>
            </a:r>
            <a:r>
              <a:rPr lang="ru-RU" sz="1400" dirty="0">
                <a:solidFill>
                  <a:schemeClr val="bg1"/>
                </a:solidFill>
              </a:rPr>
              <a:t>рамках проекта </a:t>
            </a:r>
            <a:r>
              <a:rPr lang="ru-RU" sz="1400" dirty="0" smtClean="0">
                <a:solidFill>
                  <a:schemeClr val="bg1"/>
                </a:solidFill>
              </a:rPr>
              <a:t>можно прочитать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>
                <a:solidFill>
                  <a:schemeClr val="bg1"/>
                </a:solidFill>
              </a:rPr>
              <a:t>книгу и тем детям, </a:t>
            </a:r>
            <a:r>
              <a:rPr lang="ru-RU" sz="1400" dirty="0" smtClean="0">
                <a:solidFill>
                  <a:schemeClr val="bg1"/>
                </a:solidFill>
              </a:rPr>
              <a:t>которые </a:t>
            </a:r>
            <a:r>
              <a:rPr lang="ru-RU" sz="1400" dirty="0">
                <a:solidFill>
                  <a:schemeClr val="bg1"/>
                </a:solidFill>
              </a:rPr>
              <a:t>оказались </a:t>
            </a:r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лишены материнского </a:t>
            </a:r>
            <a:r>
              <a:rPr lang="ru-RU" sz="1400" dirty="0">
                <a:solidFill>
                  <a:schemeClr val="bg1"/>
                </a:solidFill>
              </a:rPr>
              <a:t>внимания.</a:t>
            </a:r>
            <a:endParaRPr kumimoji="0" lang="ru-RU" sz="1400" dirty="0">
              <a:solidFill>
                <a:schemeClr val="bg1"/>
              </a:solidFill>
            </a:endParaRPr>
          </a:p>
        </p:txBody>
      </p:sp>
      <p:sp>
        <p:nvSpPr>
          <p:cNvPr id="38917" name="Прямоугольник 23"/>
          <p:cNvSpPr>
            <a:spLocks noChangeArrowheads="1"/>
          </p:cNvSpPr>
          <p:nvPr/>
        </p:nvSpPr>
        <p:spPr bwMode="auto">
          <a:xfrm>
            <a:off x="172005" y="2508939"/>
            <a:ext cx="4572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77800">
              <a:buFont typeface="Arial" pitchFamily="34" charset="0"/>
              <a:buChar char="•"/>
            </a:pPr>
            <a:r>
              <a:rPr lang="ru-RU" sz="1300" b="1" dirty="0" smtClean="0">
                <a:solidFill>
                  <a:schemeClr val="bg1"/>
                </a:solidFill>
              </a:rPr>
              <a:t>Даты</a:t>
            </a:r>
            <a:r>
              <a:rPr lang="ru-RU" sz="1300" dirty="0" smtClean="0">
                <a:solidFill>
                  <a:schemeClr val="bg1"/>
                </a:solidFill>
              </a:rPr>
              <a:t>: </a:t>
            </a:r>
            <a:r>
              <a:rPr lang="ru-RU" sz="1300" dirty="0">
                <a:solidFill>
                  <a:schemeClr val="bg1"/>
                </a:solidFill>
              </a:rPr>
              <a:t>1 апреля – 15 августа 2017 </a:t>
            </a:r>
            <a:r>
              <a:rPr lang="ru-RU" sz="1300" dirty="0" smtClean="0">
                <a:solidFill>
                  <a:schemeClr val="bg1"/>
                </a:solidFill>
              </a:rPr>
              <a:t>года</a:t>
            </a:r>
          </a:p>
          <a:p>
            <a:pPr indent="177800">
              <a:buFont typeface="Arial" pitchFamily="34" charset="0"/>
              <a:buChar char="•"/>
            </a:pPr>
            <a:r>
              <a:rPr lang="ru-RU" sz="1300" b="1" dirty="0" smtClean="0">
                <a:solidFill>
                  <a:schemeClr val="bg1"/>
                </a:solidFill>
              </a:rPr>
              <a:t>Участники</a:t>
            </a:r>
            <a:r>
              <a:rPr lang="ru-RU" sz="1300" dirty="0" smtClean="0">
                <a:solidFill>
                  <a:schemeClr val="bg1"/>
                </a:solidFill>
              </a:rPr>
              <a:t>: </a:t>
            </a:r>
            <a:r>
              <a:rPr lang="ru-RU" sz="1300" dirty="0">
                <a:solidFill>
                  <a:schemeClr val="bg1"/>
                </a:solidFill>
              </a:rPr>
              <a:t>мамы и дети любого возраста, </a:t>
            </a:r>
            <a:endParaRPr lang="ru-RU" sz="1300" dirty="0" smtClean="0">
              <a:solidFill>
                <a:schemeClr val="bg1"/>
              </a:solidFill>
            </a:endParaRPr>
          </a:p>
          <a:p>
            <a:pPr indent="177800"/>
            <a:r>
              <a:rPr lang="ru-RU" sz="1300" dirty="0" smtClean="0">
                <a:solidFill>
                  <a:schemeClr val="bg1"/>
                </a:solidFill>
              </a:rPr>
              <a:t>бабушки </a:t>
            </a:r>
            <a:r>
              <a:rPr lang="ru-RU" sz="1300" dirty="0">
                <a:solidFill>
                  <a:schemeClr val="bg1"/>
                </a:solidFill>
              </a:rPr>
              <a:t>и их </a:t>
            </a:r>
            <a:r>
              <a:rPr lang="ru-RU" sz="1300" dirty="0" smtClean="0">
                <a:solidFill>
                  <a:schemeClr val="bg1"/>
                </a:solidFill>
              </a:rPr>
              <a:t>внуки</a:t>
            </a:r>
          </a:p>
          <a:p>
            <a:pPr indent="177800">
              <a:buFont typeface="Arial" pitchFamily="34" charset="0"/>
              <a:buChar char="•"/>
            </a:pPr>
            <a:endParaRPr kumimoji="0" lang="ru-RU" sz="1300" dirty="0">
              <a:solidFill>
                <a:schemeClr val="bg1"/>
              </a:solidFill>
            </a:endParaRPr>
          </a:p>
        </p:txBody>
      </p:sp>
      <p:pic>
        <p:nvPicPr>
          <p:cNvPr id="38922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5" y="361950"/>
            <a:ext cx="27717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382052" y="2024857"/>
            <a:ext cx="2224088" cy="334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/>
          </a:p>
        </p:txBody>
      </p:sp>
      <p:sp>
        <p:nvSpPr>
          <p:cNvPr id="38925" name="Прямоугольник 21"/>
          <p:cNvSpPr>
            <a:spLocks noChangeArrowheads="1"/>
          </p:cNvSpPr>
          <p:nvPr/>
        </p:nvSpPr>
        <p:spPr bwMode="auto">
          <a:xfrm>
            <a:off x="172005" y="1134696"/>
            <a:ext cx="305641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ru-RU" sz="2400" b="1" dirty="0">
                <a:solidFill>
                  <a:schemeClr val="bg1"/>
                </a:solidFill>
              </a:rPr>
              <a:t>ЧИТАЮЩАЯ МАМА – </a:t>
            </a:r>
          </a:p>
          <a:p>
            <a:r>
              <a:rPr kumimoji="0" lang="ru-RU" sz="2400" b="1" dirty="0">
                <a:solidFill>
                  <a:schemeClr val="bg1"/>
                </a:solidFill>
              </a:rPr>
              <a:t>ЧИТАЮЩАЯ СТРАНА </a:t>
            </a:r>
          </a:p>
        </p:txBody>
      </p:sp>
      <p:sp>
        <p:nvSpPr>
          <p:cNvPr id="38926" name="Прямоугольник 14"/>
          <p:cNvSpPr>
            <a:spLocks noChangeArrowheads="1"/>
          </p:cNvSpPr>
          <p:nvPr/>
        </p:nvSpPr>
        <p:spPr bwMode="auto">
          <a:xfrm>
            <a:off x="340519" y="1957367"/>
            <a:ext cx="22669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ru-RU" b="1" dirty="0" err="1">
                <a:solidFill>
                  <a:schemeClr val="bg1"/>
                </a:solidFill>
                <a:hlinkClick r:id="rId5"/>
              </a:rPr>
              <a:t>страначитающая.рф</a:t>
            </a:r>
            <a:endParaRPr kumimoji="0" lang="ru-RU" b="1" dirty="0">
              <a:solidFill>
                <a:schemeClr val="bg1"/>
              </a:solidFill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5639605" y="312263"/>
            <a:ext cx="3222455" cy="478312"/>
            <a:chOff x="2244297" y="229962"/>
            <a:chExt cx="3327727" cy="493937"/>
          </a:xfrm>
        </p:grpSpPr>
        <p:pic>
          <p:nvPicPr>
            <p:cNvPr id="17" name="Picture 2" descr="D:\Masha\черная пятница\!Фирменные стили и логотипы\!Российский учебник\презентация\для-перезентации-РУ-лого-основной-РУ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44297" y="238124"/>
              <a:ext cx="2008616" cy="485775"/>
            </a:xfrm>
            <a:prstGeom prst="rect">
              <a:avLst/>
            </a:prstGeom>
            <a:noFill/>
          </p:spPr>
        </p:pic>
        <p:pic>
          <p:nvPicPr>
            <p:cNvPr id="18" name="Picture 3" descr="D:\Masha\черная пятница\!Фирменные стили и логотипы\!Российский учебник\презентация\для-перезентации-РУ-вентана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199064" y="234949"/>
              <a:ext cx="372960" cy="464127"/>
            </a:xfrm>
            <a:prstGeom prst="rect">
              <a:avLst/>
            </a:prstGeom>
            <a:noFill/>
          </p:spPr>
        </p:pic>
        <p:pic>
          <p:nvPicPr>
            <p:cNvPr id="19" name="Picture 4" descr="D:\Masha\черная пятница\!Фирменные стили и логотипы\!Российский учебник\презентация\для-перезентации-РУ-дрофа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494213" y="229962"/>
              <a:ext cx="442024" cy="455838"/>
            </a:xfrm>
            <a:prstGeom prst="rect">
              <a:avLst/>
            </a:prstGeom>
            <a:noFill/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44005" y="221566"/>
            <a:ext cx="679092" cy="7411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256" b="6213"/>
          <a:stretch/>
        </p:blipFill>
        <p:spPr>
          <a:xfrm>
            <a:off x="3601617" y="224776"/>
            <a:ext cx="991129" cy="78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742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136879" y="1041013"/>
            <a:ext cx="6153732" cy="4102488"/>
          </a:xfrm>
          <a:prstGeom prst="rect">
            <a:avLst/>
          </a:prstGeom>
        </p:spPr>
      </p:pic>
      <p:sp>
        <p:nvSpPr>
          <p:cNvPr id="12" name="Треугольник 7"/>
          <p:cNvSpPr/>
          <p:nvPr/>
        </p:nvSpPr>
        <p:spPr>
          <a:xfrm rot="10800000">
            <a:off x="2643188" y="1033463"/>
            <a:ext cx="1549400" cy="4110037"/>
          </a:xfrm>
          <a:prstGeom prst="triangle">
            <a:avLst/>
          </a:prstGeom>
          <a:solidFill>
            <a:srgbClr val="E249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1033463"/>
            <a:ext cx="3409950" cy="4110037"/>
          </a:xfrm>
          <a:prstGeom prst="rect">
            <a:avLst/>
          </a:prstGeom>
          <a:solidFill>
            <a:srgbClr val="E249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sz="1200" dirty="0"/>
          </a:p>
        </p:txBody>
      </p:sp>
      <p:sp>
        <p:nvSpPr>
          <p:cNvPr id="38916" name="Прямоугольник 22"/>
          <p:cNvSpPr>
            <a:spLocks noChangeArrowheads="1"/>
          </p:cNvSpPr>
          <p:nvPr/>
        </p:nvSpPr>
        <p:spPr bwMode="auto">
          <a:xfrm>
            <a:off x="196386" y="3969643"/>
            <a:ext cx="4572000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300" dirty="0" smtClean="0">
                <a:solidFill>
                  <a:schemeClr val="bg1"/>
                </a:solidFill>
              </a:rPr>
              <a:t>Проект призван помочь популяризации</a:t>
            </a:r>
          </a:p>
          <a:p>
            <a:r>
              <a:rPr lang="ru-RU" sz="1300" dirty="0" smtClean="0">
                <a:solidFill>
                  <a:schemeClr val="bg1"/>
                </a:solidFill>
              </a:rPr>
              <a:t>отечественной </a:t>
            </a:r>
            <a:r>
              <a:rPr lang="ru-RU" sz="1300" dirty="0">
                <a:solidFill>
                  <a:schemeClr val="bg1"/>
                </a:solidFill>
              </a:rPr>
              <a:t>поэтической классики, </a:t>
            </a:r>
            <a:endParaRPr lang="ru-RU" sz="1300" dirty="0" smtClean="0">
              <a:solidFill>
                <a:schemeClr val="bg1"/>
              </a:solidFill>
            </a:endParaRPr>
          </a:p>
          <a:p>
            <a:r>
              <a:rPr lang="ru-RU" sz="1300" dirty="0" smtClean="0">
                <a:solidFill>
                  <a:schemeClr val="bg1"/>
                </a:solidFill>
              </a:rPr>
              <a:t>изучаемой </a:t>
            </a:r>
            <a:r>
              <a:rPr lang="ru-RU" sz="1300" dirty="0">
                <a:solidFill>
                  <a:schemeClr val="bg1"/>
                </a:solidFill>
              </a:rPr>
              <a:t>в школе, </a:t>
            </a:r>
            <a:r>
              <a:rPr lang="ru-RU" sz="1300" dirty="0" smtClean="0">
                <a:solidFill>
                  <a:schemeClr val="bg1"/>
                </a:solidFill>
              </a:rPr>
              <a:t>привлечь </a:t>
            </a:r>
          </a:p>
          <a:p>
            <a:r>
              <a:rPr lang="ru-RU" sz="1300" dirty="0" smtClean="0">
                <a:solidFill>
                  <a:schemeClr val="bg1"/>
                </a:solidFill>
              </a:rPr>
              <a:t>внимание </a:t>
            </a:r>
            <a:r>
              <a:rPr lang="ru-RU" sz="1300" dirty="0">
                <a:solidFill>
                  <a:schemeClr val="bg1"/>
                </a:solidFill>
              </a:rPr>
              <a:t>к детским </a:t>
            </a:r>
            <a:r>
              <a:rPr lang="ru-RU" sz="1300" dirty="0" smtClean="0">
                <a:solidFill>
                  <a:schemeClr val="bg1"/>
                </a:solidFill>
              </a:rPr>
              <a:t>библиотечным </a:t>
            </a:r>
          </a:p>
          <a:p>
            <a:r>
              <a:rPr lang="ru-RU" sz="1300" dirty="0" smtClean="0">
                <a:solidFill>
                  <a:schemeClr val="bg1"/>
                </a:solidFill>
              </a:rPr>
              <a:t>учреждениям</a:t>
            </a:r>
            <a:endParaRPr kumimoji="0" lang="ru-RU" sz="1300" dirty="0">
              <a:solidFill>
                <a:schemeClr val="bg1"/>
              </a:solidFill>
            </a:endParaRPr>
          </a:p>
        </p:txBody>
      </p:sp>
      <p:sp>
        <p:nvSpPr>
          <p:cNvPr id="38917" name="Прямоугольник 23"/>
          <p:cNvSpPr>
            <a:spLocks noChangeArrowheads="1"/>
          </p:cNvSpPr>
          <p:nvPr/>
        </p:nvSpPr>
        <p:spPr bwMode="auto">
          <a:xfrm>
            <a:off x="166137" y="2484763"/>
            <a:ext cx="4572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77800">
              <a:buFont typeface="Arial" pitchFamily="34" charset="0"/>
              <a:buChar char="•"/>
            </a:pPr>
            <a:r>
              <a:rPr lang="ru-RU" sz="1200" b="1" dirty="0" smtClean="0">
                <a:solidFill>
                  <a:schemeClr val="bg1"/>
                </a:solidFill>
              </a:rPr>
              <a:t>Даты</a:t>
            </a:r>
            <a:r>
              <a:rPr lang="ru-RU" sz="1200" dirty="0" smtClean="0">
                <a:solidFill>
                  <a:schemeClr val="bg1"/>
                </a:solidFill>
              </a:rPr>
              <a:t>: </a:t>
            </a:r>
            <a:r>
              <a:rPr lang="ru-RU" sz="1200" dirty="0">
                <a:solidFill>
                  <a:schemeClr val="bg1"/>
                </a:solidFill>
              </a:rPr>
              <a:t>1 ноября – 28 декабря 2016 года </a:t>
            </a:r>
            <a:endParaRPr lang="ru-RU" sz="1200" dirty="0" smtClean="0">
              <a:solidFill>
                <a:schemeClr val="bg1"/>
              </a:solidFill>
            </a:endParaRPr>
          </a:p>
          <a:p>
            <a:pPr indent="177800">
              <a:buFont typeface="Arial" pitchFamily="34" charset="0"/>
              <a:buChar char="•"/>
            </a:pPr>
            <a:r>
              <a:rPr lang="ru-RU" sz="1200" b="1" dirty="0" smtClean="0">
                <a:solidFill>
                  <a:schemeClr val="bg1"/>
                </a:solidFill>
              </a:rPr>
              <a:t>Участники</a:t>
            </a:r>
            <a:r>
              <a:rPr lang="ru-RU" sz="1200" dirty="0" smtClean="0">
                <a:solidFill>
                  <a:schemeClr val="bg1"/>
                </a:solidFill>
              </a:rPr>
              <a:t>: </a:t>
            </a:r>
            <a:r>
              <a:rPr lang="ru-RU" sz="1200" dirty="0">
                <a:solidFill>
                  <a:schemeClr val="bg1"/>
                </a:solidFill>
              </a:rPr>
              <a:t>библиотекари, коллективы </a:t>
            </a:r>
            <a:endParaRPr lang="ru-RU" sz="1200" dirty="0" smtClean="0">
              <a:solidFill>
                <a:schemeClr val="bg1"/>
              </a:solidFill>
            </a:endParaRPr>
          </a:p>
          <a:p>
            <a:pPr marL="177800"/>
            <a:r>
              <a:rPr lang="ru-RU" sz="1200" dirty="0" smtClean="0">
                <a:solidFill>
                  <a:schemeClr val="bg1"/>
                </a:solidFill>
              </a:rPr>
              <a:t>библиотек</a:t>
            </a:r>
            <a:r>
              <a:rPr lang="ru-RU" sz="1200" dirty="0">
                <a:solidFill>
                  <a:schemeClr val="bg1"/>
                </a:solidFill>
              </a:rPr>
              <a:t>, а также юные </a:t>
            </a:r>
            <a:r>
              <a:rPr lang="ru-RU" sz="1200" dirty="0" smtClean="0">
                <a:solidFill>
                  <a:schemeClr val="bg1"/>
                </a:solidFill>
              </a:rPr>
              <a:t>посетители </a:t>
            </a:r>
          </a:p>
          <a:p>
            <a:pPr marL="177800"/>
            <a:r>
              <a:rPr lang="ru-RU" sz="1200" dirty="0" smtClean="0">
                <a:solidFill>
                  <a:schemeClr val="bg1"/>
                </a:solidFill>
              </a:rPr>
              <a:t>библиотек </a:t>
            </a:r>
            <a:r>
              <a:rPr lang="ru-RU" sz="1200" dirty="0">
                <a:solidFill>
                  <a:schemeClr val="bg1"/>
                </a:solidFill>
              </a:rPr>
              <a:t>(до 14 лет</a:t>
            </a:r>
            <a:r>
              <a:rPr lang="ru-RU" sz="1200" dirty="0" smtClean="0">
                <a:solidFill>
                  <a:schemeClr val="bg1"/>
                </a:solidFill>
              </a:rPr>
              <a:t>).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kumimoji="0" lang="ru-RU" sz="1200" dirty="0" smtClean="0">
                <a:solidFill>
                  <a:schemeClr val="bg1"/>
                </a:solidFill>
              </a:rPr>
              <a:t>Приняли участие </a:t>
            </a:r>
            <a:r>
              <a:rPr kumimoji="0" lang="ru-RU" sz="1200" b="1" dirty="0" smtClean="0">
                <a:solidFill>
                  <a:schemeClr val="bg1"/>
                </a:solidFill>
              </a:rPr>
              <a:t>1200 библиотек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bg1"/>
                </a:solidFill>
              </a:rPr>
              <a:t>Прислали </a:t>
            </a:r>
            <a:r>
              <a:rPr lang="ru-RU" sz="1200" b="1" dirty="0" smtClean="0">
                <a:solidFill>
                  <a:schemeClr val="bg1"/>
                </a:solidFill>
              </a:rPr>
              <a:t>5350 прочтений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kumimoji="0" lang="ru-RU" sz="1200" dirty="0" smtClean="0">
                <a:solidFill>
                  <a:schemeClr val="bg1"/>
                </a:solidFill>
              </a:rPr>
              <a:t>Прочитано </a:t>
            </a:r>
            <a:r>
              <a:rPr lang="ru-RU" sz="1200" b="1" dirty="0" smtClean="0">
                <a:solidFill>
                  <a:schemeClr val="bg1"/>
                </a:solidFill>
              </a:rPr>
              <a:t>1360 </a:t>
            </a:r>
            <a:r>
              <a:rPr lang="ru-RU" sz="1200" b="1" dirty="0">
                <a:solidFill>
                  <a:schemeClr val="bg1"/>
                </a:solidFill>
              </a:rPr>
              <a:t>произведений 212 </a:t>
            </a:r>
            <a:r>
              <a:rPr lang="ru-RU" sz="1200" b="1" dirty="0" smtClean="0">
                <a:solidFill>
                  <a:schemeClr val="bg1"/>
                </a:solidFill>
              </a:rPr>
              <a:t>авторов</a:t>
            </a:r>
            <a:endParaRPr kumimoji="0" lang="ru-RU" sz="1200" b="1" dirty="0" smtClean="0">
              <a:solidFill>
                <a:schemeClr val="bg1"/>
              </a:solidFill>
            </a:endParaRPr>
          </a:p>
        </p:txBody>
      </p:sp>
      <p:pic>
        <p:nvPicPr>
          <p:cNvPr id="38922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5" y="361950"/>
            <a:ext cx="27717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382052" y="2024857"/>
            <a:ext cx="2224088" cy="334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/>
          </a:p>
        </p:txBody>
      </p:sp>
      <p:sp>
        <p:nvSpPr>
          <p:cNvPr id="38925" name="Прямоугольник 21"/>
          <p:cNvSpPr>
            <a:spLocks noChangeArrowheads="1"/>
          </p:cNvSpPr>
          <p:nvPr/>
        </p:nvSpPr>
        <p:spPr bwMode="auto">
          <a:xfrm>
            <a:off x="240577" y="1088291"/>
            <a:ext cx="284552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ru-RU" sz="2400" b="1" dirty="0" smtClean="0">
                <a:solidFill>
                  <a:schemeClr val="bg1"/>
                </a:solidFill>
              </a:rPr>
              <a:t>ЧИТАЕМ КЛАССИКУ </a:t>
            </a:r>
          </a:p>
          <a:p>
            <a:r>
              <a:rPr kumimoji="0" lang="ru-RU" sz="2400" b="1" dirty="0" smtClean="0">
                <a:solidFill>
                  <a:schemeClr val="bg1"/>
                </a:solidFill>
              </a:rPr>
              <a:t>В БИБЛИОТЕКЕ</a:t>
            </a:r>
            <a:endParaRPr kumimoji="0" lang="ru-RU" sz="2400" b="1" dirty="0">
              <a:solidFill>
                <a:schemeClr val="bg1"/>
              </a:solidFill>
            </a:endParaRPr>
          </a:p>
        </p:txBody>
      </p:sp>
      <p:sp>
        <p:nvSpPr>
          <p:cNvPr id="38926" name="Прямоугольник 14"/>
          <p:cNvSpPr>
            <a:spLocks noChangeArrowheads="1"/>
          </p:cNvSpPr>
          <p:nvPr/>
        </p:nvSpPr>
        <p:spPr bwMode="auto">
          <a:xfrm>
            <a:off x="340519" y="1957367"/>
            <a:ext cx="22669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ru-RU" b="1" dirty="0" err="1">
                <a:solidFill>
                  <a:schemeClr val="bg1"/>
                </a:solidFill>
                <a:hlinkClick r:id="rId5"/>
              </a:rPr>
              <a:t>страначитающая.рф</a:t>
            </a:r>
            <a:endParaRPr kumimoji="0" lang="ru-RU" b="1" dirty="0">
              <a:solidFill>
                <a:schemeClr val="bg1"/>
              </a:solidFill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5639605" y="312263"/>
            <a:ext cx="3222455" cy="478312"/>
            <a:chOff x="2244297" y="229962"/>
            <a:chExt cx="3327727" cy="493937"/>
          </a:xfrm>
        </p:grpSpPr>
        <p:pic>
          <p:nvPicPr>
            <p:cNvPr id="19" name="Picture 2" descr="D:\Masha\черная пятница\!Фирменные стили и логотипы\!Российский учебник\презентация\для-перезентации-РУ-лого-основной-РУ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44297" y="238124"/>
              <a:ext cx="2008616" cy="485775"/>
            </a:xfrm>
            <a:prstGeom prst="rect">
              <a:avLst/>
            </a:prstGeom>
            <a:noFill/>
          </p:spPr>
        </p:pic>
        <p:pic>
          <p:nvPicPr>
            <p:cNvPr id="20" name="Picture 3" descr="D:\Masha\черная пятница\!Фирменные стили и логотипы\!Российский учебник\презентация\для-перезентации-РУ-вентана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199064" y="234949"/>
              <a:ext cx="372960" cy="464127"/>
            </a:xfrm>
            <a:prstGeom prst="rect">
              <a:avLst/>
            </a:prstGeom>
            <a:noFill/>
          </p:spPr>
        </p:pic>
        <p:pic>
          <p:nvPicPr>
            <p:cNvPr id="21" name="Picture 4" descr="D:\Masha\черная пятница\!Фирменные стили и логотипы\!Российский учебник\презентация\для-перезентации-РУ-дрофа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494213" y="229962"/>
              <a:ext cx="442024" cy="455838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xmlns="" val="52162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4338" y="1033463"/>
            <a:ext cx="7459662" cy="411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625475" y="1920875"/>
            <a:ext cx="261620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ru-RU" sz="2400" b="1">
                <a:solidFill>
                  <a:srgbClr val="595959"/>
                </a:solidFill>
              </a:rPr>
              <a:t>странавеликая.рф</a:t>
            </a:r>
          </a:p>
        </p:txBody>
      </p:sp>
      <p:sp>
        <p:nvSpPr>
          <p:cNvPr id="14" name="Треугольник 7"/>
          <p:cNvSpPr/>
          <p:nvPr/>
        </p:nvSpPr>
        <p:spPr>
          <a:xfrm rot="10800000">
            <a:off x="2643188" y="1033463"/>
            <a:ext cx="1549400" cy="4110037"/>
          </a:xfrm>
          <a:prstGeom prst="triangle">
            <a:avLst/>
          </a:prstGeom>
          <a:solidFill>
            <a:srgbClr val="73BE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1033463"/>
            <a:ext cx="3409950" cy="4110037"/>
          </a:xfrm>
          <a:prstGeom prst="rect">
            <a:avLst/>
          </a:prstGeom>
          <a:solidFill>
            <a:srgbClr val="73BE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dirty="0"/>
          </a:p>
        </p:txBody>
      </p:sp>
      <p:sp>
        <p:nvSpPr>
          <p:cNvPr id="39941" name="Прямоугольник 19"/>
          <p:cNvSpPr>
            <a:spLocks noChangeArrowheads="1"/>
          </p:cNvSpPr>
          <p:nvPr/>
        </p:nvSpPr>
        <p:spPr bwMode="auto">
          <a:xfrm>
            <a:off x="164127" y="1356982"/>
            <a:ext cx="32067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ru-RU" sz="2400" b="1" dirty="0">
                <a:solidFill>
                  <a:schemeClr val="bg1"/>
                </a:solidFill>
              </a:rPr>
              <a:t>СТРАНА</a:t>
            </a:r>
          </a:p>
          <a:p>
            <a:r>
              <a:rPr kumimoji="0" lang="ru-RU" sz="2400" b="1" dirty="0">
                <a:solidFill>
                  <a:schemeClr val="bg1"/>
                </a:solidFill>
              </a:rPr>
              <a:t>С ВЕЛИКОЙ ИСТОРИЕЙ</a:t>
            </a:r>
            <a:endParaRPr kumimoji="0" lang="ru-RU" b="1" dirty="0">
              <a:solidFill>
                <a:schemeClr val="bg1"/>
              </a:solidFill>
            </a:endParaRPr>
          </a:p>
        </p:txBody>
      </p:sp>
      <p:sp>
        <p:nvSpPr>
          <p:cNvPr id="39942" name="Прямоугольник 20"/>
          <p:cNvSpPr>
            <a:spLocks noChangeArrowheads="1"/>
          </p:cNvSpPr>
          <p:nvPr/>
        </p:nvSpPr>
        <p:spPr bwMode="auto">
          <a:xfrm>
            <a:off x="142840" y="4214748"/>
            <a:ext cx="4572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Проект  о </a:t>
            </a:r>
            <a:r>
              <a:rPr lang="ru-RU" sz="1400" dirty="0">
                <a:solidFill>
                  <a:schemeClr val="bg1"/>
                </a:solidFill>
              </a:rPr>
              <a:t>великой стране в рассказах </a:t>
            </a:r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ее </a:t>
            </a:r>
            <a:r>
              <a:rPr lang="ru-RU" sz="1400" dirty="0">
                <a:solidFill>
                  <a:schemeClr val="bg1"/>
                </a:solidFill>
              </a:rPr>
              <a:t>граждан, </a:t>
            </a:r>
            <a:r>
              <a:rPr lang="ru-RU" sz="1400" dirty="0" smtClean="0">
                <a:solidFill>
                  <a:schemeClr val="bg1"/>
                </a:solidFill>
              </a:rPr>
              <a:t>масштабная </a:t>
            </a:r>
            <a:r>
              <a:rPr lang="ru-RU" sz="1400" dirty="0">
                <a:solidFill>
                  <a:schemeClr val="bg1"/>
                </a:solidFill>
              </a:rPr>
              <a:t>летопись </a:t>
            </a:r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российского образования</a:t>
            </a:r>
            <a:r>
              <a:rPr lang="ru-RU" sz="1400" dirty="0">
                <a:solidFill>
                  <a:schemeClr val="bg1"/>
                </a:solidFill>
              </a:rPr>
              <a:t>. </a:t>
            </a:r>
            <a:endParaRPr kumimoji="0" lang="ru-RU" sz="1400" dirty="0">
              <a:solidFill>
                <a:schemeClr val="bg1"/>
              </a:solidFill>
            </a:endParaRPr>
          </a:p>
        </p:txBody>
      </p:sp>
      <p:pic>
        <p:nvPicPr>
          <p:cNvPr id="3994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42875"/>
            <a:ext cx="1946275" cy="76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4" name="Прямоугольник 24"/>
          <p:cNvSpPr>
            <a:spLocks noChangeArrowheads="1"/>
          </p:cNvSpPr>
          <p:nvPr/>
        </p:nvSpPr>
        <p:spPr bwMode="auto">
          <a:xfrm>
            <a:off x="106363" y="2639665"/>
            <a:ext cx="4572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77800">
              <a:buFont typeface="Arial" pitchFamily="34" charset="0"/>
              <a:buChar char="•"/>
            </a:pPr>
            <a:r>
              <a:rPr kumimoji="0" lang="ru-RU" sz="1400" dirty="0">
                <a:solidFill>
                  <a:schemeClr val="bg1"/>
                </a:solidFill>
              </a:rPr>
              <a:t>все регионы </a:t>
            </a:r>
            <a:r>
              <a:rPr kumimoji="0" lang="ru-RU" sz="1400" dirty="0" smtClean="0">
                <a:solidFill>
                  <a:schemeClr val="bg1"/>
                </a:solidFill>
              </a:rPr>
              <a:t>РФ</a:t>
            </a:r>
          </a:p>
          <a:p>
            <a:pPr indent="177800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</a:rPr>
              <a:t>конкурсы для учителей и всей страны</a:t>
            </a:r>
          </a:p>
          <a:p>
            <a:pPr indent="177800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</a:rPr>
              <a:t>методические </a:t>
            </a:r>
            <a:r>
              <a:rPr lang="ru-RU" sz="1400" dirty="0">
                <a:solidFill>
                  <a:schemeClr val="bg1"/>
                </a:solidFill>
              </a:rPr>
              <a:t>разработки </a:t>
            </a:r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     и </a:t>
            </a:r>
            <a:r>
              <a:rPr lang="ru-RU" sz="1400" dirty="0">
                <a:solidFill>
                  <a:schemeClr val="bg1"/>
                </a:solidFill>
              </a:rPr>
              <a:t>статьи для школьных учителей </a:t>
            </a:r>
            <a:r>
              <a:rPr lang="ru-RU" sz="1400" dirty="0" smtClean="0">
                <a:solidFill>
                  <a:schemeClr val="bg1"/>
                </a:solidFill>
              </a:rPr>
              <a:t>истории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</a:rPr>
              <a:t>интерактивная карта проекта с историями</a:t>
            </a:r>
          </a:p>
          <a:p>
            <a:r>
              <a:rPr kumimoji="0" lang="ru-RU" sz="1400" dirty="0" smtClean="0">
                <a:solidFill>
                  <a:schemeClr val="bg1"/>
                </a:solidFill>
              </a:rPr>
              <a:t>     о своей семье, своей страны</a:t>
            </a:r>
            <a:endParaRPr kumimoji="0" lang="ru-RU" sz="1400" dirty="0">
              <a:solidFill>
                <a:schemeClr val="bg1"/>
              </a:solidFill>
            </a:endParaRPr>
          </a:p>
        </p:txBody>
      </p:sp>
      <p:pic>
        <p:nvPicPr>
          <p:cNvPr id="3994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98763" y="349250"/>
            <a:ext cx="1198562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6" name="Picture 9" descr="C:\Users\zgonnik.m\Desktop\logo-rossiyskaya-gazet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25925" y="298450"/>
            <a:ext cx="1017588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3863" y="339725"/>
            <a:ext cx="16716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8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89813" y="371475"/>
            <a:ext cx="1522412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222849" y="2170919"/>
            <a:ext cx="2079625" cy="334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/>
          </a:p>
        </p:txBody>
      </p:sp>
      <p:sp>
        <p:nvSpPr>
          <p:cNvPr id="39950" name="Прямоугольник 17"/>
          <p:cNvSpPr>
            <a:spLocks noChangeArrowheads="1"/>
          </p:cNvSpPr>
          <p:nvPr/>
        </p:nvSpPr>
        <p:spPr bwMode="auto">
          <a:xfrm>
            <a:off x="255358" y="1768475"/>
            <a:ext cx="23241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kumimoji="0" lang="ru-RU" sz="2400" b="1" dirty="0">
              <a:solidFill>
                <a:schemeClr val="bg1"/>
              </a:solidFill>
            </a:endParaRPr>
          </a:p>
          <a:p>
            <a:r>
              <a:rPr kumimoji="0" lang="ru-RU" b="1" dirty="0" err="1">
                <a:solidFill>
                  <a:schemeClr val="bg1"/>
                </a:solidFill>
                <a:hlinkClick r:id="rId9"/>
              </a:rPr>
              <a:t>странавеликая.рф</a:t>
            </a:r>
            <a:endParaRPr kumimoji="0"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6695" t="18684" r="16695" b="-5080"/>
          <a:stretch/>
        </p:blipFill>
        <p:spPr>
          <a:xfrm>
            <a:off x="2004480" y="1101012"/>
            <a:ext cx="7712878" cy="4443704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0" y="1089489"/>
            <a:ext cx="4192091" cy="4109995"/>
            <a:chOff x="-7938" y="1982095"/>
            <a:chExt cx="4192091" cy="4109995"/>
          </a:xfrm>
          <a:solidFill>
            <a:schemeClr val="accent6"/>
          </a:solidFill>
        </p:grpSpPr>
        <p:sp>
          <p:nvSpPr>
            <p:cNvPr id="7" name="Треугольник 7"/>
            <p:cNvSpPr/>
            <p:nvPr/>
          </p:nvSpPr>
          <p:spPr>
            <a:xfrm rot="10800000">
              <a:off x="2635980" y="1982095"/>
              <a:ext cx="1548173" cy="4109995"/>
            </a:xfrm>
            <a:prstGeom prst="triangle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7938" y="1982095"/>
              <a:ext cx="3410269" cy="410999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dirty="0" smtClean="0"/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244029" y="1345555"/>
            <a:ext cx="33995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СТРАНА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НЕВЫУЧЕННЫХ УРОКОВ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42888" y="3906029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Всероссийский </a:t>
            </a:r>
            <a:r>
              <a:rPr lang="ru-RU" sz="1400" dirty="0">
                <a:solidFill>
                  <a:schemeClr val="bg1"/>
                </a:solidFill>
                <a:ea typeface="Arial" charset="0"/>
                <a:cs typeface="Arial" charset="0"/>
              </a:rPr>
              <a:t>интернет-проект, </a:t>
            </a:r>
            <a:endParaRPr lang="ru-RU" sz="1400" dirty="0" smtClean="0">
              <a:solidFill>
                <a:schemeClr val="bg1"/>
              </a:solidFill>
              <a:ea typeface="Arial" charset="0"/>
              <a:cs typeface="Arial" charset="0"/>
            </a:endParaRPr>
          </a:p>
          <a:p>
            <a:r>
              <a:rPr lang="ru-RU" sz="14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направленный </a:t>
            </a:r>
            <a:r>
              <a:rPr lang="ru-RU" sz="1400" dirty="0">
                <a:solidFill>
                  <a:schemeClr val="bg1"/>
                </a:solidFill>
                <a:ea typeface="Arial" charset="0"/>
                <a:cs typeface="Arial" charset="0"/>
              </a:rPr>
              <a:t>на создание </a:t>
            </a:r>
            <a:r>
              <a:rPr lang="ru-RU" sz="14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уникальной </a:t>
            </a:r>
          </a:p>
          <a:p>
            <a:r>
              <a:rPr lang="ru-RU" sz="14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коллекции</a:t>
            </a:r>
            <a:r>
              <a:rPr lang="ru-RU" sz="1400" dirty="0">
                <a:solidFill>
                  <a:schemeClr val="bg1"/>
                </a:solidFill>
                <a:ea typeface="Arial" charset="0"/>
                <a:cs typeface="Arial" charset="0"/>
              </a:rPr>
              <a:t> </a:t>
            </a:r>
            <a:r>
              <a:rPr lang="ru-RU" sz="14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методических </a:t>
            </a:r>
            <a:r>
              <a:rPr lang="ru-RU" sz="1400" dirty="0">
                <a:solidFill>
                  <a:schemeClr val="bg1"/>
                </a:solidFill>
                <a:ea typeface="Arial" charset="0"/>
                <a:cs typeface="Arial" charset="0"/>
              </a:rPr>
              <a:t>материалов </a:t>
            </a:r>
            <a:endParaRPr lang="ru-RU" sz="1400" dirty="0" smtClean="0">
              <a:solidFill>
                <a:schemeClr val="bg1"/>
              </a:solidFill>
              <a:ea typeface="Arial" charset="0"/>
              <a:cs typeface="Arial" charset="0"/>
            </a:endParaRPr>
          </a:p>
          <a:p>
            <a:r>
              <a:rPr lang="ru-RU" sz="14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учителей </a:t>
            </a:r>
            <a:r>
              <a:rPr lang="ru-RU" sz="1400" dirty="0">
                <a:solidFill>
                  <a:schemeClr val="bg1"/>
                </a:solidFill>
                <a:ea typeface="Arial" charset="0"/>
                <a:cs typeface="Arial" charset="0"/>
              </a:rPr>
              <a:t>по проведению </a:t>
            </a:r>
            <a:endParaRPr lang="ru-RU" sz="1400" dirty="0" smtClean="0">
              <a:solidFill>
                <a:schemeClr val="bg1"/>
              </a:solidFill>
              <a:ea typeface="Arial" charset="0"/>
              <a:cs typeface="Arial" charset="0"/>
            </a:endParaRPr>
          </a:p>
          <a:p>
            <a:r>
              <a:rPr lang="ru-RU" sz="14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внеурочной </a:t>
            </a:r>
            <a:r>
              <a:rPr lang="ru-RU" sz="1400" dirty="0">
                <a:solidFill>
                  <a:schemeClr val="bg1"/>
                </a:solidFill>
                <a:ea typeface="Arial" charset="0"/>
                <a:cs typeface="Arial" charset="0"/>
              </a:rPr>
              <a:t>деятельности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2420" y="2860295"/>
            <a:ext cx="4572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77800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bg1"/>
                </a:solidFill>
              </a:rPr>
              <a:t>все регионы РФ</a:t>
            </a:r>
          </a:p>
          <a:p>
            <a:pPr indent="177800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bg1"/>
                </a:solidFill>
              </a:rPr>
              <a:t>ежемесячные конкурсы</a:t>
            </a:r>
          </a:p>
          <a:p>
            <a:pPr indent="177800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bg1"/>
                </a:solidFill>
              </a:rPr>
              <a:t>1500+ методических разработок</a:t>
            </a:r>
          </a:p>
          <a:p>
            <a:pPr indent="177800">
              <a:buFont typeface="Arial" pitchFamily="34" charset="0"/>
              <a:buChar char="•"/>
            </a:pPr>
            <a:endParaRPr lang="ru-RU" dirty="0" smtClean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2420" y="2164080"/>
            <a:ext cx="2880360" cy="411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53531" y="2166104"/>
            <a:ext cx="26111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hlinkClick r:id="rId4"/>
              </a:rPr>
              <a:t>rosuchebnik.ru/</a:t>
            </a:r>
            <a:r>
              <a:rPr lang="en-US" b="1" dirty="0" err="1" smtClean="0">
                <a:solidFill>
                  <a:schemeClr val="bg1"/>
                </a:solidFill>
                <a:hlinkClick r:id="rId4"/>
              </a:rPr>
              <a:t>vneuroka</a:t>
            </a:r>
            <a:endParaRPr lang="ru-RU" b="1" dirty="0">
              <a:solidFill>
                <a:schemeClr val="bg1"/>
              </a:solidFill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5639605" y="312263"/>
            <a:ext cx="3222455" cy="478312"/>
            <a:chOff x="2244297" y="229962"/>
            <a:chExt cx="3327727" cy="493937"/>
          </a:xfrm>
        </p:grpSpPr>
        <p:pic>
          <p:nvPicPr>
            <p:cNvPr id="16" name="Picture 2" descr="D:\Masha\черная пятница\!Фирменные стили и логотипы\!Российский учебник\презентация\для-перезентации-РУ-лого-основной-РУ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44297" y="238124"/>
              <a:ext cx="2008616" cy="485775"/>
            </a:xfrm>
            <a:prstGeom prst="rect">
              <a:avLst/>
            </a:prstGeom>
            <a:noFill/>
          </p:spPr>
        </p:pic>
        <p:pic>
          <p:nvPicPr>
            <p:cNvPr id="17" name="Picture 3" descr="D:\Masha\черная пятница\!Фирменные стили и логотипы\!Российский учебник\презентация\для-перезентации-РУ-вентана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199064" y="234949"/>
              <a:ext cx="372960" cy="464127"/>
            </a:xfrm>
            <a:prstGeom prst="rect">
              <a:avLst/>
            </a:prstGeom>
            <a:noFill/>
          </p:spPr>
        </p:pic>
        <p:pic>
          <p:nvPicPr>
            <p:cNvPr id="19" name="Picture 4" descr="D:\Masha\черная пятница\!Фирменные стили и логотипы\!Российский учебник\презентация\для-перезентации-РУ-дрофа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494213" y="229962"/>
              <a:ext cx="442024" cy="455838"/>
            </a:xfrm>
            <a:prstGeom prst="rect">
              <a:avLst/>
            </a:prstGeom>
            <a:noFill/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544"/>
          <a:stretch/>
        </p:blipFill>
        <p:spPr>
          <a:xfrm>
            <a:off x="4576193" y="139579"/>
            <a:ext cx="829746" cy="83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650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62890" y="977317"/>
            <a:ext cx="6664165" cy="4166183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0" y="0"/>
            <a:ext cx="9144000" cy="1033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/>
          </a:p>
        </p:txBody>
      </p:sp>
      <p:sp>
        <p:nvSpPr>
          <p:cNvPr id="12" name="Треугольник 7"/>
          <p:cNvSpPr/>
          <p:nvPr/>
        </p:nvSpPr>
        <p:spPr>
          <a:xfrm rot="10800000">
            <a:off x="2643918" y="1033505"/>
            <a:ext cx="1548173" cy="4109995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1033505"/>
            <a:ext cx="3410269" cy="410999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/>
          </a:p>
        </p:txBody>
      </p:sp>
      <p:sp>
        <p:nvSpPr>
          <p:cNvPr id="23" name="Прямоугольник 22"/>
          <p:cNvSpPr/>
          <p:nvPr/>
        </p:nvSpPr>
        <p:spPr>
          <a:xfrm>
            <a:off x="146843" y="4078621"/>
            <a:ext cx="3337561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 smtClean="0">
                <a:solidFill>
                  <a:schemeClr val="bg1"/>
                </a:solidFill>
              </a:rPr>
              <a:t>Всероссийский </a:t>
            </a:r>
            <a:r>
              <a:rPr lang="ru-RU" sz="1300" dirty="0">
                <a:solidFill>
                  <a:schemeClr val="bg1"/>
                </a:solidFill>
              </a:rPr>
              <a:t>проект, </a:t>
            </a:r>
            <a:r>
              <a:rPr lang="ru-RU" sz="1300" dirty="0" smtClean="0">
                <a:solidFill>
                  <a:schemeClr val="bg1"/>
                </a:solidFill>
              </a:rPr>
              <a:t>направленный </a:t>
            </a:r>
            <a:r>
              <a:rPr lang="ru-RU" sz="1300" dirty="0">
                <a:solidFill>
                  <a:schemeClr val="bg1"/>
                </a:solidFill>
              </a:rPr>
              <a:t>на формирование экологического мировоззрения </a:t>
            </a:r>
            <a:r>
              <a:rPr lang="ru-RU" sz="1300" dirty="0" smtClean="0">
                <a:solidFill>
                  <a:schemeClr val="bg1"/>
                </a:solidFill>
              </a:rPr>
              <a:t>воспитанников </a:t>
            </a:r>
            <a:r>
              <a:rPr lang="ru-RU" sz="1300" dirty="0">
                <a:solidFill>
                  <a:schemeClr val="bg1"/>
                </a:solidFill>
              </a:rPr>
              <a:t>дошкольных образовательных организаций и обучающихся школ. </a:t>
            </a:r>
            <a:endParaRPr lang="ru-RU" sz="1300" dirty="0" smtClean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18293" y="2033754"/>
            <a:ext cx="2773681" cy="481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  <a:hlinkClick r:id="rId4"/>
              </a:rPr>
              <a:t>странаэкологическая.рф</a:t>
            </a:r>
            <a:endParaRPr lang="ru-RU" b="1" dirty="0">
              <a:solidFill>
                <a:schemeClr val="bg1"/>
              </a:solidFill>
              <a:hlinkClick r:id="rId5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20819" y="1202757"/>
            <a:ext cx="32635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СТРАНА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ЭКОЛОГИЧЕСКИХ ТРОП</a:t>
            </a:r>
          </a:p>
        </p:txBody>
      </p: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-11112" y="281940"/>
            <a:ext cx="9144000" cy="44143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СТРАНА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endParaRPr lang="ru-RU" sz="2400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71450" y="2603552"/>
            <a:ext cx="340042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>
              <a:buFont typeface="Arial" pitchFamily="34" charset="0"/>
              <a:buChar char="•"/>
            </a:pPr>
            <a:r>
              <a:rPr lang="ru-RU" sz="1300" dirty="0" smtClean="0">
                <a:solidFill>
                  <a:schemeClr val="bg1"/>
                </a:solidFill>
              </a:rPr>
              <a:t>приурочен к Году экологии в  Росси</a:t>
            </a:r>
          </a:p>
          <a:p>
            <a:pPr indent="177800">
              <a:buFont typeface="Arial" pitchFamily="34" charset="0"/>
              <a:buChar char="•"/>
            </a:pPr>
            <a:r>
              <a:rPr lang="ru-RU" sz="1300" dirty="0" smtClean="0">
                <a:solidFill>
                  <a:schemeClr val="bg1"/>
                </a:solidFill>
              </a:rPr>
              <a:t>ежемеся</a:t>
            </a:r>
            <a:r>
              <a:rPr lang="ru-RU" sz="1300" dirty="0">
                <a:solidFill>
                  <a:schemeClr val="bg1"/>
                </a:solidFill>
              </a:rPr>
              <a:t>ч</a:t>
            </a:r>
            <a:r>
              <a:rPr lang="ru-RU" sz="1300" dirty="0" smtClean="0">
                <a:solidFill>
                  <a:schemeClr val="bg1"/>
                </a:solidFill>
              </a:rPr>
              <a:t>ные конкурсы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ru-RU" sz="1300" dirty="0">
                <a:solidFill>
                  <a:schemeClr val="bg1"/>
                </a:solidFill>
              </a:rPr>
              <a:t>энциклопедия растительного и животного мира родного </a:t>
            </a:r>
            <a:r>
              <a:rPr lang="ru-RU" sz="1300" dirty="0" smtClean="0">
                <a:solidFill>
                  <a:schemeClr val="bg1"/>
                </a:solidFill>
              </a:rPr>
              <a:t>края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ru-RU" sz="1300" dirty="0" smtClean="0">
                <a:solidFill>
                  <a:schemeClr val="bg1"/>
                </a:solidFill>
              </a:rPr>
              <a:t>интерактивная </a:t>
            </a:r>
            <a:r>
              <a:rPr lang="ru-RU" sz="1300" dirty="0">
                <a:solidFill>
                  <a:schemeClr val="bg1"/>
                </a:solidFill>
              </a:rPr>
              <a:t>карта маршрутов детей и их родителей</a:t>
            </a:r>
          </a:p>
          <a:p>
            <a:pPr indent="177800">
              <a:buFont typeface="Arial" pitchFamily="34" charset="0"/>
              <a:buChar char="•"/>
            </a:pPr>
            <a:endParaRPr lang="ru-RU" sz="1400" dirty="0" smtClean="0">
              <a:solidFill>
                <a:schemeClr val="bg1"/>
              </a:solidFill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5639605" y="312263"/>
            <a:ext cx="3222455" cy="478312"/>
            <a:chOff x="2244297" y="229962"/>
            <a:chExt cx="3327727" cy="493937"/>
          </a:xfrm>
        </p:grpSpPr>
        <p:pic>
          <p:nvPicPr>
            <p:cNvPr id="19" name="Picture 2" descr="D:\Masha\черная пятница\!Фирменные стили и логотипы\!Российский учебник\презентация\для-перезентации-РУ-лого-основной-РУ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44297" y="238124"/>
              <a:ext cx="2008616" cy="485775"/>
            </a:xfrm>
            <a:prstGeom prst="rect">
              <a:avLst/>
            </a:prstGeom>
            <a:noFill/>
          </p:spPr>
        </p:pic>
        <p:pic>
          <p:nvPicPr>
            <p:cNvPr id="20" name="Picture 3" descr="D:\Masha\черная пятница\!Фирменные стили и логотипы\!Российский учебник\презентация\для-перезентации-РУ-вентана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199064" y="234949"/>
              <a:ext cx="372960" cy="464127"/>
            </a:xfrm>
            <a:prstGeom prst="rect">
              <a:avLst/>
            </a:prstGeom>
            <a:noFill/>
          </p:spPr>
        </p:pic>
        <p:pic>
          <p:nvPicPr>
            <p:cNvPr id="21" name="Picture 4" descr="D:\Masha\черная пятница\!Фирменные стили и логотипы\!Российский учебник\презентация\для-перезентации-РУ-дрофа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494213" y="229962"/>
              <a:ext cx="442024" cy="455838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xmlns="" val="232137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 descr="C:\Users\zgonnik.m\Downloads\shutterstock_4080108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5428" y="1033462"/>
            <a:ext cx="6168571" cy="4110037"/>
          </a:xfrm>
          <a:prstGeom prst="rect">
            <a:avLst/>
          </a:prstGeom>
          <a:noFill/>
        </p:spPr>
      </p:pic>
      <p:sp>
        <p:nvSpPr>
          <p:cNvPr id="12" name="Треугольник 7"/>
          <p:cNvSpPr/>
          <p:nvPr/>
        </p:nvSpPr>
        <p:spPr>
          <a:xfrm rot="10800000">
            <a:off x="2643918" y="1033505"/>
            <a:ext cx="1548173" cy="4109995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1033505"/>
            <a:ext cx="3410269" cy="410999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/>
          </a:p>
        </p:txBody>
      </p:sp>
      <p:sp>
        <p:nvSpPr>
          <p:cNvPr id="23" name="Прямоугольник 22"/>
          <p:cNvSpPr/>
          <p:nvPr/>
        </p:nvSpPr>
        <p:spPr>
          <a:xfrm>
            <a:off x="288924" y="2802166"/>
            <a:ext cx="32894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Всероссийский проект поддержки</a:t>
            </a:r>
          </a:p>
          <a:p>
            <a:r>
              <a:rPr lang="ru-RU" sz="1400" b="1" dirty="0" smtClean="0">
                <a:solidFill>
                  <a:schemeClr val="bg1"/>
                </a:solidFill>
              </a:rPr>
              <a:t>и распространения инновационного опыта школ</a:t>
            </a:r>
          </a:p>
          <a:p>
            <a:endParaRPr lang="ru-RU" sz="1400" dirty="0" smtClean="0">
              <a:solidFill>
                <a:schemeClr val="bg1"/>
              </a:solidFill>
            </a:endParaRPr>
          </a:p>
          <a:p>
            <a:pPr indent="179388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</a:rPr>
              <a:t>Все регионы РФ</a:t>
            </a:r>
          </a:p>
          <a:p>
            <a:pPr indent="179388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</a:rPr>
              <a:t>ЭФУ в каждом классе</a:t>
            </a:r>
          </a:p>
          <a:p>
            <a:pPr indent="179388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</a:rPr>
              <a:t>Адресная методическая поддержка</a:t>
            </a:r>
          </a:p>
          <a:p>
            <a:pPr indent="179388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</a:rPr>
              <a:t>Распространение передового опыта</a:t>
            </a:r>
          </a:p>
          <a:p>
            <a:pPr indent="179388"/>
            <a:r>
              <a:rPr lang="ru-RU" sz="1400" dirty="0" smtClean="0">
                <a:solidFill>
                  <a:schemeClr val="bg1"/>
                </a:solidFill>
              </a:rPr>
              <a:t>в СМИ</a:t>
            </a:r>
          </a:p>
          <a:p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0040" y="2339340"/>
            <a:ext cx="1908810" cy="335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z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23922" y="2310884"/>
            <a:ext cx="22668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hlinkClick r:id="rId4"/>
              </a:rPr>
              <a:t>rosuchebnik.ru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649" y="1353175"/>
            <a:ext cx="27884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ШКОЛА, ОТКРЫТАЯ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ИННОВАЦИЯМ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5639605" y="312263"/>
            <a:ext cx="3222455" cy="478312"/>
            <a:chOff x="2244297" y="229962"/>
            <a:chExt cx="3327727" cy="493937"/>
          </a:xfrm>
        </p:grpSpPr>
        <p:pic>
          <p:nvPicPr>
            <p:cNvPr id="16" name="Picture 2" descr="D:\Masha\черная пятница\!Фирменные стили и логотипы\!Российский учебник\презентация\для-перезентации-РУ-лого-основной-РУ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44297" y="238124"/>
              <a:ext cx="2008616" cy="485775"/>
            </a:xfrm>
            <a:prstGeom prst="rect">
              <a:avLst/>
            </a:prstGeom>
            <a:noFill/>
          </p:spPr>
        </p:pic>
        <p:pic>
          <p:nvPicPr>
            <p:cNvPr id="17" name="Picture 3" descr="D:\Masha\черная пятница\!Фирменные стили и логотипы\!Российский учебник\презентация\для-перезентации-РУ-вентана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199064" y="234949"/>
              <a:ext cx="372960" cy="464127"/>
            </a:xfrm>
            <a:prstGeom prst="rect">
              <a:avLst/>
            </a:prstGeom>
            <a:noFill/>
          </p:spPr>
        </p:pic>
        <p:pic>
          <p:nvPicPr>
            <p:cNvPr id="19" name="Picture 4" descr="D:\Masha\черная пятница\!Фирменные стили и логотипы\!Российский учебник\презентация\для-перезентации-РУ-дрофа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494213" y="229962"/>
              <a:ext cx="442024" cy="45583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257579" y="3090863"/>
            <a:ext cx="9937104" cy="1956907"/>
          </a:xfrm>
          <a:noFill/>
          <a:ln/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>
            <a:noAutofit/>
          </a:bodyPr>
          <a:lstStyle/>
          <a:p>
            <a:pPr algn="l">
              <a:tabLst>
                <a:tab pos="1257300" algn="l"/>
              </a:tabLst>
            </a:pPr>
            <a:r>
              <a:rPr kumimoji="0" lang="ru-RU" sz="2800" b="1" dirty="0" smtClean="0">
                <a:solidFill>
                  <a:schemeClr val="bg1"/>
                </a:solidFill>
                <a:cs typeface="Arial" pitchFamily="34" charset="0"/>
              </a:rPr>
              <a:t>Ресурсы и сервисы «ДРОФА-ВЕНТАНА» </a:t>
            </a:r>
            <a:br>
              <a:rPr kumimoji="0" lang="ru-RU" sz="2800" b="1" dirty="0" smtClean="0">
                <a:solidFill>
                  <a:schemeClr val="bg1"/>
                </a:solidFill>
                <a:cs typeface="Arial" pitchFamily="34" charset="0"/>
              </a:rPr>
            </a:br>
            <a:r>
              <a:rPr kumimoji="0" lang="ru-RU" sz="2800" b="1" dirty="0" smtClean="0">
                <a:solidFill>
                  <a:schemeClr val="bg1"/>
                </a:solidFill>
                <a:cs typeface="Arial" pitchFamily="34" charset="0"/>
              </a:rPr>
              <a:t>в инновационном образовательном пространстве Хабаровского края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 descr="D:\Masha\черная пятница\!Фирменные стили и логотипы\!Российский учебник\презентация\для-перезентации-РУ-0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62738" y="1080616"/>
            <a:ext cx="5994796" cy="1703521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0" y="3657600"/>
            <a:ext cx="9144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" name="Группа 19"/>
          <p:cNvGrpSpPr/>
          <p:nvPr/>
        </p:nvGrpSpPr>
        <p:grpSpPr>
          <a:xfrm>
            <a:off x="2109789" y="3831329"/>
            <a:ext cx="4589074" cy="731146"/>
            <a:chOff x="2109789" y="3831329"/>
            <a:chExt cx="4589074" cy="731146"/>
          </a:xfrm>
        </p:grpSpPr>
        <p:pic>
          <p:nvPicPr>
            <p:cNvPr id="1027" name="Picture 3" descr="D:\Masha\черная пятница\!Фирменные стили и логотипы\!Российский учебник\презентация\для-перезентации-РУ-логотипы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109789" y="3831329"/>
              <a:ext cx="3617911" cy="731146"/>
            </a:xfrm>
            <a:prstGeom prst="rect">
              <a:avLst/>
            </a:prstGeom>
            <a:noFill/>
          </p:spPr>
        </p:pic>
        <p:pic>
          <p:nvPicPr>
            <p:cNvPr id="1028" name="Picture 4" descr="D:\Masha\черная пятница\!Фирменные стили и логотипы\!Российский учебник\презентация\для-перезентации-РУ-ДШН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053138" y="3841750"/>
              <a:ext cx="645725" cy="69215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asha\черная пятница\CLI\!РАСТР\Книги\CcIau58UEAECRy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6575" y="1033463"/>
            <a:ext cx="6067425" cy="4110037"/>
          </a:xfrm>
          <a:prstGeom prst="rect">
            <a:avLst/>
          </a:prstGeom>
          <a:noFill/>
        </p:spPr>
      </p:pic>
      <p:sp>
        <p:nvSpPr>
          <p:cNvPr id="12" name="Треугольник 7"/>
          <p:cNvSpPr/>
          <p:nvPr/>
        </p:nvSpPr>
        <p:spPr>
          <a:xfrm rot="10800000">
            <a:off x="2826798" y="1033505"/>
            <a:ext cx="1548173" cy="410999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1033505"/>
            <a:ext cx="3581400" cy="410999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/>
          </a:p>
        </p:txBody>
      </p:sp>
      <p:sp>
        <p:nvSpPr>
          <p:cNvPr id="11" name="Прямоугольник 10"/>
          <p:cNvSpPr/>
          <p:nvPr/>
        </p:nvSpPr>
        <p:spPr>
          <a:xfrm>
            <a:off x="320040" y="2240280"/>
            <a:ext cx="1908810" cy="335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z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23922" y="2211824"/>
            <a:ext cx="22668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hlinkClick r:id="rId4"/>
              </a:rPr>
              <a:t>rosuchebnik.ru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88924" y="2604046"/>
            <a:ext cx="328947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schemeClr val="bg1"/>
                </a:solidFill>
              </a:rPr>
              <a:t>Всероссийский проект поддержки и развития школьных информационно-библиотечных центров</a:t>
            </a:r>
          </a:p>
          <a:p>
            <a:endParaRPr lang="ru-RU" sz="1400" dirty="0" smtClean="0">
              <a:solidFill>
                <a:schemeClr val="bg1"/>
              </a:solidFill>
            </a:endParaRPr>
          </a:p>
          <a:p>
            <a:pPr marL="179388" indent="-179388">
              <a:buFont typeface="Arial" pitchFamily="34" charset="0"/>
              <a:buChar char="•"/>
            </a:pPr>
            <a:r>
              <a:rPr lang="ru-RU" sz="1300" dirty="0" smtClean="0">
                <a:solidFill>
                  <a:schemeClr val="bg1"/>
                </a:solidFill>
              </a:rPr>
              <a:t>Все регионы РФ</a:t>
            </a:r>
          </a:p>
          <a:p>
            <a:pPr marL="179388" indent="-179388">
              <a:buFont typeface="Arial" pitchFamily="34" charset="0"/>
              <a:buChar char="•"/>
            </a:pPr>
            <a:r>
              <a:rPr lang="ru-RU" sz="1300" dirty="0" smtClean="0">
                <a:solidFill>
                  <a:schemeClr val="bg1"/>
                </a:solidFill>
              </a:rPr>
              <a:t>Возможности цифровой платформы LECTA – каждой библиотеке: </a:t>
            </a:r>
          </a:p>
          <a:p>
            <a:pPr marL="179388" indent="-179388"/>
            <a:r>
              <a:rPr lang="ru-RU" sz="1300" dirty="0" smtClean="0">
                <a:solidFill>
                  <a:schemeClr val="bg1"/>
                </a:solidFill>
              </a:rPr>
              <a:t>	ЭФУ, интерактивное приложение</a:t>
            </a:r>
          </a:p>
          <a:p>
            <a:pPr marL="179388" indent="-179388"/>
            <a:r>
              <a:rPr lang="ru-RU" sz="1300" dirty="0" smtClean="0">
                <a:solidFill>
                  <a:schemeClr val="bg1"/>
                </a:solidFill>
              </a:rPr>
              <a:t>	к атласам, классическая художественная литература, словари, энциклопедии</a:t>
            </a:r>
          </a:p>
          <a:p>
            <a:pPr marL="179388" indent="-179388">
              <a:buFont typeface="Arial" pitchFamily="34" charset="0"/>
              <a:buChar char="•"/>
            </a:pPr>
            <a:r>
              <a:rPr lang="ru-RU" sz="1300" dirty="0" smtClean="0">
                <a:solidFill>
                  <a:schemeClr val="bg1"/>
                </a:solidFill>
              </a:rPr>
              <a:t>Всесторонняя методическая поддержка </a:t>
            </a:r>
          </a:p>
          <a:p>
            <a:pPr indent="179388">
              <a:buFont typeface="Arial" pitchFamily="34" charset="0"/>
              <a:buChar char="•"/>
            </a:pP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649" y="1330315"/>
            <a:ext cx="37724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ИНФОРМАЦИОННО-ОБРАЗОВАТЕЛЬНАЯ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СРЕДА СОВРЕМЕННОЙ ШКОЛЬНОЙ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БИБЛИОТЕКИ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5639605" y="312263"/>
            <a:ext cx="3222455" cy="478312"/>
            <a:chOff x="2244297" y="229962"/>
            <a:chExt cx="3327727" cy="493937"/>
          </a:xfrm>
        </p:grpSpPr>
        <p:pic>
          <p:nvPicPr>
            <p:cNvPr id="15" name="Picture 2" descr="D:\Masha\черная пятница\!Фирменные стили и логотипы\!Российский учебник\презентация\для-перезентации-РУ-лого-основной-РУ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44297" y="238124"/>
              <a:ext cx="2008616" cy="485775"/>
            </a:xfrm>
            <a:prstGeom prst="rect">
              <a:avLst/>
            </a:prstGeom>
            <a:noFill/>
          </p:spPr>
        </p:pic>
        <p:pic>
          <p:nvPicPr>
            <p:cNvPr id="16" name="Picture 3" descr="D:\Masha\черная пятница\!Фирменные стили и логотипы\!Российский учебник\презентация\для-перезентации-РУ-вентана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199064" y="234949"/>
              <a:ext cx="372960" cy="464127"/>
            </a:xfrm>
            <a:prstGeom prst="rect">
              <a:avLst/>
            </a:prstGeom>
            <a:noFill/>
          </p:spPr>
        </p:pic>
        <p:pic>
          <p:nvPicPr>
            <p:cNvPr id="18" name="Picture 4" descr="D:\Masha\черная пятница\!Фирменные стили и логотипы\!Российский учебник\презентация\для-перезентации-РУ-дрофа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494213" y="229962"/>
              <a:ext cx="442024" cy="45583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7515" y="1032510"/>
            <a:ext cx="6166485" cy="4110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Треугольник 7"/>
          <p:cNvSpPr/>
          <p:nvPr/>
        </p:nvSpPr>
        <p:spPr>
          <a:xfrm rot="10800000">
            <a:off x="2826798" y="1033505"/>
            <a:ext cx="1548173" cy="4109995"/>
          </a:xfrm>
          <a:prstGeom prst="triangl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1033505"/>
            <a:ext cx="3581400" cy="41099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/>
          </a:p>
        </p:txBody>
      </p:sp>
      <p:sp>
        <p:nvSpPr>
          <p:cNvPr id="11" name="Прямоугольник 10"/>
          <p:cNvSpPr/>
          <p:nvPr/>
        </p:nvSpPr>
        <p:spPr>
          <a:xfrm>
            <a:off x="320040" y="1973580"/>
            <a:ext cx="2034540" cy="434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z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00122" y="1998464"/>
            <a:ext cx="22668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hlinkClick r:id="rId4"/>
              </a:rPr>
              <a:t>rosuchebnik.ru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88924" y="2497366"/>
            <a:ext cx="3467736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Оснащение образовательных организаций современным оборудованием «под ключ»</a:t>
            </a:r>
          </a:p>
          <a:p>
            <a:endParaRPr lang="ru-RU" sz="1100" dirty="0" smtClean="0">
              <a:solidFill>
                <a:schemeClr val="bg1"/>
              </a:solidFill>
            </a:endParaRPr>
          </a:p>
          <a:p>
            <a:r>
              <a:rPr lang="ru-RU" sz="1100" b="1" dirty="0" smtClean="0">
                <a:solidFill>
                  <a:schemeClr val="bg1"/>
                </a:solidFill>
              </a:rPr>
              <a:t>Наши проекты</a:t>
            </a:r>
            <a:endParaRPr lang="ru-RU" sz="1100" dirty="0" smtClean="0">
              <a:solidFill>
                <a:schemeClr val="bg1"/>
              </a:solidFill>
            </a:endParaRPr>
          </a:p>
          <a:p>
            <a:pPr indent="92075">
              <a:buFont typeface="Arial" pitchFamily="34" charset="0"/>
              <a:buChar char="•"/>
            </a:pPr>
            <a:r>
              <a:rPr lang="ru-RU" sz="1100" dirty="0" smtClean="0">
                <a:solidFill>
                  <a:schemeClr val="bg1"/>
                </a:solidFill>
              </a:rPr>
              <a:t>комплексное оснащение  ДОУ в соответствии</a:t>
            </a:r>
          </a:p>
          <a:p>
            <a:pPr indent="92075"/>
            <a:r>
              <a:rPr lang="ru-RU" sz="1100" dirty="0" smtClean="0">
                <a:solidFill>
                  <a:schemeClr val="bg1"/>
                </a:solidFill>
              </a:rPr>
              <a:t>с ФГОС ДО</a:t>
            </a:r>
          </a:p>
          <a:p>
            <a:pPr indent="92075">
              <a:buFont typeface="Arial" pitchFamily="34" charset="0"/>
              <a:buChar char="•"/>
            </a:pPr>
            <a:r>
              <a:rPr lang="ru-RU" sz="1100" dirty="0" smtClean="0">
                <a:solidFill>
                  <a:schemeClr val="bg1"/>
                </a:solidFill>
              </a:rPr>
              <a:t>создание </a:t>
            </a:r>
            <a:r>
              <a:rPr lang="ru-RU" sz="1100" dirty="0" err="1" smtClean="0">
                <a:solidFill>
                  <a:schemeClr val="bg1"/>
                </a:solidFill>
              </a:rPr>
              <a:t>безбарьерной</a:t>
            </a:r>
            <a:r>
              <a:rPr lang="ru-RU" sz="1100" dirty="0" smtClean="0">
                <a:solidFill>
                  <a:schemeClr val="bg1"/>
                </a:solidFill>
              </a:rPr>
              <a:t> среды в образовательных</a:t>
            </a:r>
          </a:p>
          <a:p>
            <a:pPr indent="92075">
              <a:buFont typeface="Arial" pitchFamily="34" charset="0"/>
              <a:buChar char="•"/>
            </a:pPr>
            <a:r>
              <a:rPr lang="ru-RU" sz="1100" dirty="0" smtClean="0">
                <a:solidFill>
                  <a:schemeClr val="bg1"/>
                </a:solidFill>
              </a:rPr>
              <a:t>комплексное оснащение школ-новостроек</a:t>
            </a:r>
          </a:p>
          <a:p>
            <a:pPr indent="92075">
              <a:buFont typeface="Arial" pitchFamily="34" charset="0"/>
              <a:buChar char="•"/>
            </a:pPr>
            <a:r>
              <a:rPr lang="ru-RU" sz="1100" dirty="0" smtClean="0">
                <a:solidFill>
                  <a:schemeClr val="bg1"/>
                </a:solidFill>
              </a:rPr>
              <a:t>создание школьных информационно-библиотечных центров</a:t>
            </a:r>
          </a:p>
          <a:p>
            <a:pPr indent="92075">
              <a:buFont typeface="Arial" pitchFamily="34" charset="0"/>
              <a:buChar char="•"/>
            </a:pPr>
            <a:r>
              <a:rPr lang="ru-RU" sz="1100" dirty="0" smtClean="0">
                <a:solidFill>
                  <a:schemeClr val="bg1"/>
                </a:solidFill>
              </a:rPr>
              <a:t>оснащение учреждений доп. образования</a:t>
            </a:r>
          </a:p>
          <a:p>
            <a:pPr indent="92075">
              <a:buFont typeface="Arial" pitchFamily="34" charset="0"/>
              <a:buChar char="•"/>
            </a:pPr>
            <a:r>
              <a:rPr lang="ru-RU" sz="1100" dirty="0" smtClean="0">
                <a:solidFill>
                  <a:schemeClr val="bg1"/>
                </a:solidFill>
              </a:rPr>
              <a:t>создание образовательной инфраструктуры</a:t>
            </a:r>
          </a:p>
          <a:p>
            <a:pPr indent="92075"/>
            <a:r>
              <a:rPr lang="ru-RU" sz="1100" dirty="0" smtClean="0">
                <a:solidFill>
                  <a:schemeClr val="bg1"/>
                </a:solidFill>
              </a:rPr>
              <a:t>в учреждениях профессионального образования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649" y="1223635"/>
            <a:ext cx="26087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ru-RU" sz="1600" b="1" cap="all" dirty="0" smtClean="0">
                <a:solidFill>
                  <a:schemeClr val="bg1"/>
                </a:solidFill>
              </a:rPr>
              <a:t>Проект</a:t>
            </a:r>
          </a:p>
          <a:p>
            <a:r>
              <a:rPr kumimoji="0" lang="ru-RU" sz="1600" b="1" cap="all" dirty="0" smtClean="0">
                <a:solidFill>
                  <a:schemeClr val="bg1"/>
                </a:solidFill>
              </a:rPr>
              <a:t>«ДРОФА</a:t>
            </a:r>
            <a:r>
              <a:rPr kumimoji="0" lang="en-US" sz="1600" b="1" cap="all" dirty="0" smtClean="0">
                <a:solidFill>
                  <a:schemeClr val="bg1"/>
                </a:solidFill>
              </a:rPr>
              <a:t> – </a:t>
            </a:r>
            <a:r>
              <a:rPr kumimoji="0" lang="ru-RU" sz="1600" b="1" cap="all" dirty="0" smtClean="0">
                <a:solidFill>
                  <a:schemeClr val="bg1"/>
                </a:solidFill>
              </a:rPr>
              <a:t>Новая школа»</a:t>
            </a:r>
            <a:endParaRPr kumimoji="0" lang="ru-RU" sz="1600" b="1" cap="all" dirty="0">
              <a:solidFill>
                <a:schemeClr val="bg1"/>
              </a:solidFill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5639605" y="312263"/>
            <a:ext cx="3222455" cy="478312"/>
            <a:chOff x="2244297" y="229962"/>
            <a:chExt cx="3327727" cy="493937"/>
          </a:xfrm>
        </p:grpSpPr>
        <p:pic>
          <p:nvPicPr>
            <p:cNvPr id="15" name="Picture 2" descr="D:\Masha\черная пятница\!Фирменные стили и логотипы\!Российский учебник\презентация\для-перезентации-РУ-лого-основной-РУ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44297" y="238124"/>
              <a:ext cx="2008616" cy="485775"/>
            </a:xfrm>
            <a:prstGeom prst="rect">
              <a:avLst/>
            </a:prstGeom>
            <a:noFill/>
          </p:spPr>
        </p:pic>
        <p:pic>
          <p:nvPicPr>
            <p:cNvPr id="16" name="Picture 3" descr="D:\Masha\черная пятница\!Фирменные стили и логотипы\!Российский учебник\презентация\для-перезентации-РУ-вентана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199064" y="234949"/>
              <a:ext cx="372960" cy="464127"/>
            </a:xfrm>
            <a:prstGeom prst="rect">
              <a:avLst/>
            </a:prstGeom>
            <a:noFill/>
          </p:spPr>
        </p:pic>
        <p:pic>
          <p:nvPicPr>
            <p:cNvPr id="18" name="Picture 4" descr="D:\Masha\черная пятница\!Фирменные стили и логотипы\!Российский учебник\презентация\для-перезентации-РУ-дрофа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494213" y="229962"/>
              <a:ext cx="442024" cy="45583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9" descr="Картинки по запросу ребенок думае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59200" y="1555750"/>
            <a:ext cx="5384800" cy="358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0" y="0"/>
            <a:ext cx="9144000" cy="441325"/>
          </a:xfrm>
          <a:prstGeom prst="rect">
            <a:avLst/>
          </a:prstGeom>
          <a:solidFill>
            <a:srgbClr val="0070C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sz="1100"/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7938" y="15875"/>
            <a:ext cx="9144000" cy="441325"/>
          </a:xfrm>
        </p:spPr>
        <p:txBody>
          <a:bodyPr>
            <a:noAutofit/>
          </a:bodyPr>
          <a:lstStyle/>
          <a:p>
            <a:r>
              <a:rPr kumimoji="0" lang="ru-RU" sz="2000" b="1" dirty="0" smtClean="0">
                <a:solidFill>
                  <a:schemeClr val="bg1"/>
                </a:solidFill>
                <a:cs typeface="Arial" pitchFamily="34" charset="0"/>
              </a:rPr>
              <a:t>РЕСУРСЫ ОБЪЕДИНЕННОЙ ИЗДАТЕЛЬСКОЙ ГРУППЫ</a:t>
            </a:r>
            <a:endParaRPr kumimoji="0" lang="ru-RU" sz="2000" dirty="0" smtClean="0">
              <a:cs typeface="Arial" pitchFamily="34" charset="0"/>
            </a:endParaRPr>
          </a:p>
        </p:txBody>
      </p:sp>
      <p:sp>
        <p:nvSpPr>
          <p:cNvPr id="43012" name="Прямоугольник 9"/>
          <p:cNvSpPr>
            <a:spLocks noChangeArrowheads="1"/>
          </p:cNvSpPr>
          <p:nvPr/>
        </p:nvSpPr>
        <p:spPr bwMode="auto">
          <a:xfrm>
            <a:off x="412750" y="768350"/>
            <a:ext cx="8334375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hlinkClick r:id="rId3"/>
              </a:rPr>
              <a:t>rosuchebnik.ru</a:t>
            </a:r>
            <a:endParaRPr kumimoji="0" lang="en-US" sz="2000" dirty="0">
              <a:solidFill>
                <a:srgbClr val="595959"/>
              </a:solidFill>
            </a:endParaRPr>
          </a:p>
          <a:p>
            <a:endParaRPr kumimoji="0" lang="ru-RU" sz="1400" dirty="0">
              <a:solidFill>
                <a:srgbClr val="595959"/>
              </a:solidFill>
            </a:endParaRPr>
          </a:p>
          <a:p>
            <a:r>
              <a:rPr kumimoji="0" lang="ru-RU" sz="1400" b="1" dirty="0">
                <a:solidFill>
                  <a:srgbClr val="C00000"/>
                </a:solidFill>
              </a:rPr>
              <a:t>ПРОЕКТЫ:</a:t>
            </a:r>
          </a:p>
          <a:p>
            <a:r>
              <a:rPr kumimoji="0" lang="ru-RU" sz="1400" b="1" dirty="0">
                <a:solidFill>
                  <a:srgbClr val="595959"/>
                </a:solidFill>
              </a:rPr>
              <a:t>Страна читающая </a:t>
            </a:r>
            <a:r>
              <a:rPr kumimoji="0" lang="ru-RU" sz="1400" dirty="0">
                <a:solidFill>
                  <a:srgbClr val="595959"/>
                </a:solidFill>
                <a:hlinkClick r:id=""/>
              </a:rPr>
              <a:t>страначитающая.рф</a:t>
            </a:r>
            <a:endParaRPr kumimoji="0" lang="ru-RU" sz="1400" dirty="0">
              <a:solidFill>
                <a:srgbClr val="595959"/>
              </a:solidFill>
            </a:endParaRPr>
          </a:p>
          <a:p>
            <a:r>
              <a:rPr kumimoji="0" lang="ru-RU" sz="1400" b="1" dirty="0">
                <a:solidFill>
                  <a:srgbClr val="595959"/>
                </a:solidFill>
              </a:rPr>
              <a:t>Страна с великой историей </a:t>
            </a:r>
            <a:r>
              <a:rPr kumimoji="0" lang="ru-RU" sz="1400" dirty="0">
                <a:solidFill>
                  <a:srgbClr val="595959"/>
                </a:solidFill>
                <a:hlinkClick r:id=""/>
              </a:rPr>
              <a:t>странавеликая.рф</a:t>
            </a:r>
            <a:endParaRPr kumimoji="0" lang="ru-RU" sz="1400" dirty="0">
              <a:solidFill>
                <a:srgbClr val="595959"/>
              </a:solidFill>
            </a:endParaRPr>
          </a:p>
          <a:p>
            <a:r>
              <a:rPr kumimoji="0" lang="ru-RU" sz="1400" b="1" dirty="0">
                <a:solidFill>
                  <a:srgbClr val="595959"/>
                </a:solidFill>
              </a:rPr>
              <a:t>Страна невыученных уроков </a:t>
            </a:r>
            <a:r>
              <a:rPr lang="en-US" sz="1400" dirty="0" smtClean="0">
                <a:solidFill>
                  <a:schemeClr val="bg1"/>
                </a:solidFill>
                <a:hlinkClick r:id="rId3"/>
              </a:rPr>
              <a:t>rosuchebnik.ru</a:t>
            </a:r>
            <a:r>
              <a:rPr kumimoji="0" lang="en-US" sz="1400" dirty="0" smtClean="0">
                <a:solidFill>
                  <a:srgbClr val="595959"/>
                </a:solidFill>
                <a:hlinkClick r:id="rId3"/>
              </a:rPr>
              <a:t>/</a:t>
            </a:r>
            <a:r>
              <a:rPr kumimoji="0" lang="en-US" sz="1400" dirty="0" err="1" smtClean="0">
                <a:solidFill>
                  <a:srgbClr val="595959"/>
                </a:solidFill>
                <a:hlinkClick r:id="rId3"/>
              </a:rPr>
              <a:t>vneuroka</a:t>
            </a:r>
            <a:endParaRPr kumimoji="0" lang="ru-RU" sz="1400" dirty="0">
              <a:solidFill>
                <a:srgbClr val="595959"/>
              </a:solidFill>
            </a:endParaRPr>
          </a:p>
          <a:p>
            <a:r>
              <a:rPr kumimoji="0" lang="ru-RU" sz="1400" b="1" dirty="0" smtClean="0">
                <a:solidFill>
                  <a:srgbClr val="595959"/>
                </a:solidFill>
              </a:rPr>
              <a:t>Страна экологическая</a:t>
            </a:r>
            <a:r>
              <a:rPr kumimoji="0" lang="ru-RU" sz="1400" dirty="0" smtClean="0">
                <a:solidFill>
                  <a:srgbClr val="595959"/>
                </a:solidFill>
              </a:rPr>
              <a:t> </a:t>
            </a:r>
            <a:r>
              <a:rPr kumimoji="0" lang="ru-RU" sz="1400" dirty="0" err="1" smtClean="0">
                <a:solidFill>
                  <a:srgbClr val="595959"/>
                </a:solidFill>
                <a:hlinkClick r:id="rId4"/>
              </a:rPr>
              <a:t>странаэкологическая.рф</a:t>
            </a:r>
            <a:endParaRPr kumimoji="0" lang="ru-RU" sz="1400" dirty="0" smtClean="0">
              <a:solidFill>
                <a:srgbClr val="595959"/>
              </a:solidFill>
            </a:endParaRPr>
          </a:p>
          <a:p>
            <a:r>
              <a:rPr kumimoji="0" lang="ru-RU" sz="1400" b="1" dirty="0" smtClean="0">
                <a:solidFill>
                  <a:srgbClr val="595959"/>
                </a:solidFill>
              </a:rPr>
              <a:t>Школа, открытая инновациям </a:t>
            </a:r>
            <a:r>
              <a:rPr lang="en-US" sz="1400" dirty="0" smtClean="0">
                <a:solidFill>
                  <a:schemeClr val="bg1"/>
                </a:solidFill>
                <a:hlinkClick r:id="rId3"/>
              </a:rPr>
              <a:t>rosuchebnik.ru</a:t>
            </a:r>
            <a:endParaRPr kumimoji="0" lang="en-US" sz="1400" dirty="0">
              <a:solidFill>
                <a:srgbClr val="595959"/>
              </a:solidFill>
            </a:endParaRPr>
          </a:p>
          <a:p>
            <a:endParaRPr kumimoji="0" lang="ru-RU" sz="1400" dirty="0">
              <a:solidFill>
                <a:srgbClr val="595959"/>
              </a:solidFill>
            </a:endParaRPr>
          </a:p>
          <a:p>
            <a:r>
              <a:rPr kumimoji="0" lang="ru-RU" sz="1400" b="1" dirty="0">
                <a:solidFill>
                  <a:srgbClr val="595959"/>
                </a:solidFill>
              </a:rPr>
              <a:t>Электронные формы учебников (ЭФУ) </a:t>
            </a:r>
            <a:r>
              <a:rPr kumimoji="0" lang="en-US" sz="1400" dirty="0">
                <a:solidFill>
                  <a:srgbClr val="595959"/>
                </a:solidFill>
                <a:hlinkClick r:id="rId5"/>
              </a:rPr>
              <a:t>lecta.ru</a:t>
            </a:r>
            <a:endParaRPr kumimoji="0" lang="ru-RU" sz="1400" dirty="0">
              <a:solidFill>
                <a:srgbClr val="595959"/>
              </a:solidFill>
            </a:endParaRPr>
          </a:p>
          <a:p>
            <a:endParaRPr kumimoji="0" lang="ru-RU" sz="1400" dirty="0">
              <a:solidFill>
                <a:srgbClr val="595959"/>
              </a:solidFill>
            </a:endParaRPr>
          </a:p>
          <a:p>
            <a:r>
              <a:rPr kumimoji="0" lang="ru-RU" sz="1400" b="1" dirty="0">
                <a:solidFill>
                  <a:srgbClr val="C00000"/>
                </a:solidFill>
              </a:rPr>
              <a:t>Информационно-библиотечные центры (ИБЦ): </a:t>
            </a:r>
          </a:p>
          <a:p>
            <a:r>
              <a:rPr kumimoji="0" lang="ru-RU" sz="1400" b="1" dirty="0">
                <a:solidFill>
                  <a:srgbClr val="595959"/>
                </a:solidFill>
              </a:rPr>
              <a:t>Электронные книги </a:t>
            </a:r>
            <a:r>
              <a:rPr kumimoji="0" lang="ru-RU" sz="1400" b="1" dirty="0" err="1">
                <a:solidFill>
                  <a:srgbClr val="595959"/>
                </a:solidFill>
              </a:rPr>
              <a:t>ЛитРес</a:t>
            </a:r>
            <a:r>
              <a:rPr kumimoji="0" lang="ru-RU" sz="1400" b="1" dirty="0">
                <a:solidFill>
                  <a:srgbClr val="595959"/>
                </a:solidFill>
              </a:rPr>
              <a:t> </a:t>
            </a:r>
            <a:r>
              <a:rPr kumimoji="0" lang="en-US" sz="1400" dirty="0">
                <a:solidFill>
                  <a:srgbClr val="595959"/>
                </a:solidFill>
                <a:hlinkClick r:id="rId6"/>
              </a:rPr>
              <a:t>litres.ru</a:t>
            </a:r>
            <a:endParaRPr kumimoji="0" lang="ru-RU" sz="1400" dirty="0">
              <a:solidFill>
                <a:srgbClr val="595959"/>
              </a:solidFill>
            </a:endParaRPr>
          </a:p>
          <a:p>
            <a:r>
              <a:rPr kumimoji="0" lang="ru-RU" sz="1400" b="1" dirty="0">
                <a:solidFill>
                  <a:srgbClr val="595959"/>
                </a:solidFill>
              </a:rPr>
              <a:t>Аудиокниги </a:t>
            </a:r>
            <a:r>
              <a:rPr kumimoji="0" lang="en-US" sz="1400" dirty="0">
                <a:solidFill>
                  <a:srgbClr val="595959"/>
                </a:solidFill>
                <a:hlinkClick r:id="rId7"/>
              </a:rPr>
              <a:t>elkniga.ru</a:t>
            </a:r>
            <a:endParaRPr kumimoji="0" lang="ru-RU" sz="1400" dirty="0">
              <a:solidFill>
                <a:srgbClr val="595959"/>
              </a:solidFill>
            </a:endParaRPr>
          </a:p>
          <a:p>
            <a:endParaRPr kumimoji="0" lang="ru-RU" sz="1400" dirty="0">
              <a:solidFill>
                <a:srgbClr val="595959"/>
              </a:solidFill>
            </a:endParaRPr>
          </a:p>
          <a:p>
            <a:r>
              <a:rPr kumimoji="0" lang="ru-RU" sz="1400" b="1" dirty="0">
                <a:solidFill>
                  <a:srgbClr val="595959"/>
                </a:solidFill>
              </a:rPr>
              <a:t>Проект «ДРОФА</a:t>
            </a:r>
            <a:r>
              <a:rPr kumimoji="0" lang="en-US" sz="1400" b="1" dirty="0">
                <a:solidFill>
                  <a:srgbClr val="595959"/>
                </a:solidFill>
              </a:rPr>
              <a:t> – </a:t>
            </a:r>
            <a:r>
              <a:rPr kumimoji="0" lang="ru-RU" sz="1400" b="1" dirty="0">
                <a:solidFill>
                  <a:srgbClr val="595959"/>
                </a:solidFill>
              </a:rPr>
              <a:t>Новая школа»: </a:t>
            </a:r>
          </a:p>
          <a:p>
            <a:r>
              <a:rPr kumimoji="0" lang="ru-RU" sz="1400" dirty="0">
                <a:solidFill>
                  <a:srgbClr val="595959"/>
                </a:solidFill>
              </a:rPr>
              <a:t>учебное оборудование, наглядные пособия, учебное ПО, </a:t>
            </a:r>
          </a:p>
          <a:p>
            <a:r>
              <a:rPr kumimoji="0" lang="ru-RU" sz="1400" dirty="0">
                <a:solidFill>
                  <a:srgbClr val="595959"/>
                </a:solidFill>
              </a:rPr>
              <a:t>в </a:t>
            </a:r>
            <a:r>
              <a:rPr kumimoji="0" lang="ru-RU" sz="1400" dirty="0" err="1">
                <a:solidFill>
                  <a:srgbClr val="595959"/>
                </a:solidFill>
              </a:rPr>
              <a:t>т.ч</a:t>
            </a:r>
            <a:r>
              <a:rPr kumimoji="0" lang="ru-RU" sz="1400" dirty="0">
                <a:solidFill>
                  <a:srgbClr val="595959"/>
                </a:solidFill>
              </a:rPr>
              <a:t>. для инклюзивного </a:t>
            </a:r>
            <a:r>
              <a:rPr kumimoji="0" lang="ru-RU" sz="1400" dirty="0" smtClean="0">
                <a:solidFill>
                  <a:srgbClr val="595959"/>
                </a:solidFill>
              </a:rPr>
              <a:t>образования </a:t>
            </a:r>
            <a:r>
              <a:rPr lang="en-US" sz="1400" dirty="0" smtClean="0">
                <a:solidFill>
                  <a:schemeClr val="bg1"/>
                </a:solidFill>
                <a:hlinkClick r:id="rId3"/>
              </a:rPr>
              <a:t>rosuchebnik.ru</a:t>
            </a:r>
            <a:endParaRPr kumimoji="0" lang="ru-RU" sz="1400" dirty="0">
              <a:solidFill>
                <a:srgbClr val="595959"/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5668180" y="702788"/>
            <a:ext cx="3222455" cy="478312"/>
            <a:chOff x="2244297" y="229962"/>
            <a:chExt cx="3327727" cy="493937"/>
          </a:xfrm>
        </p:grpSpPr>
        <p:pic>
          <p:nvPicPr>
            <p:cNvPr id="8" name="Picture 2" descr="D:\Masha\черная пятница\!Фирменные стили и логотипы\!Российский учебник\презентация\для-перезентации-РУ-лого-основной-РУ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244297" y="238124"/>
              <a:ext cx="2008616" cy="485775"/>
            </a:xfrm>
            <a:prstGeom prst="rect">
              <a:avLst/>
            </a:prstGeom>
            <a:noFill/>
          </p:spPr>
        </p:pic>
        <p:pic>
          <p:nvPicPr>
            <p:cNvPr id="9" name="Picture 3" descr="D:\Masha\черная пятница\!Фирменные стили и логотипы\!Российский учебник\презентация\для-перезентации-РУ-вентана.pn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199064" y="234949"/>
              <a:ext cx="372960" cy="464127"/>
            </a:xfrm>
            <a:prstGeom prst="rect">
              <a:avLst/>
            </a:prstGeom>
            <a:noFill/>
          </p:spPr>
        </p:pic>
        <p:pic>
          <p:nvPicPr>
            <p:cNvPr id="10" name="Picture 4" descr="D:\Masha\черная пятница\!Фирменные стили и логотипы\!Российский учебник\презентация\для-перезентации-РУ-дрофа.png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494213" y="229962"/>
              <a:ext cx="442024" cy="45583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70C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sz="1100"/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378229" y="4107180"/>
            <a:ext cx="6265167" cy="78486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r>
              <a:rPr kumimoji="0" lang="ru-RU" sz="2800" b="1" dirty="0">
                <a:solidFill>
                  <a:schemeClr val="bg1"/>
                </a:solidFill>
              </a:rPr>
              <a:t>Спасибо </a:t>
            </a:r>
            <a:r>
              <a:rPr kumimoji="0" lang="ru-RU" sz="2800" b="1" dirty="0" smtClean="0">
                <a:solidFill>
                  <a:schemeClr val="bg1"/>
                </a:solidFill>
              </a:rPr>
              <a:t>за </a:t>
            </a:r>
            <a:r>
              <a:rPr kumimoji="0" lang="ru-RU" sz="2800" b="1" dirty="0">
                <a:solidFill>
                  <a:schemeClr val="bg1"/>
                </a:solidFill>
              </a:rPr>
              <a:t>внимание!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0" y="0"/>
            <a:ext cx="9144000" cy="842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sz="1100"/>
          </a:p>
        </p:txBody>
      </p:sp>
      <p:pic>
        <p:nvPicPr>
          <p:cNvPr id="440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1449388"/>
            <a:ext cx="2859088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63913" y="1435100"/>
            <a:ext cx="2952750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83338" y="1439863"/>
            <a:ext cx="2390775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Группа 10"/>
          <p:cNvGrpSpPr/>
          <p:nvPr/>
        </p:nvGrpSpPr>
        <p:grpSpPr>
          <a:xfrm>
            <a:off x="2919249" y="229962"/>
            <a:ext cx="3327727" cy="493937"/>
            <a:chOff x="2244297" y="229962"/>
            <a:chExt cx="3327727" cy="493937"/>
          </a:xfrm>
        </p:grpSpPr>
        <p:pic>
          <p:nvPicPr>
            <p:cNvPr id="14" name="Picture 2" descr="D:\Masha\черная пятница\!Фирменные стили и логотипы\!Российский учебник\презентация\для-перезентации-РУ-лого-основной-РУ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44297" y="238124"/>
              <a:ext cx="2008616" cy="485775"/>
            </a:xfrm>
            <a:prstGeom prst="rect">
              <a:avLst/>
            </a:prstGeom>
            <a:noFill/>
          </p:spPr>
        </p:pic>
        <p:pic>
          <p:nvPicPr>
            <p:cNvPr id="15" name="Picture 3" descr="D:\Masha\черная пятница\!Фирменные стили и логотипы\!Российский учебник\презентация\для-перезентации-РУ-вентана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199064" y="234949"/>
              <a:ext cx="372960" cy="464127"/>
            </a:xfrm>
            <a:prstGeom prst="rect">
              <a:avLst/>
            </a:prstGeom>
            <a:noFill/>
          </p:spPr>
        </p:pic>
        <p:pic>
          <p:nvPicPr>
            <p:cNvPr id="16" name="Picture 4" descr="D:\Masha\черная пятница\!Фирменные стили и логотипы\!Российский учебник\презентация\для-перезентации-РУ-дрофа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494213" y="229962"/>
              <a:ext cx="442024" cy="45583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257579" y="3090863"/>
            <a:ext cx="9937104" cy="1956907"/>
          </a:xfrm>
          <a:noFill/>
          <a:ln/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>
            <a:noAutofit/>
          </a:bodyPr>
          <a:lstStyle/>
          <a:p>
            <a:pPr algn="l">
              <a:tabLst>
                <a:tab pos="1257300" algn="l"/>
              </a:tabLst>
            </a:pPr>
            <a:r>
              <a:rPr kumimoji="0" lang="ru-RU" sz="2800" b="1" dirty="0" smtClean="0">
                <a:solidFill>
                  <a:schemeClr val="bg1"/>
                </a:solidFill>
                <a:cs typeface="Arial" pitchFamily="34" charset="0"/>
              </a:rPr>
              <a:t>Ресурсы и сервисы «ДРОФА-ВЕНТАНА» </a:t>
            </a:r>
            <a:br>
              <a:rPr kumimoji="0" lang="ru-RU" sz="2800" b="1" dirty="0" smtClean="0">
                <a:solidFill>
                  <a:schemeClr val="bg1"/>
                </a:solidFill>
                <a:cs typeface="Arial" pitchFamily="34" charset="0"/>
              </a:rPr>
            </a:br>
            <a:r>
              <a:rPr kumimoji="0" lang="ru-RU" sz="2800" b="1" dirty="0" smtClean="0">
                <a:solidFill>
                  <a:schemeClr val="bg1"/>
                </a:solidFill>
                <a:cs typeface="Arial" pitchFamily="34" charset="0"/>
              </a:rPr>
              <a:t>в инновационном образовательном пространстве Хабаровского края</a:t>
            </a:r>
          </a:p>
        </p:txBody>
      </p:sp>
      <p:pic>
        <p:nvPicPr>
          <p:cNvPr id="2050" name="Picture 2" descr="D:\Masha\черная пятница\!Фирменные стили и логотипы\!Российский учебник\презентация\для-перезентации-РУ-лого-основной-РУ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17452" y="530579"/>
            <a:ext cx="6127948" cy="1482018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673100" y="2281178"/>
            <a:ext cx="7823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kumimoji="0" lang="ru-RU" sz="2000" b="1" dirty="0" smtClean="0">
              <a:solidFill>
                <a:srgbClr val="0070C0"/>
              </a:solidFill>
            </a:endParaRPr>
          </a:p>
          <a:p>
            <a:pPr algn="ctr"/>
            <a:r>
              <a:rPr kumimoji="0" lang="ru-RU" sz="2000" b="1" dirty="0" smtClean="0">
                <a:solidFill>
                  <a:srgbClr val="0070C0"/>
                </a:solidFill>
              </a:rPr>
              <a:t>МИССИЯ</a:t>
            </a:r>
            <a:endParaRPr kumimoji="0" lang="ru-RU" sz="2000" dirty="0" smtClean="0"/>
          </a:p>
          <a:p>
            <a:pPr algn="ctr"/>
            <a:r>
              <a:rPr kumimoji="0" lang="ru-RU" sz="2000" dirty="0" smtClean="0"/>
              <a:t>МЫ УВЕРЕНЫ, ЧТО ОБРАЗОВАНИЕ — </a:t>
            </a:r>
          </a:p>
          <a:p>
            <a:pPr algn="ctr"/>
            <a:r>
              <a:rPr kumimoji="0" lang="ru-RU" sz="2000" dirty="0" smtClean="0"/>
              <a:t>ОСНОВА УСПЕХА КАЖДОГО ЧЕЛОВЕКА И </a:t>
            </a:r>
            <a:r>
              <a:rPr kumimoji="0" lang="ru-RU" sz="2000" smtClean="0"/>
              <a:t>ВЕЛИЧИЯ РОССИИ</a:t>
            </a:r>
            <a:endParaRPr kumimoji="0" lang="ru-RU" sz="2000" dirty="0" smtClean="0"/>
          </a:p>
          <a:p>
            <a:pPr algn="ctr"/>
            <a:endParaRPr kumimoji="0" lang="ru-RU" sz="2000" dirty="0" smtClean="0"/>
          </a:p>
          <a:p>
            <a:pPr algn="ctr"/>
            <a:r>
              <a:rPr kumimoji="0" lang="ru-RU" sz="2000" dirty="0" smtClean="0"/>
              <a:t>МЫ ПОМОГАЕМ ПЕДАГОГАМ ЗАКЛАДЫВАТЬ ФУНДАМЕНТ</a:t>
            </a:r>
          </a:p>
          <a:p>
            <a:pPr algn="ctr"/>
            <a:r>
              <a:rPr kumimoji="0" lang="ru-RU" sz="2000" dirty="0" smtClean="0"/>
              <a:t>УСПЕШНОГО БУДУЩЕГО РОССИЙСКИХ ДЕТЕЙ, СОЗДАВАЯ ДЛЯ НИХ</a:t>
            </a:r>
          </a:p>
          <a:p>
            <a:pPr algn="ctr"/>
            <a:r>
              <a:rPr kumimoji="0" lang="ru-RU" sz="2000" dirty="0" smtClean="0"/>
              <a:t>ЛУЧШИЕ УЧЕБНИКИ И ОБРАЗОВАТЕЛЬНЫЕ РЕШЕНИЯ </a:t>
            </a:r>
          </a:p>
          <a:p>
            <a:pPr algn="ctr"/>
            <a:endParaRPr kumimoji="0"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Прямая соединительная линия 66"/>
          <p:cNvCxnSpPr>
            <a:stCxn id="55" idx="2"/>
            <a:endCxn id="59" idx="0"/>
          </p:cNvCxnSpPr>
          <p:nvPr/>
        </p:nvCxnSpPr>
        <p:spPr>
          <a:xfrm rot="5400000">
            <a:off x="2322512" y="2659063"/>
            <a:ext cx="144463" cy="1588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единительная линия 94"/>
          <p:cNvCxnSpPr>
            <a:endCxn id="61" idx="1"/>
          </p:cNvCxnSpPr>
          <p:nvPr/>
        </p:nvCxnSpPr>
        <p:spPr>
          <a:xfrm rot="16200000" flipH="1">
            <a:off x="5685632" y="3313906"/>
            <a:ext cx="431800" cy="312737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Прямая соединительная линия 119"/>
          <p:cNvCxnSpPr>
            <a:stCxn id="77" idx="3"/>
            <a:endCxn id="29" idx="1"/>
          </p:cNvCxnSpPr>
          <p:nvPr/>
        </p:nvCxnSpPr>
        <p:spPr>
          <a:xfrm flipV="1">
            <a:off x="7408863" y="1142366"/>
            <a:ext cx="203200" cy="325278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Прямая соединительная линия 123"/>
          <p:cNvCxnSpPr/>
          <p:nvPr/>
        </p:nvCxnSpPr>
        <p:spPr>
          <a:xfrm flipV="1">
            <a:off x="5730875" y="2309813"/>
            <a:ext cx="574675" cy="1587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Прямая соединительная линия 124"/>
          <p:cNvCxnSpPr/>
          <p:nvPr/>
        </p:nvCxnSpPr>
        <p:spPr>
          <a:xfrm flipV="1">
            <a:off x="5730875" y="2876550"/>
            <a:ext cx="574675" cy="1588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0" y="0"/>
            <a:ext cx="9144000" cy="441325"/>
          </a:xfrm>
          <a:prstGeom prst="rect">
            <a:avLst/>
          </a:prstGeom>
          <a:solidFill>
            <a:srgbClr val="0070C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sz="1100"/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7938" y="15875"/>
            <a:ext cx="9144000" cy="441325"/>
          </a:xfrm>
        </p:spPr>
        <p:txBody>
          <a:bodyPr>
            <a:noAutofit/>
          </a:bodyPr>
          <a:lstStyle/>
          <a:p>
            <a:r>
              <a:rPr kumimoji="0" lang="ru-RU" sz="2000" b="1" smtClean="0">
                <a:solidFill>
                  <a:schemeClr val="bg1"/>
                </a:solidFill>
                <a:cs typeface="Arial" pitchFamily="34" charset="0"/>
              </a:rPr>
              <a:t>Система методической работы</a:t>
            </a:r>
          </a:p>
        </p:txBody>
      </p:sp>
      <p:sp>
        <p:nvSpPr>
          <p:cNvPr id="25" name="Прямоугольник 24"/>
          <p:cNvSpPr>
            <a:spLocks noChangeArrowheads="1"/>
          </p:cNvSpPr>
          <p:nvPr/>
        </p:nvSpPr>
        <p:spPr bwMode="auto">
          <a:xfrm>
            <a:off x="6064250" y="2095500"/>
            <a:ext cx="1357313" cy="4286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kumimoji="0" lang="ru-RU" sz="1100">
                <a:solidFill>
                  <a:srgbClr val="262626"/>
                </a:solidFill>
                <a:cs typeface="Arial" pitchFamily="34" charset="0"/>
              </a:rPr>
              <a:t>Курсы повышения квалификации</a:t>
            </a:r>
          </a:p>
        </p:txBody>
      </p:sp>
      <p:sp>
        <p:nvSpPr>
          <p:cNvPr id="26" name="Прямоугольник 25"/>
          <p:cNvSpPr>
            <a:spLocks noChangeArrowheads="1"/>
          </p:cNvSpPr>
          <p:nvPr/>
        </p:nvSpPr>
        <p:spPr bwMode="auto">
          <a:xfrm>
            <a:off x="7627938" y="1491615"/>
            <a:ext cx="1355725" cy="4191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kumimoji="0" lang="ru-RU" sz="1100">
                <a:solidFill>
                  <a:schemeClr val="bg1"/>
                </a:solidFill>
              </a:rPr>
              <a:t>Очная форма</a:t>
            </a:r>
          </a:p>
        </p:txBody>
      </p:sp>
      <p:sp>
        <p:nvSpPr>
          <p:cNvPr id="27" name="Прямоугольник 26"/>
          <p:cNvSpPr>
            <a:spLocks noChangeArrowheads="1"/>
          </p:cNvSpPr>
          <p:nvPr/>
        </p:nvSpPr>
        <p:spPr bwMode="auto">
          <a:xfrm>
            <a:off x="7650163" y="2020253"/>
            <a:ext cx="1349375" cy="41433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kumimoji="0" lang="ru-RU" sz="1100">
                <a:solidFill>
                  <a:schemeClr val="bg1"/>
                </a:solidFill>
              </a:rPr>
              <a:t>Очно- заочная форма</a:t>
            </a:r>
          </a:p>
        </p:txBody>
      </p:sp>
      <p:sp>
        <p:nvSpPr>
          <p:cNvPr id="29" name="Прямоугольник 28"/>
          <p:cNvSpPr>
            <a:spLocks noChangeArrowheads="1"/>
          </p:cNvSpPr>
          <p:nvPr/>
        </p:nvSpPr>
        <p:spPr bwMode="auto">
          <a:xfrm>
            <a:off x="7612063" y="959803"/>
            <a:ext cx="1366837" cy="3651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0" lang="ru-RU" sz="1100">
                <a:solidFill>
                  <a:srgbClr val="000000"/>
                </a:solidFill>
              </a:rPr>
              <a:t>Конференции</a:t>
            </a:r>
          </a:p>
        </p:txBody>
      </p:sp>
      <p:sp>
        <p:nvSpPr>
          <p:cNvPr id="32" name="Прямоугольник 31"/>
          <p:cNvSpPr>
            <a:spLocks noChangeArrowheads="1"/>
          </p:cNvSpPr>
          <p:nvPr/>
        </p:nvSpPr>
        <p:spPr bwMode="auto">
          <a:xfrm>
            <a:off x="1695450" y="1289050"/>
            <a:ext cx="1377950" cy="3571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kumimoji="0" lang="ru-RU" sz="1100" dirty="0" err="1">
                <a:solidFill>
                  <a:srgbClr val="262626"/>
                </a:solidFill>
                <a:cs typeface="Arial" pitchFamily="34" charset="0"/>
                <a:hlinkClick r:id="rId3"/>
              </a:rPr>
              <a:t>Вебинары</a:t>
            </a:r>
            <a:endParaRPr kumimoji="0" lang="ru-RU" sz="1100" dirty="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33" name="Прямоугольник 32"/>
          <p:cNvSpPr>
            <a:spLocks noChangeArrowheads="1"/>
          </p:cNvSpPr>
          <p:nvPr/>
        </p:nvSpPr>
        <p:spPr bwMode="auto">
          <a:xfrm>
            <a:off x="246063" y="3297238"/>
            <a:ext cx="2112962" cy="3968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0" lang="ru-RU" sz="1100" dirty="0">
                <a:solidFill>
                  <a:srgbClr val="000000"/>
                </a:solidFill>
              </a:rPr>
              <a:t>Педагогическая </a:t>
            </a:r>
            <a:r>
              <a:rPr kumimoji="0" lang="ru-RU" sz="1100" dirty="0" smtClean="0">
                <a:solidFill>
                  <a:srgbClr val="000000"/>
                </a:solidFill>
              </a:rPr>
              <a:t>экспедиция, </a:t>
            </a:r>
            <a:endParaRPr kumimoji="0" lang="ru-RU" sz="1100" dirty="0">
              <a:solidFill>
                <a:srgbClr val="000000"/>
              </a:solidFill>
            </a:endParaRPr>
          </a:p>
          <a:p>
            <a:pPr algn="ctr"/>
            <a:r>
              <a:rPr kumimoji="0" lang="ru-RU" sz="1100" dirty="0">
                <a:solidFill>
                  <a:srgbClr val="000000"/>
                </a:solidFill>
              </a:rPr>
              <a:t>полевой практикум</a:t>
            </a:r>
          </a:p>
        </p:txBody>
      </p:sp>
      <p:cxnSp>
        <p:nvCxnSpPr>
          <p:cNvPr id="34" name="Прямая соединительная линия 33"/>
          <p:cNvCxnSpPr>
            <a:stCxn id="32" idx="3"/>
          </p:cNvCxnSpPr>
          <p:nvPr/>
        </p:nvCxnSpPr>
        <p:spPr>
          <a:xfrm flipV="1">
            <a:off x="3073400" y="1466850"/>
            <a:ext cx="374650" cy="1588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>
            <a:stCxn id="60" idx="3"/>
            <a:endCxn id="32" idx="1"/>
          </p:cNvCxnSpPr>
          <p:nvPr/>
        </p:nvCxnSpPr>
        <p:spPr>
          <a:xfrm>
            <a:off x="1504950" y="1465263"/>
            <a:ext cx="190500" cy="3175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/>
          <p:cNvSpPr>
            <a:spLocks noChangeArrowheads="1"/>
          </p:cNvSpPr>
          <p:nvPr/>
        </p:nvSpPr>
        <p:spPr bwMode="auto">
          <a:xfrm>
            <a:off x="285750" y="1828800"/>
            <a:ext cx="1200150" cy="5334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kumimoji="0" lang="ru-RU" sz="1100">
                <a:solidFill>
                  <a:schemeClr val="bg1"/>
                </a:solidFill>
              </a:rPr>
              <a:t>Профессио-нального </a:t>
            </a:r>
          </a:p>
          <a:p>
            <a:pPr algn="ctr"/>
            <a:r>
              <a:rPr kumimoji="0" lang="ru-RU" sz="1100">
                <a:solidFill>
                  <a:schemeClr val="bg1"/>
                </a:solidFill>
              </a:rPr>
              <a:t>мастерства</a:t>
            </a:r>
          </a:p>
        </p:txBody>
      </p:sp>
      <p:sp>
        <p:nvSpPr>
          <p:cNvPr id="40" name="Прямоугольник 39"/>
          <p:cNvSpPr>
            <a:spLocks noChangeArrowheads="1"/>
          </p:cNvSpPr>
          <p:nvPr/>
        </p:nvSpPr>
        <p:spPr bwMode="auto">
          <a:xfrm>
            <a:off x="295275" y="2554288"/>
            <a:ext cx="1181100" cy="366712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kumimoji="0" lang="ru-RU" sz="1100">
                <a:solidFill>
                  <a:schemeClr val="bg1"/>
                </a:solidFill>
              </a:rPr>
              <a:t>Для обучающихся </a:t>
            </a:r>
          </a:p>
        </p:txBody>
      </p:sp>
      <p:sp>
        <p:nvSpPr>
          <p:cNvPr id="42" name="Прямоугольник 41"/>
          <p:cNvSpPr>
            <a:spLocks noChangeArrowheads="1"/>
          </p:cNvSpPr>
          <p:nvPr/>
        </p:nvSpPr>
        <p:spPr bwMode="auto">
          <a:xfrm>
            <a:off x="242888" y="3798888"/>
            <a:ext cx="2122487" cy="3905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0" lang="ru-RU" sz="1100">
                <a:solidFill>
                  <a:srgbClr val="000000"/>
                </a:solidFill>
              </a:rPr>
              <a:t>Тьюторское сопровождение</a:t>
            </a:r>
          </a:p>
        </p:txBody>
      </p:sp>
      <p:sp>
        <p:nvSpPr>
          <p:cNvPr id="44" name="Прямоугольник 43"/>
          <p:cNvSpPr>
            <a:spLocks noChangeArrowheads="1"/>
          </p:cNvSpPr>
          <p:nvPr/>
        </p:nvSpPr>
        <p:spPr bwMode="auto">
          <a:xfrm>
            <a:off x="1862138" y="600075"/>
            <a:ext cx="2601912" cy="3952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kumimoji="0" lang="ru-RU" sz="1200" b="1" dirty="0">
                <a:solidFill>
                  <a:schemeClr val="bg1"/>
                </a:solidFill>
                <a:cs typeface="Arial" pitchFamily="34" charset="0"/>
                <a:hlinkClick r:id="rId4"/>
              </a:rPr>
              <a:t>Сайт издательской группы</a:t>
            </a:r>
            <a:endParaRPr kumimoji="0" 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cxnSp>
        <p:nvCxnSpPr>
          <p:cNvPr id="46" name="Прямая соединительная линия 45"/>
          <p:cNvCxnSpPr>
            <a:stCxn id="53" idx="2"/>
            <a:endCxn id="54" idx="0"/>
          </p:cNvCxnSpPr>
          <p:nvPr/>
        </p:nvCxnSpPr>
        <p:spPr>
          <a:xfrm rot="5400000">
            <a:off x="4470400" y="3597275"/>
            <a:ext cx="185738" cy="1588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Прямоугольник 49"/>
          <p:cNvSpPr>
            <a:spLocks noChangeArrowheads="1"/>
          </p:cNvSpPr>
          <p:nvPr/>
        </p:nvSpPr>
        <p:spPr bwMode="auto">
          <a:xfrm>
            <a:off x="2876550" y="4343400"/>
            <a:ext cx="1581150" cy="6889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kumimoji="0" lang="ru-RU" sz="1100">
                <a:solidFill>
                  <a:schemeClr val="bg1"/>
                </a:solidFill>
              </a:rPr>
              <a:t>Информационно-методические бюллетени</a:t>
            </a:r>
          </a:p>
        </p:txBody>
      </p:sp>
      <p:sp>
        <p:nvSpPr>
          <p:cNvPr id="51" name="Прямоугольник 50"/>
          <p:cNvSpPr>
            <a:spLocks noChangeArrowheads="1"/>
          </p:cNvSpPr>
          <p:nvPr/>
        </p:nvSpPr>
        <p:spPr bwMode="auto">
          <a:xfrm>
            <a:off x="4699000" y="4352925"/>
            <a:ext cx="1651000" cy="68103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kumimoji="0" lang="ru-RU" sz="1100">
                <a:solidFill>
                  <a:schemeClr val="bg1"/>
                </a:solidFill>
              </a:rPr>
              <a:t>Профессиональные сообщества</a:t>
            </a:r>
          </a:p>
        </p:txBody>
      </p:sp>
      <p:sp>
        <p:nvSpPr>
          <p:cNvPr id="54" name="Прямоугольник 53"/>
          <p:cNvSpPr>
            <a:spLocks noChangeArrowheads="1"/>
          </p:cNvSpPr>
          <p:nvPr/>
        </p:nvSpPr>
        <p:spPr bwMode="auto">
          <a:xfrm>
            <a:off x="3741738" y="3690938"/>
            <a:ext cx="1643062" cy="4286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0" lang="ru-RU" sz="1100">
                <a:solidFill>
                  <a:srgbClr val="000000"/>
                </a:solidFill>
              </a:rPr>
              <a:t>Обмен опытом</a:t>
            </a:r>
          </a:p>
        </p:txBody>
      </p:sp>
      <p:sp>
        <p:nvSpPr>
          <p:cNvPr id="55" name="Прямоугольник 54"/>
          <p:cNvSpPr>
            <a:spLocks noChangeArrowheads="1"/>
          </p:cNvSpPr>
          <p:nvPr/>
        </p:nvSpPr>
        <p:spPr bwMode="auto">
          <a:xfrm>
            <a:off x="1703388" y="2159000"/>
            <a:ext cx="1382712" cy="4286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0" lang="ru-RU" sz="1100" dirty="0">
                <a:solidFill>
                  <a:srgbClr val="000000"/>
                </a:solidFill>
                <a:hlinkClick r:id="rId5"/>
              </a:rPr>
              <a:t>Конкурсы</a:t>
            </a:r>
            <a:r>
              <a:rPr kumimoji="0" lang="ru-RU" sz="11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7" name="Прямоугольник 56"/>
          <p:cNvSpPr>
            <a:spLocks noChangeArrowheads="1"/>
          </p:cNvSpPr>
          <p:nvPr/>
        </p:nvSpPr>
        <p:spPr bwMode="auto">
          <a:xfrm>
            <a:off x="4694238" y="600075"/>
            <a:ext cx="2687637" cy="3952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kumimoji="0" lang="ru-RU" sz="1200" b="1" dirty="0">
                <a:solidFill>
                  <a:schemeClr val="bg1"/>
                </a:solidFill>
                <a:cs typeface="Arial" pitchFamily="34" charset="0"/>
                <a:hlinkClick r:id="rId6"/>
              </a:rPr>
              <a:t>Образовательный портал </a:t>
            </a:r>
            <a:r>
              <a:rPr kumimoji="0" lang="en-US" sz="1200" b="1" dirty="0">
                <a:solidFill>
                  <a:schemeClr val="bg1"/>
                </a:solidFill>
                <a:cs typeface="Arial" pitchFamily="34" charset="0"/>
                <a:hlinkClick r:id="rId6"/>
              </a:rPr>
              <a:t>LECTA</a:t>
            </a:r>
            <a:endParaRPr kumimoji="0" lang="ru-RU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8" name="Прямоугольник 57"/>
          <p:cNvSpPr>
            <a:spLocks noChangeArrowheads="1"/>
          </p:cNvSpPr>
          <p:nvPr/>
        </p:nvSpPr>
        <p:spPr bwMode="auto">
          <a:xfrm>
            <a:off x="6043613" y="2652713"/>
            <a:ext cx="1387475" cy="4286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kumimoji="0" lang="ru-RU" sz="1100" dirty="0">
                <a:solidFill>
                  <a:srgbClr val="262626"/>
                </a:solidFill>
                <a:cs typeface="Arial" pitchFamily="34" charset="0"/>
                <a:hlinkClick r:id="rId7"/>
              </a:rPr>
              <a:t>Дистанционная школа учителей</a:t>
            </a:r>
            <a:endParaRPr kumimoji="0" lang="ru-RU" sz="1100" dirty="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59" name="Прямоугольник 58"/>
          <p:cNvSpPr>
            <a:spLocks noChangeArrowheads="1"/>
          </p:cNvSpPr>
          <p:nvPr/>
        </p:nvSpPr>
        <p:spPr bwMode="auto">
          <a:xfrm>
            <a:off x="1711325" y="2732088"/>
            <a:ext cx="1366838" cy="2857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0" lang="ru-RU" sz="1100" dirty="0" smtClean="0">
                <a:solidFill>
                  <a:srgbClr val="000000"/>
                </a:solidFill>
              </a:rPr>
              <a:t>Олимпиады</a:t>
            </a:r>
            <a:endParaRPr kumimoji="0" lang="ru-RU" sz="1100" dirty="0">
              <a:solidFill>
                <a:srgbClr val="000000"/>
              </a:solidFill>
            </a:endParaRPr>
          </a:p>
        </p:txBody>
      </p:sp>
      <p:sp>
        <p:nvSpPr>
          <p:cNvPr id="60" name="Прямоугольник 59"/>
          <p:cNvSpPr>
            <a:spLocks noChangeArrowheads="1"/>
          </p:cNvSpPr>
          <p:nvPr/>
        </p:nvSpPr>
        <p:spPr bwMode="auto">
          <a:xfrm>
            <a:off x="295275" y="1287463"/>
            <a:ext cx="1209675" cy="355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kumimoji="0" lang="ru-RU" sz="1100">
                <a:solidFill>
                  <a:srgbClr val="262626"/>
                </a:solidFill>
                <a:cs typeface="Arial" pitchFamily="34" charset="0"/>
              </a:rPr>
              <a:t>Он-лайн конференции</a:t>
            </a:r>
          </a:p>
        </p:txBody>
      </p:sp>
      <p:sp>
        <p:nvSpPr>
          <p:cNvPr id="61" name="Прямоугольник 60"/>
          <p:cNvSpPr>
            <a:spLocks noChangeArrowheads="1"/>
          </p:cNvSpPr>
          <p:nvPr/>
        </p:nvSpPr>
        <p:spPr bwMode="auto">
          <a:xfrm>
            <a:off x="6057900" y="3457575"/>
            <a:ext cx="1390650" cy="457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0" lang="ru-RU" sz="1100" dirty="0">
                <a:solidFill>
                  <a:srgbClr val="000000"/>
                </a:solidFill>
              </a:rPr>
              <a:t>Проекты</a:t>
            </a:r>
          </a:p>
        </p:txBody>
      </p:sp>
      <p:sp>
        <p:nvSpPr>
          <p:cNvPr id="63" name="Прямоугольник 62"/>
          <p:cNvSpPr>
            <a:spLocks noChangeArrowheads="1"/>
          </p:cNvSpPr>
          <p:nvPr/>
        </p:nvSpPr>
        <p:spPr bwMode="auto">
          <a:xfrm>
            <a:off x="7662863" y="3280728"/>
            <a:ext cx="1350962" cy="30765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kumimoji="0" lang="ru-RU" sz="800" dirty="0">
                <a:solidFill>
                  <a:srgbClr val="262626"/>
                </a:solidFill>
                <a:cs typeface="Arial" pitchFamily="34" charset="0"/>
                <a:hlinkClick r:id="rId8"/>
              </a:rPr>
              <a:t>Страна</a:t>
            </a:r>
          </a:p>
          <a:p>
            <a:pPr algn="ctr"/>
            <a:r>
              <a:rPr kumimoji="0" lang="ru-RU" sz="800" dirty="0">
                <a:solidFill>
                  <a:srgbClr val="262626"/>
                </a:solidFill>
                <a:cs typeface="Arial" pitchFamily="34" charset="0"/>
                <a:hlinkClick r:id="rId8"/>
              </a:rPr>
              <a:t>невыученных уроков</a:t>
            </a:r>
            <a:endParaRPr kumimoji="0" lang="ru-RU" sz="800" dirty="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64" name="Прямоугольник 63">
            <a:hlinkClick r:id="rId9"/>
          </p:cNvPr>
          <p:cNvSpPr>
            <a:spLocks noChangeArrowheads="1"/>
          </p:cNvSpPr>
          <p:nvPr/>
        </p:nvSpPr>
        <p:spPr bwMode="auto">
          <a:xfrm>
            <a:off x="7662863" y="2915920"/>
            <a:ext cx="1350962" cy="3183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kumimoji="0" lang="ru-RU" sz="800" dirty="0">
                <a:solidFill>
                  <a:srgbClr val="262626"/>
                </a:solidFill>
                <a:cs typeface="Arial" pitchFamily="34" charset="0"/>
                <a:hlinkClick r:id="rId9"/>
              </a:rPr>
              <a:t>Страна читающая</a:t>
            </a:r>
            <a:endParaRPr kumimoji="0" lang="ru-RU" sz="800" dirty="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65" name="Прямоугольник 64"/>
          <p:cNvSpPr>
            <a:spLocks noChangeArrowheads="1"/>
          </p:cNvSpPr>
          <p:nvPr/>
        </p:nvSpPr>
        <p:spPr bwMode="auto">
          <a:xfrm>
            <a:off x="7662863" y="2540318"/>
            <a:ext cx="1350962" cy="3183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kumimoji="0" lang="ru-RU" sz="800" dirty="0">
                <a:solidFill>
                  <a:srgbClr val="262626"/>
                </a:solidFill>
                <a:cs typeface="Arial" pitchFamily="34" charset="0"/>
                <a:hlinkClick r:id="rId10"/>
              </a:rPr>
              <a:t>Страна с великой историей</a:t>
            </a:r>
            <a:endParaRPr kumimoji="0" lang="ru-RU" sz="800" dirty="0">
              <a:solidFill>
                <a:srgbClr val="262626"/>
              </a:solidFill>
              <a:cs typeface="Arial" pitchFamily="34" charset="0"/>
            </a:endParaRPr>
          </a:p>
        </p:txBody>
      </p:sp>
      <p:cxnSp>
        <p:nvCxnSpPr>
          <p:cNvPr id="72" name="Прямая соединительная линия 71"/>
          <p:cNvCxnSpPr/>
          <p:nvPr/>
        </p:nvCxnSpPr>
        <p:spPr>
          <a:xfrm>
            <a:off x="7018338" y="5680075"/>
            <a:ext cx="1095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Прямая соединительная линия 153"/>
          <p:cNvCxnSpPr>
            <a:endCxn id="50" idx="0"/>
          </p:cNvCxnSpPr>
          <p:nvPr/>
        </p:nvCxnSpPr>
        <p:spPr>
          <a:xfrm rot="10800000" flipV="1">
            <a:off x="3667125" y="4114800"/>
            <a:ext cx="493713" cy="2286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Прямая соединительная линия 155"/>
          <p:cNvCxnSpPr>
            <a:endCxn id="51" idx="0"/>
          </p:cNvCxnSpPr>
          <p:nvPr/>
        </p:nvCxnSpPr>
        <p:spPr>
          <a:xfrm>
            <a:off x="4938713" y="4125913"/>
            <a:ext cx="585787" cy="227012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Прямая соединительная линия 159"/>
          <p:cNvCxnSpPr>
            <a:stCxn id="25" idx="3"/>
            <a:endCxn id="26" idx="1"/>
          </p:cNvCxnSpPr>
          <p:nvPr/>
        </p:nvCxnSpPr>
        <p:spPr>
          <a:xfrm flipV="1">
            <a:off x="7421563" y="1701165"/>
            <a:ext cx="206375" cy="608648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Прямая соединительная линия 161"/>
          <p:cNvCxnSpPr>
            <a:stCxn id="25" idx="3"/>
            <a:endCxn id="27" idx="1"/>
          </p:cNvCxnSpPr>
          <p:nvPr/>
        </p:nvCxnSpPr>
        <p:spPr>
          <a:xfrm flipV="1">
            <a:off x="7421563" y="2227422"/>
            <a:ext cx="228600" cy="82391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Прямая соединительная линия 163"/>
          <p:cNvCxnSpPr>
            <a:stCxn id="55" idx="1"/>
            <a:endCxn id="39" idx="3"/>
          </p:cNvCxnSpPr>
          <p:nvPr/>
        </p:nvCxnSpPr>
        <p:spPr>
          <a:xfrm rot="10800000">
            <a:off x="1485900" y="2095500"/>
            <a:ext cx="217488" cy="277813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Прямая соединительная линия 165"/>
          <p:cNvCxnSpPr>
            <a:stCxn id="55" idx="1"/>
            <a:endCxn id="40" idx="3"/>
          </p:cNvCxnSpPr>
          <p:nvPr/>
        </p:nvCxnSpPr>
        <p:spPr>
          <a:xfrm rot="10800000" flipV="1">
            <a:off x="1476375" y="2373313"/>
            <a:ext cx="227013" cy="363537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Прямая соединительная линия 168"/>
          <p:cNvCxnSpPr>
            <a:stCxn id="44" idx="2"/>
          </p:cNvCxnSpPr>
          <p:nvPr/>
        </p:nvCxnSpPr>
        <p:spPr>
          <a:xfrm rot="16200000" flipH="1">
            <a:off x="3512344" y="645319"/>
            <a:ext cx="242887" cy="942975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Прямая соединительная линия 170"/>
          <p:cNvCxnSpPr>
            <a:stCxn id="57" idx="2"/>
          </p:cNvCxnSpPr>
          <p:nvPr/>
        </p:nvCxnSpPr>
        <p:spPr>
          <a:xfrm rot="5400000">
            <a:off x="5350669" y="540544"/>
            <a:ext cx="233362" cy="11430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Прямая соединительная линия 174"/>
          <p:cNvCxnSpPr>
            <a:stCxn id="61" idx="3"/>
            <a:endCxn id="65" idx="1"/>
          </p:cNvCxnSpPr>
          <p:nvPr/>
        </p:nvCxnSpPr>
        <p:spPr>
          <a:xfrm flipV="1">
            <a:off x="7448550" y="2699507"/>
            <a:ext cx="214313" cy="986668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Прямая соединительная линия 176"/>
          <p:cNvCxnSpPr>
            <a:stCxn id="61" idx="3"/>
            <a:endCxn id="64" idx="1"/>
          </p:cNvCxnSpPr>
          <p:nvPr/>
        </p:nvCxnSpPr>
        <p:spPr>
          <a:xfrm flipV="1">
            <a:off x="7448550" y="3075109"/>
            <a:ext cx="214313" cy="611066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Прямая соединительная линия 178"/>
          <p:cNvCxnSpPr>
            <a:stCxn id="61" idx="3"/>
            <a:endCxn id="63" idx="1"/>
          </p:cNvCxnSpPr>
          <p:nvPr/>
        </p:nvCxnSpPr>
        <p:spPr>
          <a:xfrm flipV="1">
            <a:off x="7448550" y="3434557"/>
            <a:ext cx="214313" cy="251618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>
            <a:stCxn id="55" idx="3"/>
          </p:cNvCxnSpPr>
          <p:nvPr/>
        </p:nvCxnSpPr>
        <p:spPr>
          <a:xfrm>
            <a:off x="3086100" y="2373313"/>
            <a:ext cx="304800" cy="4762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Прямоугольник 76"/>
          <p:cNvSpPr>
            <a:spLocks noChangeArrowheads="1"/>
          </p:cNvSpPr>
          <p:nvPr/>
        </p:nvSpPr>
        <p:spPr bwMode="auto">
          <a:xfrm>
            <a:off x="6030913" y="1289050"/>
            <a:ext cx="1377950" cy="3571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kumimoji="0" lang="ru-RU" sz="1100">
                <a:solidFill>
                  <a:srgbClr val="262626"/>
                </a:solidFill>
                <a:cs typeface="Arial" pitchFamily="34" charset="0"/>
              </a:rPr>
              <a:t>Семинары</a:t>
            </a:r>
          </a:p>
        </p:txBody>
      </p:sp>
      <p:cxnSp>
        <p:nvCxnSpPr>
          <p:cNvPr id="150" name="Прямая соединительная линия 149"/>
          <p:cNvCxnSpPr>
            <a:stCxn id="33" idx="3"/>
          </p:cNvCxnSpPr>
          <p:nvPr/>
        </p:nvCxnSpPr>
        <p:spPr>
          <a:xfrm flipV="1">
            <a:off x="2359025" y="3048000"/>
            <a:ext cx="1047750" cy="447675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Прямая соединительная линия 151"/>
          <p:cNvCxnSpPr>
            <a:stCxn id="42" idx="3"/>
          </p:cNvCxnSpPr>
          <p:nvPr/>
        </p:nvCxnSpPr>
        <p:spPr>
          <a:xfrm flipV="1">
            <a:off x="2365375" y="3254375"/>
            <a:ext cx="1033463" cy="739775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Прямоугольник 52"/>
          <p:cNvSpPr>
            <a:spLocks noChangeArrowheads="1"/>
          </p:cNvSpPr>
          <p:nvPr/>
        </p:nvSpPr>
        <p:spPr bwMode="auto">
          <a:xfrm>
            <a:off x="3384550" y="1219200"/>
            <a:ext cx="2357438" cy="228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0" lang="ru-RU" sz="1600" dirty="0">
                <a:solidFill>
                  <a:srgbClr val="262626"/>
                </a:solidFill>
              </a:rPr>
              <a:t>Взаимодействие издательской группы</a:t>
            </a:r>
          </a:p>
          <a:p>
            <a:pPr algn="ctr"/>
            <a:r>
              <a:rPr kumimoji="0" lang="ru-RU" sz="1600" dirty="0">
                <a:solidFill>
                  <a:srgbClr val="262626"/>
                </a:solidFill>
              </a:rPr>
              <a:t> и участников образовательных отношений</a:t>
            </a:r>
          </a:p>
        </p:txBody>
      </p:sp>
      <p:sp>
        <p:nvSpPr>
          <p:cNvPr id="66" name="Прямоугольник 65"/>
          <p:cNvSpPr>
            <a:spLocks noChangeArrowheads="1"/>
          </p:cNvSpPr>
          <p:nvPr/>
        </p:nvSpPr>
        <p:spPr bwMode="auto">
          <a:xfrm>
            <a:off x="7662863" y="3639503"/>
            <a:ext cx="1350962" cy="30765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800" dirty="0" smtClean="0">
                <a:hlinkClick r:id="rId11"/>
              </a:rPr>
              <a:t>Страна экологических троп</a:t>
            </a:r>
            <a:endParaRPr kumimoji="0" lang="ru-RU" sz="800" dirty="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74" name="Прямоугольник 73"/>
          <p:cNvSpPr>
            <a:spLocks noChangeArrowheads="1"/>
          </p:cNvSpPr>
          <p:nvPr/>
        </p:nvSpPr>
        <p:spPr bwMode="auto">
          <a:xfrm>
            <a:off x="7662863" y="3997643"/>
            <a:ext cx="1350962" cy="30765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800" dirty="0" smtClean="0">
                <a:hlinkClick r:id="rId12"/>
              </a:rPr>
              <a:t>Школа, открытая инновациям</a:t>
            </a:r>
            <a:endParaRPr kumimoji="0" lang="ru-RU" sz="800" dirty="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75" name="Прямоугольник 74"/>
          <p:cNvSpPr>
            <a:spLocks noChangeArrowheads="1"/>
          </p:cNvSpPr>
          <p:nvPr/>
        </p:nvSpPr>
        <p:spPr bwMode="auto">
          <a:xfrm>
            <a:off x="7662863" y="4363403"/>
            <a:ext cx="1350962" cy="30765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800" dirty="0">
                <a:solidFill>
                  <a:schemeClr val="tx1">
                    <a:lumMod val="85000"/>
                    <a:lumOff val="15000"/>
                  </a:schemeClr>
                </a:solidFill>
                <a:hlinkClick r:id="rId13"/>
              </a:rPr>
              <a:t>ИОС  современной школьной </a:t>
            </a:r>
            <a:r>
              <a:rPr lang="ru-RU" sz="800" dirty="0" smtClean="0">
                <a:solidFill>
                  <a:schemeClr val="tx1">
                    <a:lumMod val="85000"/>
                    <a:lumOff val="15000"/>
                  </a:schemeClr>
                </a:solidFill>
                <a:hlinkClick r:id="rId13"/>
              </a:rPr>
              <a:t>библиотеки</a:t>
            </a:r>
            <a:endParaRPr lang="ru-RU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6" name="Прямоугольник 75"/>
          <p:cNvSpPr>
            <a:spLocks noChangeArrowheads="1"/>
          </p:cNvSpPr>
          <p:nvPr/>
        </p:nvSpPr>
        <p:spPr bwMode="auto">
          <a:xfrm>
            <a:off x="7662863" y="4736783"/>
            <a:ext cx="1350962" cy="30765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kumimoji="0" lang="en-US" sz="800" dirty="0">
                <a:solidFill>
                  <a:srgbClr val="262626"/>
                </a:solidFill>
                <a:cs typeface="Arial" pitchFamily="34" charset="0"/>
              </a:rPr>
              <a:t>Online</a:t>
            </a:r>
            <a:r>
              <a:rPr kumimoji="0" lang="ru-RU" sz="800" dirty="0">
                <a:solidFill>
                  <a:srgbClr val="262626"/>
                </a:solidFill>
                <a:cs typeface="Arial" pitchFamily="34" charset="0"/>
              </a:rPr>
              <a:t> видеоконференции</a:t>
            </a:r>
          </a:p>
        </p:txBody>
      </p:sp>
      <p:cxnSp>
        <p:nvCxnSpPr>
          <p:cNvPr id="79" name="Прямая соединительная линия 78"/>
          <p:cNvCxnSpPr>
            <a:stCxn id="61" idx="3"/>
            <a:endCxn id="66" idx="1"/>
          </p:cNvCxnSpPr>
          <p:nvPr/>
        </p:nvCxnSpPr>
        <p:spPr>
          <a:xfrm>
            <a:off x="7448550" y="3686175"/>
            <a:ext cx="214313" cy="107157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>
            <a:stCxn id="61" idx="3"/>
            <a:endCxn id="74" idx="1"/>
          </p:cNvCxnSpPr>
          <p:nvPr/>
        </p:nvCxnSpPr>
        <p:spPr>
          <a:xfrm>
            <a:off x="7448550" y="3686175"/>
            <a:ext cx="214313" cy="465297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>
            <a:stCxn id="61" idx="3"/>
            <a:endCxn id="75" idx="1"/>
          </p:cNvCxnSpPr>
          <p:nvPr/>
        </p:nvCxnSpPr>
        <p:spPr>
          <a:xfrm>
            <a:off x="7448550" y="3686175"/>
            <a:ext cx="214313" cy="831057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>
            <a:stCxn id="61" idx="3"/>
            <a:endCxn id="76" idx="1"/>
          </p:cNvCxnSpPr>
          <p:nvPr/>
        </p:nvCxnSpPr>
        <p:spPr>
          <a:xfrm>
            <a:off x="7448550" y="3686175"/>
            <a:ext cx="214313" cy="1204437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Группа 61"/>
          <p:cNvGrpSpPr/>
          <p:nvPr/>
        </p:nvGrpSpPr>
        <p:grpSpPr>
          <a:xfrm>
            <a:off x="252249" y="4602480"/>
            <a:ext cx="2409914" cy="357705"/>
            <a:chOff x="2244297" y="229962"/>
            <a:chExt cx="3327727" cy="493937"/>
          </a:xfrm>
        </p:grpSpPr>
        <p:pic>
          <p:nvPicPr>
            <p:cNvPr id="68" name="Picture 2" descr="D:\Masha\черная пятница\!Фирменные стили и логотипы\!Российский учебник\презентация\для-перезентации-РУ-лого-основной-РУ.pn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244297" y="238124"/>
              <a:ext cx="2008616" cy="485775"/>
            </a:xfrm>
            <a:prstGeom prst="rect">
              <a:avLst/>
            </a:prstGeom>
            <a:noFill/>
          </p:spPr>
        </p:pic>
        <p:pic>
          <p:nvPicPr>
            <p:cNvPr id="70" name="Picture 3" descr="D:\Masha\черная пятница\!Фирменные стили и логотипы\!Российский учебник\презентация\для-перезентации-РУ-вентана.pn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5199064" y="234949"/>
              <a:ext cx="372960" cy="464127"/>
            </a:xfrm>
            <a:prstGeom prst="rect">
              <a:avLst/>
            </a:prstGeom>
            <a:noFill/>
          </p:spPr>
        </p:pic>
        <p:pic>
          <p:nvPicPr>
            <p:cNvPr id="71" name="Picture 4" descr="D:\Masha\черная пятница\!Фирменные стили и логотипы\!Российский учебник\презентация\для-перезентации-РУ-дрофа.png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4494213" y="229962"/>
              <a:ext cx="442024" cy="45583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3525"/>
            <a:ext cx="9296400" cy="493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4089400" y="1117600"/>
            <a:ext cx="4572000" cy="14478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ru-RU" sz="4400" dirty="0">
                <a:latin typeface="Calibri Light" pitchFamily="34" charset="0"/>
              </a:rPr>
              <a:t>Дистанционная</a:t>
            </a:r>
          </a:p>
          <a:p>
            <a:r>
              <a:rPr kumimoji="0" lang="ru-RU" sz="4400" dirty="0">
                <a:latin typeface="Calibri Light" pitchFamily="34" charset="0"/>
              </a:rPr>
              <a:t>школа учителей </a:t>
            </a:r>
          </a:p>
        </p:txBody>
      </p:sp>
      <p:sp>
        <p:nvSpPr>
          <p:cNvPr id="22531" name="Прямоугольник 14"/>
          <p:cNvSpPr>
            <a:spLocks noChangeArrowheads="1"/>
          </p:cNvSpPr>
          <p:nvPr/>
        </p:nvSpPr>
        <p:spPr bwMode="auto">
          <a:xfrm>
            <a:off x="3549555" y="2499950"/>
            <a:ext cx="5181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en-US" sz="2400" b="1" dirty="0" smtClean="0">
                <a:solidFill>
                  <a:srgbClr val="0070C0"/>
                </a:solidFill>
                <a:latin typeface="Calibri Light" pitchFamily="34" charset="0"/>
                <a:hlinkClick r:id="rId4"/>
              </a:rPr>
              <a:t>rosuchebnik.ru </a:t>
            </a:r>
            <a:r>
              <a:rPr kumimoji="0" lang="en-US" sz="2400" b="1" dirty="0" smtClean="0">
                <a:solidFill>
                  <a:srgbClr val="0070C0"/>
                </a:solidFill>
                <a:latin typeface="Calibri Light" pitchFamily="34" charset="0"/>
              </a:rPr>
              <a:t> </a:t>
            </a:r>
            <a:endParaRPr kumimoji="0" lang="ru-RU" sz="2400" b="1" dirty="0">
              <a:solidFill>
                <a:srgbClr val="0070C0"/>
              </a:solidFill>
              <a:latin typeface="Calibri Light" pitchFamily="34" charset="0"/>
            </a:endParaRPr>
          </a:p>
        </p:txBody>
      </p:sp>
      <p:pic>
        <p:nvPicPr>
          <p:cNvPr id="22533" name="Изображение 10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18413" y="384175"/>
            <a:ext cx="935037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Группа 6"/>
          <p:cNvGrpSpPr/>
          <p:nvPr/>
        </p:nvGrpSpPr>
        <p:grpSpPr>
          <a:xfrm>
            <a:off x="4397192" y="350520"/>
            <a:ext cx="2977544" cy="441959"/>
            <a:chOff x="2244297" y="229962"/>
            <a:chExt cx="3327727" cy="493937"/>
          </a:xfrm>
        </p:grpSpPr>
        <p:pic>
          <p:nvPicPr>
            <p:cNvPr id="8" name="Picture 2" descr="D:\Masha\черная пятница\!Фирменные стили и логотипы\!Российский учебник\презентация\для-перезентации-РУ-лого-основной-РУ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44297" y="238124"/>
              <a:ext cx="2008616" cy="485775"/>
            </a:xfrm>
            <a:prstGeom prst="rect">
              <a:avLst/>
            </a:prstGeom>
            <a:noFill/>
          </p:spPr>
        </p:pic>
        <p:pic>
          <p:nvPicPr>
            <p:cNvPr id="9" name="Picture 3" descr="D:\Masha\черная пятница\!Фирменные стили и логотипы\!Российский учебник\презентация\для-перезентации-РУ-вентана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199064" y="234949"/>
              <a:ext cx="372960" cy="464127"/>
            </a:xfrm>
            <a:prstGeom prst="rect">
              <a:avLst/>
            </a:prstGeom>
            <a:noFill/>
          </p:spPr>
        </p:pic>
        <p:pic>
          <p:nvPicPr>
            <p:cNvPr id="10" name="Picture 4" descr="D:\Masha\черная пятница\!Фирменные стили и логотипы\!Российский учебник\презентация\для-перезентации-РУ-дрофа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494213" y="229962"/>
              <a:ext cx="442024" cy="45583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6063" y="1379538"/>
            <a:ext cx="3335337" cy="3763962"/>
          </a:xfrm>
        </p:spPr>
        <p:txBody>
          <a:bodyPr>
            <a:noAutofit/>
          </a:bodyPr>
          <a:lstStyle/>
          <a:p>
            <a:pPr marL="0" indent="0">
              <a:spcBef>
                <a:spcPct val="0"/>
              </a:spcBef>
              <a:buFont typeface="Arial" pitchFamily="34" charset="0"/>
              <a:buNone/>
            </a:pPr>
            <a:r>
              <a:rPr kumimoji="0" lang="ru-RU" sz="1200" b="1" dirty="0" smtClean="0">
                <a:cs typeface="Arial" pitchFamily="34" charset="0"/>
              </a:rPr>
              <a:t>Всю методическую помощь</a:t>
            </a:r>
          </a:p>
          <a:p>
            <a:pPr marL="0" indent="0">
              <a:spcBef>
                <a:spcPct val="0"/>
              </a:spcBef>
              <a:buFont typeface="Arial" pitchFamily="34" charset="0"/>
              <a:buNone/>
            </a:pPr>
            <a:r>
              <a:rPr kumimoji="0" lang="ru-RU" sz="1200" b="1" dirty="0" smtClean="0">
                <a:cs typeface="Arial" pitchFamily="34" charset="0"/>
              </a:rPr>
              <a:t>мы собрали на одной странице:</a:t>
            </a:r>
          </a:p>
          <a:p>
            <a:pPr marL="0" indent="0">
              <a:spcBef>
                <a:spcPct val="0"/>
              </a:spcBef>
              <a:buFont typeface="Arial" pitchFamily="34" charset="0"/>
              <a:buNone/>
            </a:pPr>
            <a:endParaRPr kumimoji="0" lang="ru-RU" sz="1200" b="1" dirty="0" smtClean="0">
              <a:cs typeface="Arial" pitchFamily="34" charset="0"/>
            </a:endParaRPr>
          </a:p>
          <a:p>
            <a:pPr marL="0" indent="182563">
              <a:spcBef>
                <a:spcPct val="0"/>
              </a:spcBef>
            </a:pPr>
            <a:r>
              <a:rPr kumimoji="0" lang="ru-RU" sz="1200" dirty="0" smtClean="0">
                <a:cs typeface="Arial" pitchFamily="34" charset="0"/>
              </a:rPr>
              <a:t>подключайтесь к </a:t>
            </a:r>
            <a:r>
              <a:rPr kumimoji="0" lang="ru-RU" sz="1200" dirty="0" err="1" smtClean="0">
                <a:cs typeface="Arial" pitchFamily="34" charset="0"/>
              </a:rPr>
              <a:t>вебинарам</a:t>
            </a:r>
            <a:r>
              <a:rPr kumimoji="0" lang="ru-RU" sz="1200" dirty="0" smtClean="0">
                <a:cs typeface="Arial" pitchFamily="34" charset="0"/>
              </a:rPr>
              <a:t> авторов пособий, методистов и учителей-практиков</a:t>
            </a:r>
          </a:p>
          <a:p>
            <a:pPr marL="0" indent="182563">
              <a:spcBef>
                <a:spcPct val="0"/>
              </a:spcBef>
            </a:pPr>
            <a:r>
              <a:rPr kumimoji="0" lang="ru-RU" sz="1200" dirty="0" smtClean="0">
                <a:cs typeface="Arial" pitchFamily="34" charset="0"/>
              </a:rPr>
              <a:t>делитесь своим опытом и изучайте опыт коллег на открытых уроках</a:t>
            </a:r>
          </a:p>
          <a:p>
            <a:pPr marL="0" indent="182563">
              <a:spcBef>
                <a:spcPct val="0"/>
              </a:spcBef>
            </a:pPr>
            <a:r>
              <a:rPr kumimoji="0" lang="ru-RU" sz="1200" dirty="0" smtClean="0">
                <a:cs typeface="Arial" pitchFamily="34" charset="0"/>
              </a:rPr>
              <a:t>скачивайте методические материалы</a:t>
            </a:r>
          </a:p>
          <a:p>
            <a:pPr marL="0" indent="182563">
              <a:spcBef>
                <a:spcPct val="0"/>
              </a:spcBef>
              <a:buFont typeface="Arial" pitchFamily="34" charset="0"/>
              <a:buNone/>
            </a:pPr>
            <a:r>
              <a:rPr kumimoji="0" lang="ru-RU" sz="1200" dirty="0" smtClean="0">
                <a:cs typeface="Arial" pitchFamily="34" charset="0"/>
              </a:rPr>
              <a:t>и рабочие программы</a:t>
            </a:r>
          </a:p>
          <a:p>
            <a:pPr marL="0" indent="182563">
              <a:spcBef>
                <a:spcPct val="0"/>
              </a:spcBef>
            </a:pPr>
            <a:r>
              <a:rPr kumimoji="0" lang="ru-RU" sz="1200" dirty="0" smtClean="0">
                <a:cs typeface="Arial" pitchFamily="34" charset="0"/>
              </a:rPr>
              <a:t>читайте интервью с авторами</a:t>
            </a:r>
          </a:p>
          <a:p>
            <a:pPr marL="0" indent="182563">
              <a:spcBef>
                <a:spcPct val="0"/>
              </a:spcBef>
              <a:buFont typeface="Arial" pitchFamily="34" charset="0"/>
              <a:buNone/>
            </a:pPr>
            <a:r>
              <a:rPr kumimoji="0" lang="ru-RU" sz="1200" dirty="0" smtClean="0">
                <a:cs typeface="Arial" pitchFamily="34" charset="0"/>
              </a:rPr>
              <a:t>и рекомендации по работе с учебниками</a:t>
            </a:r>
          </a:p>
          <a:p>
            <a:pPr marL="0" indent="182563">
              <a:spcBef>
                <a:spcPct val="0"/>
              </a:spcBef>
            </a:pPr>
            <a:r>
              <a:rPr kumimoji="0" lang="ru-RU" sz="1200" dirty="0" smtClean="0">
                <a:cs typeface="Arial" pitchFamily="34" charset="0"/>
              </a:rPr>
              <a:t>узнавайте состав УМК</a:t>
            </a:r>
          </a:p>
          <a:p>
            <a:pPr marL="0" indent="182563">
              <a:spcBef>
                <a:spcPct val="0"/>
              </a:spcBef>
            </a:pPr>
            <a:r>
              <a:rPr kumimoji="0" lang="ru-RU" sz="1200" dirty="0" smtClean="0">
                <a:cs typeface="Arial" pitchFamily="34" charset="0"/>
              </a:rPr>
              <a:t>участвуйте в акциях, конкурсах</a:t>
            </a:r>
          </a:p>
          <a:p>
            <a:pPr marL="0" indent="0">
              <a:spcBef>
                <a:spcPct val="0"/>
              </a:spcBef>
            </a:pPr>
            <a:endParaRPr kumimoji="0" lang="ru-RU" sz="1200" dirty="0" smtClean="0"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44000" cy="1076325"/>
          </a:xfrm>
          <a:prstGeom prst="rect">
            <a:avLst/>
          </a:prstGeom>
          <a:solidFill>
            <a:srgbClr val="0070C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sz="1100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7938" y="53975"/>
            <a:ext cx="9144000" cy="688975"/>
          </a:xfrm>
        </p:spPr>
        <p:txBody>
          <a:bodyPr>
            <a:noAutofit/>
          </a:bodyPr>
          <a:lstStyle/>
          <a:p>
            <a:r>
              <a:rPr kumimoji="0" lang="ru-RU" sz="2000" b="1" dirty="0" smtClean="0">
                <a:solidFill>
                  <a:schemeClr val="bg1"/>
                </a:solidFill>
                <a:cs typeface="Arial" pitchFamily="34" charset="0"/>
              </a:rPr>
              <a:t/>
            </a:r>
            <a:br>
              <a:rPr kumimoji="0" lang="ru-RU" sz="2000" b="1" dirty="0" smtClean="0">
                <a:solidFill>
                  <a:schemeClr val="bg1"/>
                </a:solidFill>
                <a:cs typeface="Arial" pitchFamily="34" charset="0"/>
              </a:rPr>
            </a:br>
            <a:r>
              <a:rPr kumimoji="0" lang="en-US" sz="2000" b="1" dirty="0" smtClean="0">
                <a:solidFill>
                  <a:schemeClr val="bg1"/>
                </a:solidFill>
                <a:cs typeface="Arial" pitchFamily="34" charset="0"/>
              </a:rPr>
              <a:t>rosuchebnik.ru</a:t>
            </a:r>
            <a:r>
              <a:rPr kumimoji="0" lang="ru-RU" sz="2000" b="1" dirty="0" smtClean="0">
                <a:solidFill>
                  <a:schemeClr val="bg1"/>
                </a:solidFill>
                <a:cs typeface="Arial" pitchFamily="34" charset="0"/>
              </a:rPr>
              <a:t/>
            </a:r>
            <a:br>
              <a:rPr kumimoji="0" lang="ru-RU" sz="2000" b="1" dirty="0" smtClean="0">
                <a:solidFill>
                  <a:schemeClr val="bg1"/>
                </a:solidFill>
                <a:cs typeface="Arial" pitchFamily="34" charset="0"/>
              </a:rPr>
            </a:br>
            <a:r>
              <a:rPr kumimoji="0" lang="ru-RU" sz="2000" b="1" dirty="0" smtClean="0">
                <a:solidFill>
                  <a:schemeClr val="bg1"/>
                </a:solidFill>
                <a:cs typeface="Arial" pitchFamily="34" charset="0"/>
              </a:rPr>
              <a:t> методическая помощь по каждому предмету</a:t>
            </a:r>
            <a:br>
              <a:rPr kumimoji="0" lang="ru-RU" sz="2000" b="1" dirty="0" smtClean="0">
                <a:solidFill>
                  <a:schemeClr val="bg1"/>
                </a:solidFill>
                <a:cs typeface="Arial" pitchFamily="34" charset="0"/>
              </a:rPr>
            </a:br>
            <a:r>
              <a:rPr kumimoji="0" lang="ru-RU" sz="2000" b="1" dirty="0" smtClean="0">
                <a:solidFill>
                  <a:schemeClr val="bg1"/>
                </a:solidFill>
                <a:cs typeface="Arial" pitchFamily="34" charset="0"/>
              </a:rPr>
              <a:t> учебного плана и учебнику издательской группы </a:t>
            </a:r>
          </a:p>
        </p:txBody>
      </p:sp>
      <p:pic>
        <p:nvPicPr>
          <p:cNvPr id="245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970224" y="1295400"/>
            <a:ext cx="4724626" cy="358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3" name="Прямоугольник 10"/>
          <p:cNvSpPr>
            <a:spLocks noChangeArrowheads="1"/>
          </p:cNvSpPr>
          <p:nvPr/>
        </p:nvSpPr>
        <p:spPr bwMode="auto">
          <a:xfrm>
            <a:off x="350838" y="3949065"/>
            <a:ext cx="28575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ru-RU" sz="1400" dirty="0">
                <a:solidFill>
                  <a:srgbClr val="C00000"/>
                </a:solidFill>
              </a:rPr>
              <a:t>СОЗДАВАЙТЕ ЛИЧНЫЕ КАБИНЕТЫ</a:t>
            </a:r>
            <a:br>
              <a:rPr kumimoji="0" lang="ru-RU" sz="1400" dirty="0">
                <a:solidFill>
                  <a:srgbClr val="C00000"/>
                </a:solidFill>
              </a:rPr>
            </a:br>
            <a:r>
              <a:rPr kumimoji="0" lang="ru-RU" sz="1400" dirty="0">
                <a:solidFill>
                  <a:srgbClr val="C00000"/>
                </a:solidFill>
              </a:rPr>
              <a:t>НА САЙТЕ </a:t>
            </a:r>
            <a:r>
              <a:rPr kumimoji="0" lang="en-US" sz="1400" dirty="0" smtClean="0">
                <a:solidFill>
                  <a:srgbClr val="C00000"/>
                </a:solidFill>
                <a:hlinkClick r:id="rId4"/>
              </a:rPr>
              <a:t>rosuchebnik.ru</a:t>
            </a:r>
            <a:endParaRPr kumimoji="0" lang="ru-RU" sz="1400" dirty="0">
              <a:solidFill>
                <a:srgbClr val="C00000"/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244292" y="4636613"/>
            <a:ext cx="2285548" cy="339246"/>
            <a:chOff x="2244297" y="229962"/>
            <a:chExt cx="3327727" cy="493937"/>
          </a:xfrm>
        </p:grpSpPr>
        <p:pic>
          <p:nvPicPr>
            <p:cNvPr id="11" name="Picture 2" descr="D:\Masha\черная пятница\!Фирменные стили и логотипы\!Российский учебник\презентация\для-перезентации-РУ-лого-основной-РУ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44297" y="238124"/>
              <a:ext cx="2008616" cy="485775"/>
            </a:xfrm>
            <a:prstGeom prst="rect">
              <a:avLst/>
            </a:prstGeom>
            <a:noFill/>
          </p:spPr>
        </p:pic>
        <p:pic>
          <p:nvPicPr>
            <p:cNvPr id="14" name="Picture 3" descr="D:\Masha\черная пятница\!Фирменные стили и логотипы\!Российский учебник\презентация\для-перезентации-РУ-вентана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199064" y="234949"/>
              <a:ext cx="372960" cy="464127"/>
            </a:xfrm>
            <a:prstGeom prst="rect">
              <a:avLst/>
            </a:prstGeom>
            <a:noFill/>
          </p:spPr>
        </p:pic>
        <p:pic>
          <p:nvPicPr>
            <p:cNvPr id="15" name="Picture 4" descr="D:\Masha\черная пятница\!Фирменные стили и логотипы\!Российский учебник\презентация\для-перезентации-РУ-дрофа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494213" y="229962"/>
              <a:ext cx="442024" cy="45583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C:\Users\zgonnik.m\Desktop\календарь-домик-16-12-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19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Прямоугольник 2"/>
          <p:cNvSpPr>
            <a:spLocks noChangeArrowheads="1"/>
          </p:cNvSpPr>
          <p:nvPr/>
        </p:nvSpPr>
        <p:spPr bwMode="auto">
          <a:xfrm>
            <a:off x="366713" y="1852613"/>
            <a:ext cx="36449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ru-RU" sz="1200">
                <a:solidFill>
                  <a:schemeClr val="bg1"/>
                </a:solidFill>
              </a:rPr>
              <a:t>Записи вебинаров, открытых уроков,</a:t>
            </a:r>
          </a:p>
          <a:p>
            <a:r>
              <a:rPr kumimoji="0" lang="ru-RU" sz="1200">
                <a:solidFill>
                  <a:schemeClr val="bg1"/>
                </a:solidFill>
              </a:rPr>
              <a:t>интервью с авторами учебников,</a:t>
            </a:r>
          </a:p>
          <a:p>
            <a:r>
              <a:rPr kumimoji="0" lang="ru-RU" sz="1200">
                <a:solidFill>
                  <a:schemeClr val="bg1"/>
                </a:solidFill>
              </a:rPr>
              <a:t>учеными РАО и РАН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Изображение 1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0" y="-1582738"/>
            <a:ext cx="3810000" cy="673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Изображение 1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38625" y="2586038"/>
            <a:ext cx="2776538" cy="83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4197350" y="3590925"/>
            <a:ext cx="4600575" cy="131445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ct val="20000"/>
              </a:spcBef>
            </a:pPr>
            <a:r>
              <a:rPr kumimoji="0" lang="ru-RU" sz="2400">
                <a:solidFill>
                  <a:srgbClr val="404040"/>
                </a:solidFill>
              </a:rPr>
              <a:t>ЛИДИРУЮЩАЯ ЦИФРОВАЯ</a:t>
            </a:r>
          </a:p>
          <a:p>
            <a:pPr>
              <a:spcBef>
                <a:spcPct val="20000"/>
              </a:spcBef>
            </a:pPr>
            <a:r>
              <a:rPr kumimoji="0" lang="ru-RU" sz="2400">
                <a:solidFill>
                  <a:srgbClr val="404040"/>
                </a:solidFill>
              </a:rPr>
              <a:t>ОБРАЗОВАТЕЛЬНАЯ ПЛАТФОРМА</a:t>
            </a:r>
            <a:endParaRPr kumimoji="0" lang="ru-RU" sz="2400"/>
          </a:p>
        </p:txBody>
      </p:sp>
      <p:sp>
        <p:nvSpPr>
          <p:cNvPr id="7" name="Прямоугольник 6"/>
          <p:cNvSpPr/>
          <p:nvPr/>
        </p:nvSpPr>
        <p:spPr>
          <a:xfrm>
            <a:off x="4214813" y="4252913"/>
            <a:ext cx="4821237" cy="863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kumimoji="0" lang="ru-RU" sz="1600" b="1">
                <a:solidFill>
                  <a:srgbClr val="FF0000"/>
                </a:solidFill>
                <a:cs typeface="Arial" pitchFamily="34" charset="0"/>
              </a:rPr>
              <a:t>ВРЕМЯ УЧИТЬ, ВРЕМЯ УЧИТЬСЯ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4206691" y="323692"/>
            <a:ext cx="3722991" cy="552607"/>
            <a:chOff x="2244297" y="229962"/>
            <a:chExt cx="3327727" cy="493937"/>
          </a:xfrm>
        </p:grpSpPr>
        <p:pic>
          <p:nvPicPr>
            <p:cNvPr id="9" name="Picture 2" descr="D:\Masha\черная пятница\!Фирменные стили и логотипы\!Российский учебник\презентация\для-перезентации-РУ-лого-основной-РУ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44297" y="238124"/>
              <a:ext cx="2008616" cy="485775"/>
            </a:xfrm>
            <a:prstGeom prst="rect">
              <a:avLst/>
            </a:prstGeom>
            <a:noFill/>
          </p:spPr>
        </p:pic>
        <p:pic>
          <p:nvPicPr>
            <p:cNvPr id="10" name="Picture 3" descr="D:\Masha\черная пятница\!Фирменные стили и логотипы\!Российский учебник\презентация\для-перезентации-РУ-вентана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199064" y="234949"/>
              <a:ext cx="372960" cy="464127"/>
            </a:xfrm>
            <a:prstGeom prst="rect">
              <a:avLst/>
            </a:prstGeom>
            <a:noFill/>
          </p:spPr>
        </p:pic>
        <p:pic>
          <p:nvPicPr>
            <p:cNvPr id="11" name="Picture 4" descr="D:\Masha\черная пятница\!Фирменные стили и логотипы\!Российский учебник\презентация\для-перезентации-РУ-дрофа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494213" y="229962"/>
              <a:ext cx="442024" cy="45583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Изображение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6388" y="1652588"/>
            <a:ext cx="4273550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70C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sz="1100"/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7938" y="15875"/>
            <a:ext cx="9144000" cy="889000"/>
          </a:xfrm>
        </p:spPr>
        <p:txBody>
          <a:bodyPr>
            <a:noAutofit/>
          </a:bodyPr>
          <a:lstStyle/>
          <a:p>
            <a:r>
              <a:rPr kumimoji="0" lang="ru-RU" sz="2000" b="1" smtClean="0">
                <a:solidFill>
                  <a:schemeClr val="bg1"/>
                </a:solidFill>
                <a:cs typeface="Arial" pitchFamily="34" charset="0"/>
              </a:rPr>
              <a:t>Российская цифровая образовательная платформа</a:t>
            </a:r>
            <a:br>
              <a:rPr kumimoji="0" lang="ru-RU" sz="2000" b="1" smtClean="0">
                <a:solidFill>
                  <a:schemeClr val="bg1"/>
                </a:solidFill>
                <a:cs typeface="Arial" pitchFamily="34" charset="0"/>
              </a:rPr>
            </a:br>
            <a:r>
              <a:rPr kumimoji="0" lang="ru-RU" sz="2000" b="1" smtClean="0">
                <a:solidFill>
                  <a:schemeClr val="bg1"/>
                </a:solidFill>
                <a:cs typeface="Arial" pitchFamily="34" charset="0"/>
              </a:rPr>
              <a:t>для школьников 1-11 класса </a:t>
            </a:r>
            <a:r>
              <a:rPr kumimoji="0" lang="en-US" sz="2000" b="1" smtClean="0">
                <a:solidFill>
                  <a:schemeClr val="bg1"/>
                </a:solidFill>
                <a:cs typeface="Arial" pitchFamily="34" charset="0"/>
              </a:rPr>
              <a:t>и </a:t>
            </a:r>
            <a:r>
              <a:rPr kumimoji="0" lang="ru-RU" sz="2000" b="1" smtClean="0">
                <a:solidFill>
                  <a:schemeClr val="bg1"/>
                </a:solidFill>
                <a:cs typeface="Arial" pitchFamily="34" charset="0"/>
              </a:rPr>
              <a:t>учителей</a:t>
            </a:r>
          </a:p>
        </p:txBody>
      </p:sp>
      <p:pic>
        <p:nvPicPr>
          <p:cNvPr id="30724" name="Изображение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3625" y="1785938"/>
            <a:ext cx="355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Изображение 1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3625" y="2584450"/>
            <a:ext cx="355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Изображение 1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3625" y="3351213"/>
            <a:ext cx="355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5251450" y="1730375"/>
            <a:ext cx="3644900" cy="20621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ru-RU" sz="1600">
                <a:solidFill>
                  <a:srgbClr val="404040"/>
                </a:solidFill>
              </a:rPr>
              <a:t>Более 500 учебников в электронной</a:t>
            </a:r>
          </a:p>
          <a:p>
            <a:r>
              <a:rPr kumimoji="0" lang="ru-RU" sz="1600">
                <a:solidFill>
                  <a:srgbClr val="404040"/>
                </a:solidFill>
              </a:rPr>
              <a:t>форме ведущих издательств</a:t>
            </a:r>
          </a:p>
          <a:p>
            <a:endParaRPr kumimoji="0" lang="ru-RU" sz="1600">
              <a:solidFill>
                <a:srgbClr val="404040"/>
              </a:solidFill>
            </a:endParaRPr>
          </a:p>
          <a:p>
            <a:r>
              <a:rPr kumimoji="0" lang="ru-RU" sz="1600">
                <a:solidFill>
                  <a:srgbClr val="404040"/>
                </a:solidFill>
              </a:rPr>
              <a:t>Бесплатные электронные дополнения</a:t>
            </a:r>
          </a:p>
          <a:p>
            <a:r>
              <a:rPr kumimoji="0" lang="ru-RU" sz="1600">
                <a:solidFill>
                  <a:srgbClr val="404040"/>
                </a:solidFill>
              </a:rPr>
              <a:t> к атласам по истории и географии</a:t>
            </a:r>
          </a:p>
          <a:p>
            <a:endParaRPr kumimoji="0" lang="ru-RU" sz="1600">
              <a:solidFill>
                <a:srgbClr val="404040"/>
              </a:solidFill>
            </a:endParaRPr>
          </a:p>
          <a:p>
            <a:r>
              <a:rPr kumimoji="0" lang="ru-RU" sz="1600">
                <a:solidFill>
                  <a:srgbClr val="404040"/>
                </a:solidFill>
              </a:rPr>
              <a:t>Бесплатные аудиоприложения</a:t>
            </a:r>
          </a:p>
          <a:p>
            <a:r>
              <a:rPr kumimoji="0" lang="ru-RU" sz="1600">
                <a:solidFill>
                  <a:srgbClr val="404040"/>
                </a:solidFill>
              </a:rPr>
              <a:t>и аудиоучебники </a:t>
            </a:r>
          </a:p>
        </p:txBody>
      </p:sp>
      <p:pic>
        <p:nvPicPr>
          <p:cNvPr id="30729" name="Изображение 10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91158" y="4657090"/>
            <a:ext cx="935037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Группа 10"/>
          <p:cNvGrpSpPr/>
          <p:nvPr/>
        </p:nvGrpSpPr>
        <p:grpSpPr>
          <a:xfrm>
            <a:off x="5433512" y="4636613"/>
            <a:ext cx="2285548" cy="339246"/>
            <a:chOff x="2244297" y="229962"/>
            <a:chExt cx="3327727" cy="493937"/>
          </a:xfrm>
        </p:grpSpPr>
        <p:pic>
          <p:nvPicPr>
            <p:cNvPr id="12" name="Picture 2" descr="D:\Masha\черная пятница\!Фирменные стили и логотипы\!Российский учебник\презентация\для-перезентации-РУ-лого-основной-РУ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244297" y="238124"/>
              <a:ext cx="2008616" cy="485775"/>
            </a:xfrm>
            <a:prstGeom prst="rect">
              <a:avLst/>
            </a:prstGeom>
            <a:noFill/>
          </p:spPr>
        </p:pic>
        <p:pic>
          <p:nvPicPr>
            <p:cNvPr id="13" name="Picture 3" descr="D:\Masha\черная пятница\!Фирменные стили и логотипы\!Российский учебник\презентация\для-перезентации-РУ-вентана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199064" y="234949"/>
              <a:ext cx="372960" cy="464127"/>
            </a:xfrm>
            <a:prstGeom prst="rect">
              <a:avLst/>
            </a:prstGeom>
            <a:noFill/>
          </p:spPr>
        </p:pic>
        <p:pic>
          <p:nvPicPr>
            <p:cNvPr id="16" name="Picture 4" descr="D:\Masha\черная пятница\!Фирменные стили и логотипы\!Российский учебник\презентация\для-перезентации-РУ-дрофа.png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494213" y="229962"/>
              <a:ext cx="442024" cy="45583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70C0"/>
      </a:hlink>
      <a:folHlink>
        <a:srgbClr val="5F497A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1514</TotalTime>
  <Words>1225</Words>
  <Application>Microsoft Office PowerPoint</Application>
  <PresentationFormat>Экран (16:9)</PresentationFormat>
  <Paragraphs>311</Paragraphs>
  <Slides>23</Slides>
  <Notes>21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Ресурсы и сервисы корпорации «Российский учебник»  в инновационном образовательном пространстве</vt:lpstr>
      <vt:lpstr>Ресурсы и сервисы «ДРОФА-ВЕНТАНА»  в инновационном образовательном пространстве Хабаровского края</vt:lpstr>
      <vt:lpstr>Ресурсы и сервисы «ДРОФА-ВЕНТАНА»  в инновационном образовательном пространстве Хабаровского края</vt:lpstr>
      <vt:lpstr>Система методической работы</vt:lpstr>
      <vt:lpstr>Слайд 5</vt:lpstr>
      <vt:lpstr> rosuchebnik.ru  методическая помощь по каждому предмету  учебного плана и учебнику издательской группы </vt:lpstr>
      <vt:lpstr>Слайд 7</vt:lpstr>
      <vt:lpstr>Слайд 8</vt:lpstr>
      <vt:lpstr>Российская цифровая образовательная платформа для школьников 1-11 класса и учителей</vt:lpstr>
      <vt:lpstr>КНИГОВЫДАЧА</vt:lpstr>
      <vt:lpstr>ОНЛАЙН-КУРС ПОВЫШЕНИЯ КВАЛИФИКАЦИИ</vt:lpstr>
      <vt:lpstr>АТЛАС +</vt:lpstr>
      <vt:lpstr>Слайд 13</vt:lpstr>
      <vt:lpstr>Слайд 14</vt:lpstr>
      <vt:lpstr>Слайд 15</vt:lpstr>
      <vt:lpstr>Слайд 16</vt:lpstr>
      <vt:lpstr>Слайд 17</vt:lpstr>
      <vt:lpstr>СТРАНА </vt:lpstr>
      <vt:lpstr>Слайд 19</vt:lpstr>
      <vt:lpstr>Слайд 20</vt:lpstr>
      <vt:lpstr>Слайд 21</vt:lpstr>
      <vt:lpstr>РЕСУРСЫ ОБЪЕДИНЕННОЙ ИЗДАТЕЛЬСКОЙ ГРУППЫ</vt:lpstr>
      <vt:lpstr>Слайд 23</vt:lpstr>
    </vt:vector>
  </TitlesOfParts>
  <Company>Drofa Ltd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Мастер-классы по работе с электронными учебниками</dc:title>
  <dc:creator>zgonnik.m</dc:creator>
  <cp:lastModifiedBy>Nafikova.RA</cp:lastModifiedBy>
  <cp:revision>226</cp:revision>
  <dcterms:created xsi:type="dcterms:W3CDTF">2016-04-11T15:48:40Z</dcterms:created>
  <dcterms:modified xsi:type="dcterms:W3CDTF">2017-08-01T06:58:08Z</dcterms:modified>
</cp:coreProperties>
</file>