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7" r:id="rId4"/>
    <p:sldId id="268" r:id="rId5"/>
    <p:sldId id="269" r:id="rId6"/>
    <p:sldId id="270" r:id="rId7"/>
    <p:sldId id="274" r:id="rId8"/>
    <p:sldId id="275" r:id="rId9"/>
    <p:sldId id="277" r:id="rId10"/>
    <p:sldId id="278" r:id="rId11"/>
    <p:sldId id="276"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1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B4C7A1E-D873-48B3-807E-CA81E78025BF}" type="datetimeFigureOut">
              <a:rPr lang="ru-RU"/>
              <a:pPr>
                <a:defRPr/>
              </a:pPr>
              <a:t>21.08.2017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D38E740-1C11-4A18-BB63-5E8FC04FDF3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B061F6E-11C4-4EE5-86ED-8D4F83EBA8FC}" type="datetimeFigureOut">
              <a:rPr lang="ru-RU"/>
              <a:pPr>
                <a:defRPr/>
              </a:pPr>
              <a:t>21.08.2017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9AEDF7-CB32-4441-BEDC-8D52F824AF2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D522934-CAF6-4642-9DE9-2BAAB4B9036E}" type="datetimeFigureOut">
              <a:rPr lang="ru-RU"/>
              <a:pPr>
                <a:defRPr/>
              </a:pPr>
              <a:t>21.08.2017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B128798-AF79-40A8-BB55-BF3F8761D4B7}"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12E4EA7F-3EBF-4A2F-B9A8-322DD6C93FEE}" type="datetimeFigureOut">
              <a:rPr lang="ru-RU"/>
              <a:pPr>
                <a:defRPr/>
              </a:pPr>
              <a:t>21.08.2017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15E94AC-0C18-45FD-AC14-CF5412E18BD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931F1A4-9ECF-43CB-A074-19B5C605C49E}" type="datetimeFigureOut">
              <a:rPr lang="ru-RU"/>
              <a:pPr>
                <a:defRPr/>
              </a:pPr>
              <a:t>21.08.2017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D4BD69F-C5F0-4BC5-9DE6-2D7598A6716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90534E1-9086-4355-9051-83ACF7C9BD6B}" type="datetimeFigureOut">
              <a:rPr lang="ru-RU"/>
              <a:pPr>
                <a:defRPr/>
              </a:pPr>
              <a:t>21.08.2017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6FC2F71-B8DA-4105-A0E6-9DE10346CC7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AA15762-B43E-4438-B5AD-E5F446F7516D}" type="datetimeFigureOut">
              <a:rPr lang="ru-RU"/>
              <a:pPr>
                <a:defRPr/>
              </a:pPr>
              <a:t>21.08.2017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5C07DF8-E5C0-4E9F-8661-9436D13F779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4A67D56-F2A0-40E8-9F61-EB0C0E00287D}" type="datetimeFigureOut">
              <a:rPr lang="ru-RU"/>
              <a:pPr>
                <a:defRPr/>
              </a:pPr>
              <a:t>21.08.2017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7D15C6F-5325-468F-9863-256B5634F13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64C7EB4-A4FF-491E-8A6D-F090805F3FF9}" type="datetimeFigureOut">
              <a:rPr lang="ru-RU"/>
              <a:pPr>
                <a:defRPr/>
              </a:pPr>
              <a:t>21.08.2017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8F6386C-3943-42A6-B72F-17EFBFE61C9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05079AC-9947-4B28-ADE9-7C00BAF24578}" type="datetimeFigureOut">
              <a:rPr lang="ru-RU"/>
              <a:pPr>
                <a:defRPr/>
              </a:pPr>
              <a:t>21.08.2017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726A586-27D7-498E-A18D-DFA64ABD5DB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66736C1-07D0-4157-809B-B34FD08F8A84}" type="datetimeFigureOut">
              <a:rPr lang="ru-RU"/>
              <a:pPr>
                <a:defRPr/>
              </a:pPr>
              <a:t>21.08.2017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B7F94A9-9517-4CA4-BAAE-D7BE9FC6888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30A7BA7-AB54-40EB-9A04-D50B1930E7ED}" type="datetimeFigureOut">
              <a:rPr lang="ru-RU"/>
              <a:pPr>
                <a:defRPr/>
              </a:pPr>
              <a:t>21.08.2017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024562E-93D3-4045-9D43-7390CA72179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72EC6E2-FD65-471B-997B-CCC45F156DEA}" type="datetimeFigureOut">
              <a:rPr lang="ru-RU"/>
              <a:pPr>
                <a:defRPr/>
              </a:pPr>
              <a:t>21.08.2017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4C4B1A0-4380-4CB1-B0A9-5093D44136F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WordArt 8"/>
          <p:cNvSpPr>
            <a:spLocks noChangeArrowheads="1" noChangeShapeType="1" noTextEdit="1"/>
          </p:cNvSpPr>
          <p:nvPr/>
        </p:nvSpPr>
        <p:spPr bwMode="auto">
          <a:xfrm>
            <a:off x="1763713" y="333375"/>
            <a:ext cx="6769100" cy="358775"/>
          </a:xfrm>
          <a:prstGeom prst="rect">
            <a:avLst/>
          </a:prstGeom>
        </p:spPr>
        <p:txBody>
          <a:bodyPr wrap="none" fromWordArt="1">
            <a:prstTxWarp prst="textPlain">
              <a:avLst>
                <a:gd name="adj" fmla="val 50000"/>
              </a:avLst>
            </a:prstTxWarp>
          </a:bodyPr>
          <a:lstStyle/>
          <a:p>
            <a:pPr algn="ctr"/>
            <a:r>
              <a:rPr lang="ru-RU" sz="2000" kern="10">
                <a:ln w="9525">
                  <a:solidFill>
                    <a:srgbClr val="000000"/>
                  </a:solidFill>
                  <a:round/>
                  <a:headEnd/>
                  <a:tailEnd/>
                </a:ln>
                <a:solidFill>
                  <a:srgbClr val="FFFFFF"/>
                </a:solidFill>
                <a:latin typeface="Arial"/>
                <a:cs typeface="Arial"/>
              </a:rPr>
              <a:t>Национальный  центр  инноваций  в образовании</a:t>
            </a:r>
          </a:p>
        </p:txBody>
      </p:sp>
      <p:pic>
        <p:nvPicPr>
          <p:cNvPr id="14338" name="Picture 7" descr="logo"/>
          <p:cNvPicPr>
            <a:picLocks noChangeAspect="1" noChangeArrowheads="1"/>
          </p:cNvPicPr>
          <p:nvPr/>
        </p:nvPicPr>
        <p:blipFill>
          <a:blip r:embed="rId2"/>
          <a:srcRect/>
          <a:stretch>
            <a:fillRect/>
          </a:stretch>
        </p:blipFill>
        <p:spPr bwMode="auto">
          <a:xfrm>
            <a:off x="0" y="0"/>
            <a:ext cx="1706563" cy="1428750"/>
          </a:xfrm>
          <a:prstGeom prst="rect">
            <a:avLst/>
          </a:prstGeom>
          <a:noFill/>
          <a:ln w="9525">
            <a:noFill/>
            <a:miter lim="800000"/>
            <a:headEnd/>
            <a:tailEnd/>
          </a:ln>
        </p:spPr>
      </p:pic>
      <p:pic>
        <p:nvPicPr>
          <p:cNvPr id="14339" name="Picture 4" descr="C:\Users\User\Desktop\шаттерсток\shutterstock_402015094.jpg"/>
          <p:cNvPicPr>
            <a:picLocks noChangeAspect="1" noChangeArrowheads="1"/>
          </p:cNvPicPr>
          <p:nvPr/>
        </p:nvPicPr>
        <p:blipFill>
          <a:blip r:embed="rId3"/>
          <a:srcRect/>
          <a:stretch>
            <a:fillRect/>
          </a:stretch>
        </p:blipFill>
        <p:spPr bwMode="auto">
          <a:xfrm>
            <a:off x="179388" y="1584325"/>
            <a:ext cx="7848600" cy="5273675"/>
          </a:xfrm>
          <a:prstGeom prst="rect">
            <a:avLst/>
          </a:prstGeom>
          <a:noFill/>
          <a:ln w="9525">
            <a:noFill/>
            <a:miter lim="800000"/>
            <a:headEnd/>
            <a:tailEnd/>
          </a:ln>
        </p:spPr>
      </p:pic>
      <p:sp>
        <p:nvSpPr>
          <p:cNvPr id="14340" name="WordArt 8"/>
          <p:cNvSpPr>
            <a:spLocks noChangeArrowheads="1" noChangeShapeType="1" noTextEdit="1"/>
          </p:cNvSpPr>
          <p:nvPr/>
        </p:nvSpPr>
        <p:spPr bwMode="auto">
          <a:xfrm>
            <a:off x="1979613" y="2781300"/>
            <a:ext cx="3959225" cy="1727200"/>
          </a:xfrm>
          <a:prstGeom prst="rect">
            <a:avLst/>
          </a:prstGeom>
        </p:spPr>
        <p:txBody>
          <a:bodyPr wrap="none" fromWordArt="1">
            <a:prstTxWarp prst="textPlain">
              <a:avLst>
                <a:gd name="adj" fmla="val 50000"/>
              </a:avLst>
            </a:prstTxWarp>
          </a:bodyPr>
          <a:lstStyle/>
          <a:p>
            <a:pPr algn="ctr"/>
            <a:r>
              <a:rPr lang="ru-RU" sz="3200" b="1" kern="10">
                <a:ln w="9525">
                  <a:solidFill>
                    <a:srgbClr val="000000"/>
                  </a:solidFill>
                  <a:round/>
                  <a:headEnd/>
                  <a:tailEnd/>
                </a:ln>
                <a:latin typeface="Arial"/>
                <a:cs typeface="Arial"/>
              </a:rPr>
              <a:t>ОГЭ. Раздел "Говорение"</a:t>
            </a:r>
          </a:p>
          <a:p>
            <a:pPr algn="ctr"/>
            <a:r>
              <a:rPr lang="ru-RU" sz="3200" b="1" kern="10">
                <a:ln w="9525">
                  <a:solidFill>
                    <a:srgbClr val="000000"/>
                  </a:solidFill>
                  <a:round/>
                  <a:headEnd/>
                  <a:tailEnd/>
                </a:ln>
                <a:latin typeface="Arial"/>
                <a:cs typeface="Arial"/>
              </a:rPr>
              <a:t>Интонационная функция </a:t>
            </a:r>
          </a:p>
          <a:p>
            <a:pPr algn="ctr"/>
            <a:r>
              <a:rPr lang="ru-RU" sz="3200" b="1" kern="10">
                <a:ln w="9525">
                  <a:solidFill>
                    <a:srgbClr val="000000"/>
                  </a:solidFill>
                  <a:round/>
                  <a:headEnd/>
                  <a:tailEnd/>
                </a:ln>
                <a:latin typeface="Arial"/>
                <a:cs typeface="Arial"/>
              </a:rPr>
              <a:t>знаков препинания</a:t>
            </a:r>
          </a:p>
        </p:txBody>
      </p:sp>
      <p:pic>
        <p:nvPicPr>
          <p:cNvPr id="14341" name="Picture 9" descr="год shutterstock_605964275"/>
          <p:cNvPicPr>
            <a:picLocks noChangeAspect="1" noChangeArrowheads="1"/>
          </p:cNvPicPr>
          <p:nvPr/>
        </p:nvPicPr>
        <p:blipFill>
          <a:blip r:embed="rId4"/>
          <a:srcRect/>
          <a:stretch>
            <a:fillRect/>
          </a:stretch>
        </p:blipFill>
        <p:spPr bwMode="auto">
          <a:xfrm>
            <a:off x="6804025" y="836613"/>
            <a:ext cx="2339975" cy="1439862"/>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457200" y="274638"/>
            <a:ext cx="8229600" cy="490537"/>
          </a:xfrm>
        </p:spPr>
        <p:txBody>
          <a:bodyPr/>
          <a:lstStyle/>
          <a:p>
            <a:r>
              <a:rPr lang="ru-RU" sz="4000" smtClean="0"/>
              <a:t>Читаем текст выразительно</a:t>
            </a:r>
          </a:p>
        </p:txBody>
      </p:sp>
      <p:sp>
        <p:nvSpPr>
          <p:cNvPr id="23554" name="Rectangle 3"/>
          <p:cNvSpPr>
            <a:spLocks noGrp="1"/>
          </p:cNvSpPr>
          <p:nvPr>
            <p:ph type="body" idx="1"/>
          </p:nvPr>
        </p:nvSpPr>
        <p:spPr>
          <a:xfrm>
            <a:off x="179388" y="908050"/>
            <a:ext cx="6985000" cy="5761038"/>
          </a:xfrm>
        </p:spPr>
        <p:txBody>
          <a:bodyPr/>
          <a:lstStyle/>
          <a:p>
            <a:pPr>
              <a:lnSpc>
                <a:spcPct val="80000"/>
              </a:lnSpc>
              <a:buFont typeface="Arial" charset="0"/>
              <a:buNone/>
            </a:pPr>
            <a:r>
              <a:rPr lang="ru-RU" sz="1400" smtClean="0"/>
              <a:t>                    Почему листья меняют цвет перед зимой? Как происходит этот процесс? Почему цвет листьев становится именно желтым или красным?</a:t>
            </a:r>
          </a:p>
          <a:p>
            <a:pPr>
              <a:lnSpc>
                <a:spcPct val="80000"/>
              </a:lnSpc>
              <a:buFont typeface="Arial" charset="0"/>
              <a:buNone/>
            </a:pPr>
            <a:r>
              <a:rPr lang="ru-RU" sz="1400" smtClean="0"/>
              <a:t>             Вы уже знаете, что листья многих деревьев меняют цвет осенью, потому что теряют свои зеленые молекулы хлорофилла. Но это не объясняет то, почему листья изначально меняют свой цвет.</a:t>
            </a:r>
          </a:p>
          <a:p>
            <a:pPr>
              <a:lnSpc>
                <a:spcPct val="80000"/>
              </a:lnSpc>
              <a:buFont typeface="Arial" charset="0"/>
              <a:buNone/>
            </a:pPr>
            <a:r>
              <a:rPr lang="ru-RU" sz="1400" smtClean="0"/>
              <a:t>                Листопадные деревья позволяют своим листьям опадать, чтобы избежать затрат на подготовку их к зиме. Но смена листвы была бы слишком дорогостоящей, если бы деревья теряли все свои ценные питательные вещества, которые с большим трудом добывали из почвы. Вначале деревья перерабатывают листья, разбирая изнутри клетки и аппарат фотосинтеза, чтобы вернуть себе затраченный азот и фосфор, сохранив его в ветках до следующей весны. Это очень сложно сделать, так как во время переработки молекулы хлорофилла продолжают поглощать солнечную энергию. Но фотосинтез уже не происходит, и они начинают передавать энергию молекулам кислорода, которая в данный момент не использована. Эти молекулы сеют хаос, повреждая части листа, собирающие и переносящие питательные вещества обратно к дереву. Чтобы минимизировать этот разрушительный эффект, листья разделяют свой хлорофилл в менее опасные молекулы, которые чаще всего прозрачные или иногда желтые.</a:t>
            </a:r>
          </a:p>
          <a:p>
            <a:pPr>
              <a:lnSpc>
                <a:spcPct val="80000"/>
              </a:lnSpc>
              <a:buFont typeface="Arial" charset="0"/>
              <a:buNone/>
            </a:pPr>
            <a:r>
              <a:rPr lang="ru-RU" sz="1400" smtClean="0"/>
              <a:t>                После исчезновения ярко-зеленых молекул желтые и оранжевые пигменты, которые были в листе с самого начала, превращают листья соответственно в желтые и оранжевые. Некоторые деревья выбирают более безопасную защиту от разрушительно эффекта хлорофилла. Когда начинается переработка листа, деревья производят специальные пигменты, чтобы закрыть хлорофилл от солнечного света. Эти пигменты чаще всего красные или пурпурные. Листья деревьев, которые их используют осенью, становятся красными. Изысканные желтые и красные одеяния дают возможность деревьям вернуть себе до 50% фосфора и азота из старых листьев, которые весной помогут вырастить зеленые.</a:t>
            </a:r>
          </a:p>
          <a:p>
            <a:pPr>
              <a:lnSpc>
                <a:spcPct val="80000"/>
              </a:lnSpc>
              <a:buFont typeface="Arial" charset="0"/>
              <a:buNone/>
            </a:pPr>
            <a:r>
              <a:rPr lang="ru-RU" sz="1400" smtClean="0"/>
              <a:t>                  Деревья являются самыми красивыми фабриками вторичной переработки ресурсов в мире.</a:t>
            </a:r>
          </a:p>
          <a:p>
            <a:pPr>
              <a:lnSpc>
                <a:spcPct val="80000"/>
              </a:lnSpc>
              <a:buFont typeface="Arial" charset="0"/>
              <a:buNone/>
            </a:pPr>
            <a:r>
              <a:rPr lang="ru-RU" sz="1400" smtClean="0"/>
              <a:t>                                                      </a:t>
            </a:r>
            <a:r>
              <a:rPr lang="ru-RU" sz="1400" i="1" smtClean="0"/>
              <a:t>(Материалы сайта http://educon.by)</a:t>
            </a:r>
          </a:p>
          <a:p>
            <a:pPr>
              <a:lnSpc>
                <a:spcPct val="80000"/>
              </a:lnSpc>
              <a:buFont typeface="Arial" charset="0"/>
              <a:buNone/>
            </a:pPr>
            <a:endParaRPr lang="ru-RU" sz="1400" smtClean="0"/>
          </a:p>
        </p:txBody>
      </p:sp>
      <p:pic>
        <p:nvPicPr>
          <p:cNvPr id="23555" name="Picture 4" descr="shutterstock_89322787"/>
          <p:cNvPicPr>
            <a:picLocks noChangeAspect="1" noChangeArrowheads="1"/>
          </p:cNvPicPr>
          <p:nvPr/>
        </p:nvPicPr>
        <p:blipFill>
          <a:blip r:embed="rId2"/>
          <a:srcRect/>
          <a:stretch>
            <a:fillRect/>
          </a:stretch>
        </p:blipFill>
        <p:spPr bwMode="auto">
          <a:xfrm>
            <a:off x="7164388" y="3357563"/>
            <a:ext cx="1739900" cy="24606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4294967295"/>
          </p:nvPr>
        </p:nvSpPr>
        <p:spPr>
          <a:xfrm>
            <a:off x="179388" y="0"/>
            <a:ext cx="8775700" cy="6454775"/>
          </a:xfrm>
          <a:solidFill>
            <a:schemeClr val="bg1"/>
          </a:solidFill>
        </p:spPr>
        <p:txBody>
          <a:bodyPr/>
          <a:lstStyle/>
          <a:p>
            <a:pPr algn="ctr" eaLnBrk="1" hangingPunct="1">
              <a:lnSpc>
                <a:spcPct val="90000"/>
              </a:lnSpc>
              <a:buFont typeface="Arial" charset="0"/>
              <a:buNone/>
              <a:defRPr/>
            </a:pPr>
            <a:endParaRPr lang="ru-RU" sz="6000" b="1" smtClean="0">
              <a:solidFill>
                <a:srgbClr val="003300"/>
              </a:solidFill>
              <a:effectLst>
                <a:outerShdw blurRad="38100" dist="38100" dir="2700000" algn="tl">
                  <a:srgbClr val="C0C0C0"/>
                </a:outerShdw>
              </a:effectLst>
              <a:latin typeface="Monotype Corsiva" pitchFamily="66" charset="0"/>
            </a:endParaRPr>
          </a:p>
          <a:p>
            <a:pPr algn="ctr" eaLnBrk="1" hangingPunct="1">
              <a:lnSpc>
                <a:spcPct val="90000"/>
              </a:lnSpc>
              <a:buFont typeface="Arial" charset="0"/>
              <a:buNone/>
              <a:defRPr/>
            </a:pPr>
            <a:endParaRPr lang="ru-RU" sz="6000" b="1" smtClean="0">
              <a:solidFill>
                <a:srgbClr val="003300"/>
              </a:solidFill>
              <a:effectLst>
                <a:outerShdw blurRad="38100" dist="38100" dir="2700000" algn="tl">
                  <a:srgbClr val="C0C0C0"/>
                </a:outerShdw>
              </a:effectLst>
              <a:latin typeface="Monotype Corsiva" pitchFamily="66" charset="0"/>
            </a:endParaRPr>
          </a:p>
          <a:p>
            <a:pPr algn="ctr" eaLnBrk="1" hangingPunct="1">
              <a:lnSpc>
                <a:spcPct val="90000"/>
              </a:lnSpc>
              <a:buFont typeface="Arial" charset="0"/>
              <a:buNone/>
              <a:defRPr/>
            </a:pPr>
            <a:endParaRPr lang="ru-RU" sz="6400" b="1" smtClean="0">
              <a:solidFill>
                <a:srgbClr val="FF0000"/>
              </a:solidFill>
              <a:effectLst>
                <a:outerShdw blurRad="38100" dist="38100" dir="2700000" algn="tl">
                  <a:srgbClr val="C0C0C0"/>
                </a:outerShdw>
              </a:effectLst>
              <a:latin typeface="Monotype Corsiva" pitchFamily="66" charset="0"/>
            </a:endParaRPr>
          </a:p>
          <a:p>
            <a:pPr algn="r" eaLnBrk="1" hangingPunct="1">
              <a:lnSpc>
                <a:spcPct val="90000"/>
              </a:lnSpc>
              <a:buFont typeface="Arial" charset="0"/>
              <a:buNone/>
              <a:defRPr/>
            </a:pPr>
            <a:endParaRPr lang="ru-RU" sz="3600" b="1" smtClean="0">
              <a:solidFill>
                <a:srgbClr val="0000CC"/>
              </a:solidFill>
              <a:effectLst>
                <a:outerShdw blurRad="38100" dist="38100" dir="2700000" algn="tl">
                  <a:srgbClr val="C0C0C0"/>
                </a:outerShdw>
              </a:effectLst>
              <a:latin typeface="Monotype Corsiva" pitchFamily="66" charset="0"/>
            </a:endParaRPr>
          </a:p>
          <a:p>
            <a:pPr algn="r" eaLnBrk="1" hangingPunct="1">
              <a:lnSpc>
                <a:spcPct val="90000"/>
              </a:lnSpc>
              <a:buFont typeface="Arial" charset="0"/>
              <a:buNone/>
              <a:defRPr/>
            </a:pPr>
            <a:endParaRPr lang="ru-RU" sz="3600" b="1" smtClean="0">
              <a:solidFill>
                <a:srgbClr val="0000CC"/>
              </a:solidFill>
              <a:effectLst>
                <a:outerShdw blurRad="38100" dist="38100" dir="2700000" algn="tl">
                  <a:srgbClr val="C0C0C0"/>
                </a:outerShdw>
              </a:effectLst>
              <a:latin typeface="Monotype Corsiva" pitchFamily="66" charset="0"/>
            </a:endParaRPr>
          </a:p>
          <a:p>
            <a:pPr algn="r" eaLnBrk="1" hangingPunct="1">
              <a:lnSpc>
                <a:spcPct val="90000"/>
              </a:lnSpc>
              <a:buFont typeface="Arial" charset="0"/>
              <a:buNone/>
              <a:defRPr/>
            </a:pPr>
            <a:endParaRPr lang="ru-RU" sz="3600" b="1" smtClean="0">
              <a:solidFill>
                <a:srgbClr val="003300"/>
              </a:solidFill>
              <a:effectLst>
                <a:outerShdw blurRad="38100" dist="38100" dir="2700000" algn="tl">
                  <a:srgbClr val="C0C0C0"/>
                </a:outerShdw>
              </a:effectLst>
              <a:latin typeface="Monotype Corsiva" pitchFamily="66" charset="0"/>
            </a:endParaRPr>
          </a:p>
          <a:p>
            <a:pPr algn="r" eaLnBrk="1" hangingPunct="1">
              <a:lnSpc>
                <a:spcPct val="90000"/>
              </a:lnSpc>
              <a:buFont typeface="Arial" charset="0"/>
              <a:buNone/>
              <a:defRPr/>
            </a:pPr>
            <a:endParaRPr lang="ru-RU" sz="3600" b="1" smtClean="0">
              <a:solidFill>
                <a:srgbClr val="003300"/>
              </a:solidFill>
              <a:effectLst>
                <a:outerShdw blurRad="38100" dist="38100" dir="2700000" algn="tl">
                  <a:srgbClr val="C0C0C0"/>
                </a:outerShdw>
              </a:effectLst>
              <a:latin typeface="Monotype Corsiva" pitchFamily="66" charset="0"/>
            </a:endParaRPr>
          </a:p>
        </p:txBody>
      </p:sp>
      <p:pic>
        <p:nvPicPr>
          <p:cNvPr id="24578" name="Picture 7" descr="shutterstock_68959654"/>
          <p:cNvPicPr>
            <a:picLocks noChangeAspect="1" noChangeArrowheads="1"/>
          </p:cNvPicPr>
          <p:nvPr/>
        </p:nvPicPr>
        <p:blipFill>
          <a:blip r:embed="rId2"/>
          <a:srcRect/>
          <a:stretch>
            <a:fillRect/>
          </a:stretch>
        </p:blipFill>
        <p:spPr bwMode="auto">
          <a:xfrm>
            <a:off x="107950" y="981075"/>
            <a:ext cx="3168650" cy="4968875"/>
          </a:xfrm>
          <a:prstGeom prst="rect">
            <a:avLst/>
          </a:prstGeom>
          <a:noFill/>
          <a:ln w="9525">
            <a:noFill/>
            <a:miter lim="800000"/>
            <a:headEnd/>
            <a:tailEnd/>
          </a:ln>
        </p:spPr>
      </p:pic>
      <p:sp>
        <p:nvSpPr>
          <p:cNvPr id="24579" name="WordArt 4"/>
          <p:cNvSpPr>
            <a:spLocks noChangeArrowheads="1" noChangeShapeType="1" noTextEdit="1"/>
          </p:cNvSpPr>
          <p:nvPr/>
        </p:nvSpPr>
        <p:spPr bwMode="auto">
          <a:xfrm>
            <a:off x="1979613" y="6381750"/>
            <a:ext cx="6448425" cy="142875"/>
          </a:xfrm>
          <a:prstGeom prst="rect">
            <a:avLst/>
          </a:prstGeom>
        </p:spPr>
        <p:txBody>
          <a:bodyPr wrap="none" fromWordArt="1">
            <a:prstTxWarp prst="textPlain">
              <a:avLst>
                <a:gd name="adj" fmla="val 50000"/>
              </a:avLst>
            </a:prstTxWarp>
          </a:bodyPr>
          <a:lstStyle/>
          <a:p>
            <a:pPr algn="ctr"/>
            <a:r>
              <a:rPr lang="ru-RU" sz="1400" kern="10">
                <a:ln w="9525">
                  <a:solidFill>
                    <a:srgbClr val="000000"/>
                  </a:solidFill>
                  <a:round/>
                  <a:headEnd/>
                  <a:tailEnd/>
                </a:ln>
                <a:latin typeface="Arial"/>
                <a:cs typeface="Arial"/>
              </a:rPr>
              <a:t>Егораева Г.Т., руководитель департамента методологии АНО НЦИО, Москва</a:t>
            </a:r>
          </a:p>
        </p:txBody>
      </p:sp>
      <p:sp>
        <p:nvSpPr>
          <p:cNvPr id="24580" name="WordArt 6"/>
          <p:cNvSpPr>
            <a:spLocks noChangeArrowheads="1" noChangeShapeType="1" noTextEdit="1"/>
          </p:cNvSpPr>
          <p:nvPr/>
        </p:nvSpPr>
        <p:spPr bwMode="auto">
          <a:xfrm>
            <a:off x="2339975" y="2708275"/>
            <a:ext cx="5688013" cy="739775"/>
          </a:xfrm>
          <a:prstGeom prst="rect">
            <a:avLst/>
          </a:prstGeom>
        </p:spPr>
        <p:txBody>
          <a:bodyPr wrap="none" fromWordArt="1">
            <a:prstTxWarp prst="textPlain">
              <a:avLst>
                <a:gd name="adj" fmla="val 50000"/>
              </a:avLst>
            </a:prstTxWarp>
          </a:bodyPr>
          <a:lstStyle/>
          <a:p>
            <a:pPr algn="ctr"/>
            <a:r>
              <a:rPr lang="ru-RU" sz="3600" b="1" i="1" kern="10">
                <a:ln w="9525">
                  <a:solidFill>
                    <a:srgbClr val="000000"/>
                  </a:solidFill>
                  <a:round/>
                  <a:headEnd/>
                  <a:tailEnd/>
                </a:ln>
                <a:gradFill rotWithShape="1">
                  <a:gsLst>
                    <a:gs pos="0">
                      <a:srgbClr val="FF0000"/>
                    </a:gs>
                    <a:gs pos="100000">
                      <a:srgbClr val="FFFF00"/>
                    </a:gs>
                  </a:gsLst>
                  <a:lin ang="0" scaled="1"/>
                </a:gradFill>
                <a:effectLst>
                  <a:outerShdw dist="35921" dir="2700000" algn="ctr" rotWithShape="0">
                    <a:srgbClr val="808080">
                      <a:alpha val="79999"/>
                    </a:srgbClr>
                  </a:outerShdw>
                </a:effectLst>
                <a:latin typeface="Arial"/>
                <a:cs typeface="Arial"/>
              </a:rPr>
              <a:t>Удачи на экзамене!</a:t>
            </a:r>
          </a:p>
        </p:txBody>
      </p:sp>
      <p:pic>
        <p:nvPicPr>
          <p:cNvPr id="24581" name="Picture 6" descr="978-5-377-12490-0-01"/>
          <p:cNvPicPr>
            <a:picLocks noChangeAspect="1" noChangeArrowheads="1"/>
          </p:cNvPicPr>
          <p:nvPr/>
        </p:nvPicPr>
        <p:blipFill>
          <a:blip r:embed="rId3"/>
          <a:srcRect/>
          <a:stretch>
            <a:fillRect/>
          </a:stretch>
        </p:blipFill>
        <p:spPr bwMode="auto">
          <a:xfrm>
            <a:off x="0" y="0"/>
            <a:ext cx="835025" cy="1079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79388" y="304800"/>
            <a:ext cx="8431212" cy="892175"/>
          </a:xfrm>
        </p:spPr>
        <p:txBody>
          <a:bodyPr/>
          <a:lstStyle/>
          <a:p>
            <a:pPr eaLnBrk="1" hangingPunct="1">
              <a:defRPr/>
            </a:pPr>
            <a:r>
              <a:rPr lang="ru-RU" sz="2400" b="1" smtClean="0">
                <a:latin typeface="Arial" charset="0"/>
                <a:cs typeface="Arial" charset="0"/>
              </a:rPr>
              <a:t>Способы интонирования и знаки препинания</a:t>
            </a:r>
            <a:endParaRPr lang="ru-RU" sz="2400" b="1" smtClean="0">
              <a:effectLst>
                <a:outerShdw blurRad="38100" dist="38100" dir="2700000" algn="tl">
                  <a:srgbClr val="C0C0C0"/>
                </a:outerShdw>
              </a:effectLst>
              <a:latin typeface="Arial" charset="0"/>
              <a:cs typeface="Arial" charset="0"/>
            </a:endParaRPr>
          </a:p>
        </p:txBody>
      </p:sp>
      <p:sp>
        <p:nvSpPr>
          <p:cNvPr id="3" name="Объект 2"/>
          <p:cNvSpPr>
            <a:spLocks noGrp="1"/>
          </p:cNvSpPr>
          <p:nvPr>
            <p:ph idx="4294967295"/>
          </p:nvPr>
        </p:nvSpPr>
        <p:spPr>
          <a:xfrm>
            <a:off x="2051050" y="1341438"/>
            <a:ext cx="6697663" cy="4754562"/>
          </a:xfrm>
        </p:spPr>
        <p:txBody>
          <a:bodyPr/>
          <a:lstStyle/>
          <a:p>
            <a:pPr eaLnBrk="1" hangingPunct="1">
              <a:defRPr/>
            </a:pPr>
            <a:r>
              <a:rPr lang="ru-RU" sz="2600" b="1" smtClean="0">
                <a:solidFill>
                  <a:srgbClr val="FF0000"/>
                </a:solidFill>
              </a:rPr>
              <a:t>Восходящая</a:t>
            </a:r>
            <a:r>
              <a:rPr lang="ru-RU" sz="2600" smtClean="0">
                <a:solidFill>
                  <a:srgbClr val="FF0000"/>
                </a:solidFill>
              </a:rPr>
              <a:t> </a:t>
            </a:r>
            <a:r>
              <a:rPr lang="ru-RU" sz="2600" b="1" smtClean="0">
                <a:solidFill>
                  <a:srgbClr val="FF0000"/>
                </a:solidFill>
              </a:rPr>
              <a:t>интонация</a:t>
            </a:r>
            <a:r>
              <a:rPr lang="ru-RU" sz="2600" b="1" smtClean="0"/>
              <a:t> </a:t>
            </a:r>
            <a:r>
              <a:rPr lang="ru-RU" sz="2600" smtClean="0"/>
              <a:t>(повышение тона) – запятая, восклицательный и</a:t>
            </a:r>
            <a:r>
              <a:rPr lang="en-US" sz="2600" smtClean="0"/>
              <a:t> </a:t>
            </a:r>
            <a:r>
              <a:rPr lang="ru-RU" sz="2600" smtClean="0"/>
              <a:t>вопросительный знаки, тире в простом предложении.</a:t>
            </a:r>
            <a:endParaRPr lang="ru-RU" sz="2600" b="1" smtClean="0"/>
          </a:p>
          <a:p>
            <a:pPr eaLnBrk="1" hangingPunct="1">
              <a:defRPr/>
            </a:pPr>
            <a:r>
              <a:rPr lang="ru-RU" sz="2600" b="1" smtClean="0">
                <a:solidFill>
                  <a:srgbClr val="FF0000"/>
                </a:solidFill>
              </a:rPr>
              <a:t>Нисходящая</a:t>
            </a:r>
            <a:r>
              <a:rPr lang="ru-RU" sz="2600" smtClean="0">
                <a:solidFill>
                  <a:srgbClr val="FF0000"/>
                </a:solidFill>
              </a:rPr>
              <a:t> </a:t>
            </a:r>
            <a:r>
              <a:rPr lang="ru-RU" sz="2600" b="1" smtClean="0">
                <a:solidFill>
                  <a:srgbClr val="FF0000"/>
                </a:solidFill>
              </a:rPr>
              <a:t>интонация</a:t>
            </a:r>
            <a:r>
              <a:rPr lang="ru-RU" sz="2600" smtClean="0"/>
              <a:t> (понижение тона) – точка, запятая в сложных предложениях с перечислительными отношениями между частями, точка с запятой, двоеточие в простом предложении,</a:t>
            </a:r>
            <a:r>
              <a:rPr lang="ru-RU" sz="2400" smtClean="0"/>
              <a:t> </a:t>
            </a:r>
            <a:r>
              <a:rPr lang="ru-RU" sz="2400" smtClean="0">
                <a:latin typeface="Arial" charset="0"/>
              </a:rPr>
              <a:t>кавычки</a:t>
            </a:r>
            <a:r>
              <a:rPr lang="ru-RU" sz="2600" smtClean="0">
                <a:latin typeface="Arial" charset="0"/>
              </a:rPr>
              <a:t>, </a:t>
            </a:r>
            <a:r>
              <a:rPr lang="ru-RU" sz="2600" smtClean="0"/>
              <a:t>многоточие (если обозначает законченную мысль).</a:t>
            </a:r>
          </a:p>
          <a:p>
            <a:pPr eaLnBrk="1" hangingPunct="1">
              <a:defRPr/>
            </a:pPr>
            <a:endParaRPr lang="ru-RU" smtClean="0">
              <a:effectLst>
                <a:outerShdw blurRad="38100" dist="38100" dir="2700000" algn="tl">
                  <a:srgbClr val="C0C0C0"/>
                </a:outerShdw>
              </a:effectLst>
            </a:endParaRPr>
          </a:p>
        </p:txBody>
      </p:sp>
      <p:pic>
        <p:nvPicPr>
          <p:cNvPr id="15363" name="Picture 5" descr="C:\Users\User\Desktop\шаттерсток\shutterstock_370874816.jpg"/>
          <p:cNvPicPr>
            <a:picLocks noChangeAspect="1" noChangeArrowheads="1"/>
          </p:cNvPicPr>
          <p:nvPr/>
        </p:nvPicPr>
        <p:blipFill>
          <a:blip r:embed="rId2"/>
          <a:srcRect/>
          <a:stretch>
            <a:fillRect/>
          </a:stretch>
        </p:blipFill>
        <p:spPr bwMode="auto">
          <a:xfrm>
            <a:off x="179388" y="2060575"/>
            <a:ext cx="2160587" cy="2160588"/>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47" name="Group 71"/>
          <p:cNvGraphicFramePr>
            <a:graphicFrameLocks noGrp="1"/>
          </p:cNvGraphicFramePr>
          <p:nvPr>
            <p:ph idx="1"/>
          </p:nvPr>
        </p:nvGraphicFramePr>
        <p:xfrm>
          <a:off x="107950" y="404813"/>
          <a:ext cx="8856663" cy="6477000"/>
        </p:xfrm>
        <a:graphic>
          <a:graphicData uri="http://schemas.openxmlformats.org/drawingml/2006/table">
            <a:tbl>
              <a:tblPr/>
              <a:tblGrid>
                <a:gridCol w="398463"/>
                <a:gridCol w="2325687"/>
                <a:gridCol w="2973388"/>
                <a:gridCol w="3159125"/>
              </a:tblGrid>
              <a:tr h="5334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400" b="1" i="0" u="none" strike="noStrike" cap="none" normalizeH="0" baseline="0" smtClean="0">
                          <a:ln>
                            <a:noFill/>
                          </a:ln>
                          <a:solidFill>
                            <a:schemeClr val="tx1"/>
                          </a:solidFill>
                          <a:effectLst/>
                          <a:latin typeface="Calibri" pitchFamily="34" charset="0"/>
                        </a:rPr>
                        <a:t>Знаки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400" b="1" i="0" u="none" strike="noStrike" cap="none" normalizeH="0" baseline="0" smtClean="0">
                          <a:ln>
                            <a:noFill/>
                          </a:ln>
                          <a:solidFill>
                            <a:schemeClr val="tx1"/>
                          </a:solidFill>
                          <a:effectLst/>
                          <a:latin typeface="Calibri" pitchFamily="34" charset="0"/>
                        </a:rPr>
                        <a:t>препинания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400" b="1" i="0" u="none" strike="noStrike" cap="none" normalizeH="0" baseline="0" smtClean="0">
                          <a:ln>
                            <a:noFill/>
                          </a:ln>
                          <a:solidFill>
                            <a:schemeClr val="tx1"/>
                          </a:solidFill>
                          <a:effectLst/>
                          <a:latin typeface="Calibri" pitchFamily="34" charset="0"/>
                        </a:rPr>
                        <a:t>Роль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400" b="1" i="0" u="none" strike="noStrike" cap="none" normalizeH="0" baseline="0" smtClean="0">
                          <a:ln>
                            <a:noFill/>
                          </a:ln>
                          <a:solidFill>
                            <a:schemeClr val="tx1"/>
                          </a:solidFill>
                          <a:effectLst/>
                          <a:latin typeface="Calibri" pitchFamily="34" charset="0"/>
                        </a:rPr>
                        <a:t>Интонация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97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1</a:t>
                      </a:r>
                      <a:r>
                        <a:rPr kumimoji="0" lang="ru-RU" sz="2000" b="0" i="0" u="none" strike="noStrike" cap="none" normalizeH="0" baseline="0" smtClean="0">
                          <a:ln>
                            <a:noFill/>
                          </a:ln>
                          <a:solidFill>
                            <a:schemeClr val="tx1"/>
                          </a:solidFill>
                          <a:effectLst/>
                          <a:latin typeface="Calibri"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rPr>
                        <a:t>Точка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Показывает завершение мысли и законченность предложения.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Спокойное понижение тона к концу предложения и сравнительно длительная пауза.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35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2</a:t>
                      </a:r>
                      <a:r>
                        <a:rPr kumimoji="0" lang="ru-RU" sz="2000" b="0" i="0" u="none" strike="noStrike" cap="none" normalizeH="0" baseline="0" smtClean="0">
                          <a:ln>
                            <a:noFill/>
                          </a:ln>
                          <a:solidFill>
                            <a:schemeClr val="tx1"/>
                          </a:solidFill>
                          <a:effectLst/>
                          <a:latin typeface="Calibri"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rPr>
                        <a:t>Восклицательный знак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8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8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800" b="0" i="0" u="none" strike="noStrike" cap="none" normalizeH="0" baseline="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Передают соответствующую интонацию.</a:t>
                      </a:r>
                      <a:br>
                        <a:rPr kumimoji="0" lang="ru-RU" sz="1800" b="0" i="0" u="none" strike="noStrike" cap="none" normalizeH="0" baseline="0" smtClean="0">
                          <a:ln>
                            <a:noFill/>
                          </a:ln>
                          <a:solidFill>
                            <a:schemeClr val="tx1"/>
                          </a:solidFill>
                          <a:effectLst/>
                          <a:latin typeface="Calibri" pitchFamily="34" charset="0"/>
                        </a:rPr>
                      </a:br>
                      <a:r>
                        <a:rPr kumimoji="0" lang="ru-RU" sz="1800" b="0" i="0" u="none" strike="noStrike" cap="none" normalizeH="0" baseline="0" smtClean="0">
                          <a:ln>
                            <a:noFill/>
                          </a:ln>
                          <a:solidFill>
                            <a:schemeClr val="tx1"/>
                          </a:solidFill>
                          <a:effectLst/>
                          <a:latin typeface="Calibri" pitchFamily="34" charset="0"/>
                        </a:rPr>
                        <a:t>Указывают на целевое назначение предложения.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Требует энергичного выделения ударного слова с помощью повышения голоса.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000" b="0" i="0" u="none" strike="noStrike" cap="none" normalizeH="0" baseline="0" smtClean="0">
                          <a:ln>
                            <a:noFill/>
                          </a:ln>
                          <a:solidFill>
                            <a:schemeClr val="tx1"/>
                          </a:solidFill>
                          <a:effectLst/>
                          <a:latin typeface="Calibri" pitchFamily="34" charset="0"/>
                        </a:rPr>
                        <a:t>3</a:t>
                      </a:r>
                      <a:r>
                        <a:rPr kumimoji="0" lang="ru-RU" sz="2000" b="0" i="0" u="none" strike="noStrike" cap="none" normalizeH="0" baseline="0" smtClean="0">
                          <a:ln>
                            <a:noFill/>
                          </a:ln>
                          <a:solidFill>
                            <a:schemeClr val="tx1"/>
                          </a:solidFill>
                          <a:effectLst/>
                          <a:latin typeface="Calibri"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rPr>
                        <a:t>Вопросительный</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rPr>
                        <a:t>знак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800" b="0" i="0" u="none" strike="noStrike" cap="none" normalizeH="0" baseline="0" smtClean="0">
                          <a:ln>
                            <a:noFill/>
                          </a:ln>
                          <a:solidFill>
                            <a:schemeClr val="tx1"/>
                          </a:solidFill>
                          <a:effectLst/>
                          <a:latin typeface="Calibri" pitchFamily="34" charset="0"/>
                        </a:rPr>
                        <a:t> </a:t>
                      </a:r>
                      <a:r>
                        <a:rPr kumimoji="0" lang="ru-RU" sz="1800" b="0" i="0" u="none" strike="noStrike" cap="none" normalizeH="0" baseline="0" smtClean="0">
                          <a:ln>
                            <a:noFill/>
                          </a:ln>
                          <a:solidFill>
                            <a:schemeClr val="tx1"/>
                          </a:solidFill>
                          <a:effectLst/>
                          <a:latin typeface="Calibri" pitchFamily="34" charset="0"/>
                        </a:rPr>
                        <a:t>Передается с помощью повышения голоса на ударном вопросительном слове вопросительного предложения. К концу вопросительного предложения голос понижается.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412" name="Picture 3" descr="C:\Users\User\Desktop\шаттерсток\shutterstock_368664569.jpg"/>
          <p:cNvPicPr>
            <a:picLocks noChangeAspect="1" noChangeArrowheads="1"/>
          </p:cNvPicPr>
          <p:nvPr/>
        </p:nvPicPr>
        <p:blipFill>
          <a:blip r:embed="rId2"/>
          <a:srcRect/>
          <a:stretch>
            <a:fillRect/>
          </a:stretch>
        </p:blipFill>
        <p:spPr bwMode="auto">
          <a:xfrm>
            <a:off x="1673225" y="5589588"/>
            <a:ext cx="966788" cy="1006475"/>
          </a:xfrm>
          <a:prstGeom prst="rect">
            <a:avLst/>
          </a:prstGeom>
          <a:noFill/>
          <a:ln w="9525">
            <a:noFill/>
            <a:miter lim="800000"/>
            <a:headEnd/>
            <a:tailEnd/>
          </a:ln>
        </p:spPr>
      </p:pic>
      <p:pic>
        <p:nvPicPr>
          <p:cNvPr id="16413" name="Picture 73" descr="shutterstock_111101810"/>
          <p:cNvPicPr>
            <a:picLocks noChangeAspect="1" noChangeArrowheads="1"/>
          </p:cNvPicPr>
          <p:nvPr/>
        </p:nvPicPr>
        <p:blipFill>
          <a:blip r:embed="rId3"/>
          <a:srcRect/>
          <a:stretch>
            <a:fillRect/>
          </a:stretch>
        </p:blipFill>
        <p:spPr bwMode="auto">
          <a:xfrm>
            <a:off x="1187450" y="1700213"/>
            <a:ext cx="1236663" cy="927100"/>
          </a:xfrm>
          <a:prstGeom prst="rect">
            <a:avLst/>
          </a:prstGeom>
          <a:noFill/>
          <a:ln w="9525">
            <a:noFill/>
            <a:miter lim="800000"/>
            <a:headEnd/>
            <a:tailEnd/>
          </a:ln>
        </p:spPr>
      </p:pic>
      <p:sp>
        <p:nvSpPr>
          <p:cNvPr id="16414" name="Oval 74"/>
          <p:cNvSpPr>
            <a:spLocks noChangeArrowheads="1"/>
          </p:cNvSpPr>
          <p:nvPr/>
        </p:nvSpPr>
        <p:spPr bwMode="auto">
          <a:xfrm>
            <a:off x="1835150" y="2133600"/>
            <a:ext cx="215900" cy="215900"/>
          </a:xfrm>
          <a:prstGeom prst="ellipse">
            <a:avLst/>
          </a:prstGeom>
          <a:solidFill>
            <a:srgbClr val="FF0000"/>
          </a:solidFill>
          <a:ln w="9525">
            <a:noFill/>
            <a:round/>
            <a:headEnd/>
            <a:tailEnd/>
          </a:ln>
        </p:spPr>
        <p:txBody>
          <a:bodyPr wrap="none" anchor="ctr"/>
          <a:lstStyle/>
          <a:p>
            <a:endParaRPr lang="ru-RU"/>
          </a:p>
        </p:txBody>
      </p:sp>
      <p:pic>
        <p:nvPicPr>
          <p:cNvPr id="16415" name="Picture 75" descr="shutterstock_87654709"/>
          <p:cNvPicPr>
            <a:picLocks noChangeAspect="1" noChangeArrowheads="1"/>
          </p:cNvPicPr>
          <p:nvPr/>
        </p:nvPicPr>
        <p:blipFill>
          <a:blip r:embed="rId4"/>
          <a:srcRect/>
          <a:stretch>
            <a:fillRect/>
          </a:stretch>
        </p:blipFill>
        <p:spPr bwMode="auto">
          <a:xfrm>
            <a:off x="1430338" y="3213100"/>
            <a:ext cx="755650" cy="100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96" name="Group 48"/>
          <p:cNvGraphicFramePr>
            <a:graphicFrameLocks noGrp="1"/>
          </p:cNvGraphicFramePr>
          <p:nvPr>
            <p:ph idx="1"/>
          </p:nvPr>
        </p:nvGraphicFramePr>
        <p:xfrm>
          <a:off x="107950" y="404813"/>
          <a:ext cx="8578850" cy="5351462"/>
        </p:xfrm>
        <a:graphic>
          <a:graphicData uri="http://schemas.openxmlformats.org/drawingml/2006/table">
            <a:tbl>
              <a:tblPr/>
              <a:tblGrid>
                <a:gridCol w="431800"/>
                <a:gridCol w="2303463"/>
                <a:gridCol w="2665412"/>
                <a:gridCol w="3178175"/>
              </a:tblGrid>
              <a:tr h="11525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400" b="0" i="0" u="none" strike="noStrike" cap="none" normalizeH="0" baseline="0" smtClean="0">
                          <a:ln>
                            <a:noFill/>
                          </a:ln>
                          <a:solidFill>
                            <a:schemeClr val="tx1"/>
                          </a:solidFill>
                          <a:effectLst/>
                          <a:latin typeface="Calibri"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smtClean="0">
                          <a:ln>
                            <a:noFill/>
                          </a:ln>
                          <a:solidFill>
                            <a:schemeClr val="tx1"/>
                          </a:solidFill>
                          <a:effectLst/>
                          <a:latin typeface="Calibri" pitchFamily="34" charset="0"/>
                        </a:rPr>
                        <a:t>Многоточие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Показывает, что мысль не закончена; характерна интонация незавершённости высказывания.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Требует длительной паузы.</a:t>
                      </a:r>
                      <a:r>
                        <a:rPr kumimoji="0" lang="ru-RU" sz="2800" b="0" i="0" u="none" strike="noStrike" cap="none" normalizeH="0" baseline="0" smtClean="0">
                          <a:ln>
                            <a:noFill/>
                          </a:ln>
                          <a:solidFill>
                            <a:schemeClr val="tx1"/>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627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400" b="0" i="0" u="none" strike="noStrike" cap="none" normalizeH="0" baseline="0" smtClean="0">
                          <a:ln>
                            <a:noFill/>
                          </a:ln>
                          <a:solidFill>
                            <a:schemeClr val="tx1"/>
                          </a:solidFill>
                          <a:effectLst/>
                          <a:latin typeface="Calibri"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smtClean="0">
                          <a:ln>
                            <a:noFill/>
                          </a:ln>
                          <a:solidFill>
                            <a:schemeClr val="tx1"/>
                          </a:solidFill>
                          <a:effectLst/>
                          <a:latin typeface="Calibri" pitchFamily="34" charset="0"/>
                        </a:rPr>
                        <a:t>Запятая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Показывает, что мысль не закончена.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Соединительная пауза, которой предшествует повышение голоса на ударном слове.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4151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400" b="0" i="0" u="none" strike="noStrike" cap="none" normalizeH="0" baseline="0" smtClean="0">
                          <a:ln>
                            <a:noFill/>
                          </a:ln>
                          <a:solidFill>
                            <a:schemeClr val="tx1"/>
                          </a:solidFill>
                          <a:effectLst/>
                          <a:latin typeface="Calibri"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smtClean="0">
                          <a:ln>
                            <a:noFill/>
                          </a:ln>
                          <a:solidFill>
                            <a:schemeClr val="tx1"/>
                          </a:solidFill>
                          <a:effectLst/>
                          <a:latin typeface="Calibri" pitchFamily="34" charset="0"/>
                        </a:rPr>
                        <a:t>Точка с запятой</a:t>
                      </a:r>
                      <a:r>
                        <a:rPr kumimoji="0" lang="ru-RU" sz="2800" b="0" i="0" u="none" strike="noStrike" cap="none" normalizeH="0" baseline="0" smtClean="0">
                          <a:ln>
                            <a:noFill/>
                          </a:ln>
                          <a:solidFill>
                            <a:schemeClr val="tx1"/>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Разделяет и в тоже время соединяет в одно целое части сложного предложения.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Означает соединительную паузу. Голос понижается, но паузы короче, чем перед точкой.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431" name="Picture 3" descr="C:\Users\User\Desktop\шаттерсток\shutterstock_378359761.jpg"/>
          <p:cNvPicPr>
            <a:picLocks noChangeAspect="1" noChangeArrowheads="1"/>
          </p:cNvPicPr>
          <p:nvPr/>
        </p:nvPicPr>
        <p:blipFill>
          <a:blip r:embed="rId2"/>
          <a:srcRect/>
          <a:stretch>
            <a:fillRect/>
          </a:stretch>
        </p:blipFill>
        <p:spPr bwMode="auto">
          <a:xfrm>
            <a:off x="1258888" y="692150"/>
            <a:ext cx="1547812" cy="1120775"/>
          </a:xfrm>
          <a:prstGeom prst="rect">
            <a:avLst/>
          </a:prstGeom>
          <a:noFill/>
          <a:ln w="9525">
            <a:noFill/>
            <a:miter lim="800000"/>
            <a:headEnd/>
            <a:tailEnd/>
          </a:ln>
        </p:spPr>
      </p:pic>
      <p:sp>
        <p:nvSpPr>
          <p:cNvPr id="17432" name="Oval 50"/>
          <p:cNvSpPr>
            <a:spLocks noChangeArrowheads="1"/>
          </p:cNvSpPr>
          <p:nvPr/>
        </p:nvSpPr>
        <p:spPr bwMode="auto">
          <a:xfrm flipV="1">
            <a:off x="1692275" y="908050"/>
            <a:ext cx="144463" cy="144463"/>
          </a:xfrm>
          <a:prstGeom prst="ellipse">
            <a:avLst/>
          </a:prstGeom>
          <a:solidFill>
            <a:schemeClr val="bg1"/>
          </a:solidFill>
          <a:ln w="9525">
            <a:noFill/>
            <a:round/>
            <a:headEnd/>
            <a:tailEnd/>
          </a:ln>
        </p:spPr>
        <p:txBody>
          <a:bodyPr wrap="none" anchor="ctr"/>
          <a:lstStyle/>
          <a:p>
            <a:endParaRPr lang="ru-RU"/>
          </a:p>
        </p:txBody>
      </p:sp>
      <p:sp>
        <p:nvSpPr>
          <p:cNvPr id="17433" name="Oval 51"/>
          <p:cNvSpPr>
            <a:spLocks noChangeArrowheads="1"/>
          </p:cNvSpPr>
          <p:nvPr/>
        </p:nvSpPr>
        <p:spPr bwMode="auto">
          <a:xfrm>
            <a:off x="1908175" y="908050"/>
            <a:ext cx="142875" cy="144463"/>
          </a:xfrm>
          <a:prstGeom prst="ellipse">
            <a:avLst/>
          </a:prstGeom>
          <a:solidFill>
            <a:schemeClr val="bg1"/>
          </a:solidFill>
          <a:ln w="9525">
            <a:noFill/>
            <a:round/>
            <a:headEnd/>
            <a:tailEnd/>
          </a:ln>
        </p:spPr>
        <p:txBody>
          <a:bodyPr wrap="none" anchor="ctr"/>
          <a:lstStyle/>
          <a:p>
            <a:endParaRPr lang="ru-RU"/>
          </a:p>
        </p:txBody>
      </p:sp>
      <p:sp>
        <p:nvSpPr>
          <p:cNvPr id="17434" name="Oval 52"/>
          <p:cNvSpPr>
            <a:spLocks noChangeArrowheads="1"/>
          </p:cNvSpPr>
          <p:nvPr/>
        </p:nvSpPr>
        <p:spPr bwMode="auto">
          <a:xfrm>
            <a:off x="2124075" y="908050"/>
            <a:ext cx="144463" cy="144463"/>
          </a:xfrm>
          <a:prstGeom prst="ellipse">
            <a:avLst/>
          </a:prstGeom>
          <a:solidFill>
            <a:schemeClr val="bg1"/>
          </a:solidFill>
          <a:ln w="9525">
            <a:noFill/>
            <a:round/>
            <a:headEnd/>
            <a:tailEnd/>
          </a:ln>
        </p:spPr>
        <p:txBody>
          <a:bodyPr wrap="none" anchor="ctr"/>
          <a:lstStyle/>
          <a:p>
            <a:endParaRPr lang="ru-RU"/>
          </a:p>
        </p:txBody>
      </p:sp>
      <p:pic>
        <p:nvPicPr>
          <p:cNvPr id="17435" name="Picture 2" descr="C:\Users\User\Desktop\шаттерсток\shutterstock_383931046.jpg"/>
          <p:cNvPicPr>
            <a:picLocks noChangeAspect="1" noChangeArrowheads="1"/>
          </p:cNvPicPr>
          <p:nvPr/>
        </p:nvPicPr>
        <p:blipFill>
          <a:blip r:embed="rId3"/>
          <a:srcRect/>
          <a:stretch>
            <a:fillRect/>
          </a:stretch>
        </p:blipFill>
        <p:spPr bwMode="auto">
          <a:xfrm>
            <a:off x="827088" y="4221163"/>
            <a:ext cx="1873250" cy="1249362"/>
          </a:xfrm>
          <a:prstGeom prst="rect">
            <a:avLst/>
          </a:prstGeom>
          <a:noFill/>
          <a:ln w="9525">
            <a:noFill/>
            <a:miter lim="800000"/>
            <a:headEnd/>
            <a:tailEnd/>
          </a:ln>
        </p:spPr>
      </p:pic>
      <p:sp>
        <p:nvSpPr>
          <p:cNvPr id="17436" name="Oval 54"/>
          <p:cNvSpPr>
            <a:spLocks noChangeArrowheads="1"/>
          </p:cNvSpPr>
          <p:nvPr/>
        </p:nvSpPr>
        <p:spPr bwMode="auto">
          <a:xfrm>
            <a:off x="1763713" y="4365625"/>
            <a:ext cx="215900" cy="217488"/>
          </a:xfrm>
          <a:prstGeom prst="ellipse">
            <a:avLst/>
          </a:prstGeom>
          <a:solidFill>
            <a:schemeClr val="bg1"/>
          </a:solidFill>
          <a:ln w="9525">
            <a:noFill/>
            <a:round/>
            <a:headEnd/>
            <a:tailEnd/>
          </a:ln>
        </p:spPr>
        <p:txBody>
          <a:bodyPr wrap="none" anchor="ctr"/>
          <a:lstStyle/>
          <a:p>
            <a:endParaRPr lang="ru-RU"/>
          </a:p>
        </p:txBody>
      </p:sp>
      <p:pic>
        <p:nvPicPr>
          <p:cNvPr id="17437" name="Picture 56" descr="shutterstock_46144003"/>
          <p:cNvPicPr>
            <a:picLocks noChangeAspect="1" noChangeArrowheads="1"/>
          </p:cNvPicPr>
          <p:nvPr/>
        </p:nvPicPr>
        <p:blipFill>
          <a:blip r:embed="rId4"/>
          <a:srcRect/>
          <a:stretch>
            <a:fillRect/>
          </a:stretch>
        </p:blipFill>
        <p:spPr bwMode="auto">
          <a:xfrm>
            <a:off x="1258888" y="2420938"/>
            <a:ext cx="1320800" cy="1214437"/>
          </a:xfrm>
          <a:prstGeom prst="rect">
            <a:avLst/>
          </a:prstGeom>
          <a:noFill/>
          <a:ln w="9525">
            <a:noFill/>
            <a:miter lim="800000"/>
            <a:headEnd/>
            <a:tailEnd/>
          </a:ln>
        </p:spPr>
      </p:pic>
      <p:sp>
        <p:nvSpPr>
          <p:cNvPr id="17438" name="Oval 57"/>
          <p:cNvSpPr>
            <a:spLocks noChangeArrowheads="1"/>
          </p:cNvSpPr>
          <p:nvPr/>
        </p:nvSpPr>
        <p:spPr bwMode="auto">
          <a:xfrm>
            <a:off x="1619250" y="2781300"/>
            <a:ext cx="287338" cy="287338"/>
          </a:xfrm>
          <a:prstGeom prst="ellipse">
            <a:avLst/>
          </a:prstGeom>
          <a:solidFill>
            <a:schemeClr val="tx1"/>
          </a:solidFill>
          <a:ln w="9525">
            <a:noFill/>
            <a:round/>
            <a:headEnd/>
            <a:tailEnd/>
          </a:ln>
        </p:spPr>
        <p:txBody>
          <a:bodyPr wrap="none" anchor="ctr"/>
          <a:lstStyle/>
          <a:p>
            <a:endParaRPr lang="ru-RU"/>
          </a:p>
        </p:txBody>
      </p:sp>
      <p:sp>
        <p:nvSpPr>
          <p:cNvPr id="17439" name="AutoShape 59"/>
          <p:cNvSpPr>
            <a:spLocks noChangeArrowheads="1"/>
          </p:cNvSpPr>
          <p:nvPr/>
        </p:nvSpPr>
        <p:spPr bwMode="auto">
          <a:xfrm rot="-9067166">
            <a:off x="1763713" y="2852738"/>
            <a:ext cx="90487" cy="360362"/>
          </a:xfrm>
          <a:prstGeom prst="moon">
            <a:avLst>
              <a:gd name="adj" fmla="val 78069"/>
            </a:avLst>
          </a:prstGeom>
          <a:solidFill>
            <a:schemeClr val="tx1"/>
          </a:solidFill>
          <a:ln w="9525">
            <a:noFill/>
            <a:miter lim="800000"/>
            <a:headEnd/>
            <a:tailEnd/>
          </a:ln>
        </p:spPr>
        <p:txBody>
          <a:bodyPr wrap="none" anchor="ctr"/>
          <a:lstStyle/>
          <a:p>
            <a:endParaRPr lang="ru-RU"/>
          </a:p>
        </p:txBody>
      </p:sp>
      <p:sp>
        <p:nvSpPr>
          <p:cNvPr id="17440" name="Oval 60"/>
          <p:cNvSpPr>
            <a:spLocks noChangeArrowheads="1"/>
          </p:cNvSpPr>
          <p:nvPr/>
        </p:nvSpPr>
        <p:spPr bwMode="auto">
          <a:xfrm>
            <a:off x="1763713" y="4724400"/>
            <a:ext cx="215900" cy="215900"/>
          </a:xfrm>
          <a:prstGeom prst="ellipse">
            <a:avLst/>
          </a:prstGeom>
          <a:solidFill>
            <a:schemeClr val="bg1"/>
          </a:solidFill>
          <a:ln w="9525">
            <a:noFill/>
            <a:round/>
            <a:headEnd/>
            <a:tailEnd/>
          </a:ln>
        </p:spPr>
        <p:txBody>
          <a:bodyPr wrap="none" anchor="ctr"/>
          <a:lstStyle/>
          <a:p>
            <a:endParaRPr lang="ru-RU"/>
          </a:p>
        </p:txBody>
      </p:sp>
      <p:sp>
        <p:nvSpPr>
          <p:cNvPr id="17441" name="AutoShape 61"/>
          <p:cNvSpPr>
            <a:spLocks noChangeArrowheads="1"/>
          </p:cNvSpPr>
          <p:nvPr/>
        </p:nvSpPr>
        <p:spPr bwMode="auto">
          <a:xfrm rot="-9067166">
            <a:off x="1835150" y="4797425"/>
            <a:ext cx="69850" cy="215900"/>
          </a:xfrm>
          <a:prstGeom prst="moon">
            <a:avLst>
              <a:gd name="adj" fmla="val 78069"/>
            </a:avLst>
          </a:prstGeom>
          <a:solidFill>
            <a:schemeClr val="bg1"/>
          </a:solidFill>
          <a:ln w="9525">
            <a:noFill/>
            <a:miter lim="800000"/>
            <a:headEnd/>
            <a:tailEnd/>
          </a:ln>
        </p:spPr>
        <p:txBody>
          <a:bodyPr rot="10800000" wrap="none" anchor="ctr"/>
          <a:lstStyle/>
          <a:p>
            <a:pPr algn="ct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89" name="Group 45"/>
          <p:cNvGraphicFramePr>
            <a:graphicFrameLocks noGrp="1"/>
          </p:cNvGraphicFramePr>
          <p:nvPr>
            <p:ph idx="1"/>
          </p:nvPr>
        </p:nvGraphicFramePr>
        <p:xfrm>
          <a:off x="107950" y="333375"/>
          <a:ext cx="8507413" cy="6264275"/>
        </p:xfrm>
        <a:graphic>
          <a:graphicData uri="http://schemas.openxmlformats.org/drawingml/2006/table">
            <a:tbl>
              <a:tblPr/>
              <a:tblGrid>
                <a:gridCol w="431800"/>
                <a:gridCol w="1655763"/>
                <a:gridCol w="3162300"/>
                <a:gridCol w="3257550"/>
              </a:tblGrid>
              <a:tr h="20589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400" b="0" i="0" u="none" strike="noStrike" cap="none" normalizeH="0" baseline="0" smtClean="0">
                          <a:ln>
                            <a:noFill/>
                          </a:ln>
                          <a:solidFill>
                            <a:schemeClr val="tx1"/>
                          </a:solidFill>
                          <a:effectLst/>
                          <a:latin typeface="Calibri"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rPr>
                        <a:t>Тире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Показывает, что следующие за ним слова или даже предложения раскрывают то или иное понятие.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В словах</a:t>
                      </a:r>
                      <a:r>
                        <a:rPr kumimoji="0" lang="ru-RU" sz="1800" b="0" i="0" u="none" strike="noStrike" cap="none" normalizeH="0" baseline="0" smtClean="0">
                          <a:ln>
                            <a:noFill/>
                          </a:ln>
                          <a:solidFill>
                            <a:schemeClr val="tx1"/>
                          </a:solidFill>
                          <a:effectLst/>
                          <a:latin typeface="Arial" charset="0"/>
                        </a:rPr>
                        <a:t>,</a:t>
                      </a:r>
                      <a:r>
                        <a:rPr kumimoji="0" lang="ru-RU" sz="1800" b="0" i="0" u="none" strike="noStrike" cap="none" normalizeH="0" baseline="0" smtClean="0">
                          <a:ln>
                            <a:noFill/>
                          </a:ln>
                          <a:solidFill>
                            <a:schemeClr val="tx1"/>
                          </a:solidFill>
                          <a:effectLst/>
                          <a:latin typeface="Calibri" pitchFamily="34" charset="0"/>
                        </a:rPr>
                        <a:t> стоящих до тире, голос повышается, а после тире – понижается.</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Требует значительной паузы.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630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400" b="0" i="0" u="none" strike="noStrike" cap="none" normalizeH="0" baseline="0" smtClean="0">
                          <a:ln>
                            <a:noFill/>
                          </a:ln>
                          <a:solidFill>
                            <a:schemeClr val="tx1"/>
                          </a:solidFill>
                          <a:effectLst/>
                          <a:latin typeface="Calibri"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rPr>
                        <a:t>Двоеточие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Означает, что определенный отрезок мысли завершен, но одновременно этот знак является сигналом ее продолжения.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Должна быть соединительная логическая пауза перед поясняемой частью и поясняющей. На одном из конечных слов поясняемой части (перед двоеточием) -повышение тона.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898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400" b="0" i="0" u="none" strike="noStrike" cap="none" normalizeH="0" baseline="0" smtClean="0">
                          <a:ln>
                            <a:noFill/>
                          </a:ln>
                          <a:solidFill>
                            <a:schemeClr val="tx1"/>
                          </a:solidFill>
                          <a:effectLst/>
                          <a:latin typeface="Calibri"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rPr>
                        <a:t>Скобки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Служат для дополнительного пояснения, уточнения авторской мысли, второстепенного замечания.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Взятое в скобки произносится тоном ниже,  а после скобок голос опять возвращается к прежнему звучанию.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455" name="Picture 49" descr="shutterstock_64151398"/>
          <p:cNvPicPr>
            <a:picLocks noChangeAspect="1" noChangeArrowheads="1"/>
          </p:cNvPicPr>
          <p:nvPr/>
        </p:nvPicPr>
        <p:blipFill>
          <a:blip r:embed="rId2"/>
          <a:srcRect/>
          <a:stretch>
            <a:fillRect/>
          </a:stretch>
        </p:blipFill>
        <p:spPr bwMode="auto">
          <a:xfrm>
            <a:off x="755650" y="4941888"/>
            <a:ext cx="1260475" cy="1582737"/>
          </a:xfrm>
          <a:prstGeom prst="rect">
            <a:avLst/>
          </a:prstGeom>
          <a:noFill/>
          <a:ln w="9525">
            <a:noFill/>
            <a:miter lim="800000"/>
            <a:headEnd/>
            <a:tailEnd/>
          </a:ln>
        </p:spPr>
      </p:pic>
      <p:sp>
        <p:nvSpPr>
          <p:cNvPr id="18456" name="AutoShape 51"/>
          <p:cNvSpPr>
            <a:spLocks noChangeArrowheads="1"/>
          </p:cNvSpPr>
          <p:nvPr/>
        </p:nvSpPr>
        <p:spPr bwMode="auto">
          <a:xfrm>
            <a:off x="1116013" y="5661025"/>
            <a:ext cx="142875" cy="287338"/>
          </a:xfrm>
          <a:prstGeom prst="moon">
            <a:avLst>
              <a:gd name="adj" fmla="val 50000"/>
            </a:avLst>
          </a:prstGeom>
          <a:solidFill>
            <a:schemeClr val="tx1"/>
          </a:solidFill>
          <a:ln w="9525">
            <a:noFill/>
            <a:miter lim="800000"/>
            <a:headEnd/>
            <a:tailEnd/>
          </a:ln>
        </p:spPr>
        <p:txBody>
          <a:bodyPr wrap="none" anchor="ctr"/>
          <a:lstStyle/>
          <a:p>
            <a:endParaRPr lang="ru-RU"/>
          </a:p>
        </p:txBody>
      </p:sp>
      <p:sp>
        <p:nvSpPr>
          <p:cNvPr id="18457" name="AutoShape 52"/>
          <p:cNvSpPr>
            <a:spLocks noChangeArrowheads="1"/>
          </p:cNvSpPr>
          <p:nvPr/>
        </p:nvSpPr>
        <p:spPr bwMode="auto">
          <a:xfrm rot="10626011">
            <a:off x="1539875" y="5659438"/>
            <a:ext cx="152400" cy="288925"/>
          </a:xfrm>
          <a:prstGeom prst="moon">
            <a:avLst>
              <a:gd name="adj" fmla="val 50000"/>
            </a:avLst>
          </a:prstGeom>
          <a:solidFill>
            <a:schemeClr val="tx1"/>
          </a:solidFill>
          <a:ln w="9525">
            <a:noFill/>
            <a:miter lim="800000"/>
            <a:headEnd/>
            <a:tailEnd/>
          </a:ln>
        </p:spPr>
        <p:txBody>
          <a:bodyPr wrap="none" anchor="ctr"/>
          <a:lstStyle/>
          <a:p>
            <a:endParaRPr lang="ru-RU"/>
          </a:p>
        </p:txBody>
      </p:sp>
      <p:sp>
        <p:nvSpPr>
          <p:cNvPr id="18458" name="Oval 55"/>
          <p:cNvSpPr>
            <a:spLocks noChangeArrowheads="1"/>
          </p:cNvSpPr>
          <p:nvPr/>
        </p:nvSpPr>
        <p:spPr bwMode="auto">
          <a:xfrm>
            <a:off x="1258888" y="3357563"/>
            <a:ext cx="142875" cy="142875"/>
          </a:xfrm>
          <a:prstGeom prst="ellipse">
            <a:avLst/>
          </a:prstGeom>
          <a:solidFill>
            <a:schemeClr val="tx1"/>
          </a:solidFill>
          <a:ln w="9525">
            <a:noFill/>
            <a:round/>
            <a:headEnd/>
            <a:tailEnd/>
          </a:ln>
        </p:spPr>
        <p:txBody>
          <a:bodyPr wrap="none" anchor="ctr"/>
          <a:lstStyle/>
          <a:p>
            <a:pPr algn="ctr"/>
            <a:endParaRPr lang="ru-RU"/>
          </a:p>
        </p:txBody>
      </p:sp>
      <p:sp>
        <p:nvSpPr>
          <p:cNvPr id="18459" name="Oval 56"/>
          <p:cNvSpPr>
            <a:spLocks noChangeArrowheads="1"/>
          </p:cNvSpPr>
          <p:nvPr/>
        </p:nvSpPr>
        <p:spPr bwMode="auto">
          <a:xfrm>
            <a:off x="1258888" y="3573463"/>
            <a:ext cx="142875" cy="142875"/>
          </a:xfrm>
          <a:prstGeom prst="ellipse">
            <a:avLst/>
          </a:prstGeom>
          <a:solidFill>
            <a:schemeClr val="tx1"/>
          </a:solidFill>
          <a:ln w="9525">
            <a:noFill/>
            <a:round/>
            <a:headEnd/>
            <a:tailEnd/>
          </a:ln>
        </p:spPr>
        <p:txBody>
          <a:bodyPr wrap="none" anchor="ctr"/>
          <a:lstStyle/>
          <a:p>
            <a:endParaRPr lang="ru-RU"/>
          </a:p>
        </p:txBody>
      </p:sp>
      <p:pic>
        <p:nvPicPr>
          <p:cNvPr id="18460" name="Picture 6" descr="C:\Users\User\Desktop\шаттерсток\shutterstock_369108914.jpg"/>
          <p:cNvPicPr>
            <a:picLocks noChangeAspect="1" noChangeArrowheads="1"/>
          </p:cNvPicPr>
          <p:nvPr/>
        </p:nvPicPr>
        <p:blipFill>
          <a:blip r:embed="rId3"/>
          <a:srcRect/>
          <a:stretch>
            <a:fillRect/>
          </a:stretch>
        </p:blipFill>
        <p:spPr bwMode="auto">
          <a:xfrm>
            <a:off x="611188" y="2852738"/>
            <a:ext cx="1524000" cy="1524000"/>
          </a:xfrm>
          <a:prstGeom prst="rect">
            <a:avLst/>
          </a:prstGeom>
          <a:noFill/>
          <a:ln w="9525">
            <a:noFill/>
            <a:miter lim="800000"/>
            <a:headEnd/>
            <a:tailEnd/>
          </a:ln>
        </p:spPr>
      </p:pic>
      <p:sp>
        <p:nvSpPr>
          <p:cNvPr id="18461" name="Oval 58"/>
          <p:cNvSpPr>
            <a:spLocks noChangeArrowheads="1"/>
          </p:cNvSpPr>
          <p:nvPr/>
        </p:nvSpPr>
        <p:spPr bwMode="auto">
          <a:xfrm>
            <a:off x="1619250" y="3860800"/>
            <a:ext cx="142875" cy="142875"/>
          </a:xfrm>
          <a:prstGeom prst="ellipse">
            <a:avLst/>
          </a:prstGeom>
          <a:solidFill>
            <a:schemeClr val="bg1"/>
          </a:solidFill>
          <a:ln w="9525">
            <a:noFill/>
            <a:round/>
            <a:headEnd/>
            <a:tailEnd/>
          </a:ln>
        </p:spPr>
        <p:txBody>
          <a:bodyPr wrap="none" anchor="ctr"/>
          <a:lstStyle/>
          <a:p>
            <a:pPr algn="ctr"/>
            <a:endParaRPr lang="ru-RU"/>
          </a:p>
        </p:txBody>
      </p:sp>
      <p:sp>
        <p:nvSpPr>
          <p:cNvPr id="18462" name="Oval 59"/>
          <p:cNvSpPr>
            <a:spLocks noChangeArrowheads="1"/>
          </p:cNvSpPr>
          <p:nvPr/>
        </p:nvSpPr>
        <p:spPr bwMode="auto">
          <a:xfrm>
            <a:off x="1619250" y="3573463"/>
            <a:ext cx="142875" cy="142875"/>
          </a:xfrm>
          <a:prstGeom prst="ellipse">
            <a:avLst/>
          </a:prstGeom>
          <a:solidFill>
            <a:schemeClr val="bg1"/>
          </a:solidFill>
          <a:ln w="9525">
            <a:noFill/>
            <a:round/>
            <a:headEnd/>
            <a:tailEnd/>
          </a:ln>
        </p:spPr>
        <p:txBody>
          <a:bodyPr wrap="none" anchor="ctr"/>
          <a:lstStyle/>
          <a:p>
            <a:pPr algn="ctr"/>
            <a:endParaRPr lang="ru-RU"/>
          </a:p>
        </p:txBody>
      </p:sp>
      <p:pic>
        <p:nvPicPr>
          <p:cNvPr id="18463" name="Picture 4" descr="C:\Users\User\Desktop\шаттерсток\shutterstock_365856152.jpg"/>
          <p:cNvPicPr>
            <a:picLocks noChangeAspect="1" noChangeArrowheads="1"/>
          </p:cNvPicPr>
          <p:nvPr/>
        </p:nvPicPr>
        <p:blipFill>
          <a:blip r:embed="rId4"/>
          <a:srcRect/>
          <a:stretch>
            <a:fillRect/>
          </a:stretch>
        </p:blipFill>
        <p:spPr bwMode="auto">
          <a:xfrm>
            <a:off x="684213" y="692150"/>
            <a:ext cx="1366837" cy="1584325"/>
          </a:xfrm>
          <a:prstGeom prst="rect">
            <a:avLst/>
          </a:prstGeom>
          <a:noFill/>
          <a:ln w="9525">
            <a:noFill/>
            <a:miter lim="800000"/>
            <a:headEnd/>
            <a:tailEnd/>
          </a:ln>
        </p:spPr>
      </p:pic>
      <p:sp>
        <p:nvSpPr>
          <p:cNvPr id="18464" name="Rectangle 61"/>
          <p:cNvSpPr>
            <a:spLocks noChangeArrowheads="1"/>
          </p:cNvSpPr>
          <p:nvPr/>
        </p:nvSpPr>
        <p:spPr bwMode="auto">
          <a:xfrm>
            <a:off x="1403350" y="1412875"/>
            <a:ext cx="288925" cy="71438"/>
          </a:xfrm>
          <a:prstGeom prst="rect">
            <a:avLst/>
          </a:prstGeom>
          <a:solidFill>
            <a:schemeClr val="tx1"/>
          </a:solidFill>
          <a:ln w="9525">
            <a:noFill/>
            <a:miter lim="800000"/>
            <a:headEnd/>
            <a:tailEnd/>
          </a:ln>
        </p:spPr>
        <p:txBody>
          <a:bodyPr wrap="none" anchor="ct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30" name="Group 38"/>
          <p:cNvGraphicFramePr>
            <a:graphicFrameLocks noGrp="1"/>
          </p:cNvGraphicFramePr>
          <p:nvPr>
            <p:ph idx="1"/>
          </p:nvPr>
        </p:nvGraphicFramePr>
        <p:xfrm>
          <a:off x="250825" y="476250"/>
          <a:ext cx="8435975" cy="5649913"/>
        </p:xfrm>
        <a:graphic>
          <a:graphicData uri="http://schemas.openxmlformats.org/drawingml/2006/table">
            <a:tbl>
              <a:tblPr/>
              <a:tblGrid>
                <a:gridCol w="576263"/>
                <a:gridCol w="1944687"/>
                <a:gridCol w="2952750"/>
                <a:gridCol w="2962275"/>
              </a:tblGrid>
              <a:tr h="282575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rPr>
                        <a:t>Кавычки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Выделяют иное значение слова, начало прямой речи или цитаты.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Цитата произносится выше или ниже основного текста и с некоторым замедлением темпа речи на цитате, чтобы выделить цитируемые слова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4163">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000" b="1" i="0" u="none" strike="noStrike" cap="none" normalizeH="0" baseline="0" smtClean="0">
                          <a:ln>
                            <a:noFill/>
                          </a:ln>
                          <a:solidFill>
                            <a:schemeClr val="tx1"/>
                          </a:solidFill>
                          <a:effectLst/>
                          <a:latin typeface="Calibri" pitchFamily="34" charset="0"/>
                        </a:rPr>
                        <a:t>Абзац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Расчленяет текста с целью выделения его компонентов.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2000" b="0" i="0" u="none" strike="noStrike" cap="none" normalizeH="0" baseline="0" smtClean="0">
                          <a:ln>
                            <a:noFill/>
                          </a:ln>
                          <a:solidFill>
                            <a:schemeClr val="tx1"/>
                          </a:solidFill>
                          <a:effectLst/>
                          <a:latin typeface="Calibri" pitchFamily="34" charset="0"/>
                        </a:rPr>
                        <a:t>Выделяется удлиненной разделительной паузой.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9474" name="Picture 39" descr="кавычки shutterstock_496300231"/>
          <p:cNvPicPr>
            <a:picLocks noChangeAspect="1" noChangeArrowheads="1"/>
          </p:cNvPicPr>
          <p:nvPr/>
        </p:nvPicPr>
        <p:blipFill>
          <a:blip r:embed="rId2"/>
          <a:srcRect/>
          <a:stretch>
            <a:fillRect/>
          </a:stretch>
        </p:blipFill>
        <p:spPr bwMode="auto">
          <a:xfrm>
            <a:off x="900113" y="1341438"/>
            <a:ext cx="1800225" cy="1511300"/>
          </a:xfrm>
          <a:prstGeom prst="rect">
            <a:avLst/>
          </a:prstGeom>
          <a:noFill/>
          <a:ln w="9525">
            <a:noFill/>
            <a:miter lim="800000"/>
            <a:headEnd/>
            <a:tailEnd/>
          </a:ln>
        </p:spPr>
      </p:pic>
      <p:pic>
        <p:nvPicPr>
          <p:cNvPr id="19475" name="Picture 41" descr="shutterstock_156881291"/>
          <p:cNvPicPr>
            <a:picLocks noChangeAspect="1" noChangeArrowheads="1"/>
          </p:cNvPicPr>
          <p:nvPr/>
        </p:nvPicPr>
        <p:blipFill>
          <a:blip r:embed="rId3"/>
          <a:srcRect/>
          <a:stretch>
            <a:fillRect/>
          </a:stretch>
        </p:blipFill>
        <p:spPr bwMode="auto">
          <a:xfrm>
            <a:off x="971550" y="4149725"/>
            <a:ext cx="1584325" cy="1709738"/>
          </a:xfrm>
          <a:prstGeom prst="rect">
            <a:avLst/>
          </a:prstGeom>
          <a:noFill/>
          <a:ln w="9525">
            <a:noFill/>
            <a:miter lim="800000"/>
            <a:headEnd/>
            <a:tailEnd/>
          </a:ln>
        </p:spPr>
      </p:pic>
      <p:sp>
        <p:nvSpPr>
          <p:cNvPr id="19476" name="Rectangle 42"/>
          <p:cNvSpPr>
            <a:spLocks noChangeArrowheads="1"/>
          </p:cNvSpPr>
          <p:nvPr/>
        </p:nvSpPr>
        <p:spPr bwMode="auto">
          <a:xfrm rot="-290002">
            <a:off x="1692275" y="4868863"/>
            <a:ext cx="287338" cy="73025"/>
          </a:xfrm>
          <a:prstGeom prst="rect">
            <a:avLst/>
          </a:prstGeom>
          <a:solidFill>
            <a:schemeClr val="tx1"/>
          </a:solidFill>
          <a:ln w="9525">
            <a:solidFill>
              <a:schemeClr val="tx1"/>
            </a:solidFill>
            <a:miter lim="800000"/>
            <a:headEnd/>
            <a:tailEnd/>
          </a:ln>
        </p:spPr>
        <p:txBody>
          <a:bodyPr wrap="none" anchor="ctr"/>
          <a:lstStyle/>
          <a:p>
            <a:endParaRPr lang="ru-RU"/>
          </a:p>
        </p:txBody>
      </p:sp>
      <p:sp>
        <p:nvSpPr>
          <p:cNvPr id="19477" name="Rectangle 43"/>
          <p:cNvSpPr>
            <a:spLocks noChangeArrowheads="1"/>
          </p:cNvSpPr>
          <p:nvPr/>
        </p:nvSpPr>
        <p:spPr bwMode="auto">
          <a:xfrm rot="-297623">
            <a:off x="1619250" y="5013325"/>
            <a:ext cx="360363" cy="71438"/>
          </a:xfrm>
          <a:prstGeom prst="rect">
            <a:avLst/>
          </a:prstGeom>
          <a:solidFill>
            <a:schemeClr val="tx1"/>
          </a:solidFill>
          <a:ln w="9525">
            <a:solidFill>
              <a:schemeClr val="tx1"/>
            </a:solidFill>
            <a:miter lim="800000"/>
            <a:headEnd/>
            <a:tailEnd/>
          </a:ln>
        </p:spPr>
        <p:txBody>
          <a:bodyPr wrap="none" anchor="ctr"/>
          <a:lstStyle/>
          <a:p>
            <a:endParaRPr lang="ru-RU"/>
          </a:p>
        </p:txBody>
      </p:sp>
      <p:sp>
        <p:nvSpPr>
          <p:cNvPr id="19478" name="Rectangle 44"/>
          <p:cNvSpPr>
            <a:spLocks noChangeArrowheads="1"/>
          </p:cNvSpPr>
          <p:nvPr/>
        </p:nvSpPr>
        <p:spPr bwMode="auto">
          <a:xfrm rot="-296512">
            <a:off x="1762125" y="5151438"/>
            <a:ext cx="215900" cy="71437"/>
          </a:xfrm>
          <a:prstGeom prst="rect">
            <a:avLst/>
          </a:prstGeom>
          <a:solidFill>
            <a:schemeClr val="tx1"/>
          </a:solidFill>
          <a:ln w="9525">
            <a:solidFill>
              <a:schemeClr val="tx1"/>
            </a:solidFill>
            <a:miter lim="800000"/>
            <a:headEnd/>
            <a:tailEnd/>
          </a:ln>
        </p:spPr>
        <p:txBody>
          <a:bodyPr wrap="none" anchor="ctr"/>
          <a:lstStyle/>
          <a:p>
            <a:endParaRPr lang="ru-RU"/>
          </a:p>
        </p:txBody>
      </p:sp>
      <p:sp>
        <p:nvSpPr>
          <p:cNvPr id="19479" name="Rectangle 45"/>
          <p:cNvSpPr>
            <a:spLocks noChangeArrowheads="1"/>
          </p:cNvSpPr>
          <p:nvPr/>
        </p:nvSpPr>
        <p:spPr bwMode="auto">
          <a:xfrm rot="-296512">
            <a:off x="1619250" y="5299075"/>
            <a:ext cx="358775" cy="76200"/>
          </a:xfrm>
          <a:prstGeom prst="rect">
            <a:avLst/>
          </a:prstGeom>
          <a:solidFill>
            <a:schemeClr val="tx1"/>
          </a:solidFill>
          <a:ln w="9525">
            <a:solidFill>
              <a:schemeClr val="tx1"/>
            </a:solidFill>
            <a:miter lim="800000"/>
            <a:headEnd/>
            <a:tailEnd/>
          </a:ln>
        </p:spPr>
        <p:txBody>
          <a:bodyPr wrap="none" anchor="ctr"/>
          <a:lstStyle/>
          <a:p>
            <a:endParaRPr lang="ru-RU"/>
          </a:p>
        </p:txBody>
      </p:sp>
      <p:sp>
        <p:nvSpPr>
          <p:cNvPr id="19480" name="Rectangle 46"/>
          <p:cNvSpPr>
            <a:spLocks noChangeArrowheads="1"/>
          </p:cNvSpPr>
          <p:nvPr/>
        </p:nvSpPr>
        <p:spPr bwMode="auto">
          <a:xfrm rot="-296512">
            <a:off x="1619250" y="5445125"/>
            <a:ext cx="360363" cy="71438"/>
          </a:xfrm>
          <a:prstGeom prst="rect">
            <a:avLst/>
          </a:prstGeom>
          <a:solidFill>
            <a:schemeClr val="tx1"/>
          </a:solidFill>
          <a:ln w="9525">
            <a:solidFill>
              <a:schemeClr val="tx1"/>
            </a:solidFill>
            <a:miter lim="800000"/>
            <a:headEnd/>
            <a:tailEnd/>
          </a:ln>
        </p:spPr>
        <p:txBody>
          <a:bodyPr wrap="none" anchor="ctr"/>
          <a:lstStyle/>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3"/>
          <p:cNvSpPr>
            <a:spLocks noGrp="1"/>
          </p:cNvSpPr>
          <p:nvPr>
            <p:ph type="body" idx="4294967295"/>
          </p:nvPr>
        </p:nvSpPr>
        <p:spPr>
          <a:xfrm>
            <a:off x="457200" y="333375"/>
            <a:ext cx="8229600" cy="5792788"/>
          </a:xfrm>
        </p:spPr>
        <p:txBody>
          <a:bodyPr/>
          <a:lstStyle/>
          <a:p>
            <a:pPr eaLnBrk="1" hangingPunct="1">
              <a:lnSpc>
                <a:spcPct val="80000"/>
              </a:lnSpc>
              <a:buFont typeface="Arial" charset="0"/>
              <a:buNone/>
            </a:pPr>
            <a:r>
              <a:rPr lang="ru-RU" sz="2400" b="1" smtClean="0"/>
              <a:t>          </a:t>
            </a:r>
            <a:r>
              <a:rPr lang="ru-RU" sz="1400" smtClean="0">
                <a:latin typeface="Arial" charset="0"/>
              </a:rPr>
              <a:t>«</a:t>
            </a:r>
            <a:r>
              <a:rPr lang="ru-RU" sz="1400" i="1" smtClean="0">
                <a:latin typeface="Arial" charset="0"/>
              </a:rPr>
              <a:t>Весть о том, что в актовом зале члены кружка «Электроник» будут демонстрировать «мыслящий» компьютер с синтезатором речи, разнеслась по всей школе. Под сдержанные аплодисменты староста кружка сдернул, будто со статуи, покрывало. Взорам ребят открылось сооружение из металла и пластмассы, напоминающее фигуру инопланетянина.</a:t>
            </a:r>
            <a:br>
              <a:rPr lang="ru-RU" sz="1400" i="1" smtClean="0">
                <a:latin typeface="Arial" charset="0"/>
              </a:rPr>
            </a:br>
            <a:r>
              <a:rPr lang="ru-RU" sz="1400" i="1" smtClean="0">
                <a:latin typeface="Arial" charset="0"/>
              </a:rPr>
              <a:t>Усевшийся в первом ряду какой-то ученик от удивления выронил коробочку с плакатными перьями, которую держал в руках. </a:t>
            </a:r>
            <a:br>
              <a:rPr lang="ru-RU" sz="1400" i="1" smtClean="0">
                <a:latin typeface="Arial" charset="0"/>
              </a:rPr>
            </a:br>
            <a:r>
              <a:rPr lang="ru-RU" sz="1400" i="1" smtClean="0">
                <a:latin typeface="Arial" charset="0"/>
              </a:rPr>
              <a:t>«ТЕПЕРЬЯПОДНИМИТЕТОЖЕ», – монотонно отчеканил вдруг робот, сверкнув глазами-лампочками. Староста кружка покраснел и, наклонившись к руководителю, прошептал: «Мы не учли...».</a:t>
            </a:r>
            <a:r>
              <a:rPr lang="ru-RU" sz="2400" smtClean="0"/>
              <a:t> Что не учли?</a:t>
            </a:r>
          </a:p>
          <a:p>
            <a:pPr eaLnBrk="1" hangingPunct="1">
              <a:lnSpc>
                <a:spcPct val="80000"/>
              </a:lnSpc>
              <a:buFont typeface="Arial" charset="0"/>
              <a:buNone/>
            </a:pPr>
            <a:r>
              <a:rPr lang="ru-RU" sz="1400" smtClean="0">
                <a:latin typeface="Arial" charset="0"/>
              </a:rPr>
              <a:t>         Каждый из присутствующих понял фразу по-своему. Как? </a:t>
            </a:r>
            <a:r>
              <a:rPr lang="ru-RU" sz="1400" b="1" smtClean="0">
                <a:latin typeface="Arial" charset="0"/>
              </a:rPr>
              <a:t>Дайте свои варианты, вычленив из фразы слова и отразив паузы и интонацию с помощью запятой.</a:t>
            </a:r>
          </a:p>
          <a:p>
            <a:pPr eaLnBrk="1" hangingPunct="1">
              <a:lnSpc>
                <a:spcPct val="80000"/>
              </a:lnSpc>
            </a:pPr>
            <a:endParaRPr lang="ru-RU" sz="1400" b="1" smtClean="0">
              <a:latin typeface="Arial" charset="0"/>
            </a:endParaRPr>
          </a:p>
          <a:p>
            <a:pPr eaLnBrk="1" hangingPunct="1">
              <a:lnSpc>
                <a:spcPct val="80000"/>
              </a:lnSpc>
              <a:buFont typeface="Arial" charset="0"/>
              <a:buNone/>
            </a:pPr>
            <a:r>
              <a:rPr lang="ru-RU" sz="2400" b="1" smtClean="0"/>
              <a:t>    Те перья поднимите тоже.</a:t>
            </a:r>
            <a:br>
              <a:rPr lang="ru-RU" sz="2400" b="1" smtClean="0"/>
            </a:br>
            <a:r>
              <a:rPr lang="ru-RU" sz="2400" b="1" smtClean="0"/>
              <a:t>Те перья подними, те тоже.</a:t>
            </a:r>
            <a:br>
              <a:rPr lang="ru-RU" sz="2400" b="1" smtClean="0"/>
            </a:br>
            <a:r>
              <a:rPr lang="ru-RU" sz="2400" b="1" smtClean="0"/>
              <a:t>Теперь я, поднимите тоже.</a:t>
            </a:r>
            <a:br>
              <a:rPr lang="ru-RU" sz="2400" b="1" smtClean="0"/>
            </a:br>
            <a:r>
              <a:rPr lang="ru-RU" sz="2400" b="1" smtClean="0"/>
              <a:t>Теперь я под ним и те тоже.</a:t>
            </a:r>
            <a:br>
              <a:rPr lang="ru-RU" sz="2400" b="1" smtClean="0"/>
            </a:br>
            <a:r>
              <a:rPr lang="ru-RU" sz="2400" b="1" smtClean="0"/>
              <a:t>Те перья под ним и те тоже.</a:t>
            </a:r>
            <a:br>
              <a:rPr lang="ru-RU" sz="2400" b="1" smtClean="0"/>
            </a:br>
            <a:r>
              <a:rPr lang="ru-RU" sz="2400" b="1" smtClean="0"/>
              <a:t>Теперь я, подними те тоже.</a:t>
            </a:r>
            <a:br>
              <a:rPr lang="ru-RU" sz="2400" b="1" smtClean="0"/>
            </a:br>
            <a:r>
              <a:rPr lang="ru-RU" sz="2400" b="1" smtClean="0"/>
              <a:t>Те перья под ними, те тоже.</a:t>
            </a:r>
            <a:r>
              <a:rPr lang="ru-RU" sz="2400" smtClean="0"/>
              <a:t> </a:t>
            </a:r>
          </a:p>
          <a:p>
            <a:pPr eaLnBrk="1" hangingPunct="1">
              <a:lnSpc>
                <a:spcPct val="80000"/>
              </a:lnSpc>
              <a:buFont typeface="Arial" charset="0"/>
              <a:buNone/>
            </a:pPr>
            <a:r>
              <a:rPr lang="ru-RU" sz="1400" b="1" smtClean="0">
                <a:latin typeface="Arial" charset="0"/>
              </a:rPr>
              <a:t>                          </a:t>
            </a:r>
            <a:r>
              <a:rPr lang="ru-RU" sz="1200" b="1" i="1" smtClean="0">
                <a:latin typeface="Arial" charset="0"/>
              </a:rPr>
              <a:t>(Из материалов Интернета)</a:t>
            </a:r>
          </a:p>
          <a:p>
            <a:pPr eaLnBrk="1" hangingPunct="1">
              <a:lnSpc>
                <a:spcPct val="80000"/>
              </a:lnSpc>
            </a:pPr>
            <a:endParaRPr lang="ru-RU" sz="1200" b="1" i="1" smtClean="0">
              <a:latin typeface="Arial" charset="0"/>
            </a:endParaRPr>
          </a:p>
        </p:txBody>
      </p:sp>
      <p:pic>
        <p:nvPicPr>
          <p:cNvPr id="20482" name="Picture 4" descr="C:\Users\User\Desktop\шаттерсток\shutterstock_369796178.jpg"/>
          <p:cNvPicPr>
            <a:picLocks noChangeAspect="1" noChangeArrowheads="1"/>
          </p:cNvPicPr>
          <p:nvPr/>
        </p:nvPicPr>
        <p:blipFill>
          <a:blip r:embed="rId2"/>
          <a:srcRect/>
          <a:stretch>
            <a:fillRect/>
          </a:stretch>
        </p:blipFill>
        <p:spPr bwMode="auto">
          <a:xfrm>
            <a:off x="5867400" y="3284538"/>
            <a:ext cx="30480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1000"/>
                                        <p:tgtEl>
                                          <p:spTgt spid="32770">
                                            <p:txEl>
                                              <p:pRg st="0" end="0"/>
                                            </p:txEl>
                                          </p:spTgt>
                                        </p:tgtEl>
                                      </p:cBhvr>
                                    </p:animEffect>
                                    <p:anim calcmode="lin" valueType="num">
                                      <p:cBhvr>
                                        <p:cTn id="8" dur="10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770">
                                            <p:txEl>
                                              <p:pRg st="1" end="1"/>
                                            </p:txEl>
                                          </p:spTgt>
                                        </p:tgtEl>
                                        <p:attrNameLst>
                                          <p:attrName>style.visibility</p:attrName>
                                        </p:attrNameLst>
                                      </p:cBhvr>
                                      <p:to>
                                        <p:strVal val="visible"/>
                                      </p:to>
                                    </p:set>
                                    <p:animEffect transition="in" filter="fade">
                                      <p:cBhvr>
                                        <p:cTn id="14" dur="1000"/>
                                        <p:tgtEl>
                                          <p:spTgt spid="32770">
                                            <p:txEl>
                                              <p:pRg st="1" end="1"/>
                                            </p:txEl>
                                          </p:spTgt>
                                        </p:tgtEl>
                                      </p:cBhvr>
                                    </p:animEffect>
                                    <p:anim calcmode="lin" valueType="num">
                                      <p:cBhvr>
                                        <p:cTn id="15" dur="10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77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770">
                                            <p:txEl>
                                              <p:pRg st="3" end="3"/>
                                            </p:txEl>
                                          </p:spTgt>
                                        </p:tgtEl>
                                        <p:attrNameLst>
                                          <p:attrName>style.visibility</p:attrName>
                                        </p:attrNameLst>
                                      </p:cBhvr>
                                      <p:to>
                                        <p:strVal val="visible"/>
                                      </p:to>
                                    </p:set>
                                    <p:animEffect transition="in" filter="fade">
                                      <p:cBhvr>
                                        <p:cTn id="21" dur="1000"/>
                                        <p:tgtEl>
                                          <p:spTgt spid="32770">
                                            <p:txEl>
                                              <p:pRg st="3" end="3"/>
                                            </p:txEl>
                                          </p:spTgt>
                                        </p:tgtEl>
                                      </p:cBhvr>
                                    </p:animEffect>
                                    <p:anim calcmode="lin" valueType="num">
                                      <p:cBhvr>
                                        <p:cTn id="22" dur="10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277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770">
                                            <p:txEl>
                                              <p:pRg st="4" end="4"/>
                                            </p:txEl>
                                          </p:spTgt>
                                        </p:tgtEl>
                                        <p:attrNameLst>
                                          <p:attrName>style.visibility</p:attrName>
                                        </p:attrNameLst>
                                      </p:cBhvr>
                                      <p:to>
                                        <p:strVal val="visible"/>
                                      </p:to>
                                    </p:set>
                                    <p:animEffect transition="in" filter="fade">
                                      <p:cBhvr>
                                        <p:cTn id="28" dur="1000"/>
                                        <p:tgtEl>
                                          <p:spTgt spid="32770">
                                            <p:txEl>
                                              <p:pRg st="4" end="4"/>
                                            </p:txEl>
                                          </p:spTgt>
                                        </p:tgtEl>
                                      </p:cBhvr>
                                    </p:animEffect>
                                    <p:anim calcmode="lin" valueType="num">
                                      <p:cBhvr>
                                        <p:cTn id="29" dur="1000" fill="hold"/>
                                        <p:tgtEl>
                                          <p:spTgt spid="3277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277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457200" y="274638"/>
            <a:ext cx="8229600" cy="777875"/>
          </a:xfrm>
        </p:spPr>
        <p:txBody>
          <a:bodyPr/>
          <a:lstStyle/>
          <a:p>
            <a:r>
              <a:rPr lang="ru-RU" smtClean="0"/>
              <a:t>Читаем текст выразительно</a:t>
            </a:r>
          </a:p>
        </p:txBody>
      </p:sp>
      <p:sp>
        <p:nvSpPr>
          <p:cNvPr id="21506" name="Rectangle 3"/>
          <p:cNvSpPr>
            <a:spLocks noGrp="1"/>
          </p:cNvSpPr>
          <p:nvPr>
            <p:ph type="body" idx="1"/>
          </p:nvPr>
        </p:nvSpPr>
        <p:spPr>
          <a:xfrm>
            <a:off x="1619250" y="1268413"/>
            <a:ext cx="7067550" cy="4857750"/>
          </a:xfrm>
        </p:spPr>
        <p:txBody>
          <a:bodyPr/>
          <a:lstStyle/>
          <a:p>
            <a:pPr>
              <a:lnSpc>
                <a:spcPct val="80000"/>
              </a:lnSpc>
              <a:buFont typeface="Arial" charset="0"/>
              <a:buNone/>
            </a:pPr>
            <a:r>
              <a:rPr lang="ru-RU" sz="1400" smtClean="0"/>
              <a:t>               Всем известно, что вода хорошо проводит электрический ток. По этой причине, например, нельзя купаться в грозу, нельзя мокрыми руками работать с электроприборами и так далее. Но проводит ли вода ток на самом деле?</a:t>
            </a:r>
          </a:p>
          <a:p>
            <a:pPr>
              <a:lnSpc>
                <a:spcPct val="80000"/>
              </a:lnSpc>
              <a:buFont typeface="Arial" charset="0"/>
              <a:buNone/>
            </a:pPr>
            <a:r>
              <a:rPr lang="ru-RU" sz="1400" smtClean="0"/>
              <a:t>             Ток проводит не молекулы воды, а различные примеси, содержащиеся в ней, в частности ионы различных минеральных солей. Вода - отличный растворитель, поэтому в ней всегда много различных примесей, которые приводят к тому, что она в натуральном своем состоянии на Земле всегда проводит ток.</a:t>
            </a:r>
          </a:p>
          <a:p>
            <a:pPr>
              <a:lnSpc>
                <a:spcPct val="80000"/>
              </a:lnSpc>
              <a:buFont typeface="Arial" charset="0"/>
              <a:buNone/>
            </a:pPr>
            <a:r>
              <a:rPr lang="ru-RU" sz="1400" smtClean="0"/>
              <a:t>                 Но современные технологии позволяют полностью очистить воду от всех примесей, оставив в ней только молекулы самой воды. Вода, очищенная от солей, называется дистиллированной. Так вот, дистиллированная вода электрический ток почти не проводит, а  поэтому является хорошим диэлектриком. Дистиллированная вода имеет широкое применение везде: в технике, медицине и промышленности и вырабатывается в больших количествах. Её даже можно купить в автомагазинах и аптеках.</a:t>
            </a:r>
          </a:p>
          <a:p>
            <a:pPr>
              <a:lnSpc>
                <a:spcPct val="80000"/>
              </a:lnSpc>
              <a:buFont typeface="Arial" charset="0"/>
              <a:buNone/>
            </a:pPr>
            <a:r>
              <a:rPr lang="ru-RU" sz="1400" smtClean="0"/>
              <a:t>             Однако не стоит полагаться на то, что вода очищена и поэтому не должна проводить ток. Дело в том, что дистиллированная вода требует особого обращения, иначе она очень быстро снова растворит в себе множество примесей и снова станет проводником. Поэтому в быту вам не удастся слишком долго сохранять воду настолько чистой, чтобы она не проводила ток.</a:t>
            </a:r>
          </a:p>
          <a:p>
            <a:pPr>
              <a:lnSpc>
                <a:spcPct val="80000"/>
              </a:lnSpc>
              <a:buFont typeface="Arial" charset="0"/>
              <a:buNone/>
            </a:pPr>
            <a:r>
              <a:rPr lang="ru-RU" sz="1400" smtClean="0"/>
              <a:t>             Всё это означает, что меры безопасности при работе с электрическими приборами и устройствами по-прежнему нельзя нарушать. Помните, что та вода, которую вы можете встретить в обычной жизни, всегда обладает примесями и потому является хорошим проводником электрического тока.</a:t>
            </a:r>
          </a:p>
          <a:p>
            <a:pPr>
              <a:lnSpc>
                <a:spcPct val="80000"/>
              </a:lnSpc>
              <a:buFont typeface="Arial" charset="0"/>
              <a:buNone/>
            </a:pPr>
            <a:r>
              <a:rPr lang="ru-RU" sz="1400" smtClean="0"/>
              <a:t>                                                                             </a:t>
            </a:r>
            <a:r>
              <a:rPr lang="ru-RU" sz="1400" i="1" smtClean="0"/>
              <a:t>(Материалы сайта http://educon.by)</a:t>
            </a:r>
          </a:p>
        </p:txBody>
      </p:sp>
      <p:pic>
        <p:nvPicPr>
          <p:cNvPr id="21507" name="Picture 5" descr="shutterstock_88065844"/>
          <p:cNvPicPr>
            <a:picLocks noChangeAspect="1" noChangeArrowheads="1"/>
          </p:cNvPicPr>
          <p:nvPr/>
        </p:nvPicPr>
        <p:blipFill>
          <a:blip r:embed="rId2"/>
          <a:srcRect/>
          <a:stretch>
            <a:fillRect/>
          </a:stretch>
        </p:blipFill>
        <p:spPr bwMode="auto">
          <a:xfrm>
            <a:off x="250825" y="1844675"/>
            <a:ext cx="1524000" cy="3048000"/>
          </a:xfrm>
          <a:prstGeom prst="rect">
            <a:avLst/>
          </a:prstGeom>
          <a:noFill/>
          <a:ln w="9525">
            <a:noFill/>
            <a:miter lim="800000"/>
            <a:headEnd/>
            <a:tailEnd/>
          </a:ln>
        </p:spPr>
      </p:pic>
      <p:pic>
        <p:nvPicPr>
          <p:cNvPr id="21508" name="Picture 5" descr="978-5-377-12490-0-01"/>
          <p:cNvPicPr>
            <a:picLocks noChangeAspect="1" noChangeArrowheads="1"/>
          </p:cNvPicPr>
          <p:nvPr/>
        </p:nvPicPr>
        <p:blipFill>
          <a:blip r:embed="rId3"/>
          <a:srcRect/>
          <a:stretch>
            <a:fillRect/>
          </a:stretch>
        </p:blipFill>
        <p:spPr bwMode="auto">
          <a:xfrm>
            <a:off x="0" y="0"/>
            <a:ext cx="835025" cy="10795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468313" y="188913"/>
            <a:ext cx="8229600" cy="490537"/>
          </a:xfrm>
        </p:spPr>
        <p:txBody>
          <a:bodyPr/>
          <a:lstStyle/>
          <a:p>
            <a:r>
              <a:rPr lang="ru-RU" sz="4000" smtClean="0"/>
              <a:t>Читаем текст выразительно</a:t>
            </a:r>
          </a:p>
        </p:txBody>
      </p:sp>
      <p:sp>
        <p:nvSpPr>
          <p:cNvPr id="22530" name="Rectangle 3"/>
          <p:cNvSpPr>
            <a:spLocks noGrp="1"/>
          </p:cNvSpPr>
          <p:nvPr>
            <p:ph type="body" idx="1"/>
          </p:nvPr>
        </p:nvSpPr>
        <p:spPr>
          <a:xfrm>
            <a:off x="827088" y="765175"/>
            <a:ext cx="6192837" cy="5903913"/>
          </a:xfrm>
        </p:spPr>
        <p:txBody>
          <a:bodyPr/>
          <a:lstStyle/>
          <a:p>
            <a:pPr>
              <a:lnSpc>
                <a:spcPct val="80000"/>
              </a:lnSpc>
              <a:buFont typeface="Arial" charset="0"/>
              <a:buNone/>
            </a:pPr>
            <a:r>
              <a:rPr lang="ru-RU" sz="800" smtClean="0"/>
              <a:t>                        </a:t>
            </a:r>
            <a:r>
              <a:rPr lang="ru-RU" sz="1400" smtClean="0"/>
              <a:t>Провода в высоковольтных линиях электропередач не заключены в резиновую изоляцию, они просто закреплены на опорах с помощью изоляторов. Однако нередко можно видеть, как птицы сидят на этих проводах. Получается, что птицы хватаются за оголенный провод, который находится под высоким напряжением. Так почему же они при этом не страдают?</a:t>
            </a:r>
          </a:p>
          <a:p>
            <a:pPr>
              <a:lnSpc>
                <a:spcPct val="80000"/>
              </a:lnSpc>
              <a:buFont typeface="Arial" charset="0"/>
              <a:buNone/>
            </a:pPr>
            <a:r>
              <a:rPr lang="ru-RU" sz="1400" smtClean="0"/>
              <a:t>                Дело в том, что когда птица садится на провод, то создается параллельное соединение проводников. Одним проводником служит сама птица, а другим – участок провода под лапками птицы. Сопротивление птицы во много раз больше сопротивления провода, поэтому по ней протекает ничтожно малый ток, который не может ей навредить (при параллельном соединении общий ток распределяется между параллельными участками цепи обратно пропорционально сопротивлению).</a:t>
            </a:r>
          </a:p>
          <a:p>
            <a:pPr>
              <a:lnSpc>
                <a:spcPct val="80000"/>
              </a:lnSpc>
              <a:buFont typeface="Arial" charset="0"/>
              <a:buNone/>
            </a:pPr>
            <a:r>
              <a:rPr lang="ru-RU" sz="1400" smtClean="0"/>
              <a:t>                    Однако птица все же может погибнуть при неправильном обращении с высоковольтными линиями электропередач. Для этого ей достаточно, сидя на проводе, коснуться металлической части одной из опор, которые удерживают провода. Данные опоры заземлены,  и теперь уже сопротивление птицы намного меньше сопротивления воздуха, с которым она в этом случае создает параллельное соединение, поэтому сила тока почти моментально испепелит птицу.</a:t>
            </a:r>
          </a:p>
          <a:p>
            <a:pPr>
              <a:lnSpc>
                <a:spcPct val="80000"/>
              </a:lnSpc>
              <a:buFont typeface="Arial" charset="0"/>
              <a:buNone/>
            </a:pPr>
            <a:r>
              <a:rPr lang="ru-RU" sz="1400" smtClean="0"/>
              <a:t>                   Эти редкие птицы, коснувшиеся одновременно провода и опоры, являются единственными жертвами того, что провода в высоковольтных линиях не заключены в изоляцию, а лишь изолированы от опор. При этом случаи гибели птиц никак не сказываются на процессе передачи электроэнергии, никак ему не вредят и не нарушают. Именно поэтому провода по-прежнему остаются без изоляции, ведь заключить их в неё было бы очень дорого и сложно.</a:t>
            </a:r>
          </a:p>
          <a:p>
            <a:pPr algn="ctr">
              <a:lnSpc>
                <a:spcPct val="80000"/>
              </a:lnSpc>
              <a:buFont typeface="Arial" charset="0"/>
              <a:buNone/>
            </a:pPr>
            <a:r>
              <a:rPr lang="ru-RU" sz="1400" i="1" smtClean="0"/>
              <a:t>(Материалы сайта http://educon.by)</a:t>
            </a:r>
          </a:p>
          <a:p>
            <a:pPr algn="ctr">
              <a:lnSpc>
                <a:spcPct val="80000"/>
              </a:lnSpc>
              <a:buFont typeface="Arial" charset="0"/>
              <a:buNone/>
            </a:pPr>
            <a:endParaRPr lang="ru-RU" sz="1400" i="1" smtClean="0"/>
          </a:p>
          <a:p>
            <a:pPr>
              <a:lnSpc>
                <a:spcPct val="80000"/>
              </a:lnSpc>
              <a:buFont typeface="Arial" charset="0"/>
              <a:buNone/>
            </a:pPr>
            <a:r>
              <a:rPr lang="ru-RU" sz="1400" smtClean="0"/>
              <a:t>                        </a:t>
            </a:r>
          </a:p>
        </p:txBody>
      </p:sp>
      <p:pic>
        <p:nvPicPr>
          <p:cNvPr id="22531" name="Picture 4" descr="shutterstock_144670820"/>
          <p:cNvPicPr>
            <a:picLocks noChangeAspect="1" noChangeArrowheads="1"/>
          </p:cNvPicPr>
          <p:nvPr/>
        </p:nvPicPr>
        <p:blipFill>
          <a:blip r:embed="rId2"/>
          <a:srcRect/>
          <a:stretch>
            <a:fillRect/>
          </a:stretch>
        </p:blipFill>
        <p:spPr bwMode="auto">
          <a:xfrm>
            <a:off x="7092950" y="1773238"/>
            <a:ext cx="1882775" cy="3046412"/>
          </a:xfrm>
          <a:prstGeom prst="rect">
            <a:avLst/>
          </a:prstGeom>
          <a:noFill/>
          <a:ln w="9525">
            <a:noFill/>
            <a:miter lim="800000"/>
            <a:headEnd/>
            <a:tailEnd/>
          </a:ln>
        </p:spPr>
      </p:pic>
      <p:pic>
        <p:nvPicPr>
          <p:cNvPr id="22532" name="Picture 5" descr="978-5-377-12490-0-01"/>
          <p:cNvPicPr>
            <a:picLocks noChangeAspect="1" noChangeArrowheads="1"/>
          </p:cNvPicPr>
          <p:nvPr/>
        </p:nvPicPr>
        <p:blipFill>
          <a:blip r:embed="rId3"/>
          <a:srcRect/>
          <a:stretch>
            <a:fillRect/>
          </a:stretch>
        </p:blipFill>
        <p:spPr bwMode="auto">
          <a:xfrm>
            <a:off x="0" y="0"/>
            <a:ext cx="835025" cy="10795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1188</Words>
  <Application>Microsoft Office PowerPoint</Application>
  <PresentationFormat>Экран (4:3)</PresentationFormat>
  <Paragraphs>87</Paragraphs>
  <Slides>11</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11</vt:i4>
      </vt:variant>
    </vt:vector>
  </HeadingPairs>
  <TitlesOfParts>
    <vt:vector size="15" baseType="lpstr">
      <vt:lpstr>Arial</vt:lpstr>
      <vt:lpstr>Calibri</vt:lpstr>
      <vt:lpstr>Monotype Corsiva</vt:lpstr>
      <vt:lpstr>Тема Office</vt:lpstr>
      <vt:lpstr>Слайд 1</vt:lpstr>
      <vt:lpstr>Способы интонирования и знаки препинания</vt:lpstr>
      <vt:lpstr>Слайд 3</vt:lpstr>
      <vt:lpstr>Слайд 4</vt:lpstr>
      <vt:lpstr>Слайд 5</vt:lpstr>
      <vt:lpstr>Слайд 6</vt:lpstr>
      <vt:lpstr>Слайд 7</vt:lpstr>
      <vt:lpstr>Читаем текст выразительно</vt:lpstr>
      <vt:lpstr>Читаем текст выразительно</vt:lpstr>
      <vt:lpstr>Читаем текст выразительно</vt:lpstr>
      <vt:lpstr>Слайд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g.egoraeva</cp:lastModifiedBy>
  <cp:revision>9</cp:revision>
  <dcterms:created xsi:type="dcterms:W3CDTF">2016-05-24T04:16:23Z</dcterms:created>
  <dcterms:modified xsi:type="dcterms:W3CDTF">2017-08-21T07:55:06Z</dcterms:modified>
</cp:coreProperties>
</file>