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31"/>
  </p:handoutMasterIdLst>
  <p:sldIdLst>
    <p:sldId id="256" r:id="rId2"/>
    <p:sldId id="257" r:id="rId3"/>
    <p:sldId id="310" r:id="rId4"/>
    <p:sldId id="319" r:id="rId5"/>
    <p:sldId id="258" r:id="rId6"/>
    <p:sldId id="311" r:id="rId7"/>
    <p:sldId id="259" r:id="rId8"/>
    <p:sldId id="297" r:id="rId9"/>
    <p:sldId id="299" r:id="rId10"/>
    <p:sldId id="304" r:id="rId11"/>
    <p:sldId id="303" r:id="rId12"/>
    <p:sldId id="322" r:id="rId13"/>
    <p:sldId id="261" r:id="rId14"/>
    <p:sldId id="302" r:id="rId15"/>
    <p:sldId id="288" r:id="rId16"/>
    <p:sldId id="292" r:id="rId17"/>
    <p:sldId id="285" r:id="rId18"/>
    <p:sldId id="321" r:id="rId19"/>
    <p:sldId id="318" r:id="rId20"/>
    <p:sldId id="315" r:id="rId21"/>
    <p:sldId id="323" r:id="rId22"/>
    <p:sldId id="324" r:id="rId23"/>
    <p:sldId id="325" r:id="rId24"/>
    <p:sldId id="326" r:id="rId25"/>
    <p:sldId id="275" r:id="rId26"/>
    <p:sldId id="277" r:id="rId27"/>
    <p:sldId id="278" r:id="rId28"/>
    <p:sldId id="279" r:id="rId29"/>
    <p:sldId id="309" r:id="rId3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79" autoAdjust="0"/>
  </p:normalViewPr>
  <p:slideViewPr>
    <p:cSldViewPr>
      <p:cViewPr>
        <p:scale>
          <a:sx n="75" d="100"/>
          <a:sy n="75" d="100"/>
        </p:scale>
        <p:origin x="-16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14"/>
    </p:cViewPr>
  </p:sorterViewPr>
  <p:notesViewPr>
    <p:cSldViewPr>
      <p:cViewPr varScale="1">
        <p:scale>
          <a:sx n="87" d="100"/>
          <a:sy n="87" d="100"/>
        </p:scale>
        <p:origin x="-3816" y="-7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3" Type="http://schemas.openxmlformats.org/officeDocument/2006/relationships/slide" Target="slides/slide6.xml"/><Relationship Id="rId7" Type="http://schemas.openxmlformats.org/officeDocument/2006/relationships/slide" Target="slides/slide14.xml"/><Relationship Id="rId12" Type="http://schemas.openxmlformats.org/officeDocument/2006/relationships/slide" Target="slides/slide24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12.xml"/><Relationship Id="rId11" Type="http://schemas.openxmlformats.org/officeDocument/2006/relationships/slide" Target="slides/slide20.xml"/><Relationship Id="rId5" Type="http://schemas.openxmlformats.org/officeDocument/2006/relationships/slide" Target="slides/slide10.xml"/><Relationship Id="rId10" Type="http://schemas.openxmlformats.org/officeDocument/2006/relationships/slide" Target="slides/slide19.xml"/><Relationship Id="rId4" Type="http://schemas.openxmlformats.org/officeDocument/2006/relationships/slide" Target="slides/slide8.xml"/><Relationship Id="rId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6C803A79-42E1-4009-9E2C-F4A0E4534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Fon0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58800" y="388620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34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762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Tm="7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374900"/>
            <a:ext cx="1981200" cy="3644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374900"/>
            <a:ext cx="5791200" cy="3644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Tm="7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Tm="7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Tm="7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25488" y="2819400"/>
            <a:ext cx="3770312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3770313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Tm="7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Tm="7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advTm="7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7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Tm="7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Tm="7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03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374900"/>
            <a:ext cx="7924800" cy="5334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22" name="Rectangle 10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5488" y="2819400"/>
            <a:ext cx="76930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26" name="Rectangle 1038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0">
            <a:gsLst>
              <a:gs pos="0">
                <a:srgbClr val="0033CC">
                  <a:gamma/>
                  <a:shade val="46275"/>
                  <a:invGamma/>
                </a:srgbClr>
              </a:gs>
              <a:gs pos="100000">
                <a:srgbClr val="0033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FFFF00"/>
                </a:solidFill>
                <a:latin typeface="Arial Black" pitchFamily="34" charset="0"/>
              </a:rPr>
              <a:t>www.examen.biz</a:t>
            </a:r>
            <a:r>
              <a:rPr lang="en-US">
                <a:latin typeface="Arial Black" pitchFamily="34" charset="0"/>
              </a:rPr>
              <a:t>                          </a:t>
            </a:r>
            <a:r>
              <a:rPr lang="ru-RU">
                <a:solidFill>
                  <a:schemeClr val="bg1"/>
                </a:solidFill>
                <a:latin typeface="Arial Black" pitchFamily="34" charset="0"/>
              </a:rPr>
              <a:t>sale@examen.biz, info@examen.biz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advTm="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en.bi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50825" y="4581525"/>
            <a:ext cx="8610600" cy="19431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C000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6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6500" b="1">
                <a:solidFill>
                  <a:schemeClr val="bg1"/>
                </a:solidFill>
              </a:rPr>
              <a:t>РУССКИЙ ЯЗЫК</a:t>
            </a:r>
            <a:endParaRPr lang="en-US" sz="6500" b="1">
              <a:solidFill>
                <a:schemeClr val="bg1"/>
              </a:solidFill>
            </a:endParaRPr>
          </a:p>
          <a:p>
            <a:pPr algn="ctr">
              <a:lnSpc>
                <a:spcPct val="6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6500" b="1">
                <a:solidFill>
                  <a:schemeClr val="bg1"/>
                </a:solidFill>
              </a:rPr>
              <a:t>ЛИТЕРАТУРА</a:t>
            </a: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2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8"/>
          <p:cNvSpPr>
            <a:spLocks noGrp="1" noChangeArrowheads="1"/>
          </p:cNvSpPr>
          <p:nvPr>
            <p:ph type="title"/>
          </p:nvPr>
        </p:nvSpPr>
        <p:spPr>
          <a:xfrm>
            <a:off x="3150394" y="1844824"/>
            <a:ext cx="3725862" cy="648072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ТРЕНАЖЁР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026" name="Picture 2" descr="E:\Reklama2016\Каталог_ЕГЭ2017\Обложки\ЕГЭ\Русский язык\JPG\978-5-377-12353-8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2584302" cy="3603049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1027" name="Picture 3" descr="E:\Reklama2016\Каталог_ЕГЭ2017\Обложки\ЕГЭ\Русский язык\JPG\978-5-377-12494-8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3" y="2708920"/>
            <a:ext cx="2502861" cy="3501802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1028" name="Picture 4" descr="E:\Reklama2016\Каталог_ЕГЭ2017\Обложки\ЕГЭ\Литература\JPG\978-5-377-12338-5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648" y="1988840"/>
            <a:ext cx="2602808" cy="3600400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6"/>
          <p:cNvSpPr>
            <a:spLocks noGrp="1" noChangeArrowheads="1"/>
          </p:cNvSpPr>
          <p:nvPr>
            <p:ph type="title"/>
          </p:nvPr>
        </p:nvSpPr>
        <p:spPr>
          <a:xfrm>
            <a:off x="611188" y="1484784"/>
            <a:ext cx="8210550" cy="533400"/>
          </a:xfrm>
          <a:noFill/>
        </p:spPr>
        <p:txBody>
          <a:bodyPr/>
          <a:lstStyle/>
          <a:p>
            <a:pPr algn="ctr" eaLnBrk="1" hangingPunct="1"/>
            <a:r>
              <a:rPr lang="ru-RU" dirty="0" smtClean="0"/>
              <a:t>ТРЕНАЖЁР</a:t>
            </a:r>
          </a:p>
        </p:txBody>
      </p:sp>
      <p:sp>
        <p:nvSpPr>
          <p:cNvPr id="655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9750" y="2059905"/>
            <a:ext cx="8353425" cy="388937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3000" dirty="0" smtClean="0">
                <a:solidFill>
                  <a:srgbClr val="FF3300"/>
                </a:solidFill>
              </a:rPr>
              <a:t>Авторы – разработчики материалов ЕГЭ;</a:t>
            </a:r>
            <a:endParaRPr lang="en-US" sz="3000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3000" dirty="0" smtClean="0"/>
              <a:t>содержат задания разного уровня сложности на каждую тему кодификатора;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3000" dirty="0" smtClean="0"/>
              <a:t>позволяют быстро выявить и устранить пробелы в знаниях;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3000" dirty="0" smtClean="0"/>
              <a:t>ориентированы на </a:t>
            </a:r>
            <a:r>
              <a:rPr lang="ru-RU" sz="3000" dirty="0" smtClean="0"/>
              <a:t>подготовку в течение учебного года, </a:t>
            </a:r>
            <a:r>
              <a:rPr lang="ru-RU" sz="3000" dirty="0" smtClean="0"/>
              <a:t>но при необходимости помогут подготовиться за несколько дней до экзамена.</a:t>
            </a:r>
          </a:p>
        </p:txBody>
      </p:sp>
    </p:spTree>
  </p:cSld>
  <p:clrMapOvr>
    <a:masterClrMapping/>
  </p:clrMapOvr>
  <p:transition advTm="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8"/>
          <p:cNvSpPr>
            <a:spLocks noGrp="1" noChangeArrowheads="1"/>
          </p:cNvSpPr>
          <p:nvPr>
            <p:ph type="title"/>
          </p:nvPr>
        </p:nvSpPr>
        <p:spPr>
          <a:xfrm>
            <a:off x="3995936" y="1484784"/>
            <a:ext cx="4824536" cy="4752528"/>
          </a:xfrm>
          <a:noFill/>
        </p:spPr>
        <p:txBody>
          <a:bodyPr/>
          <a:lstStyle/>
          <a:p>
            <a:r>
              <a:rPr lang="ru-RU" sz="1400" dirty="0" smtClean="0"/>
              <a:t>Пособие предназначено для эффективной пошаговой подготовки к устной части основного государственного экзамена по русскому языку и содержит тренировочные задания, а также советы и рекомендации, позволяющие избежать типичных ошибок в устном ответе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Работая с пособием, учащиеся научатся</a:t>
            </a:r>
            <a:br>
              <a:rPr lang="ru-RU" sz="1400" dirty="0" smtClean="0"/>
            </a:br>
            <a:r>
              <a:rPr lang="ru-RU" sz="1400" dirty="0" smtClean="0">
                <a:sym typeface="Symbol"/>
              </a:rPr>
              <a:t> </a:t>
            </a:r>
            <a:r>
              <a:rPr lang="ru-RU" sz="1400" dirty="0" smtClean="0"/>
              <a:t>грамотно</a:t>
            </a:r>
            <a:r>
              <a:rPr lang="ru-RU" sz="1400" dirty="0" smtClean="0"/>
              <a:t>, правильно и выразительно читать и пересказывать тексты;</a:t>
            </a:r>
            <a:br>
              <a:rPr lang="ru-RU" sz="1400" dirty="0" smtClean="0"/>
            </a:br>
            <a:r>
              <a:rPr lang="ru-RU" sz="1400" dirty="0" smtClean="0">
                <a:sym typeface="Symbol"/>
              </a:rPr>
              <a:t> </a:t>
            </a:r>
            <a:r>
              <a:rPr lang="ru-RU" sz="1400" dirty="0" smtClean="0"/>
              <a:t>выстраивать </a:t>
            </a:r>
            <a:r>
              <a:rPr lang="ru-RU" sz="1400" dirty="0" smtClean="0"/>
              <a:t>монологи и диалоги на заданные темы в соответствии с определённым типом речи;</a:t>
            </a:r>
            <a:br>
              <a:rPr lang="ru-RU" sz="1400" dirty="0" smtClean="0"/>
            </a:br>
            <a:r>
              <a:rPr lang="ru-RU" sz="1400" dirty="0" smtClean="0">
                <a:sym typeface="Symbol"/>
              </a:rPr>
              <a:t> </a:t>
            </a:r>
            <a:r>
              <a:rPr lang="ru-RU" sz="1400" dirty="0" smtClean="0"/>
              <a:t>излагать </a:t>
            </a:r>
            <a:r>
              <a:rPr lang="ru-RU" sz="1400" dirty="0" smtClean="0"/>
              <a:t>материал на основе личного жизненного опыта;</a:t>
            </a:r>
            <a:br>
              <a:rPr lang="ru-RU" sz="1400" dirty="0" smtClean="0"/>
            </a:br>
            <a:r>
              <a:rPr lang="ru-RU" sz="1400" dirty="0" smtClean="0">
                <a:sym typeface="Symbol"/>
              </a:rPr>
              <a:t> </a:t>
            </a:r>
            <a:r>
              <a:rPr lang="ru-RU" sz="1400" dirty="0" smtClean="0"/>
              <a:t>представлять </a:t>
            </a:r>
            <a:r>
              <a:rPr lang="ru-RU" sz="1400" dirty="0" smtClean="0"/>
              <a:t>и аргументированно отстаивать свою точку зрения в диалоге.</a:t>
            </a:r>
            <a:br>
              <a:rPr lang="ru-RU" sz="1400" dirty="0" smtClean="0"/>
            </a:br>
            <a:r>
              <a:rPr lang="ru-RU" sz="1400" dirty="0" smtClean="0"/>
              <a:t>     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Пособие </a:t>
            </a:r>
            <a:r>
              <a:rPr lang="ru-RU" sz="1400" dirty="0" smtClean="0"/>
              <a:t>рекомендовано учащимся 8-9-х классов, учителям, методистам и может быть использовано на уроках и для самостоятельной подготовки. </a:t>
            </a:r>
            <a:endParaRPr lang="ru-RU" sz="1400" dirty="0"/>
          </a:p>
        </p:txBody>
      </p:sp>
      <p:pic>
        <p:nvPicPr>
          <p:cNvPr id="6" name="Picture 3" descr="E:\Reklama2016\Каталог_ЕГЭ2017\Обложки\ОГЭ\Русский язык\JPG\978-5-377-12490-0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240360" cy="4854425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1815480"/>
            <a:ext cx="3312368" cy="5334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Практикум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552" y="2276872"/>
            <a:ext cx="4463975" cy="273685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400" dirty="0" smtClean="0"/>
              <a:t>10 вариантов экзаменационной работы;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400" dirty="0" smtClean="0"/>
              <a:t>бланки ответов, аналогичные тем, что используются на ЕГЭ;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400" dirty="0" smtClean="0"/>
              <a:t>инструкции по заполнению бланков с подробным разбором типичных ошибок в оформлении ответов;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400" dirty="0" smtClean="0"/>
              <a:t>ответы ко всем заданиям.</a:t>
            </a:r>
          </a:p>
        </p:txBody>
      </p:sp>
      <p:pic>
        <p:nvPicPr>
          <p:cNvPr id="6146" name="Picture 2" descr="E:\Reklama2016\Каталог_ЕГЭ2017\Обложки\ЕГЭ\Русский язык\JPG\978-5-377-12356-9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3" y="1340768"/>
            <a:ext cx="3528393" cy="4919307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4800079" cy="3203575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ru-RU" sz="2700" b="1" dirty="0" smtClean="0"/>
          </a:p>
          <a:p>
            <a:pPr eaLnBrk="1" hangingPunct="1">
              <a:buFontTx/>
              <a:buChar char="•"/>
            </a:pPr>
            <a:r>
              <a:rPr lang="ru-RU" sz="2700" dirty="0" smtClean="0"/>
              <a:t>Тематические блоки заданий.</a:t>
            </a:r>
          </a:p>
          <a:p>
            <a:pPr eaLnBrk="1" hangingPunct="1">
              <a:buFontTx/>
              <a:buChar char="•"/>
            </a:pPr>
            <a:r>
              <a:rPr lang="ru-RU" sz="2700" dirty="0" smtClean="0"/>
              <a:t>Утвержденная структура экзаменационной работы.</a:t>
            </a:r>
          </a:p>
          <a:p>
            <a:pPr eaLnBrk="1" hangingPunct="1">
              <a:buFontTx/>
              <a:buChar char="•"/>
            </a:pPr>
            <a:r>
              <a:rPr lang="ru-RU" sz="2700" dirty="0" smtClean="0"/>
              <a:t>Контрольные тестовые задания.</a:t>
            </a:r>
          </a:p>
          <a:p>
            <a:pPr eaLnBrk="1" hangingPunct="1">
              <a:buFontTx/>
              <a:buChar char="•"/>
            </a:pPr>
            <a:r>
              <a:rPr lang="ru-RU" sz="2700" dirty="0" smtClean="0"/>
              <a:t>Ответы ко всем заданиям.</a:t>
            </a:r>
          </a:p>
        </p:txBody>
      </p:sp>
      <p:sp>
        <p:nvSpPr>
          <p:cNvPr id="21507" name="AutoShape 8"/>
          <p:cNvSpPr>
            <a:spLocks noChangeArrowheads="1"/>
          </p:cNvSpPr>
          <p:nvPr/>
        </p:nvSpPr>
        <p:spPr bwMode="auto">
          <a:xfrm>
            <a:off x="395536" y="1772816"/>
            <a:ext cx="4536504" cy="5334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3600" b="1" dirty="0"/>
              <a:t>СУПЕРТРЕНИНГ</a:t>
            </a:r>
          </a:p>
        </p:txBody>
      </p:sp>
      <p:pic>
        <p:nvPicPr>
          <p:cNvPr id="4" name="Picture 2" descr="E:\Reklama2016\Каталог_ЕГЭ2017\Обложки\ЕГЭ\Русский язык\JPG\978-5-377-12355-2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7"/>
            <a:ext cx="3572195" cy="4949953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>
          <a:xfrm>
            <a:off x="3348038" y="1484784"/>
            <a:ext cx="2438400" cy="5334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Задачник</a:t>
            </a:r>
          </a:p>
        </p:txBody>
      </p:sp>
      <p:pic>
        <p:nvPicPr>
          <p:cNvPr id="10242" name="Picture 2" descr="E:\Reklama2016\Каталог_ЕГЭ2017\Обложки\ЕГЭ\Русский язык\JPG\EGE_bank_rus_19_2017_Монтажная область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4716" y="2023222"/>
            <a:ext cx="2745236" cy="4179708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10243" name="Picture 3" descr="E:\Reklama2016\Каталог_ЕГЭ2017\Обложки\ЕГЭ\Русский язык\JPG\978-5-377-12383-5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281" y="2023901"/>
            <a:ext cx="2736063" cy="4153793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026"/>
          <p:cNvSpPr>
            <a:spLocks noGrp="1" noChangeArrowheads="1"/>
          </p:cNvSpPr>
          <p:nvPr>
            <p:ph type="title"/>
          </p:nvPr>
        </p:nvSpPr>
        <p:spPr>
          <a:xfrm>
            <a:off x="609600" y="1484784"/>
            <a:ext cx="7924800" cy="533400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>Задачник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55650" y="1988840"/>
            <a:ext cx="7693025" cy="32004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ru-RU" sz="2000" dirty="0" smtClean="0"/>
              <a:t>Содержит </a:t>
            </a:r>
            <a:r>
              <a:rPr lang="ru-RU" sz="2000" dirty="0" err="1" smtClean="0"/>
              <a:t>разноуровневые</a:t>
            </a:r>
            <a:r>
              <a:rPr lang="ru-RU" sz="2000" dirty="0" smtClean="0"/>
              <a:t> варианты экзаменационных заданий с подробным  методическим  комментарием их выполнения.</a:t>
            </a:r>
          </a:p>
          <a:p>
            <a:pPr eaLnBrk="1" hangingPunct="1">
              <a:buFontTx/>
              <a:buChar char="•"/>
            </a:pPr>
            <a:r>
              <a:rPr lang="ru-RU" sz="2000" dirty="0" smtClean="0"/>
              <a:t>В сборнике вы найдете возможные алгоритмы действий, увидите простые пути решения заданий, обратите внимание на экзаменационные "ловушки".</a:t>
            </a:r>
          </a:p>
          <a:p>
            <a:pPr eaLnBrk="1" hangingPunct="1">
              <a:buFontTx/>
              <a:buChar char="•"/>
            </a:pPr>
            <a:r>
              <a:rPr lang="ru-RU" sz="2000" dirty="0" smtClean="0"/>
              <a:t>Задания пособия позволят приобрести навыки выполнения тестов любой сложности и эффективно подготовиться к ЕГЭ, а также к вступительным экзаменам в вузы.</a:t>
            </a:r>
          </a:p>
        </p:txBody>
      </p:sp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899592" y="3429000"/>
            <a:ext cx="5329238" cy="504825"/>
          </a:xfrm>
        </p:spPr>
        <p:txBody>
          <a:bodyPr/>
          <a:lstStyle/>
          <a:p>
            <a:pPr eaLnBrk="1" hangingPunct="1"/>
            <a:r>
              <a:rPr lang="ru-RU" sz="3200" dirty="0" smtClean="0"/>
              <a:t>Эксперт в ЕГЭ</a:t>
            </a:r>
          </a:p>
        </p:txBody>
      </p:sp>
      <p:pic>
        <p:nvPicPr>
          <p:cNvPr id="9218" name="Picture 2" descr="E:\Reklama2016\Каталог_ЕГЭ2017\Обложки\ЕГЭ\Русский язык\JPG\expert_ru2018_2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75009"/>
            <a:ext cx="3312368" cy="4962303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advTm="700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Reklama2016\Каталог_ЕГЭ2017\Обложки\ОГЭ\Русский язык\JPG\978-5-377-12391-0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12776"/>
            <a:ext cx="3240360" cy="4863603"/>
          </a:xfrm>
          <a:prstGeom prst="rect">
            <a:avLst/>
          </a:prstGeom>
          <a:noFill/>
        </p:spPr>
      </p:pic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251521" y="1556792"/>
            <a:ext cx="54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ts val="158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ru-RU" sz="1400" kern="0" dirty="0" smtClean="0">
                <a:latin typeface="+mn-lt"/>
                <a:cs typeface="+mn-cs"/>
              </a:rPr>
              <a:t>Пособие поможет подготовиться к </a:t>
            </a:r>
            <a:r>
              <a:rPr lang="ru-RU" sz="1400" kern="0" dirty="0" smtClean="0">
                <a:latin typeface="+mn-lt"/>
                <a:cs typeface="+mn-cs"/>
              </a:rPr>
              <a:t>написанию </a:t>
            </a:r>
            <a:r>
              <a:rPr lang="ru-RU" sz="1400" kern="0" dirty="0" smtClean="0">
                <a:latin typeface="+mn-lt"/>
                <a:cs typeface="+mn-cs"/>
              </a:rPr>
              <a:t>сочинения </a:t>
            </a:r>
            <a:br>
              <a:rPr lang="ru-RU" sz="1400" kern="0" dirty="0" smtClean="0">
                <a:latin typeface="+mn-lt"/>
                <a:cs typeface="+mn-cs"/>
              </a:rPr>
            </a:br>
            <a:r>
              <a:rPr lang="ru-RU" sz="1400" kern="0" dirty="0" smtClean="0">
                <a:latin typeface="+mn-lt"/>
                <a:cs typeface="+mn-cs"/>
              </a:rPr>
              <a:t>(задания 15.1, 15.2, 15.3).</a:t>
            </a:r>
          </a:p>
          <a:p>
            <a:pPr marL="342900" lvl="0" indent="-342900">
              <a:lnSpc>
                <a:spcPts val="158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ru-RU" sz="1400" kern="0" dirty="0" smtClean="0">
                <a:latin typeface="+mn-lt"/>
                <a:cs typeface="+mn-cs"/>
              </a:rPr>
              <a:t>В книге представлены образцы написания  сочинений для каждого задания части 3.</a:t>
            </a:r>
          </a:p>
          <a:p>
            <a:pPr marL="342900" lvl="0" indent="-342900">
              <a:lnSpc>
                <a:spcPts val="158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ru-RU" sz="1400" kern="0" dirty="0" smtClean="0">
                <a:latin typeface="+mn-lt"/>
                <a:cs typeface="+mn-cs"/>
              </a:rPr>
              <a:t>Работая с пособием, учащиеся  поймут:</a:t>
            </a:r>
          </a:p>
          <a:p>
            <a:pPr marL="342900" lvl="0" indent="-342900">
              <a:lnSpc>
                <a:spcPts val="158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ru-RU" sz="1400" kern="0" dirty="0" smtClean="0">
                <a:latin typeface="+mn-lt"/>
                <a:cs typeface="+mn-cs"/>
              </a:rPr>
              <a:t>•	как написать вступление;</a:t>
            </a:r>
          </a:p>
          <a:p>
            <a:pPr marL="342900" lvl="0" indent="-342900">
              <a:lnSpc>
                <a:spcPts val="158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ru-RU" sz="1400" kern="0" dirty="0" smtClean="0">
                <a:latin typeface="+mn-lt"/>
                <a:cs typeface="+mn-cs"/>
              </a:rPr>
              <a:t>•	как составить собственное аргументированное суждение по предложенной теме;</a:t>
            </a:r>
          </a:p>
          <a:p>
            <a:pPr marL="342900" lvl="0" indent="-342900">
              <a:lnSpc>
                <a:spcPts val="158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ru-RU" sz="1400" kern="0" dirty="0" smtClean="0">
                <a:latin typeface="+mn-lt"/>
                <a:cs typeface="+mn-cs"/>
              </a:rPr>
              <a:t>•	каким может быть вывод в сочинении;</a:t>
            </a:r>
          </a:p>
          <a:p>
            <a:pPr marL="342900" lvl="0" indent="-342900">
              <a:lnSpc>
                <a:spcPts val="158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ru-RU" sz="1400" kern="0" dirty="0" smtClean="0">
                <a:latin typeface="+mn-lt"/>
                <a:cs typeface="+mn-cs"/>
              </a:rPr>
              <a:t>•	как сделать так, чтобы написанное сочинение характеризовалось смысловой цельностью, речевой связностью и последовательностью изложения;</a:t>
            </a:r>
          </a:p>
          <a:p>
            <a:pPr marL="342900" lvl="0" indent="-342900">
              <a:lnSpc>
                <a:spcPts val="158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ru-RU" sz="1400" kern="0" dirty="0" smtClean="0">
                <a:latin typeface="+mn-lt"/>
                <a:cs typeface="+mn-cs"/>
              </a:rPr>
              <a:t>•	как </a:t>
            </a:r>
            <a:r>
              <a:rPr lang="ru-RU" sz="1400" kern="0" dirty="0" smtClean="0">
                <a:latin typeface="+mn-lt"/>
                <a:cs typeface="+mn-cs"/>
              </a:rPr>
              <a:t>сформулировать </a:t>
            </a:r>
            <a:r>
              <a:rPr lang="ru-RU" sz="1400" kern="0" dirty="0" smtClean="0">
                <a:latin typeface="+mn-lt"/>
                <a:cs typeface="+mn-cs"/>
              </a:rPr>
              <a:t>определение ключевого слова;</a:t>
            </a:r>
          </a:p>
          <a:p>
            <a:pPr marL="342900" lvl="0" indent="-342900">
              <a:lnSpc>
                <a:spcPts val="158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ru-RU" sz="1400" kern="0" dirty="0" smtClean="0">
                <a:latin typeface="+mn-lt"/>
                <a:cs typeface="+mn-cs"/>
              </a:rPr>
              <a:t>•	как </a:t>
            </a:r>
            <a:r>
              <a:rPr lang="ru-RU" sz="1400" kern="0" dirty="0" smtClean="0">
                <a:latin typeface="+mn-lt"/>
                <a:cs typeface="+mn-cs"/>
              </a:rPr>
              <a:t>прокомментировать </a:t>
            </a:r>
            <a:r>
              <a:rPr lang="ru-RU" sz="1400" kern="0" dirty="0" smtClean="0">
                <a:latin typeface="+mn-lt"/>
                <a:cs typeface="+mn-cs"/>
              </a:rPr>
              <a:t>данное определение;</a:t>
            </a:r>
          </a:p>
          <a:p>
            <a:pPr marL="342900" lvl="0" indent="-342900">
              <a:lnSpc>
                <a:spcPts val="158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ru-RU" sz="1400" kern="0" dirty="0" smtClean="0">
                <a:latin typeface="+mn-lt"/>
                <a:cs typeface="+mn-cs"/>
              </a:rPr>
              <a:t>•	как аргументировать сформулированный тезис;</a:t>
            </a:r>
          </a:p>
          <a:p>
            <a:pPr marL="342900" lvl="0" indent="-342900">
              <a:lnSpc>
                <a:spcPts val="158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ru-RU" sz="1400" kern="0" dirty="0" smtClean="0">
                <a:latin typeface="+mn-lt"/>
                <a:cs typeface="+mn-cs"/>
              </a:rPr>
              <a:t>•	как </a:t>
            </a:r>
            <a:r>
              <a:rPr lang="ru-RU" sz="1400" kern="0" dirty="0" smtClean="0">
                <a:latin typeface="+mn-lt"/>
                <a:cs typeface="+mn-cs"/>
              </a:rPr>
              <a:t>сделать </a:t>
            </a:r>
            <a:r>
              <a:rPr lang="ru-RU" sz="1400" kern="0" dirty="0" smtClean="0">
                <a:latin typeface="+mn-lt"/>
                <a:cs typeface="+mn-cs"/>
              </a:rPr>
              <a:t>вывод из написанного;</a:t>
            </a:r>
          </a:p>
          <a:p>
            <a:pPr marL="342900" lvl="0" indent="-342900">
              <a:lnSpc>
                <a:spcPts val="158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ru-RU" sz="1400" kern="0" dirty="0" smtClean="0">
                <a:latin typeface="+mn-lt"/>
                <a:cs typeface="+mn-cs"/>
              </a:rPr>
              <a:t>•	как переосмыслить предложенный фрагмент текста</a:t>
            </a:r>
            <a:br>
              <a:rPr lang="ru-RU" sz="1400" kern="0" dirty="0" smtClean="0">
                <a:latin typeface="+mn-lt"/>
                <a:cs typeface="+mn-cs"/>
              </a:rPr>
            </a:br>
            <a:r>
              <a:rPr lang="ru-RU" sz="1400" kern="0" dirty="0" smtClean="0">
                <a:latin typeface="+mn-lt"/>
                <a:cs typeface="+mn-cs"/>
              </a:rPr>
              <a:t> и сформулировать тезис сочинения-рассуждения, отразив в нем смысловую структуру исходного текста.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Reklama2016\Каталог_ЕГЭ2017\Обложки\ЕГЭ\Русский язык\JPG\377-12385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12072"/>
            <a:ext cx="3024336" cy="4553232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11267" name="Picture 3" descr="E:\Reklama2016\Каталог_ЕГЭ2017\Обложки\ЕГЭ\Русский язык\JPG\377-12351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3330" y="1628800"/>
            <a:ext cx="3288630" cy="4553233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advTm="7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484784"/>
            <a:ext cx="7924800" cy="5334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Пособия издательства «</a:t>
            </a:r>
            <a:r>
              <a:rPr lang="ru-RU" sz="3200" i="1" dirty="0" smtClean="0"/>
              <a:t>ЭКЗАМЕН</a:t>
            </a:r>
            <a:r>
              <a:rPr lang="ru-RU" sz="3200" dirty="0" smtClean="0"/>
              <a:t>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708275"/>
            <a:ext cx="81374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400" dirty="0" smtClean="0"/>
              <a:t>соответствуют демоверсии, действующей в текущем учебном году;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400" dirty="0" smtClean="0"/>
              <a:t>имеют гриф МЦКО;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400" dirty="0" smtClean="0"/>
              <a:t>многие подготовлены разработчиками контрольных измерительных материалов ОГЭ и ЕГЭ;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400" dirty="0" smtClean="0"/>
              <a:t>учитывают все содержательные и организационные особенности ЕГЭ и ОГЭ;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400" dirty="0" smtClean="0"/>
              <a:t>ориентированы на учащихся, учителей и методистов.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2132856"/>
            <a:ext cx="9144000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7"/>
          <p:cNvSpPr>
            <a:spLocks noGrp="1" noChangeArrowheads="1"/>
          </p:cNvSpPr>
          <p:nvPr>
            <p:ph type="title"/>
          </p:nvPr>
        </p:nvSpPr>
        <p:spPr>
          <a:xfrm>
            <a:off x="1524000" y="3429000"/>
            <a:ext cx="3962400" cy="533400"/>
          </a:xfrm>
          <a:noFill/>
        </p:spPr>
        <p:txBody>
          <a:bodyPr/>
          <a:lstStyle/>
          <a:p>
            <a:pPr eaLnBrk="1" hangingPunct="1"/>
            <a:r>
              <a:rPr lang="ru-RU" sz="3200" smtClean="0"/>
              <a:t>Сборник </a:t>
            </a:r>
            <a:br>
              <a:rPr lang="ru-RU" sz="3200" smtClean="0"/>
            </a:br>
            <a:r>
              <a:rPr lang="ru-RU" sz="3200" smtClean="0"/>
              <a:t>заданий</a:t>
            </a:r>
          </a:p>
        </p:txBody>
      </p:sp>
      <p:pic>
        <p:nvPicPr>
          <p:cNvPr id="7170" name="Picture 2" descr="E:\Reklama2016\Каталог_ЕГЭ2017\Обложки\ОГЭ\Русский язык\JPG\377-12399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3096344" cy="4641107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E:\Reklama2016\Каталог_ЕГЭ2017\Обложки\УЧПЕДГИЗ\978-5-906976-13-0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28775"/>
            <a:ext cx="3554412" cy="4895850"/>
          </a:xfrm>
          <a:prstGeom prst="rect">
            <a:avLst/>
          </a:prstGeom>
          <a:noFill/>
          <a:ln>
            <a:solidFill>
              <a:schemeClr val="accent3">
                <a:lumMod val="65000"/>
              </a:schemeClr>
            </a:solidFill>
          </a:ln>
        </p:spPr>
      </p:pic>
      <p:pic>
        <p:nvPicPr>
          <p:cNvPr id="17413" name="Picture 5" descr="E:\Reklama2016\Каталог_ЕГЭ2017\Обложки\УЧПЕДГИЗ\978-5-906976-24-6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28775"/>
            <a:ext cx="3554413" cy="4895850"/>
          </a:xfrm>
          <a:prstGeom prst="rect">
            <a:avLst/>
          </a:prstGeom>
          <a:noFill/>
          <a:ln>
            <a:solidFill>
              <a:schemeClr val="accent3">
                <a:lumMod val="65000"/>
              </a:schemeClr>
            </a:solidFill>
          </a:ln>
        </p:spPr>
      </p:pic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E:\Reklama2016\Каталог_ЕГЭ2017\Обложки\УЧПЕДГИЗ\978-5-906976-25-3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628775"/>
            <a:ext cx="3500437" cy="4895850"/>
          </a:xfrm>
          <a:prstGeom prst="rect">
            <a:avLst/>
          </a:prstGeom>
          <a:noFill/>
          <a:ln>
            <a:solidFill>
              <a:schemeClr val="accent3">
                <a:lumMod val="65000"/>
              </a:schemeClr>
            </a:solidFill>
          </a:ln>
        </p:spPr>
      </p:pic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E:\Reklama2016\Каталог_ЕГЭ2017\Обложки\УЧПЕДГИЗ\978-5-906976-36-9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28775"/>
            <a:ext cx="3605212" cy="4968875"/>
          </a:xfrm>
          <a:prstGeom prst="rect">
            <a:avLst/>
          </a:prstGeom>
          <a:noFill/>
          <a:ln>
            <a:solidFill>
              <a:schemeClr val="accent3">
                <a:lumMod val="65000"/>
              </a:schemeClr>
            </a:solidFill>
          </a:ln>
        </p:spPr>
      </p:pic>
      <p:pic>
        <p:nvPicPr>
          <p:cNvPr id="17417" name="Picture 9" descr="E:\Reklama2016\Каталог_ЕГЭ2017\Обложки\УЧПЕДГИЗ\978-5-906976-37-6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628775"/>
            <a:ext cx="3552825" cy="4895850"/>
          </a:xfrm>
          <a:prstGeom prst="rect">
            <a:avLst/>
          </a:prstGeom>
          <a:noFill/>
          <a:ln>
            <a:solidFill>
              <a:schemeClr val="accent3">
                <a:lumMod val="65000"/>
              </a:schemeClr>
            </a:solidFill>
          </a:ln>
        </p:spPr>
      </p:pic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E:\Reklama2016\Каталог_ЕГЭ2017\Обложки\УЧПЕДГИЗ\978-5-906976-08-6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57338"/>
            <a:ext cx="3262313" cy="4967287"/>
          </a:xfrm>
          <a:prstGeom prst="rect">
            <a:avLst/>
          </a:prstGeom>
          <a:noFill/>
          <a:ln>
            <a:solidFill>
              <a:schemeClr val="accent3">
                <a:lumMod val="65000"/>
              </a:schemeClr>
            </a:solidFill>
          </a:ln>
        </p:spPr>
      </p:pic>
      <p:pic>
        <p:nvPicPr>
          <p:cNvPr id="18438" name="Picture 6" descr="E:\Reklama2016\Каталог_ЕГЭ2017\Обложки\УЧПЕДГИЗ\978-5-906976-41-3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557338"/>
            <a:ext cx="3241675" cy="4967287"/>
          </a:xfrm>
          <a:prstGeom prst="rect">
            <a:avLst/>
          </a:prstGeom>
          <a:noFill/>
          <a:ln>
            <a:solidFill>
              <a:schemeClr val="accent3">
                <a:lumMod val="65000"/>
              </a:schemeClr>
            </a:solidFill>
          </a:ln>
        </p:spPr>
      </p:pic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026"/>
          <p:cNvSpPr>
            <a:spLocks noGrp="1" noChangeArrowheads="1"/>
          </p:cNvSpPr>
          <p:nvPr>
            <p:ph type="title"/>
          </p:nvPr>
        </p:nvSpPr>
        <p:spPr>
          <a:xfrm>
            <a:off x="1143000" y="2413000"/>
            <a:ext cx="7924800" cy="533400"/>
          </a:xfrm>
        </p:spPr>
        <p:txBody>
          <a:bodyPr/>
          <a:lstStyle/>
          <a:p>
            <a:pPr eaLnBrk="1" hangingPunct="1"/>
            <a:r>
              <a:rPr lang="ru-RU" sz="3200" smtClean="0"/>
              <a:t>Рекомендации по совершенствованию процесса преподавания русского языка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22375" y="2965450"/>
            <a:ext cx="7693025" cy="3200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Многие недостатки подготовки экзаменуемых связаны с сохраняющимся в школьной практике вербально-информационным стилем обучения, что приводит к неумению выпускников мыслить самостоятельно, излагать свою точку зрения, аргументировать её. </a:t>
            </a:r>
          </a:p>
        </p:txBody>
      </p:sp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1066800" y="2425700"/>
            <a:ext cx="7924800" cy="533400"/>
          </a:xfrm>
        </p:spPr>
        <p:txBody>
          <a:bodyPr/>
          <a:lstStyle/>
          <a:p>
            <a:pPr eaLnBrk="1" hangingPunct="1"/>
            <a:r>
              <a:rPr lang="ru-RU" sz="3200" smtClean="0"/>
              <a:t>Рекомендации по совершенствованию процесса преподавания русского языка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1400" y="2933700"/>
            <a:ext cx="7693025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Остаётся актуальной работа с текстом на уроках русского языка. Текст, с одной стороны, должен стать стимулом для обсуждения различных проблем, с другой стороны – предоставить необходимый фактический и языковой материал для создания собственного речевого высказывания (смысловая информация, структура и набор языковых средств). Следует разнообразить дидактический материал, включая в работу на уроке неадаптированные тексты. </a:t>
            </a:r>
          </a:p>
        </p:txBody>
      </p:sp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>
          <a:xfrm>
            <a:off x="1066800" y="1717675"/>
            <a:ext cx="7924800" cy="1350963"/>
          </a:xfrm>
        </p:spPr>
        <p:txBody>
          <a:bodyPr/>
          <a:lstStyle/>
          <a:p>
            <a:pPr eaLnBrk="1" hangingPunct="1"/>
            <a:r>
              <a:rPr lang="ru-RU" sz="3200" smtClean="0"/>
              <a:t>Рекомендации по совершенствованию процесса преподавания русского языка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997200"/>
            <a:ext cx="7693025" cy="32004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ru-RU" sz="2000" smtClean="0"/>
              <a:t>     Следует более последовательно реализовывать в школе сознательно-коммуникативный принцип обучения родному языку, основная идея которого заключается в признании важности теоретических (лингвистических) знаний для успешного формирования практических речевых умений. Особое внимание следует обратить на формирование аналитических умений. При этом необходимо постоянное внимание к смысловой стороне рассматриваемых языковых явлений (лексических, грамматических, словообразовательных и др.).</a:t>
            </a:r>
            <a:r>
              <a:rPr lang="ru-RU" sz="1800" smtClean="0"/>
              <a:t> </a:t>
            </a:r>
          </a:p>
        </p:txBody>
      </p:sp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>
          <a:xfrm>
            <a:off x="971550" y="1790700"/>
            <a:ext cx="7924800" cy="1277938"/>
          </a:xfrm>
        </p:spPr>
        <p:txBody>
          <a:bodyPr/>
          <a:lstStyle/>
          <a:p>
            <a:pPr eaLnBrk="1" hangingPunct="1"/>
            <a:r>
              <a:rPr lang="ru-RU" sz="3200" smtClean="0"/>
              <a:t>Рекомендации по совершенствованию процесса преподавания русского языка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7125" y="2965450"/>
            <a:ext cx="7693025" cy="3200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Результаты ЕГЭ по русскому языку убеждают в необходимости использования в работе учителя современных способов проверки знаний, умений и навыков учащихся, освоения критериального подхода к оценке творческих работ учащихся</a:t>
            </a:r>
          </a:p>
        </p:txBody>
      </p:sp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2044700" y="1916113"/>
            <a:ext cx="5373688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2400"/>
              </a:spcAft>
            </a:pPr>
            <a:r>
              <a:rPr lang="ru-RU" sz="2800"/>
              <a:t>Россия, 1070</a:t>
            </a:r>
            <a:r>
              <a:rPr lang="en-US" sz="2800"/>
              <a:t>45, </a:t>
            </a:r>
            <a:r>
              <a:rPr lang="ru-RU" sz="2800"/>
              <a:t>г. Москва, Луков переулок, д. 8</a:t>
            </a:r>
          </a:p>
          <a:p>
            <a:pPr>
              <a:spcAft>
                <a:spcPts val="2400"/>
              </a:spcAft>
            </a:pPr>
            <a:r>
              <a:rPr lang="ru-RU" sz="2800"/>
              <a:t>Тел./факс: +7 (495) 641-00-30</a:t>
            </a:r>
          </a:p>
        </p:txBody>
      </p:sp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2101850" y="3844925"/>
            <a:ext cx="55149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hlinkClick r:id="rId3"/>
              </a:rPr>
              <a:t>www.examen.</a:t>
            </a:r>
            <a:r>
              <a:rPr lang="en-US" sz="2800">
                <a:hlinkClick r:id="rId3"/>
              </a:rPr>
              <a:t>biz</a:t>
            </a:r>
            <a:r>
              <a:rPr lang="en-US" sz="2800"/>
              <a:t>, </a:t>
            </a:r>
            <a:r>
              <a:rPr lang="ru-RU" sz="2800"/>
              <a:t>экзамен.рф</a:t>
            </a:r>
          </a:p>
          <a:p>
            <a:r>
              <a:rPr lang="ru-RU" sz="2800">
                <a:solidFill>
                  <a:srgbClr val="FF9933"/>
                </a:solidFill>
              </a:rPr>
              <a:t>Отдел реализации: </a:t>
            </a:r>
            <a:r>
              <a:rPr lang="en-US" sz="2800"/>
              <a:t>sale@examen.biz</a:t>
            </a:r>
            <a:endParaRPr lang="ru-RU" sz="2800"/>
          </a:p>
          <a:p>
            <a:r>
              <a:rPr lang="ru-RU" sz="2800">
                <a:solidFill>
                  <a:srgbClr val="C00000"/>
                </a:solidFill>
              </a:rPr>
              <a:t>Общий e-mail издательства: </a:t>
            </a:r>
            <a:r>
              <a:rPr lang="ru-RU" sz="2800"/>
              <a:t>info@examen.</a:t>
            </a:r>
            <a:r>
              <a:rPr lang="en-US" sz="2800"/>
              <a:t>biz</a:t>
            </a:r>
            <a:endParaRPr lang="ru-RU" sz="2800"/>
          </a:p>
        </p:txBody>
      </p:sp>
      <p:pic>
        <p:nvPicPr>
          <p:cNvPr id="37892" name="Picture 8" descr="значки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5563" y="4059238"/>
            <a:ext cx="7191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9" descr="значки-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1987550"/>
            <a:ext cx="7905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0" descr="значки-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2987675"/>
            <a:ext cx="7905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026"/>
          <p:cNvSpPr>
            <a:spLocks noGrp="1" noChangeArrowheads="1"/>
          </p:cNvSpPr>
          <p:nvPr>
            <p:ph type="title"/>
          </p:nvPr>
        </p:nvSpPr>
        <p:spPr>
          <a:xfrm>
            <a:off x="304800" y="1484784"/>
            <a:ext cx="8839200" cy="533400"/>
          </a:xfrm>
        </p:spPr>
        <p:txBody>
          <a:bodyPr/>
          <a:lstStyle/>
          <a:p>
            <a:pPr eaLnBrk="1" hangingPunct="1"/>
            <a:r>
              <a:rPr lang="ru-RU" sz="3000" dirty="0" smtClean="0"/>
              <a:t>Серии пособий для подготовки к ЕГЭ и </a:t>
            </a:r>
            <a:r>
              <a:rPr lang="ru-RU" sz="3000" dirty="0" smtClean="0"/>
              <a:t>ОГЭ</a:t>
            </a:r>
            <a:endParaRPr lang="ru-RU" sz="3000" dirty="0" smtClean="0"/>
          </a:p>
        </p:txBody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43000" y="2283296"/>
            <a:ext cx="7245424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2400" b="1" dirty="0" smtClean="0"/>
              <a:t>«ЕГЭ и ОГЭ.</a:t>
            </a:r>
            <a:r>
              <a:rPr lang="en-US" sz="2400" b="1" dirty="0" smtClean="0"/>
              <a:t> </a:t>
            </a:r>
            <a:r>
              <a:rPr lang="ru-RU" sz="2400" b="1" dirty="0" smtClean="0"/>
              <a:t>Типовые тестовые задания»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2400" b="1" dirty="0" smtClean="0"/>
              <a:t>«ЕГЭ и ОГЭ. Тренажёр»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2400" b="1" dirty="0" smtClean="0"/>
              <a:t>«ЕГЭ.</a:t>
            </a:r>
            <a:r>
              <a:rPr lang="en-US" sz="2400" b="1" dirty="0" smtClean="0"/>
              <a:t> </a:t>
            </a:r>
            <a:r>
              <a:rPr lang="ru-RU" sz="2400" b="1" dirty="0" smtClean="0"/>
              <a:t>Практикум»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2400" b="1" dirty="0" smtClean="0"/>
              <a:t>«ЕГЭ.</a:t>
            </a:r>
            <a:r>
              <a:rPr lang="en-US" sz="2400" b="1" dirty="0" smtClean="0"/>
              <a:t> </a:t>
            </a:r>
            <a:r>
              <a:rPr lang="ru-RU" sz="2400" b="1" dirty="0" err="1" smtClean="0"/>
              <a:t>Супертренинг</a:t>
            </a:r>
            <a:r>
              <a:rPr lang="ru-RU" sz="2400" b="1" dirty="0" smtClean="0"/>
              <a:t>»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2400" b="1" dirty="0" smtClean="0"/>
              <a:t>«ЕГЭ. Эксперт»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2400" b="1" dirty="0" smtClean="0"/>
              <a:t>«ЕГЭ и ОГЭ.</a:t>
            </a:r>
            <a:r>
              <a:rPr lang="en-US" sz="2400" b="1" dirty="0" smtClean="0"/>
              <a:t> </a:t>
            </a:r>
            <a:r>
              <a:rPr lang="ru-RU" sz="2400" b="1" dirty="0" smtClean="0"/>
              <a:t>Выполнение заданий»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2400" b="1" dirty="0" smtClean="0"/>
              <a:t>«ЕГЭ.</a:t>
            </a:r>
            <a:r>
              <a:rPr lang="en-US" sz="2400" b="1" dirty="0" smtClean="0"/>
              <a:t> </a:t>
            </a:r>
            <a:r>
              <a:rPr lang="ru-RU" sz="2400" b="1" dirty="0" smtClean="0"/>
              <a:t>Задачник»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2400" b="1" dirty="0" smtClean="0"/>
              <a:t>«ЕГЭ и ОГЭ. Сборник заданий» </a:t>
            </a:r>
          </a:p>
        </p:txBody>
      </p:sp>
      <p:sp>
        <p:nvSpPr>
          <p:cNvPr id="5124" name="Rectangle 1029"/>
          <p:cNvSpPr>
            <a:spLocks noChangeArrowheads="1"/>
          </p:cNvSpPr>
          <p:nvPr/>
        </p:nvSpPr>
        <p:spPr bwMode="auto">
          <a:xfrm>
            <a:off x="0" y="2132856"/>
            <a:ext cx="9144000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1447800" y="1628800"/>
            <a:ext cx="7391400" cy="8382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Типовые</a:t>
            </a:r>
            <a:r>
              <a:rPr lang="en-US" sz="3200" dirty="0" smtClean="0"/>
              <a:t> </a:t>
            </a:r>
            <a:r>
              <a:rPr lang="ru-RU" sz="3200" dirty="0" smtClean="0"/>
              <a:t>тестовые</a:t>
            </a:r>
            <a:r>
              <a:rPr lang="en-US" sz="3200" dirty="0" smtClean="0"/>
              <a:t> </a:t>
            </a:r>
            <a:r>
              <a:rPr lang="ru-RU" sz="3200" dirty="0" smtClean="0"/>
              <a:t>задания</a:t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2051" name="Picture 3" descr="E:\Reklama2016\Каталог_ЕГЭ2017\Обложки\ЕГЭ\Литература\JPG\liter_EGE60х90c_30v_2018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060848"/>
            <a:ext cx="2952328" cy="4054612"/>
          </a:xfrm>
          <a:prstGeom prst="rect">
            <a:avLst/>
          </a:prstGeom>
          <a:noFill/>
          <a:ln cmpd="sng"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2052" name="Picture 4" descr="E:\Reklama2016\Каталог_ЕГЭ2017\Обложки\ЕГЭ\Русский язык\JPG\rus_EGE60х90_50v_2018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083012"/>
            <a:ext cx="2891160" cy="4027501"/>
          </a:xfrm>
          <a:prstGeom prst="rect">
            <a:avLst/>
          </a:prstGeom>
          <a:noFill/>
          <a:ln cmpd="sng"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2053" name="Picture 5" descr="E:\Reklama2016\Каталог_ЕГЭ2017\Обложки\ЕГЭ\Русский язык\JPG\rus_EGE60х90c_30v_2018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3247" y="2083012"/>
            <a:ext cx="2908913" cy="4027500"/>
          </a:xfrm>
          <a:prstGeom prst="rect">
            <a:avLst/>
          </a:prstGeom>
          <a:noFill/>
          <a:ln cmpd="sng">
            <a:solidFill>
              <a:schemeClr val="tx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511696" y="2996952"/>
            <a:ext cx="2692152" cy="1990328"/>
          </a:xfrm>
        </p:spPr>
        <p:txBody>
          <a:bodyPr/>
          <a:lstStyle/>
          <a:p>
            <a:pPr eaLnBrk="1" hangingPunct="1"/>
            <a:r>
              <a:rPr lang="ru-RU" sz="3200" dirty="0" smtClean="0"/>
              <a:t>Типовые</a:t>
            </a:r>
            <a:r>
              <a:rPr lang="en-US" sz="3200" dirty="0" smtClean="0"/>
              <a:t> </a:t>
            </a:r>
            <a:r>
              <a:rPr lang="ru-RU" sz="3200" dirty="0" smtClean="0"/>
              <a:t>тестовые</a:t>
            </a:r>
            <a:r>
              <a:rPr lang="en-US" sz="3200" dirty="0" smtClean="0"/>
              <a:t> </a:t>
            </a:r>
            <a:r>
              <a:rPr lang="ru-RU" sz="3200" dirty="0" smtClean="0"/>
              <a:t>задания</a:t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4098" name="Picture 2" descr="E:\Reklama2016\Каталог_ЕГЭ2017\Обложки\ЕГЭ\Русский язык\JPG\rus_EGE60х90c_2018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56792"/>
            <a:ext cx="3240360" cy="4546527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4099" name="Picture 3" descr="E:\Reklama2016\Каталог_ЕГЭ2017\Обложки\ЕГЭ\Русский язык\JPG\377-1238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5646"/>
            <a:ext cx="2160240" cy="3487650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Reklama2016\Каталог_ЕГЭ2017\Обложки\ЕГЭ\Литература\JPG\liter_EGE60х90f_2018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09049"/>
            <a:ext cx="3240360" cy="4459180"/>
          </a:xfrm>
          <a:prstGeom prst="rect">
            <a:avLst/>
          </a:prstGeom>
          <a:noFill/>
        </p:spPr>
      </p:pic>
      <p:pic>
        <p:nvPicPr>
          <p:cNvPr id="3076" name="Picture 4" descr="E:\Reklama2016\Каталог_ЕГЭ2017\Обложки\ЕГЭ\Русский язык\JPG\rus_EGE60х90f_2018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09049"/>
            <a:ext cx="3238804" cy="4484247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1228725" y="2552700"/>
            <a:ext cx="6772275" cy="533400"/>
          </a:xfrm>
        </p:spPr>
        <p:txBody>
          <a:bodyPr/>
          <a:lstStyle/>
          <a:p>
            <a:pPr eaLnBrk="1" hangingPunct="1"/>
            <a:r>
              <a:rPr lang="ru-RU" smtClean="0"/>
              <a:t>Типовые тестовые задания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2667000"/>
            <a:ext cx="8785225" cy="2447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Пособия подготовлены разработчиками ЕГЭ</a:t>
            </a:r>
            <a:r>
              <a:rPr lang="ru-RU" sz="24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400" dirty="0" smtClean="0"/>
              <a:t>с</a:t>
            </a:r>
            <a:r>
              <a:rPr lang="ru-RU" sz="2400" dirty="0" smtClean="0"/>
              <a:t>одержат </a:t>
            </a:r>
            <a:r>
              <a:rPr lang="ru-RU" sz="2400" dirty="0" smtClean="0"/>
              <a:t>от 14 до 50 вариантов экзаменационной работы, которые полностью соответствуют текущей демоверсии;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400" dirty="0" smtClean="0"/>
              <a:t>д</a:t>
            </a:r>
            <a:r>
              <a:rPr lang="ru-RU" sz="2400" dirty="0" smtClean="0"/>
              <a:t>ополнительные </a:t>
            </a:r>
            <a:r>
              <a:rPr lang="ru-RU" sz="2400" dirty="0" smtClean="0"/>
              <a:t>задания части </a:t>
            </a:r>
            <a:r>
              <a:rPr lang="ru-RU" sz="2400" dirty="0" smtClean="0"/>
              <a:t>2;</a:t>
            </a:r>
            <a:endParaRPr lang="ru-RU" sz="2400" dirty="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400" dirty="0" smtClean="0"/>
              <a:t>ответы </a:t>
            </a:r>
            <a:r>
              <a:rPr lang="ru-RU" sz="2400" dirty="0" smtClean="0"/>
              <a:t>ко всем заданиям;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ru-RU" sz="2400" dirty="0" smtClean="0"/>
              <a:t>подробный </a:t>
            </a:r>
            <a:r>
              <a:rPr lang="ru-RU" sz="2400" dirty="0" smtClean="0"/>
              <a:t>разбор с комментариями к одному </a:t>
            </a:r>
            <a:r>
              <a:rPr lang="ru-RU" sz="2400" dirty="0" smtClean="0"/>
              <a:t>варианту.   </a:t>
            </a:r>
            <a:endParaRPr lang="ru-RU" sz="2400" dirty="0" smtClean="0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323850" y="1844675"/>
            <a:ext cx="8569325" cy="5334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rgbClr val="000000"/>
                </a:solidFill>
              </a:rPr>
              <a:t>Пособия всех серий «ТИПОВЫЕ ТЕСТОВЫЕ ЗАДАНИЯ </a:t>
            </a:r>
            <a:r>
              <a:rPr lang="ru-RU" sz="2000" b="1" dirty="0" smtClean="0">
                <a:solidFill>
                  <a:srgbClr val="000000"/>
                </a:solidFill>
              </a:rPr>
              <a:t>2018» </a:t>
            </a:r>
            <a:r>
              <a:rPr lang="ru-RU" sz="2000" b="1" dirty="0">
                <a:solidFill>
                  <a:srgbClr val="000000"/>
                </a:solidFill>
              </a:rPr>
              <a:t>составлены из РАЗНЫХ ЗАДАНИЙ</a:t>
            </a:r>
          </a:p>
        </p:txBody>
      </p:sp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1268760"/>
            <a:ext cx="8610600" cy="703263"/>
          </a:xfrm>
        </p:spPr>
        <p:txBody>
          <a:bodyPr/>
          <a:lstStyle/>
          <a:p>
            <a:pPr eaLnBrk="1" hangingPunct="1"/>
            <a:r>
              <a:rPr lang="ru-RU" sz="3200" dirty="0" smtClean="0"/>
              <a:t>Типовые</a:t>
            </a:r>
            <a:r>
              <a:rPr lang="en-US" sz="3200" dirty="0" smtClean="0"/>
              <a:t> </a:t>
            </a:r>
            <a:r>
              <a:rPr lang="ru-RU" sz="3200" dirty="0" smtClean="0"/>
              <a:t>тестовые</a:t>
            </a:r>
            <a:r>
              <a:rPr lang="en-US" sz="3200" dirty="0" smtClean="0"/>
              <a:t> </a:t>
            </a:r>
            <a:r>
              <a:rPr lang="ru-RU" sz="3200" dirty="0" smtClean="0"/>
              <a:t>задания</a:t>
            </a:r>
            <a:r>
              <a:rPr lang="en-US" sz="3200" dirty="0" smtClean="0"/>
              <a:t> </a:t>
            </a:r>
            <a:r>
              <a:rPr lang="ru-RU" sz="3200" dirty="0" smtClean="0"/>
              <a:t>для 9 класса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4540250" y="3279775"/>
            <a:ext cx="635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12696" rIns="0" bIns="12696" anchor="ctr">
            <a:spAutoFit/>
          </a:bodyPr>
          <a:lstStyle/>
          <a:p>
            <a:pPr algn="ctr"/>
            <a:r>
              <a:rPr lang="ru-RU"/>
              <a:t> 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540250" y="3279775"/>
            <a:ext cx="635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12696" rIns="0" bIns="12696" anchor="ctr">
            <a:spAutoFit/>
          </a:bodyPr>
          <a:lstStyle/>
          <a:p>
            <a:pPr algn="ctr"/>
            <a:r>
              <a:rPr lang="ru-RU"/>
              <a:t> 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4540250" y="3279775"/>
            <a:ext cx="635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12696" rIns="0" bIns="12696" anchor="ctr">
            <a:spAutoFit/>
          </a:bodyPr>
          <a:lstStyle/>
          <a:p>
            <a:pPr algn="ctr"/>
            <a:r>
              <a:rPr lang="ru-RU"/>
              <a:t> </a:t>
            </a:r>
          </a:p>
        </p:txBody>
      </p:sp>
      <p:pic>
        <p:nvPicPr>
          <p:cNvPr id="5123" name="Picture 3" descr="E:\Reklama2016\Каталог_ЕГЭ2017\Обложки\ОГЭ\Русский язык\JPG\377-12389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2288382" cy="3168352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5124" name="Picture 4" descr="E:\Reklama2016\Каталог_ЕГЭ2017\Обложки\ОГЭ\Русский язык\JPG\377-12393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084" y="3143433"/>
            <a:ext cx="2262684" cy="3126409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5125" name="Picture 5" descr="E:\Reklama2016\Каталог_ЕГЭ2017\Обложки\ОГЭ\Русский язык\JPG\377-12406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988840"/>
            <a:ext cx="2088232" cy="3225974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5126" name="Picture 6" descr="E:\Reklama2016\Каталог_ЕГЭ2017\Обложки\ОГЭ\Русский язык\JPG\377-12411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988840"/>
            <a:ext cx="1872208" cy="2898836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5127" name="Picture 7" descr="E:\Reklama2016\Каталог_ЕГЭ2017\Обложки\ОГЭ\Русский язык\JPG\377-12397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105165"/>
            <a:ext cx="2088232" cy="3204155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5122" name="Picture 2" descr="E:\Reklama2016\Каталог_ЕГЭ2017\Обложки\ОГЭ\Литература\377-12403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140967"/>
            <a:ext cx="2016224" cy="3114733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323850" y="1484784"/>
            <a:ext cx="8820150" cy="5334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Типовые тестовые задания для 9 класса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48880"/>
            <a:ext cx="8305800" cy="328295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Пособия подготовлены разработчиками ОГЭ</a:t>
            </a:r>
            <a:r>
              <a:rPr lang="ru-RU" sz="2400" dirty="0" smtClean="0"/>
              <a:t>.</a:t>
            </a:r>
          </a:p>
          <a:p>
            <a:pPr eaLnBrk="1" hangingPunct="1">
              <a:buFontTx/>
              <a:buChar char="•"/>
            </a:pPr>
            <a:r>
              <a:rPr lang="ru-RU" sz="2400" dirty="0" smtClean="0"/>
              <a:t>Пособия содержат от 14 до 50 вариантов типовых тестовых заданий.</a:t>
            </a:r>
          </a:p>
          <a:p>
            <a:pPr eaLnBrk="1" hangingPunct="1">
              <a:buFontTx/>
              <a:buChar char="•"/>
            </a:pPr>
            <a:r>
              <a:rPr lang="ru-RU" sz="2400" dirty="0" smtClean="0"/>
              <a:t>Назначение пособий - отработка практических навыков учащихся при подготовке к ОГЭ по русскому языку и литературе.  </a:t>
            </a:r>
          </a:p>
          <a:p>
            <a:pPr eaLnBrk="1" hangingPunct="1">
              <a:buFontTx/>
              <a:buChar char="•"/>
            </a:pPr>
            <a:r>
              <a:rPr lang="ru-RU" sz="2400" dirty="0" smtClean="0"/>
              <a:t>Даны ответы ко всем вариантам тестов.</a:t>
            </a:r>
          </a:p>
          <a:p>
            <a:pPr eaLnBrk="1" hangingPunct="1"/>
            <a:endParaRPr lang="ru-RU" sz="2400" dirty="0" smtClean="0"/>
          </a:p>
        </p:txBody>
      </p:sp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8647</TotalTime>
  <Words>679</Words>
  <Application>Microsoft Office PowerPoint</Application>
  <PresentationFormat>Экран (4:3)</PresentationFormat>
  <Paragraphs>87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Капсулы</vt:lpstr>
      <vt:lpstr>Слайд 1</vt:lpstr>
      <vt:lpstr>Пособия издательства «ЭКЗАМЕН»</vt:lpstr>
      <vt:lpstr>Серии пособий для подготовки к ЕГЭ и ОГЭ</vt:lpstr>
      <vt:lpstr>Типовые тестовые задания </vt:lpstr>
      <vt:lpstr>Типовые тестовые задания </vt:lpstr>
      <vt:lpstr>Слайд 6</vt:lpstr>
      <vt:lpstr>Типовые тестовые задания</vt:lpstr>
      <vt:lpstr>Типовые тестовые задания для 9 класса</vt:lpstr>
      <vt:lpstr>Типовые тестовые задания для 9 класса</vt:lpstr>
      <vt:lpstr>ТРЕНАЖЁР </vt:lpstr>
      <vt:lpstr>ТРЕНАЖЁР</vt:lpstr>
      <vt:lpstr>Пособие предназначено для эффективной пошаговой подготовки к устной части основного государственного экзамена по русскому языку и содержит тренировочные задания, а также советы и рекомендации, позволяющие избежать типичных ошибок в устном ответе.   Работая с пособием, учащиеся научатся  грамотно, правильно и выразительно читать и пересказывать тексты;  выстраивать монологи и диалоги на заданные темы в соответствии с определённым типом речи;  излагать материал на основе личного жизненного опыта;  представлять и аргументированно отстаивать свою точку зрения в диалоге.        Пособие рекомендовано учащимся 8-9-х классов, учителям, методистам и может быть использовано на уроках и для самостоятельной подготовки. </vt:lpstr>
      <vt:lpstr>Практикум</vt:lpstr>
      <vt:lpstr>Слайд 14</vt:lpstr>
      <vt:lpstr>Задачник</vt:lpstr>
      <vt:lpstr>Задачник</vt:lpstr>
      <vt:lpstr>Эксперт в ЕГЭ</vt:lpstr>
      <vt:lpstr>Слайд 18</vt:lpstr>
      <vt:lpstr>Слайд 19</vt:lpstr>
      <vt:lpstr>Сборник  заданий</vt:lpstr>
      <vt:lpstr>Слайд 21</vt:lpstr>
      <vt:lpstr>Слайд 22</vt:lpstr>
      <vt:lpstr>Слайд 23</vt:lpstr>
      <vt:lpstr>Слайд 24</vt:lpstr>
      <vt:lpstr>Рекомендации по совершенствованию процесса преподавания русского языка</vt:lpstr>
      <vt:lpstr>Рекомендации по совершенствованию процесса преподавания русского языка</vt:lpstr>
      <vt:lpstr>Рекомендации по совершенствованию процесса преподавания русского языка</vt:lpstr>
      <vt:lpstr>Рекомендации по совершенствованию процесса преподавания русского языка</vt:lpstr>
      <vt:lpstr>Слайд 29</vt:lpstr>
    </vt:vector>
  </TitlesOfParts>
  <Company>345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Пособия для подготовки к ЕГЭ</dc:title>
  <dc:creator>user</dc:creator>
  <cp:lastModifiedBy>User</cp:lastModifiedBy>
  <cp:revision>327</cp:revision>
  <dcterms:created xsi:type="dcterms:W3CDTF">2008-07-15T09:20:04Z</dcterms:created>
  <dcterms:modified xsi:type="dcterms:W3CDTF">2017-08-19T12:29:33Z</dcterms:modified>
</cp:coreProperties>
</file>